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24"/>
  </p:notesMasterIdLst>
  <p:sldIdLst>
    <p:sldId id="256" r:id="rId3"/>
    <p:sldId id="415" r:id="rId4"/>
    <p:sldId id="693" r:id="rId5"/>
    <p:sldId id="718" r:id="rId6"/>
    <p:sldId id="720" r:id="rId7"/>
    <p:sldId id="717" r:id="rId8"/>
    <p:sldId id="694" r:id="rId9"/>
    <p:sldId id="730" r:id="rId10"/>
    <p:sldId id="729" r:id="rId11"/>
    <p:sldId id="695" r:id="rId12"/>
    <p:sldId id="697" r:id="rId13"/>
    <p:sldId id="696" r:id="rId14"/>
    <p:sldId id="725" r:id="rId15"/>
    <p:sldId id="728" r:id="rId16"/>
    <p:sldId id="724" r:id="rId17"/>
    <p:sldId id="752" r:id="rId18"/>
    <p:sldId id="726" r:id="rId19"/>
    <p:sldId id="727" r:id="rId20"/>
    <p:sldId id="747" r:id="rId21"/>
    <p:sldId id="748" r:id="rId22"/>
    <p:sldId id="746"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2AC"/>
    <a:srgbClr val="12F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57592" autoAdjust="0"/>
  </p:normalViewPr>
  <p:slideViewPr>
    <p:cSldViewPr>
      <p:cViewPr varScale="1">
        <p:scale>
          <a:sx n="68" d="100"/>
          <a:sy n="68" d="100"/>
        </p:scale>
        <p:origin x="168" y="53"/>
      </p:cViewPr>
      <p:guideLst>
        <p:guide orient="horz" pos="2160"/>
        <p:guide pos="2880"/>
      </p:guideLst>
    </p:cSldViewPr>
  </p:slideViewPr>
  <p:outlineViewPr>
    <p:cViewPr>
      <p:scale>
        <a:sx n="33" d="100"/>
        <a:sy n="33" d="100"/>
      </p:scale>
      <p:origin x="0" y="-17189"/>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12/15/2020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292713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8/e, Global Edition by William Stallings, Chapter 5 “</a:t>
            </a:r>
            <a:r>
              <a:rPr kumimoji="1" lang="en-GB" dirty="0">
                <a:latin typeface="Times New Roman" pitchFamily="-106" charset="0"/>
                <a:ea typeface="ＭＳ Ｐゴシック" pitchFamily="-106" charset="-128"/>
                <a:cs typeface="ＭＳ Ｐゴシック" pitchFamily="-106" charset="-128"/>
              </a:rPr>
              <a:t>Concurrency:</a:t>
            </a:r>
            <a:r>
              <a:rPr kumimoji="1" lang="en-GB" baseline="0" dirty="0">
                <a:latin typeface="Times New Roman" pitchFamily="-106" charset="0"/>
                <a:ea typeface="ＭＳ Ｐゴシック" pitchFamily="-106" charset="-128"/>
                <a:cs typeface="ＭＳ Ｐゴシック" pitchFamily="-106" charset="-128"/>
              </a:rPr>
              <a:t> Mutual Exclusion and Synchronization</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262137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3691748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756130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2919333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2538727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3788989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440020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68206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3885626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205504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129281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2997839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3661468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2:notes"/>
          <p:cNvSpPr txBox="1">
            <a:spLocks noGrp="1"/>
          </p:cNvSpPr>
          <p:nvPr>
            <p:ph type="body" idx="1"/>
          </p:nvPr>
        </p:nvSpPr>
        <p:spPr>
          <a:xfrm>
            <a:off x="679450" y="4776787"/>
            <a:ext cx="5438700" cy="3908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1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477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851423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3020079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2983092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3363968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3136406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527784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2580400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82886EA-5A8B-4CA2-8350-5BFA0804E967}"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8AB26DC-6093-4DC5-AFDC-9DB10E952F82}"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760D6C-7ED2-44B2-9AF2-2DFE256507DB}"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1C556B55-81C2-49A3-AED0-FADD7B1786D7}" type="datetime1">
              <a:rPr lang="en-US" smtClean="0"/>
              <a:t>12/15/2020</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2A9FE50-47AD-4BBC-B4F4-5DB4EA3EB467}" type="datetime1">
              <a:rPr lang="en-US" smtClean="0"/>
              <a:t>12/15/2020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a:xfrm>
            <a:off x="8534400"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53D0E4FA-5AA8-47AC-8A4F-292C77ED0394}" type="datetime1">
              <a:rPr lang="en-US" smtClean="0"/>
              <a:t>12/15/2020</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4EC4D520-2C65-460E-A399-467846683406}"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7C728A9-FD2C-49D5-BFAE-3C27FDCE9C8C}"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9955FC77-E255-461E-968A-F38CB75C0FD2}"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9A60F6C-3245-4BAF-9806-C183611533F2}"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9BE2C7A4-8E20-42DF-91D5-D20C72904BD0}" type="datetime1">
              <a:rPr lang="en-US" smtClean="0"/>
              <a:t>12/15/2020</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374F1268-2299-4A0E-A913-E974A051B358}" type="datetime1">
              <a:rPr lang="en-US" smtClean="0"/>
              <a:t>12/15/2020</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8C0DC67-5609-4B4E-A766-D4DFDB2DC90F}"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CC45F1C-43C8-4E21-806F-8BA21BEABF96}"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a:t>Click icon to add picture</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2D5DF12-13C4-4818-8066-17EDAE0819F9}" type="datetime1">
              <a:rPr lang="en-US" smtClean="0"/>
              <a:t>12/15/2020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22DC0000-4166-4C72-B2C4-4BED720E4F20}" type="datetime1">
              <a:rPr lang="en-US" smtClean="0"/>
              <a:t>12/15/2020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Basic Layout">
  <p:cSld name="1_Basic Layout">
    <p:spTree>
      <p:nvGrpSpPr>
        <p:cNvPr id="1" name="Shape 31"/>
        <p:cNvGrpSpPr/>
        <p:nvPr/>
      </p:nvGrpSpPr>
      <p:grpSpPr>
        <a:xfrm>
          <a:off x="0" y="0"/>
          <a:ext cx="0" cy="0"/>
          <a:chOff x="0" y="0"/>
          <a:chExt cx="0" cy="0"/>
        </a:xfrm>
      </p:grpSpPr>
      <p:sp>
        <p:nvSpPr>
          <p:cNvPr id="32" name="Google Shape;32;p8"/>
          <p:cNvSpPr txBox="1">
            <a:spLocks noGrp="1"/>
          </p:cNvSpPr>
          <p:nvPr>
            <p:ph type="body" idx="1"/>
          </p:nvPr>
        </p:nvSpPr>
        <p:spPr>
          <a:xfrm>
            <a:off x="0" y="164638"/>
            <a:ext cx="9144000" cy="768000"/>
          </a:xfrm>
          <a:prstGeom prst="rect">
            <a:avLst/>
          </a:prstGeom>
          <a:noFill/>
          <a:ln>
            <a:noFill/>
          </a:ln>
        </p:spPr>
        <p:txBody>
          <a:bodyPr spcFirstLastPara="1" wrap="square" lIns="91425" tIns="45700" rIns="91425" bIns="45700" anchor="ctr" anchorCtr="0"/>
          <a:lstStyle>
            <a:lvl1pPr marL="342900" lvl="0" indent="-171450" algn="ctr" rtl="0">
              <a:lnSpc>
                <a:spcPct val="90000"/>
              </a:lnSpc>
              <a:spcBef>
                <a:spcPts val="750"/>
              </a:spcBef>
              <a:spcAft>
                <a:spcPts val="0"/>
              </a:spcAft>
              <a:buClr>
                <a:srgbClr val="3F3F3F"/>
              </a:buClr>
              <a:buSzPts val="4800"/>
              <a:buNone/>
              <a:defRPr sz="3600" b="0">
                <a:solidFill>
                  <a:srgbClr val="3F3F3F"/>
                </a:solidFill>
                <a:latin typeface="Calibri"/>
                <a:ea typeface="Calibri"/>
                <a:cs typeface="Calibri"/>
                <a:sym typeface="Calibri"/>
              </a:defRPr>
            </a:lvl1pPr>
            <a:lvl2pPr marL="685800" lvl="1" indent="-257175" algn="l" rtl="0">
              <a:lnSpc>
                <a:spcPct val="90000"/>
              </a:lnSpc>
              <a:spcBef>
                <a:spcPts val="375"/>
              </a:spcBef>
              <a:spcAft>
                <a:spcPts val="0"/>
              </a:spcAft>
              <a:buClr>
                <a:schemeClr val="dk1"/>
              </a:buClr>
              <a:buSzPts val="1800"/>
              <a:buChar char="•"/>
              <a:defRPr/>
            </a:lvl2pPr>
            <a:lvl3pPr marL="1028700" lvl="2" indent="-257175" algn="l" rtl="0">
              <a:lnSpc>
                <a:spcPct val="90000"/>
              </a:lnSpc>
              <a:spcBef>
                <a:spcPts val="375"/>
              </a:spcBef>
              <a:spcAft>
                <a:spcPts val="0"/>
              </a:spcAft>
              <a:buClr>
                <a:schemeClr val="dk1"/>
              </a:buClr>
              <a:buSzPts val="1800"/>
              <a:buChar char="•"/>
              <a:defRPr/>
            </a:lvl3pPr>
            <a:lvl4pPr marL="1371600" lvl="3" indent="-257175" algn="l" rtl="0">
              <a:lnSpc>
                <a:spcPct val="90000"/>
              </a:lnSpc>
              <a:spcBef>
                <a:spcPts val="375"/>
              </a:spcBef>
              <a:spcAft>
                <a:spcPts val="0"/>
              </a:spcAft>
              <a:buClr>
                <a:schemeClr val="dk1"/>
              </a:buClr>
              <a:buSzPts val="1800"/>
              <a:buChar char="•"/>
              <a:defRPr/>
            </a:lvl4pPr>
            <a:lvl5pPr marL="1714500" lvl="4" indent="-257175" algn="l" rtl="0">
              <a:lnSpc>
                <a:spcPct val="90000"/>
              </a:lnSpc>
              <a:spcBef>
                <a:spcPts val="375"/>
              </a:spcBef>
              <a:spcAft>
                <a:spcPts val="0"/>
              </a:spcAft>
              <a:buClr>
                <a:schemeClr val="dk1"/>
              </a:buClr>
              <a:buSzPts val="1800"/>
              <a:buChar char="•"/>
              <a:defRPr/>
            </a:lvl5pPr>
            <a:lvl6pPr marL="2057400" lvl="5" indent="-257175" algn="l" rtl="0">
              <a:lnSpc>
                <a:spcPct val="90000"/>
              </a:lnSpc>
              <a:spcBef>
                <a:spcPts val="375"/>
              </a:spcBef>
              <a:spcAft>
                <a:spcPts val="0"/>
              </a:spcAft>
              <a:buClr>
                <a:schemeClr val="dk1"/>
              </a:buClr>
              <a:buSzPts val="1800"/>
              <a:buChar char="•"/>
              <a:defRPr/>
            </a:lvl6pPr>
            <a:lvl7pPr marL="2400300" lvl="6" indent="-257175" algn="l" rtl="0">
              <a:lnSpc>
                <a:spcPct val="90000"/>
              </a:lnSpc>
              <a:spcBef>
                <a:spcPts val="375"/>
              </a:spcBef>
              <a:spcAft>
                <a:spcPts val="0"/>
              </a:spcAft>
              <a:buClr>
                <a:schemeClr val="dk1"/>
              </a:buClr>
              <a:buSzPts val="1800"/>
              <a:buChar char="•"/>
              <a:defRPr/>
            </a:lvl7pPr>
            <a:lvl8pPr marL="2743200" lvl="7" indent="-257175" algn="l" rtl="0">
              <a:lnSpc>
                <a:spcPct val="90000"/>
              </a:lnSpc>
              <a:spcBef>
                <a:spcPts val="375"/>
              </a:spcBef>
              <a:spcAft>
                <a:spcPts val="0"/>
              </a:spcAft>
              <a:buClr>
                <a:schemeClr val="dk1"/>
              </a:buClr>
              <a:buSzPts val="1800"/>
              <a:buChar char="•"/>
              <a:defRPr/>
            </a:lvl8pPr>
            <a:lvl9pPr marL="3086100" lvl="8" indent="-257175" algn="l" rtl="0">
              <a:lnSpc>
                <a:spcPct val="90000"/>
              </a:lnSpc>
              <a:spcBef>
                <a:spcPts val="375"/>
              </a:spcBef>
              <a:spcAft>
                <a:spcPts val="0"/>
              </a:spcAft>
              <a:buClr>
                <a:schemeClr val="dk1"/>
              </a:buClr>
              <a:buSzPts val="1800"/>
              <a:buChar char="•"/>
              <a:defRPr/>
            </a:lvl9pPr>
          </a:lstStyle>
          <a:p>
            <a:endParaRPr/>
          </a:p>
        </p:txBody>
      </p:sp>
      <p:sp>
        <p:nvSpPr>
          <p:cNvPr id="33" name="Google Shape;33;p8"/>
          <p:cNvSpPr txBox="1">
            <a:spLocks noGrp="1"/>
          </p:cNvSpPr>
          <p:nvPr>
            <p:ph type="body" idx="2"/>
          </p:nvPr>
        </p:nvSpPr>
        <p:spPr>
          <a:xfrm>
            <a:off x="0" y="932723"/>
            <a:ext cx="9144000" cy="384000"/>
          </a:xfrm>
          <a:prstGeom prst="rect">
            <a:avLst/>
          </a:prstGeom>
          <a:noFill/>
          <a:ln>
            <a:noFill/>
          </a:ln>
        </p:spPr>
        <p:txBody>
          <a:bodyPr spcFirstLastPara="1" wrap="square" lIns="91425" tIns="45700" rIns="91425" bIns="45700" anchor="ctr" anchorCtr="0"/>
          <a:lstStyle>
            <a:lvl1pPr marL="342900" lvl="0" indent="-171450" algn="ctr" rtl="0">
              <a:lnSpc>
                <a:spcPct val="90000"/>
              </a:lnSpc>
              <a:spcBef>
                <a:spcPts val="750"/>
              </a:spcBef>
              <a:spcAft>
                <a:spcPts val="0"/>
              </a:spcAft>
              <a:buClr>
                <a:srgbClr val="3F3F3F"/>
              </a:buClr>
              <a:buSzPts val="1867"/>
              <a:buNone/>
              <a:defRPr sz="1400" b="0">
                <a:solidFill>
                  <a:srgbClr val="3F3F3F"/>
                </a:solidFill>
                <a:latin typeface="Calibri"/>
                <a:ea typeface="Calibri"/>
                <a:cs typeface="Calibri"/>
                <a:sym typeface="Calibri"/>
              </a:defRPr>
            </a:lvl1pPr>
            <a:lvl2pPr marL="685800" lvl="1" indent="-257175" algn="l" rtl="0">
              <a:lnSpc>
                <a:spcPct val="90000"/>
              </a:lnSpc>
              <a:spcBef>
                <a:spcPts val="375"/>
              </a:spcBef>
              <a:spcAft>
                <a:spcPts val="0"/>
              </a:spcAft>
              <a:buClr>
                <a:schemeClr val="dk1"/>
              </a:buClr>
              <a:buSzPts val="1800"/>
              <a:buChar char="•"/>
              <a:defRPr/>
            </a:lvl2pPr>
            <a:lvl3pPr marL="1028700" lvl="2" indent="-257175" algn="l" rtl="0">
              <a:lnSpc>
                <a:spcPct val="90000"/>
              </a:lnSpc>
              <a:spcBef>
                <a:spcPts val="375"/>
              </a:spcBef>
              <a:spcAft>
                <a:spcPts val="0"/>
              </a:spcAft>
              <a:buClr>
                <a:schemeClr val="dk1"/>
              </a:buClr>
              <a:buSzPts val="1800"/>
              <a:buChar char="•"/>
              <a:defRPr/>
            </a:lvl3pPr>
            <a:lvl4pPr marL="1371600" lvl="3" indent="-257175" algn="l" rtl="0">
              <a:lnSpc>
                <a:spcPct val="90000"/>
              </a:lnSpc>
              <a:spcBef>
                <a:spcPts val="375"/>
              </a:spcBef>
              <a:spcAft>
                <a:spcPts val="0"/>
              </a:spcAft>
              <a:buClr>
                <a:schemeClr val="dk1"/>
              </a:buClr>
              <a:buSzPts val="1800"/>
              <a:buChar char="•"/>
              <a:defRPr/>
            </a:lvl4pPr>
            <a:lvl5pPr marL="1714500" lvl="4" indent="-257175" algn="l" rtl="0">
              <a:lnSpc>
                <a:spcPct val="90000"/>
              </a:lnSpc>
              <a:spcBef>
                <a:spcPts val="375"/>
              </a:spcBef>
              <a:spcAft>
                <a:spcPts val="0"/>
              </a:spcAft>
              <a:buClr>
                <a:schemeClr val="dk1"/>
              </a:buClr>
              <a:buSzPts val="1800"/>
              <a:buChar char="•"/>
              <a:defRPr/>
            </a:lvl5pPr>
            <a:lvl6pPr marL="2057400" lvl="5" indent="-257175" algn="l" rtl="0">
              <a:lnSpc>
                <a:spcPct val="90000"/>
              </a:lnSpc>
              <a:spcBef>
                <a:spcPts val="375"/>
              </a:spcBef>
              <a:spcAft>
                <a:spcPts val="0"/>
              </a:spcAft>
              <a:buClr>
                <a:schemeClr val="dk1"/>
              </a:buClr>
              <a:buSzPts val="1800"/>
              <a:buChar char="•"/>
              <a:defRPr/>
            </a:lvl6pPr>
            <a:lvl7pPr marL="2400300" lvl="6" indent="-257175" algn="l" rtl="0">
              <a:lnSpc>
                <a:spcPct val="90000"/>
              </a:lnSpc>
              <a:spcBef>
                <a:spcPts val="375"/>
              </a:spcBef>
              <a:spcAft>
                <a:spcPts val="0"/>
              </a:spcAft>
              <a:buClr>
                <a:schemeClr val="dk1"/>
              </a:buClr>
              <a:buSzPts val="1800"/>
              <a:buChar char="•"/>
              <a:defRPr/>
            </a:lvl7pPr>
            <a:lvl8pPr marL="2743200" lvl="7" indent="-257175" algn="l" rtl="0">
              <a:lnSpc>
                <a:spcPct val="90000"/>
              </a:lnSpc>
              <a:spcBef>
                <a:spcPts val="375"/>
              </a:spcBef>
              <a:spcAft>
                <a:spcPts val="0"/>
              </a:spcAft>
              <a:buClr>
                <a:schemeClr val="dk1"/>
              </a:buClr>
              <a:buSzPts val="1800"/>
              <a:buChar char="•"/>
              <a:defRPr/>
            </a:lvl8pPr>
            <a:lvl9pPr marL="3086100" lvl="8" indent="-257175" algn="l" rtl="0">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17685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F8ECAEA-17E0-4F1A-BD5D-05E992176824}"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54E9745-724C-4DCA-A5E4-3FFD19784BD2}" type="datetime1">
              <a:rPr lang="en-US" smtClean="0"/>
              <a:t>12/15/2020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941DC42-CC4E-4771-995D-9961585BB28B}" type="datetime1">
              <a:rPr lang="en-US" smtClean="0"/>
              <a:t>12/15/2020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FE747B3-E7CB-4BD4-A8D1-8A74E7AA5CE0}" type="datetime1">
              <a:rPr lang="en-US" smtClean="0"/>
              <a:t>12/15/2020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35D5D1F-6139-42EA-A5E6-19B978F2655E}" type="datetime1">
              <a:rPr lang="en-US" smtClean="0"/>
              <a:t>12/15/2020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9F6587E-AA2A-4057-91F0-2BC67ECBBD09}" type="datetime1">
              <a:rPr lang="en-US" smtClean="0"/>
              <a:t>12/15/2020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0B4DBA-426C-4C2F-8F58-EB3E58605765}" type="datetime1">
              <a:rPr lang="en-US" smtClean="0"/>
              <a:t>12/15/2020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jpe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156D99CF-92BF-40AB-8116-4EFCE881D727}" type="datetime1">
              <a:rPr lang="en-US" smtClean="0"/>
              <a:t>12/15/2020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8"/>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B00A6717-5767-4D01-8C42-5033DADF498D}" type="datetime1">
              <a:rPr lang="en-US" smtClean="0"/>
              <a:t>12/15/2020</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truffleframework.com/"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xBA9IywgCeI&amp;t=762s"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hyperlink" Target="https://www.youtube.com/watch?v=nRySHw123x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rufflesuite/truffle" TargetMode="External"/><Relationship Id="rId7" Type="http://schemas.openxmlformats.org/officeDocument/2006/relationships/hyperlink" Target="https://www.npmjs.com/package/truffle"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hyperlink" Target="http://truffleframework.com/boxes/" TargetMode="External"/><Relationship Id="rId5" Type="http://schemas.openxmlformats.org/officeDocument/2006/relationships/hyperlink" Target="https://truffleframework.com/docs" TargetMode="External"/><Relationship Id="rId4" Type="http://schemas.openxmlformats.org/officeDocument/2006/relationships/hyperlink" Target="https://truffleframework.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www.npmjs.com/get-npm" TargetMode="External"/><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a:t>Topic 6 – From Smart Contract to </a:t>
            </a:r>
            <a:r>
              <a:rPr lang="en-US" dirty="0" err="1"/>
              <a:t>Dapp</a:t>
            </a:r>
            <a:endParaRPr lang="en-US" dirty="0"/>
          </a:p>
        </p:txBody>
      </p:sp>
      <p:sp>
        <p:nvSpPr>
          <p:cNvPr id="2" name="Footer Placeholder 1"/>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3238FDB-2D8C-4804-B582-7DB90366B95F}" type="slidenum">
              <a:rPr lang="en-US" smtClean="0"/>
              <a:pPr>
                <a:defRPr/>
              </a:pPr>
              <a:t>1</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Web3.0 &amp; </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Javascript</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78666" y="1993432"/>
            <a:ext cx="8279356" cy="4132293"/>
          </a:xfrm>
        </p:spPr>
        <p:txBody>
          <a:bodyPr>
            <a:noAutofit/>
          </a:bodyPr>
          <a:lstStyle/>
          <a:p>
            <a:pPr>
              <a:spcBef>
                <a:spcPts val="0"/>
              </a:spcBef>
            </a:pPr>
            <a:r>
              <a:rPr lang="en-US" sz="2800" dirty="0" err="1"/>
              <a:t>Ethereum</a:t>
            </a:r>
            <a:r>
              <a:rPr lang="en-US" sz="2800" dirty="0"/>
              <a:t> </a:t>
            </a:r>
            <a:r>
              <a:rPr lang="en-US" sz="2800" i="1" dirty="0">
                <a:solidFill>
                  <a:srgbClr val="FF0000"/>
                </a:solidFill>
              </a:rPr>
              <a:t>web3.js JavaScript library</a:t>
            </a:r>
            <a:r>
              <a:rPr lang="en-US" sz="2800" dirty="0"/>
              <a:t> bridges JavaScript applications that run in browsers with the </a:t>
            </a:r>
            <a:r>
              <a:rPr lang="en-US" sz="2800" dirty="0" err="1"/>
              <a:t>Ethereum</a:t>
            </a:r>
            <a:r>
              <a:rPr lang="en-US" sz="2800" dirty="0"/>
              <a:t> </a:t>
            </a:r>
            <a:r>
              <a:rPr lang="en-US" sz="2800" dirty="0" err="1"/>
              <a:t>blockchain</a:t>
            </a:r>
            <a:r>
              <a:rPr lang="en-US" sz="2800" dirty="0"/>
              <a:t>. </a:t>
            </a:r>
          </a:p>
          <a:p>
            <a:pPr>
              <a:spcBef>
                <a:spcPts val="0"/>
              </a:spcBef>
            </a:pPr>
            <a:r>
              <a:rPr lang="en-US" sz="2800" dirty="0"/>
              <a:t>Tutorial on web3.js – Appendix E, Antonopoulos</a:t>
            </a:r>
          </a:p>
          <a:p>
            <a:pPr>
              <a:spcBef>
                <a:spcPts val="0"/>
              </a:spcBef>
            </a:pPr>
            <a:r>
              <a:rPr lang="en-US" sz="2800" dirty="0"/>
              <a:t>The web3.js library also includes an interface to a P2P storage network called </a:t>
            </a:r>
            <a:r>
              <a:rPr lang="en-US" sz="2800" i="1" dirty="0">
                <a:solidFill>
                  <a:srgbClr val="4372AC"/>
                </a:solidFill>
              </a:rPr>
              <a:t>Swarm</a:t>
            </a:r>
            <a:r>
              <a:rPr lang="en-US" sz="2800" dirty="0"/>
              <a:t> and a P2P messaging service called </a:t>
            </a:r>
            <a:r>
              <a:rPr lang="en-US" sz="2800" i="1" dirty="0">
                <a:solidFill>
                  <a:srgbClr val="4372AC"/>
                </a:solidFill>
              </a:rPr>
              <a:t>Whisper</a:t>
            </a:r>
            <a:r>
              <a:rPr lang="en-US" sz="2800" dirty="0"/>
              <a:t>. </a:t>
            </a:r>
          </a:p>
          <a:p>
            <a:pPr>
              <a:spcBef>
                <a:spcPts val="0"/>
              </a:spcBef>
            </a:pPr>
            <a:r>
              <a:rPr lang="en-US" sz="2800" dirty="0"/>
              <a:t>With these three components included in a web3, developers have a </a:t>
            </a:r>
            <a:r>
              <a:rPr lang="en-US" sz="2800" i="1" dirty="0">
                <a:solidFill>
                  <a:srgbClr val="FF0000"/>
                </a:solidFill>
              </a:rPr>
              <a:t>full application development suite</a:t>
            </a:r>
            <a:r>
              <a:rPr lang="en-US" sz="2800" dirty="0"/>
              <a:t> that allows them to build web3 </a:t>
            </a:r>
            <a:r>
              <a:rPr lang="en-US" sz="2800" dirty="0" err="1"/>
              <a:t>DApps</a:t>
            </a:r>
            <a:r>
              <a:rPr lang="en-US" sz="2800" dirty="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10</a:t>
            </a:fld>
            <a:endParaRPr lang="en-US" dirty="0"/>
          </a:p>
        </p:txBody>
      </p:sp>
    </p:spTree>
    <p:extLst>
      <p:ext uri="{BB962C8B-B14F-4D97-AF65-F5344CB8AC3E}">
        <p14:creationId xmlns:p14="http://schemas.microsoft.com/office/powerpoint/2010/main" val="539092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793" y="616255"/>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HL architecture of </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DApp</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11</a:t>
            </a:fld>
            <a:endParaRPr lang="en-US" dirty="0"/>
          </a:p>
        </p:txBody>
      </p:sp>
      <p:pic>
        <p:nvPicPr>
          <p:cNvPr id="6" name="Picture 5"/>
          <p:cNvPicPr>
            <a:picLocks noChangeAspect="1"/>
          </p:cNvPicPr>
          <p:nvPr/>
        </p:nvPicPr>
        <p:blipFill>
          <a:blip r:embed="rId3"/>
          <a:stretch>
            <a:fillRect/>
          </a:stretch>
        </p:blipFill>
        <p:spPr>
          <a:xfrm>
            <a:off x="3608296" y="2339663"/>
            <a:ext cx="5186679" cy="3786501"/>
          </a:xfrm>
          <a:prstGeom prst="rect">
            <a:avLst/>
          </a:prstGeom>
        </p:spPr>
      </p:pic>
      <p:sp>
        <p:nvSpPr>
          <p:cNvPr id="8" name="Content Placeholder 7"/>
          <p:cNvSpPr>
            <a:spLocks noGrp="1"/>
          </p:cNvSpPr>
          <p:nvPr>
            <p:ph sz="half" idx="1"/>
          </p:nvPr>
        </p:nvSpPr>
        <p:spPr>
          <a:xfrm>
            <a:off x="351377" y="5422230"/>
            <a:ext cx="3229630" cy="1020764"/>
          </a:xfrm>
        </p:spPr>
        <p:txBody>
          <a:bodyPr>
            <a:normAutofit/>
          </a:bodyPr>
          <a:lstStyle/>
          <a:p>
            <a:r>
              <a:rPr lang="en-US" sz="2000" dirty="0" err="1"/>
              <a:t>Blockchain</a:t>
            </a:r>
            <a:r>
              <a:rPr lang="en-US" sz="2000" dirty="0"/>
              <a:t> operates on the p2p network</a:t>
            </a:r>
          </a:p>
        </p:txBody>
      </p:sp>
      <p:cxnSp>
        <p:nvCxnSpPr>
          <p:cNvPr id="9" name="Straight Arrow Connector 8"/>
          <p:cNvCxnSpPr/>
          <p:nvPr/>
        </p:nvCxnSpPr>
        <p:spPr>
          <a:xfrm>
            <a:off x="2438400" y="3854220"/>
            <a:ext cx="1596887" cy="187262"/>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15" name="Content Placeholder 7"/>
          <p:cNvSpPr>
            <a:spLocks noGrp="1"/>
          </p:cNvSpPr>
          <p:nvPr>
            <p:ph sz="half" idx="1"/>
          </p:nvPr>
        </p:nvSpPr>
        <p:spPr>
          <a:xfrm>
            <a:off x="351770" y="3398836"/>
            <a:ext cx="3229630" cy="1020764"/>
          </a:xfrm>
        </p:spPr>
        <p:txBody>
          <a:bodyPr>
            <a:normAutofit/>
          </a:bodyPr>
          <a:lstStyle/>
          <a:p>
            <a:r>
              <a:rPr lang="en-US" sz="2000" dirty="0"/>
              <a:t>The SC runs on top of the </a:t>
            </a:r>
            <a:r>
              <a:rPr lang="en-US" sz="2000" dirty="0" err="1"/>
              <a:t>Blockchain</a:t>
            </a:r>
            <a:endParaRPr lang="en-US" sz="2000" dirty="0"/>
          </a:p>
        </p:txBody>
      </p:sp>
      <p:cxnSp>
        <p:nvCxnSpPr>
          <p:cNvPr id="16" name="Straight Arrow Connector 15"/>
          <p:cNvCxnSpPr/>
          <p:nvPr/>
        </p:nvCxnSpPr>
        <p:spPr>
          <a:xfrm flipV="1">
            <a:off x="3106855" y="5181600"/>
            <a:ext cx="1004632" cy="751012"/>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026024" y="2796382"/>
            <a:ext cx="2161663" cy="556418"/>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18" name="Content Placeholder 7"/>
          <p:cNvSpPr>
            <a:spLocks noGrp="1"/>
          </p:cNvSpPr>
          <p:nvPr>
            <p:ph sz="half" idx="1"/>
          </p:nvPr>
        </p:nvSpPr>
        <p:spPr>
          <a:xfrm>
            <a:off x="351770" y="1981200"/>
            <a:ext cx="3229630" cy="1020764"/>
          </a:xfrm>
        </p:spPr>
        <p:txBody>
          <a:bodyPr>
            <a:normAutofit/>
          </a:bodyPr>
          <a:lstStyle/>
          <a:p>
            <a:r>
              <a:rPr lang="en-US" sz="2000" dirty="0"/>
              <a:t>Web3-based end user application runs on the SC</a:t>
            </a:r>
          </a:p>
        </p:txBody>
      </p:sp>
      <p:sp>
        <p:nvSpPr>
          <p:cNvPr id="22" name="Content Placeholder 7"/>
          <p:cNvSpPr>
            <a:spLocks noGrp="1"/>
          </p:cNvSpPr>
          <p:nvPr>
            <p:ph sz="half" idx="1"/>
          </p:nvPr>
        </p:nvSpPr>
        <p:spPr>
          <a:xfrm>
            <a:off x="365022" y="4359317"/>
            <a:ext cx="3229630" cy="1020764"/>
          </a:xfrm>
        </p:spPr>
        <p:txBody>
          <a:bodyPr>
            <a:normAutofit/>
          </a:bodyPr>
          <a:lstStyle/>
          <a:p>
            <a:r>
              <a:rPr lang="en-US" sz="2000" dirty="0"/>
              <a:t>The node of the </a:t>
            </a:r>
            <a:r>
              <a:rPr lang="en-US" sz="2000" dirty="0" err="1"/>
              <a:t>Blockchain</a:t>
            </a:r>
            <a:r>
              <a:rPr lang="en-US" sz="2000" dirty="0"/>
              <a:t> runs an EVM</a:t>
            </a:r>
          </a:p>
        </p:txBody>
      </p:sp>
      <p:cxnSp>
        <p:nvCxnSpPr>
          <p:cNvPr id="23" name="Straight Arrow Connector 22"/>
          <p:cNvCxnSpPr/>
          <p:nvPr/>
        </p:nvCxnSpPr>
        <p:spPr>
          <a:xfrm flipV="1">
            <a:off x="2559132" y="4572000"/>
            <a:ext cx="1476155" cy="73851"/>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395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Remix &amp; Truffle</a:t>
            </a:r>
          </a:p>
        </p:txBody>
      </p:sp>
      <p:sp>
        <p:nvSpPr>
          <p:cNvPr id="3" name="Content Placeholder 2"/>
          <p:cNvSpPr>
            <a:spLocks noGrp="1"/>
          </p:cNvSpPr>
          <p:nvPr>
            <p:ph sz="half" idx="1"/>
          </p:nvPr>
        </p:nvSpPr>
        <p:spPr>
          <a:xfrm>
            <a:off x="457200" y="2101615"/>
            <a:ext cx="5715000" cy="4132293"/>
          </a:xfrm>
        </p:spPr>
        <p:txBody>
          <a:bodyPr>
            <a:noAutofit/>
          </a:bodyPr>
          <a:lstStyle/>
          <a:p>
            <a:pPr>
              <a:spcBef>
                <a:spcPts val="0"/>
              </a:spcBef>
            </a:pPr>
            <a:r>
              <a:rPr lang="en-US" sz="2800" dirty="0"/>
              <a:t>Remix is good for introducing SC programming, </a:t>
            </a:r>
            <a:r>
              <a:rPr lang="en-US" sz="2800" dirty="0" err="1"/>
              <a:t>ie</a:t>
            </a:r>
            <a:r>
              <a:rPr lang="en-US" sz="2800" dirty="0"/>
              <a:t> small projects.</a:t>
            </a:r>
          </a:p>
          <a:p>
            <a:pPr>
              <a:spcBef>
                <a:spcPts val="0"/>
              </a:spcBef>
            </a:pPr>
            <a:r>
              <a:rPr lang="en-US" sz="2800" dirty="0"/>
              <a:t>Major SW projects, needs a SWE platform/IDE.</a:t>
            </a:r>
          </a:p>
          <a:p>
            <a:pPr>
              <a:spcBef>
                <a:spcPts val="0"/>
              </a:spcBef>
            </a:pPr>
            <a:r>
              <a:rPr lang="en-US" sz="2800" dirty="0"/>
              <a:t>Truffle is an IDE for an end-to-end development of </a:t>
            </a:r>
            <a:r>
              <a:rPr lang="en-US" sz="2800" dirty="0" err="1"/>
              <a:t>DApps</a:t>
            </a:r>
            <a:r>
              <a:rPr lang="en-US" sz="2800" dirty="0"/>
              <a:t>.</a:t>
            </a:r>
          </a:p>
          <a:p>
            <a:pPr>
              <a:spcBef>
                <a:spcPts val="0"/>
              </a:spcBef>
            </a:pPr>
            <a:r>
              <a:rPr lang="en-US" sz="2800" dirty="0"/>
              <a:t>Truffle is regarded as the </a:t>
            </a:r>
            <a:r>
              <a:rPr lang="en-US" sz="2800" dirty="0" err="1"/>
              <a:t>Ethereum</a:t>
            </a:r>
            <a:r>
              <a:rPr lang="en-US" sz="2800" dirty="0"/>
              <a:t> </a:t>
            </a:r>
            <a:r>
              <a:rPr lang="en-US" sz="2800" i="1" dirty="0">
                <a:solidFill>
                  <a:srgbClr val="FF0000"/>
                </a:solidFill>
              </a:rPr>
              <a:t>"Swiss Army Knife“</a:t>
            </a:r>
          </a:p>
          <a:p>
            <a:pPr>
              <a:spcBef>
                <a:spcPts val="0"/>
              </a:spcBef>
            </a:pPr>
            <a:r>
              <a:rPr lang="en-US" sz="2800" dirty="0"/>
              <a:t>Read Appendix-D, Antonopoulos</a:t>
            </a:r>
          </a:p>
          <a:p>
            <a:pPr>
              <a:spcBef>
                <a:spcPts val="0"/>
              </a:spcBef>
            </a:pPr>
            <a:endParaRPr lang="en-US" sz="28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12</a:t>
            </a:fld>
            <a:endParaRPr lang="en-US" dirty="0"/>
          </a:p>
        </p:txBody>
      </p:sp>
      <p:pic>
        <p:nvPicPr>
          <p:cNvPr id="6" name="Picture 5"/>
          <p:cNvPicPr>
            <a:picLocks noChangeAspect="1"/>
          </p:cNvPicPr>
          <p:nvPr/>
        </p:nvPicPr>
        <p:blipFill>
          <a:blip r:embed="rId3"/>
          <a:stretch>
            <a:fillRect/>
          </a:stretch>
        </p:blipFill>
        <p:spPr>
          <a:xfrm>
            <a:off x="5943721" y="2971800"/>
            <a:ext cx="2857379" cy="2696724"/>
          </a:xfrm>
          <a:prstGeom prst="rect">
            <a:avLst/>
          </a:prstGeom>
        </p:spPr>
      </p:pic>
    </p:spTree>
    <p:extLst>
      <p:ext uri="{BB962C8B-B14F-4D97-AF65-F5344CB8AC3E}">
        <p14:creationId xmlns:p14="http://schemas.microsoft.com/office/powerpoint/2010/main" val="1345997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Truffle – motivation</a:t>
            </a:r>
          </a:p>
        </p:txBody>
      </p:sp>
      <p:sp>
        <p:nvSpPr>
          <p:cNvPr id="3" name="Content Placeholder 2"/>
          <p:cNvSpPr>
            <a:spLocks noGrp="1"/>
          </p:cNvSpPr>
          <p:nvPr>
            <p:ph sz="half" idx="1"/>
          </p:nvPr>
        </p:nvSpPr>
        <p:spPr>
          <a:xfrm>
            <a:off x="378666" y="1971351"/>
            <a:ext cx="4639874" cy="4178437"/>
          </a:xfrm>
        </p:spPr>
        <p:txBody>
          <a:bodyPr>
            <a:noAutofit/>
          </a:bodyPr>
          <a:lstStyle/>
          <a:p>
            <a:r>
              <a:rPr lang="en-US" sz="2000" dirty="0"/>
              <a:t>Swiss army knife, </a:t>
            </a:r>
            <a:r>
              <a:rPr lang="en-US" sz="2000" dirty="0">
                <a:hlinkClick r:id="rId3"/>
              </a:rPr>
              <a:t>Truffle</a:t>
            </a:r>
            <a:r>
              <a:rPr lang="en-US" sz="2000" dirty="0"/>
              <a:t> packs together the best modules and tools to streamline </a:t>
            </a:r>
            <a:r>
              <a:rPr lang="en-US" sz="2000" b="1" dirty="0"/>
              <a:t>smart contract</a:t>
            </a:r>
            <a:r>
              <a:rPr lang="en-US" sz="2000" dirty="0"/>
              <a:t> </a:t>
            </a:r>
            <a:r>
              <a:rPr lang="en-US" sz="2000" i="1" dirty="0"/>
              <a:t>creation</a:t>
            </a:r>
            <a:r>
              <a:rPr lang="en-US" sz="2000" dirty="0"/>
              <a:t>, </a:t>
            </a:r>
            <a:r>
              <a:rPr lang="en-US" sz="2000" i="1" dirty="0"/>
              <a:t>compilation</a:t>
            </a:r>
            <a:r>
              <a:rPr lang="en-US" sz="2000" dirty="0"/>
              <a:t>, </a:t>
            </a:r>
            <a:r>
              <a:rPr lang="en-US" sz="2000" i="1" dirty="0"/>
              <a:t>testing</a:t>
            </a:r>
            <a:r>
              <a:rPr lang="en-US" sz="2000" dirty="0"/>
              <a:t>, and </a:t>
            </a:r>
            <a:r>
              <a:rPr lang="en-US" sz="2000" i="1" dirty="0"/>
              <a:t>deployment </a:t>
            </a:r>
            <a:r>
              <a:rPr lang="en-US" sz="2000" dirty="0"/>
              <a:t>onto Ethereum.</a:t>
            </a:r>
          </a:p>
          <a:p>
            <a:r>
              <a:rPr lang="en-US" sz="2000" dirty="0"/>
              <a:t>For veterans, the benefits of Truffle are obvious. </a:t>
            </a:r>
          </a:p>
          <a:p>
            <a:r>
              <a:rPr lang="en-US" sz="2000" dirty="0"/>
              <a:t>For newbies its quite a struggle !</a:t>
            </a:r>
          </a:p>
          <a:p>
            <a:r>
              <a:rPr lang="en-US" sz="2000" dirty="0"/>
              <a:t>But the IDE it provides is what is used in the industry in big serious software engineering project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13</a:t>
            </a:fld>
            <a:endParaRPr lang="en-US" dirty="0"/>
          </a:p>
        </p:txBody>
      </p:sp>
      <p:pic>
        <p:nvPicPr>
          <p:cNvPr id="4098" name="Picture 2" descr="Image result for swiss army knif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8540" y="2209800"/>
            <a:ext cx="3432175" cy="300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31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Truffle – the challenge</a:t>
            </a:r>
          </a:p>
        </p:txBody>
      </p:sp>
      <p:sp>
        <p:nvSpPr>
          <p:cNvPr id="3" name="Content Placeholder 2"/>
          <p:cNvSpPr>
            <a:spLocks noGrp="1"/>
          </p:cNvSpPr>
          <p:nvPr>
            <p:ph sz="half" idx="1"/>
          </p:nvPr>
        </p:nvSpPr>
        <p:spPr>
          <a:xfrm>
            <a:off x="378666" y="1971351"/>
            <a:ext cx="8308134" cy="4178437"/>
          </a:xfrm>
        </p:spPr>
        <p:txBody>
          <a:bodyPr>
            <a:noAutofit/>
          </a:bodyPr>
          <a:lstStyle/>
          <a:p>
            <a:r>
              <a:rPr lang="en-US" sz="2000" dirty="0"/>
              <a:t>Written in JavaScript, Truffle modularizes key features to abstract away the complexity and cognitive load. </a:t>
            </a:r>
          </a:p>
          <a:p>
            <a:r>
              <a:rPr lang="en-US" sz="2000" dirty="0"/>
              <a:t>However, to be good will require us to dirty our hands a bit.</a:t>
            </a:r>
          </a:p>
          <a:p>
            <a:r>
              <a:rPr lang="en-US" sz="2000" dirty="0"/>
              <a:t>Check these introductory videos:</a:t>
            </a:r>
          </a:p>
          <a:p>
            <a:pPr lvl="1"/>
            <a:r>
              <a:rPr lang="en-US" sz="2000"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https://www.youtube.com/watch?v=xBA9IywgCeI&amp;t=762s</a:t>
            </a:r>
            <a:r>
              <a:rPr lang="en-US" sz="2000" dirty="0">
                <a:solidFill>
                  <a:schemeClr val="accent6">
                    <a:lumMod val="60000"/>
                    <a:lumOff val="40000"/>
                  </a:schemeClr>
                </a:solidFill>
              </a:rPr>
              <a:t> </a:t>
            </a:r>
          </a:p>
          <a:p>
            <a:pPr lvl="1"/>
            <a:r>
              <a:rPr lang="en-US" sz="2000"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https://www.youtube.com/watch?v=nRySHw123x8</a:t>
            </a:r>
            <a:r>
              <a:rPr lang="en-US" sz="2000" dirty="0">
                <a:solidFill>
                  <a:schemeClr val="accent6">
                    <a:lumMod val="60000"/>
                    <a:lumOff val="40000"/>
                  </a:schemeClr>
                </a:solidFill>
              </a:rPr>
              <a:t> </a:t>
            </a:r>
          </a:p>
          <a:p>
            <a:pPr>
              <a:spcBef>
                <a:spcPts val="0"/>
              </a:spcBef>
            </a:pPr>
            <a:endParaRPr lang="en-US" sz="20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14</a:t>
            </a:fld>
            <a:endParaRPr lang="en-US" dirty="0"/>
          </a:p>
        </p:txBody>
      </p:sp>
    </p:spTree>
    <p:extLst>
      <p:ext uri="{BB962C8B-B14F-4D97-AF65-F5344CB8AC3E}">
        <p14:creationId xmlns:p14="http://schemas.microsoft.com/office/powerpoint/2010/main" val="2954092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Important Websites</a:t>
            </a:r>
          </a:p>
        </p:txBody>
      </p:sp>
      <p:sp>
        <p:nvSpPr>
          <p:cNvPr id="3" name="Content Placeholder 2"/>
          <p:cNvSpPr>
            <a:spLocks noGrp="1"/>
          </p:cNvSpPr>
          <p:nvPr>
            <p:ph sz="half" idx="1"/>
          </p:nvPr>
        </p:nvSpPr>
        <p:spPr>
          <a:xfrm>
            <a:off x="666032" y="2151935"/>
            <a:ext cx="8104935" cy="4132293"/>
          </a:xfrm>
        </p:spPr>
        <p:txBody>
          <a:bodyPr>
            <a:noAutofit/>
          </a:bodyPr>
          <a:lstStyle/>
          <a:p>
            <a:pPr>
              <a:spcBef>
                <a:spcPts val="0"/>
              </a:spcBef>
            </a:pPr>
            <a:r>
              <a:rPr lang="en-US" sz="2400" dirty="0"/>
              <a:t>GitHub</a:t>
            </a:r>
            <a:r>
              <a:rPr lang="en-US" sz="2400" dirty="0">
                <a:solidFill>
                  <a:schemeClr val="accent5"/>
                </a:solidFill>
              </a:rPr>
              <a:t>: </a:t>
            </a:r>
            <a:r>
              <a:rPr lang="en-US" sz="2400"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https://github.com/trufflesuite/truffle</a:t>
            </a:r>
            <a:endParaRPr lang="en-US" sz="2400" dirty="0">
              <a:solidFill>
                <a:schemeClr val="accent6">
                  <a:lumMod val="60000"/>
                  <a:lumOff val="40000"/>
                </a:schemeClr>
              </a:solidFill>
            </a:endParaRPr>
          </a:p>
          <a:p>
            <a:pPr>
              <a:spcBef>
                <a:spcPts val="0"/>
              </a:spcBef>
            </a:pPr>
            <a:r>
              <a:rPr lang="en-US" sz="2400" dirty="0"/>
              <a:t>Website: </a:t>
            </a:r>
            <a:r>
              <a:rPr lang="en-US" sz="2400"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https://truffleframework.com</a:t>
            </a:r>
            <a:endParaRPr lang="en-US" sz="2400" dirty="0">
              <a:solidFill>
                <a:schemeClr val="accent6">
                  <a:lumMod val="60000"/>
                  <a:lumOff val="40000"/>
                </a:schemeClr>
              </a:solidFill>
            </a:endParaRPr>
          </a:p>
          <a:p>
            <a:pPr>
              <a:spcBef>
                <a:spcPts val="0"/>
              </a:spcBef>
            </a:pPr>
            <a:r>
              <a:rPr lang="en-US" sz="2400" dirty="0"/>
              <a:t>Documentation</a:t>
            </a:r>
            <a:r>
              <a:rPr lang="en-US" sz="2400" dirty="0">
                <a:solidFill>
                  <a:schemeClr val="accent6">
                    <a:lumMod val="60000"/>
                    <a:lumOff val="40000"/>
                  </a:schemeClr>
                </a:solidFill>
              </a:rPr>
              <a:t>: </a:t>
            </a:r>
            <a:r>
              <a:rPr lang="en-US" sz="2400"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https://truffleframework.com/docs</a:t>
            </a:r>
            <a:endParaRPr lang="en-US" sz="2400" dirty="0">
              <a:solidFill>
                <a:schemeClr val="accent6">
                  <a:lumMod val="60000"/>
                  <a:lumOff val="40000"/>
                </a:schemeClr>
              </a:solidFill>
            </a:endParaRPr>
          </a:p>
          <a:p>
            <a:pPr>
              <a:spcBef>
                <a:spcPts val="0"/>
              </a:spcBef>
            </a:pPr>
            <a:r>
              <a:rPr lang="en-US" sz="2400" dirty="0"/>
              <a:t>Truffle Boxes: </a:t>
            </a:r>
            <a:r>
              <a:rPr lang="en-US" sz="2400"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http://truffleframework.com/boxes/</a:t>
            </a:r>
            <a:endParaRPr lang="en-US" sz="2400" dirty="0">
              <a:solidFill>
                <a:schemeClr val="accent6">
                  <a:lumMod val="60000"/>
                  <a:lumOff val="40000"/>
                </a:schemeClr>
              </a:solidFill>
            </a:endParaRPr>
          </a:p>
          <a:p>
            <a:pPr>
              <a:spcBef>
                <a:spcPts val="0"/>
              </a:spcBef>
            </a:pPr>
            <a:r>
              <a:rPr lang="en-US" sz="2400" dirty="0" err="1"/>
              <a:t>npm</a:t>
            </a:r>
            <a:r>
              <a:rPr lang="en-US" sz="2400" dirty="0"/>
              <a:t> package repository: </a:t>
            </a:r>
            <a:r>
              <a:rPr lang="en-US" sz="2400"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https://www.npmjs.com/package/truffle</a:t>
            </a:r>
            <a:endParaRPr lang="en-US" sz="2400" dirty="0">
              <a:solidFill>
                <a:schemeClr val="accent6">
                  <a:lumMod val="60000"/>
                  <a:lumOff val="40000"/>
                </a:schemeClr>
              </a:solidFill>
            </a:endParaRPr>
          </a:p>
          <a:p>
            <a:pPr>
              <a:spcBef>
                <a:spcPts val="0"/>
              </a:spcBef>
            </a:pPr>
            <a:endParaRPr lang="en-US" sz="2400" dirty="0"/>
          </a:p>
          <a:p>
            <a:pPr>
              <a:spcBef>
                <a:spcPts val="0"/>
              </a:spcBef>
            </a:pPr>
            <a:r>
              <a:rPr lang="en-US" sz="4400" dirty="0">
                <a:solidFill>
                  <a:srgbClr val="FF0000"/>
                </a:solidFill>
              </a:rPr>
              <a:t> Download and install them</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15</a:t>
            </a:fld>
            <a:endParaRPr lang="en-US" dirty="0"/>
          </a:p>
        </p:txBody>
      </p:sp>
    </p:spTree>
    <p:extLst>
      <p:ext uri="{BB962C8B-B14F-4D97-AF65-F5344CB8AC3E}">
        <p14:creationId xmlns:p14="http://schemas.microsoft.com/office/powerpoint/2010/main" val="2720094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Things to do…</a:t>
            </a:r>
          </a:p>
        </p:txBody>
      </p:sp>
      <p:sp>
        <p:nvSpPr>
          <p:cNvPr id="3" name="Content Placeholder 2"/>
          <p:cNvSpPr>
            <a:spLocks noGrp="1"/>
          </p:cNvSpPr>
          <p:nvPr>
            <p:ph sz="half" idx="1"/>
          </p:nvPr>
        </p:nvSpPr>
        <p:spPr>
          <a:xfrm>
            <a:off x="518739" y="2014882"/>
            <a:ext cx="8104935" cy="4132293"/>
          </a:xfrm>
        </p:spPr>
        <p:txBody>
          <a:bodyPr>
            <a:noAutofit/>
          </a:bodyPr>
          <a:lstStyle/>
          <a:p>
            <a:pPr>
              <a:spcBef>
                <a:spcPts val="0"/>
              </a:spcBef>
            </a:pPr>
            <a:r>
              <a:rPr lang="en-US" sz="4400" dirty="0">
                <a:solidFill>
                  <a:schemeClr val="tx1"/>
                </a:solidFill>
              </a:rPr>
              <a:t>These are interesting actions:</a:t>
            </a:r>
          </a:p>
          <a:p>
            <a:pPr lvl="1">
              <a:spcBef>
                <a:spcPts val="0"/>
              </a:spcBef>
            </a:pPr>
            <a:r>
              <a:rPr lang="en-US" sz="3600" dirty="0" err="1">
                <a:solidFill>
                  <a:schemeClr val="tx1"/>
                </a:solidFill>
              </a:rPr>
              <a:t>init</a:t>
            </a:r>
            <a:endParaRPr lang="en-US" sz="3600" dirty="0">
              <a:solidFill>
                <a:schemeClr val="tx1"/>
              </a:solidFill>
            </a:endParaRPr>
          </a:p>
          <a:p>
            <a:pPr lvl="1">
              <a:spcBef>
                <a:spcPts val="0"/>
              </a:spcBef>
            </a:pPr>
            <a:r>
              <a:rPr lang="en-US" sz="3600" dirty="0">
                <a:solidFill>
                  <a:schemeClr val="tx1"/>
                </a:solidFill>
              </a:rPr>
              <a:t>deploy</a:t>
            </a:r>
          </a:p>
          <a:p>
            <a:pPr lvl="1">
              <a:spcBef>
                <a:spcPts val="0"/>
              </a:spcBef>
            </a:pPr>
            <a:r>
              <a:rPr lang="en-US" sz="3600" dirty="0">
                <a:solidFill>
                  <a:schemeClr val="tx1"/>
                </a:solidFill>
              </a:rPr>
              <a:t>test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16</a:t>
            </a:fld>
            <a:endParaRPr lang="en-US" dirty="0"/>
          </a:p>
        </p:txBody>
      </p:sp>
    </p:spTree>
    <p:extLst>
      <p:ext uri="{BB962C8B-B14F-4D97-AF65-F5344CB8AC3E}">
        <p14:creationId xmlns:p14="http://schemas.microsoft.com/office/powerpoint/2010/main" val="2748768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init</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78666" y="1971351"/>
            <a:ext cx="5869734" cy="4178437"/>
          </a:xfrm>
        </p:spPr>
        <p:txBody>
          <a:bodyPr>
            <a:noAutofit/>
          </a:bodyPr>
          <a:lstStyle/>
          <a:p>
            <a:pPr>
              <a:spcBef>
                <a:spcPts val="0"/>
              </a:spcBef>
            </a:pPr>
            <a:r>
              <a:rPr lang="en-US" dirty="0" err="1">
                <a:solidFill>
                  <a:schemeClr val="tx1"/>
                </a:solidFill>
                <a:latin typeface="medium-content-serif-font"/>
                <a:hlinkClick r:id="rId3"/>
              </a:rPr>
              <a:t>npm</a:t>
            </a:r>
            <a:r>
              <a:rPr lang="en-US" dirty="0">
                <a:solidFill>
                  <a:schemeClr val="tx1"/>
                </a:solidFill>
                <a:latin typeface="medium-content-serif-font"/>
              </a:rPr>
              <a:t> </a:t>
            </a:r>
            <a:r>
              <a:rPr lang="en-US" dirty="0" err="1">
                <a:solidFill>
                  <a:schemeClr val="tx1"/>
                </a:solidFill>
                <a:latin typeface="medium-content-serif-font"/>
              </a:rPr>
              <a:t>init</a:t>
            </a:r>
            <a:r>
              <a:rPr lang="en-US" dirty="0">
                <a:solidFill>
                  <a:schemeClr val="tx1"/>
                </a:solidFill>
                <a:latin typeface="medium-content-serif-font"/>
              </a:rPr>
              <a:t> -  begin by initializing an empty node project</a:t>
            </a:r>
          </a:p>
          <a:p>
            <a:pPr>
              <a:spcBef>
                <a:spcPts val="0"/>
              </a:spcBef>
            </a:pPr>
            <a:r>
              <a:rPr lang="en-US" dirty="0">
                <a:solidFill>
                  <a:schemeClr val="tx1"/>
                </a:solidFill>
                <a:latin typeface="medium-content-serif-font"/>
              </a:rPr>
              <a:t>We create empty files and folders with this architecture:</a:t>
            </a:r>
          </a:p>
          <a:p>
            <a:pPr>
              <a:spcBef>
                <a:spcPts val="0"/>
              </a:spcBef>
            </a:pPr>
            <a:r>
              <a:rPr lang="en-US" altLang="en-US" dirty="0">
                <a:solidFill>
                  <a:schemeClr val="tx1"/>
                </a:solidFill>
                <a:latin typeface="medium-content-serif-font"/>
              </a:rPr>
              <a:t>the </a:t>
            </a:r>
            <a:r>
              <a:rPr lang="en-US" altLang="en-US" sz="1400" dirty="0">
                <a:solidFill>
                  <a:schemeClr val="tx1"/>
                </a:solidFill>
                <a:latin typeface="Menlo"/>
              </a:rPr>
              <a:t>contracts</a:t>
            </a:r>
            <a:r>
              <a:rPr lang="en-US" altLang="en-US" dirty="0">
                <a:solidFill>
                  <a:schemeClr val="tx1"/>
                </a:solidFill>
                <a:latin typeface="medium-content-serif-font"/>
              </a:rPr>
              <a:t> folder houses all the </a:t>
            </a:r>
            <a:r>
              <a:rPr lang="en-US" altLang="en-US" i="1" dirty="0">
                <a:solidFill>
                  <a:schemeClr val="tx1"/>
                </a:solidFill>
                <a:latin typeface="medium-content-serif-font"/>
              </a:rPr>
              <a:t>solidity files</a:t>
            </a:r>
            <a:r>
              <a:rPr lang="en-US" altLang="en-US" dirty="0">
                <a:solidFill>
                  <a:schemeClr val="tx1"/>
                </a:solidFill>
                <a:latin typeface="medium-content-serif-font"/>
              </a:rPr>
              <a:t>. By convention, these files should be capitalized to indicate that solidity contracts are akin to “classes” from which contract “instances” are instantiated. In our case, it’s just </a:t>
            </a:r>
            <a:r>
              <a:rPr lang="en-US" altLang="en-US" sz="1400" dirty="0" err="1">
                <a:solidFill>
                  <a:schemeClr val="tx1"/>
                </a:solidFill>
                <a:latin typeface="Menlo"/>
              </a:rPr>
              <a:t>Token.sol</a:t>
            </a:r>
            <a:r>
              <a:rPr lang="en-US" altLang="en-US" dirty="0">
                <a:solidFill>
                  <a:schemeClr val="tx1"/>
                </a:solidFill>
                <a:latin typeface="medium-content-serif-font"/>
              </a:rPr>
              <a:t>. </a:t>
            </a:r>
          </a:p>
          <a:p>
            <a:pPr>
              <a:spcBef>
                <a:spcPts val="0"/>
              </a:spcBef>
            </a:pPr>
            <a:r>
              <a:rPr lang="en-US" altLang="en-US" dirty="0">
                <a:solidFill>
                  <a:schemeClr val="tx1"/>
                </a:solidFill>
                <a:latin typeface="medium-content-serif-font"/>
              </a:rPr>
              <a:t>The </a:t>
            </a:r>
            <a:r>
              <a:rPr lang="en-US" altLang="en-US" sz="1400" dirty="0">
                <a:solidFill>
                  <a:schemeClr val="tx1"/>
                </a:solidFill>
                <a:latin typeface="Menlo"/>
              </a:rPr>
              <a:t>migrations</a:t>
            </a:r>
            <a:r>
              <a:rPr lang="en-US" altLang="en-US" dirty="0">
                <a:solidFill>
                  <a:schemeClr val="tx1"/>
                </a:solidFill>
                <a:latin typeface="medium-content-serif-font"/>
              </a:rPr>
              <a:t> folder houses the scripts that we use to compile and deploy our contracts. </a:t>
            </a:r>
          </a:p>
          <a:p>
            <a:pPr>
              <a:spcBef>
                <a:spcPts val="0"/>
              </a:spcBef>
            </a:pPr>
            <a:r>
              <a:rPr lang="en-US" altLang="en-US" dirty="0">
                <a:solidFill>
                  <a:schemeClr val="tx1"/>
                </a:solidFill>
                <a:latin typeface="medium-content-serif-font"/>
              </a:rPr>
              <a:t>Running </a:t>
            </a:r>
            <a:r>
              <a:rPr lang="en-US" altLang="en-US" sz="1400" dirty="0">
                <a:solidFill>
                  <a:schemeClr val="tx1"/>
                </a:solidFill>
                <a:latin typeface="Menlo"/>
              </a:rPr>
              <a:t>compile.js</a:t>
            </a:r>
            <a:r>
              <a:rPr lang="en-US" altLang="en-US" dirty="0">
                <a:solidFill>
                  <a:schemeClr val="tx1"/>
                </a:solidFill>
                <a:latin typeface="medium-content-serif-font"/>
              </a:rPr>
              <a:t> should compile all our solidity files into corresponding </a:t>
            </a:r>
            <a:r>
              <a:rPr lang="en-US" altLang="en-US" i="1" dirty="0" err="1">
                <a:solidFill>
                  <a:schemeClr val="tx1"/>
                </a:solidFill>
                <a:latin typeface="medium-content-serif-font"/>
              </a:rPr>
              <a:t>json</a:t>
            </a:r>
            <a:r>
              <a:rPr lang="en-US" altLang="en-US" i="1" dirty="0">
                <a:solidFill>
                  <a:schemeClr val="tx1"/>
                </a:solidFill>
                <a:latin typeface="medium-content-serif-font"/>
              </a:rPr>
              <a:t> files</a:t>
            </a:r>
            <a:r>
              <a:rPr lang="en-US" altLang="en-US" dirty="0">
                <a:solidFill>
                  <a:schemeClr val="tx1"/>
                </a:solidFill>
                <a:latin typeface="medium-content-serif-font"/>
              </a:rPr>
              <a:t> in the </a:t>
            </a:r>
            <a:r>
              <a:rPr lang="en-US" altLang="en-US" sz="1400" dirty="0">
                <a:solidFill>
                  <a:schemeClr val="tx1"/>
                </a:solidFill>
                <a:latin typeface="Menlo"/>
              </a:rPr>
              <a:t>build</a:t>
            </a:r>
            <a:r>
              <a:rPr lang="en-US" altLang="en-US" dirty="0">
                <a:solidFill>
                  <a:schemeClr val="tx1"/>
                </a:solidFill>
                <a:latin typeface="medium-content-serif-font"/>
              </a:rPr>
              <a:t> folder. </a:t>
            </a:r>
          </a:p>
          <a:p>
            <a:pPr lvl="1">
              <a:spcBef>
                <a:spcPts val="0"/>
              </a:spcBef>
            </a:pPr>
            <a:r>
              <a:rPr lang="en-US" altLang="en-US" b="1" dirty="0">
                <a:solidFill>
                  <a:schemeClr val="tx1"/>
                </a:solidFill>
                <a:latin typeface="Menlo"/>
              </a:rPr>
              <a:t>compile.js:</a:t>
            </a:r>
            <a:r>
              <a:rPr lang="en-US" altLang="en-US" dirty="0">
                <a:solidFill>
                  <a:schemeClr val="tx1"/>
                </a:solidFill>
                <a:latin typeface="Menlo"/>
              </a:rPr>
              <a:t> contracts/*.sol =&gt; build/*.</a:t>
            </a:r>
            <a:r>
              <a:rPr lang="en-US" altLang="en-US" dirty="0" err="1">
                <a:solidFill>
                  <a:schemeClr val="tx1"/>
                </a:solidFill>
                <a:latin typeface="Menlo"/>
              </a:rPr>
              <a:t>json</a:t>
            </a:r>
            <a:r>
              <a:rPr lang="en-US" altLang="en-US" dirty="0">
                <a:solidFill>
                  <a:schemeClr val="tx1"/>
                </a:solidFill>
              </a:rPr>
              <a:t> </a:t>
            </a:r>
          </a:p>
          <a:p>
            <a:pPr lvl="1">
              <a:spcBef>
                <a:spcPts val="0"/>
              </a:spcBef>
            </a:pPr>
            <a:r>
              <a:rPr lang="en-US" altLang="en-US" dirty="0">
                <a:solidFill>
                  <a:schemeClr val="tx1"/>
                </a:solidFill>
                <a:latin typeface="medium-content-serif-font"/>
              </a:rPr>
              <a:t>In this case, as of now it’s just </a:t>
            </a:r>
            <a:r>
              <a:rPr lang="en-US" altLang="en-US" sz="1400" dirty="0" err="1">
                <a:solidFill>
                  <a:schemeClr val="tx1"/>
                </a:solidFill>
                <a:latin typeface="Menlo"/>
              </a:rPr>
              <a:t>Token.json</a:t>
            </a:r>
            <a:r>
              <a:rPr lang="en-US" altLang="en-US" sz="700" dirty="0">
                <a:solidFill>
                  <a:schemeClr val="tx1"/>
                </a:solidFill>
              </a:rPr>
              <a:t> </a:t>
            </a:r>
            <a:endParaRPr lang="en-US" altLang="en-US" sz="2000" dirty="0">
              <a:solidFill>
                <a:schemeClr val="tx1"/>
              </a:solidFill>
              <a:latin typeface="Arial" panose="020B0604020202020204" pitchFamily="34" charset="0"/>
            </a:endParaRPr>
          </a:p>
          <a:p>
            <a:pPr>
              <a:spcBef>
                <a:spcPts val="0"/>
              </a:spcBef>
            </a:pPr>
            <a:endParaRPr lang="en-US" dirty="0"/>
          </a:p>
          <a:p>
            <a:pPr>
              <a:spcBef>
                <a:spcPts val="0"/>
              </a:spcBef>
            </a:pPr>
            <a:endParaRPr lang="en-US" dirty="0"/>
          </a:p>
          <a:p>
            <a:pPr lvl="1">
              <a:spcBef>
                <a:spcPts val="0"/>
              </a:spcBef>
            </a:pP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17</a:t>
            </a:fld>
            <a:endParaRPr lang="en-US" dirty="0"/>
          </a:p>
        </p:txBody>
      </p:sp>
      <p:pic>
        <p:nvPicPr>
          <p:cNvPr id="7" name="Picture 6"/>
          <p:cNvPicPr>
            <a:picLocks noChangeAspect="1"/>
          </p:cNvPicPr>
          <p:nvPr/>
        </p:nvPicPr>
        <p:blipFill>
          <a:blip r:embed="rId4"/>
          <a:stretch>
            <a:fillRect/>
          </a:stretch>
        </p:blipFill>
        <p:spPr>
          <a:xfrm>
            <a:off x="6489745" y="2133600"/>
            <a:ext cx="2022732" cy="3729622"/>
          </a:xfrm>
          <a:prstGeom prst="rect">
            <a:avLst/>
          </a:prstGeom>
        </p:spPr>
      </p:pic>
      <p:sp>
        <p:nvSpPr>
          <p:cNvPr id="9" name="Rectangle 3"/>
          <p:cNvSpPr>
            <a:spLocks noChangeArrowheads="1"/>
          </p:cNvSpPr>
          <p:nvPr/>
        </p:nvSpPr>
        <p:spPr bwMode="auto">
          <a:xfrm>
            <a:off x="0" y="-138499"/>
            <a:ext cx="1929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 name="Straight Arrow Connector 9"/>
          <p:cNvCxnSpPr/>
          <p:nvPr/>
        </p:nvCxnSpPr>
        <p:spPr>
          <a:xfrm flipH="1">
            <a:off x="1905000" y="3124200"/>
            <a:ext cx="4724400" cy="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1905000" y="3886200"/>
            <a:ext cx="4724400" cy="38100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4571207" y="2438400"/>
            <a:ext cx="2058193" cy="266700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0281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Deploy &amp; test</a:t>
            </a:r>
          </a:p>
        </p:txBody>
      </p:sp>
      <p:sp>
        <p:nvSpPr>
          <p:cNvPr id="3" name="Content Placeholder 2"/>
          <p:cNvSpPr>
            <a:spLocks noGrp="1"/>
          </p:cNvSpPr>
          <p:nvPr>
            <p:ph sz="half" idx="1"/>
          </p:nvPr>
        </p:nvSpPr>
        <p:spPr>
          <a:xfrm>
            <a:off x="378666" y="1971351"/>
            <a:ext cx="8279356" cy="4178437"/>
          </a:xfrm>
        </p:spPr>
        <p:txBody>
          <a:bodyPr>
            <a:noAutofit/>
          </a:bodyPr>
          <a:lstStyle/>
          <a:p>
            <a:pPr>
              <a:spcBef>
                <a:spcPts val="0"/>
              </a:spcBef>
            </a:pPr>
            <a:r>
              <a:rPr lang="en-US" altLang="en-US" sz="2400" dirty="0">
                <a:solidFill>
                  <a:schemeClr val="tx1"/>
                </a:solidFill>
                <a:latin typeface="medium-content-serif-font"/>
              </a:rPr>
              <a:t>When we run </a:t>
            </a:r>
            <a:r>
              <a:rPr lang="en-US" altLang="en-US" sz="2400" i="1" dirty="0">
                <a:solidFill>
                  <a:srgbClr val="FF0000"/>
                </a:solidFill>
                <a:latin typeface="Menlo"/>
              </a:rPr>
              <a:t>deploy.js</a:t>
            </a:r>
            <a:r>
              <a:rPr lang="en-US" altLang="en-US" sz="2400" dirty="0">
                <a:solidFill>
                  <a:schemeClr val="tx1"/>
                </a:solidFill>
                <a:latin typeface="medium-content-serif-font"/>
              </a:rPr>
              <a:t>, the </a:t>
            </a:r>
            <a:r>
              <a:rPr lang="en-US" altLang="en-US" sz="2400" i="1" dirty="0">
                <a:solidFill>
                  <a:schemeClr val="tx1"/>
                </a:solidFill>
                <a:latin typeface="medium-content-serif-font"/>
              </a:rPr>
              <a:t>bytecode</a:t>
            </a:r>
            <a:r>
              <a:rPr lang="en-US" altLang="en-US" sz="2400" dirty="0">
                <a:solidFill>
                  <a:schemeClr val="tx1"/>
                </a:solidFill>
                <a:latin typeface="medium-content-serif-font"/>
              </a:rPr>
              <a:t> inside our json files should be deployed onto the network of our choice, </a:t>
            </a:r>
            <a:r>
              <a:rPr lang="en-US" altLang="en-US" sz="2400" dirty="0" err="1">
                <a:solidFill>
                  <a:schemeClr val="tx1"/>
                </a:solidFill>
                <a:latin typeface="medium-content-serif-font"/>
              </a:rPr>
              <a:t>eg</a:t>
            </a:r>
            <a:r>
              <a:rPr lang="en-US" altLang="en-US" sz="2400" dirty="0">
                <a:solidFill>
                  <a:schemeClr val="tx1"/>
                </a:solidFill>
                <a:latin typeface="medium-content-serif-font"/>
              </a:rPr>
              <a:t> the local blockchain</a:t>
            </a:r>
          </a:p>
          <a:p>
            <a:pPr lvl="1">
              <a:spcBef>
                <a:spcPts val="0"/>
              </a:spcBef>
            </a:pPr>
            <a:r>
              <a:rPr lang="en-US" altLang="en-US" b="1" dirty="0">
                <a:solidFill>
                  <a:schemeClr val="tx1"/>
                </a:solidFill>
                <a:latin typeface="Menlo"/>
              </a:rPr>
              <a:t>deploy.js: </a:t>
            </a:r>
            <a:r>
              <a:rPr lang="en-US" altLang="en-US" dirty="0">
                <a:solidFill>
                  <a:schemeClr val="tx1"/>
                </a:solidFill>
                <a:latin typeface="Menlo"/>
              </a:rPr>
              <a:t>build/*.</a:t>
            </a:r>
            <a:r>
              <a:rPr lang="en-US" altLang="en-US" dirty="0" err="1">
                <a:solidFill>
                  <a:schemeClr val="tx1"/>
                </a:solidFill>
                <a:latin typeface="Menlo"/>
              </a:rPr>
              <a:t>json</a:t>
            </a:r>
            <a:r>
              <a:rPr lang="en-US" altLang="en-US" dirty="0">
                <a:solidFill>
                  <a:schemeClr val="tx1"/>
                </a:solidFill>
                <a:latin typeface="Menlo"/>
              </a:rPr>
              <a:t> =&gt; </a:t>
            </a:r>
            <a:r>
              <a:rPr lang="en-US" altLang="en-US" i="1" dirty="0">
                <a:solidFill>
                  <a:schemeClr val="tx1"/>
                </a:solidFill>
                <a:latin typeface="Menlo"/>
              </a:rPr>
              <a:t>network</a:t>
            </a:r>
          </a:p>
          <a:p>
            <a:pPr>
              <a:spcBef>
                <a:spcPts val="0"/>
              </a:spcBef>
            </a:pPr>
            <a:endParaRPr lang="en-US" altLang="en-US" dirty="0">
              <a:solidFill>
                <a:schemeClr val="tx1"/>
              </a:solidFill>
            </a:endParaRPr>
          </a:p>
          <a:p>
            <a:pPr>
              <a:spcBef>
                <a:spcPts val="0"/>
              </a:spcBef>
            </a:pPr>
            <a:r>
              <a:rPr lang="en-US" altLang="en-US" sz="2400" dirty="0">
                <a:solidFill>
                  <a:schemeClr val="tx1"/>
                </a:solidFill>
                <a:latin typeface="medium-content-serif-font"/>
              </a:rPr>
              <a:t>Finally, the test folder houses all the test files. As of now, </a:t>
            </a:r>
            <a:r>
              <a:rPr lang="en-US" altLang="en-US" sz="2400" dirty="0" err="1">
                <a:solidFill>
                  <a:schemeClr val="tx1"/>
                </a:solidFill>
                <a:latin typeface="medium-content-serif-font"/>
              </a:rPr>
              <a:t>ie</a:t>
            </a:r>
            <a:r>
              <a:rPr lang="en-US" altLang="en-US" sz="2400" dirty="0">
                <a:solidFill>
                  <a:schemeClr val="tx1"/>
                </a:solidFill>
                <a:latin typeface="medium-content-serif-font"/>
              </a:rPr>
              <a:t> after </a:t>
            </a:r>
            <a:r>
              <a:rPr lang="en-US" altLang="en-US" sz="2400" i="1" dirty="0">
                <a:solidFill>
                  <a:schemeClr val="tx1"/>
                </a:solidFill>
                <a:latin typeface="medium-content-serif-font"/>
              </a:rPr>
              <a:t>“</a:t>
            </a:r>
            <a:r>
              <a:rPr lang="en-US" altLang="en-US" sz="2400" i="1" dirty="0" err="1">
                <a:solidFill>
                  <a:schemeClr val="tx1"/>
                </a:solidFill>
                <a:latin typeface="medium-content-serif-font"/>
              </a:rPr>
              <a:t>init</a:t>
            </a:r>
            <a:r>
              <a:rPr lang="en-US" altLang="en-US" sz="2400" i="1" dirty="0">
                <a:solidFill>
                  <a:schemeClr val="tx1"/>
                </a:solidFill>
                <a:latin typeface="medium-content-serif-font"/>
              </a:rPr>
              <a:t>”</a:t>
            </a:r>
            <a:r>
              <a:rPr lang="en-US" altLang="en-US" sz="2400" dirty="0">
                <a:solidFill>
                  <a:schemeClr val="tx1"/>
                </a:solidFill>
                <a:latin typeface="medium-content-serif-font"/>
              </a:rPr>
              <a:t>, it’s just Token.test.js</a:t>
            </a:r>
          </a:p>
          <a:p>
            <a:pPr>
              <a:spcBef>
                <a:spcPts val="0"/>
              </a:spcBef>
            </a:pPr>
            <a:endParaRPr lang="en-US" sz="2400" dirty="0">
              <a:solidFill>
                <a:schemeClr val="tx1"/>
              </a:solidFill>
              <a:latin typeface="medium-content-serif-font"/>
            </a:endParaRPr>
          </a:p>
          <a:p>
            <a:pPr>
              <a:spcBef>
                <a:spcPts val="0"/>
              </a:spcBef>
            </a:pPr>
            <a:r>
              <a:rPr lang="en-US" sz="2400" dirty="0">
                <a:solidFill>
                  <a:schemeClr val="tx1"/>
                </a:solidFill>
                <a:latin typeface="medium-content-serif-font"/>
              </a:rPr>
              <a:t>Such a project framework is typical in a SWE project, so you should get acquainted with it.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18</a:t>
            </a:fld>
            <a:endParaRPr lang="en-US" dirty="0"/>
          </a:p>
        </p:txBody>
      </p:sp>
      <p:sp>
        <p:nvSpPr>
          <p:cNvPr id="7" name="Rectangle 2"/>
          <p:cNvSpPr>
            <a:spLocks noChangeArrowheads="1"/>
          </p:cNvSpPr>
          <p:nvPr/>
        </p:nvSpPr>
        <p:spPr bwMode="auto">
          <a:xfrm>
            <a:off x="0" y="-138499"/>
            <a:ext cx="1929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7714"/>
            <a:ext cx="65" cy="55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7296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0" y="-138499"/>
            <a:ext cx="1929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8375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Nodejs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912066" y="1971351"/>
            <a:ext cx="7745956" cy="3840163"/>
          </a:xfrm>
        </p:spPr>
        <p:txBody>
          <a:bodyPr>
            <a:noAutofit/>
          </a:bodyPr>
          <a:lstStyle/>
          <a:p>
            <a:pPr>
              <a:spcBef>
                <a:spcPts val="600"/>
              </a:spcBef>
            </a:pPr>
            <a:r>
              <a:rPr lang="en-US" sz="2800" dirty="0"/>
              <a:t>What is a </a:t>
            </a:r>
            <a:r>
              <a:rPr lang="en-US" sz="2800" dirty="0" err="1"/>
              <a:t>nodejs</a:t>
            </a:r>
            <a:r>
              <a:rPr lang="en-US" sz="2800" dirty="0"/>
              <a:t>?</a:t>
            </a:r>
          </a:p>
          <a:p>
            <a:pPr>
              <a:spcBef>
                <a:spcPts val="600"/>
              </a:spcBef>
            </a:pPr>
            <a:r>
              <a:rPr lang="en-US" sz="2800" dirty="0"/>
              <a:t>Node = runtime environment for executing </a:t>
            </a:r>
            <a:r>
              <a:rPr lang="en-US" sz="2800" dirty="0" err="1"/>
              <a:t>javascript</a:t>
            </a:r>
            <a:r>
              <a:rPr lang="en-US" sz="2800" dirty="0"/>
              <a:t> code</a:t>
            </a:r>
          </a:p>
          <a:p>
            <a:pPr>
              <a:spcBef>
                <a:spcPts val="600"/>
              </a:spcBef>
            </a:pPr>
            <a:r>
              <a:rPr lang="en-US" sz="2800" dirty="0"/>
              <a:t>Download it, and get the latest working version</a:t>
            </a:r>
          </a:p>
          <a:p>
            <a:pPr>
              <a:spcBef>
                <a:spcPts val="600"/>
              </a:spcBef>
            </a:pPr>
            <a:r>
              <a:rPr lang="en-US" sz="2800" dirty="0"/>
              <a:t>Check the version installed &gt; </a:t>
            </a:r>
            <a:r>
              <a:rPr lang="en-US" sz="2800" i="1" dirty="0"/>
              <a:t>node --version</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19</a:t>
            </a:fld>
            <a:endParaRPr lang="en-US" dirty="0"/>
          </a:p>
        </p:txBody>
      </p:sp>
      <p:pic>
        <p:nvPicPr>
          <p:cNvPr id="8" name="Picture 7">
            <a:extLst>
              <a:ext uri="{FF2B5EF4-FFF2-40B4-BE49-F238E27FC236}">
                <a16:creationId xmlns:a16="http://schemas.microsoft.com/office/drawing/2014/main" id="{FA49D11F-A6D6-4E06-AAFB-5CF3B0006F0E}"/>
              </a:ext>
            </a:extLst>
          </p:cNvPr>
          <p:cNvPicPr>
            <a:picLocks noChangeAspect="1"/>
          </p:cNvPicPr>
          <p:nvPr/>
        </p:nvPicPr>
        <p:blipFill>
          <a:blip r:embed="rId3"/>
          <a:stretch>
            <a:fillRect/>
          </a:stretch>
        </p:blipFill>
        <p:spPr>
          <a:xfrm>
            <a:off x="2362200" y="4723445"/>
            <a:ext cx="5334000" cy="952500"/>
          </a:xfrm>
          <a:prstGeom prst="rect">
            <a:avLst/>
          </a:prstGeom>
        </p:spPr>
      </p:pic>
    </p:spTree>
    <p:extLst>
      <p:ext uri="{BB962C8B-B14F-4D97-AF65-F5344CB8AC3E}">
        <p14:creationId xmlns:p14="http://schemas.microsoft.com/office/powerpoint/2010/main" val="2775203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Topics to be covered</a:t>
            </a:r>
          </a:p>
        </p:txBody>
      </p:sp>
      <p:sp>
        <p:nvSpPr>
          <p:cNvPr id="3" name="Content Placeholder 2"/>
          <p:cNvSpPr>
            <a:spLocks noGrp="1"/>
          </p:cNvSpPr>
          <p:nvPr>
            <p:ph sz="half" idx="1"/>
          </p:nvPr>
        </p:nvSpPr>
        <p:spPr>
          <a:xfrm>
            <a:off x="912066" y="1971351"/>
            <a:ext cx="7745956" cy="3840163"/>
          </a:xfrm>
        </p:spPr>
        <p:txBody>
          <a:bodyPr>
            <a:noAutofit/>
          </a:bodyPr>
          <a:lstStyle/>
          <a:p>
            <a:pPr>
              <a:spcBef>
                <a:spcPts val="600"/>
              </a:spcBef>
            </a:pPr>
            <a:r>
              <a:rPr lang="en-US" sz="2800" dirty="0"/>
              <a:t>What is a </a:t>
            </a:r>
            <a:r>
              <a:rPr lang="en-US" sz="2800" dirty="0" err="1"/>
              <a:t>DApp</a:t>
            </a:r>
            <a:r>
              <a:rPr lang="en-US" sz="2800" dirty="0"/>
              <a:t>? </a:t>
            </a:r>
          </a:p>
          <a:p>
            <a:pPr lvl="1"/>
            <a:r>
              <a:rPr lang="en-US" sz="2800" dirty="0"/>
              <a:t> Read Chapter 12, Antonopoulos</a:t>
            </a:r>
          </a:p>
          <a:p>
            <a:pPr>
              <a:spcBef>
                <a:spcPts val="600"/>
              </a:spcBef>
            </a:pPr>
            <a:r>
              <a:rPr lang="en-US" sz="2800" dirty="0"/>
              <a:t>Truffle – an IDE for </a:t>
            </a:r>
            <a:r>
              <a:rPr lang="en-US" sz="2800" dirty="0" err="1"/>
              <a:t>DApp</a:t>
            </a:r>
            <a:endParaRPr lang="en-US" sz="2800" dirty="0"/>
          </a:p>
          <a:p>
            <a:pPr>
              <a:spcBef>
                <a:spcPts val="600"/>
              </a:spcBef>
            </a:pPr>
            <a:r>
              <a:rPr lang="en-US" sz="2800" dirty="0"/>
              <a:t>Managing </a:t>
            </a:r>
            <a:r>
              <a:rPr lang="en-US" sz="2800" dirty="0" err="1"/>
              <a:t>Dapp</a:t>
            </a:r>
            <a:r>
              <a:rPr lang="en-US" sz="2800" dirty="0"/>
              <a:t> project.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2</a:t>
            </a:fld>
            <a:endParaRPr lang="en-US" dirty="0"/>
          </a:p>
        </p:txBody>
      </p:sp>
    </p:spTree>
    <p:extLst>
      <p:ext uri="{BB962C8B-B14F-4D97-AF65-F5344CB8AC3E}">
        <p14:creationId xmlns:p14="http://schemas.microsoft.com/office/powerpoint/2010/main" val="3789679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solc</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912065" y="1971351"/>
            <a:ext cx="7571535" cy="3840163"/>
          </a:xfrm>
        </p:spPr>
        <p:txBody>
          <a:bodyPr>
            <a:noAutofit/>
          </a:bodyPr>
          <a:lstStyle/>
          <a:p>
            <a:pPr>
              <a:spcBef>
                <a:spcPts val="600"/>
              </a:spcBef>
            </a:pPr>
            <a:r>
              <a:rPr lang="en-US" sz="2800" dirty="0"/>
              <a:t>What is a </a:t>
            </a:r>
            <a:r>
              <a:rPr lang="en-US" sz="2800" dirty="0" err="1"/>
              <a:t>solc</a:t>
            </a:r>
            <a:r>
              <a:rPr lang="en-US" sz="2800" dirty="0"/>
              <a:t>?</a:t>
            </a:r>
          </a:p>
          <a:p>
            <a:pPr>
              <a:spcBef>
                <a:spcPts val="600"/>
              </a:spcBef>
            </a:pPr>
            <a:r>
              <a:rPr lang="en-US" sz="2800" dirty="0"/>
              <a:t>Install it : </a:t>
            </a:r>
            <a:r>
              <a:rPr lang="en-US" sz="2800" i="1" dirty="0" err="1"/>
              <a:t>npm</a:t>
            </a:r>
            <a:r>
              <a:rPr lang="en-US" sz="2800" i="1" dirty="0"/>
              <a:t> install –g </a:t>
            </a:r>
            <a:r>
              <a:rPr lang="en-US" sz="2800" i="1" dirty="0" err="1"/>
              <a:t>solc</a:t>
            </a:r>
            <a:endParaRPr lang="en-US" sz="2800" i="1" dirty="0"/>
          </a:p>
          <a:p>
            <a:pPr>
              <a:spcBef>
                <a:spcPts val="600"/>
              </a:spcBef>
            </a:pPr>
            <a:r>
              <a:rPr lang="en-US" sz="2800" dirty="0"/>
              <a:t>Check the version installed &gt; </a:t>
            </a:r>
            <a:r>
              <a:rPr lang="en-US" sz="2800" i="1" dirty="0" err="1"/>
              <a:t>solcjs</a:t>
            </a:r>
            <a:r>
              <a:rPr lang="en-US" sz="2800" i="1" dirty="0"/>
              <a:t> --version</a:t>
            </a:r>
          </a:p>
          <a:p>
            <a:pPr>
              <a:spcBef>
                <a:spcPts val="600"/>
              </a:spcBef>
            </a:pPr>
            <a:endParaRPr lang="en-US" sz="2800" i="1"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20</a:t>
            </a:fld>
            <a:endParaRPr lang="en-US" dirty="0"/>
          </a:p>
        </p:txBody>
      </p:sp>
      <p:pic>
        <p:nvPicPr>
          <p:cNvPr id="7" name="Picture 6">
            <a:extLst>
              <a:ext uri="{FF2B5EF4-FFF2-40B4-BE49-F238E27FC236}">
                <a16:creationId xmlns:a16="http://schemas.microsoft.com/office/drawing/2014/main" id="{EBB8F2D7-A08F-4C98-AFEE-F278424AC884}"/>
              </a:ext>
            </a:extLst>
          </p:cNvPr>
          <p:cNvPicPr>
            <a:picLocks noChangeAspect="1"/>
          </p:cNvPicPr>
          <p:nvPr/>
        </p:nvPicPr>
        <p:blipFill>
          <a:blip r:embed="rId3"/>
          <a:stretch>
            <a:fillRect/>
          </a:stretch>
        </p:blipFill>
        <p:spPr>
          <a:xfrm>
            <a:off x="1295400" y="3962400"/>
            <a:ext cx="5286375" cy="876300"/>
          </a:xfrm>
          <a:prstGeom prst="rect">
            <a:avLst/>
          </a:prstGeom>
        </p:spPr>
      </p:pic>
    </p:spTree>
    <p:extLst>
      <p:ext uri="{BB962C8B-B14F-4D97-AF65-F5344CB8AC3E}">
        <p14:creationId xmlns:p14="http://schemas.microsoft.com/office/powerpoint/2010/main" val="586917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3"/>
          <p:cNvSpPr txBox="1">
            <a:spLocks noGrp="1"/>
          </p:cNvSpPr>
          <p:nvPr>
            <p:ph type="body" idx="1"/>
          </p:nvPr>
        </p:nvSpPr>
        <p:spPr>
          <a:xfrm>
            <a:off x="0" y="3180159"/>
            <a:ext cx="9144000" cy="575100"/>
          </a:xfrm>
          <a:prstGeom prst="rect">
            <a:avLst/>
          </a:prstGeom>
          <a:noFill/>
          <a:ln>
            <a:noFill/>
          </a:ln>
        </p:spPr>
        <p:txBody>
          <a:bodyPr spcFirstLastPara="1" vert="horz" wrap="square" lIns="68569" tIns="34275" rIns="68569" bIns="34275" rtlCol="0" anchor="ctr" anchorCtr="0">
            <a:noAutofit/>
          </a:bodyPr>
          <a:lstStyle/>
          <a:p>
            <a:pPr marL="0" indent="0">
              <a:spcBef>
                <a:spcPts val="0"/>
              </a:spcBef>
              <a:buClr>
                <a:srgbClr val="404040"/>
              </a:buClr>
            </a:pPr>
            <a:r>
              <a:rPr lang="en-US" dirty="0">
                <a:solidFill>
                  <a:schemeClr val="tx1"/>
                </a:solidFill>
                <a:latin typeface="Arial"/>
                <a:ea typeface="Arial"/>
                <a:cs typeface="Arial"/>
                <a:sym typeface="Arial"/>
              </a:rPr>
              <a:t>End of this slides set</a:t>
            </a:r>
            <a:endParaRPr dirty="0">
              <a:solidFill>
                <a:schemeClr val="tx1"/>
              </a:solidFill>
            </a:endParaRPr>
          </a:p>
        </p:txBody>
      </p:sp>
    </p:spTree>
    <p:extLst>
      <p:ext uri="{BB962C8B-B14F-4D97-AF65-F5344CB8AC3E}">
        <p14:creationId xmlns:p14="http://schemas.microsoft.com/office/powerpoint/2010/main" val="1294760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77941"/>
            <a:ext cx="85105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From </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Blockchain</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to Smart Contracts to </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DApps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78666" y="1905000"/>
            <a:ext cx="8536734" cy="4132293"/>
          </a:xfrm>
        </p:spPr>
        <p:txBody>
          <a:bodyPr>
            <a:noAutofit/>
          </a:bodyPr>
          <a:lstStyle/>
          <a:p>
            <a:pPr>
              <a:spcBef>
                <a:spcPts val="0"/>
              </a:spcBef>
            </a:pPr>
            <a:r>
              <a:rPr lang="en-US" sz="2500" dirty="0"/>
              <a:t>First we discussed Blockchain in general.</a:t>
            </a:r>
          </a:p>
          <a:p>
            <a:pPr>
              <a:spcBef>
                <a:spcPts val="0"/>
              </a:spcBef>
            </a:pPr>
            <a:r>
              <a:rPr lang="en-US" sz="2500" dirty="0"/>
              <a:t>And then we discussed smart contract/</a:t>
            </a:r>
            <a:r>
              <a:rPr lang="en-US" sz="2500" dirty="0" err="1"/>
              <a:t>ethereum</a:t>
            </a:r>
            <a:r>
              <a:rPr lang="en-US" sz="2500" dirty="0"/>
              <a:t> as a way to make a general-purpose blockchain that could be programmed for a variety of uses.</a:t>
            </a:r>
          </a:p>
          <a:p>
            <a:pPr>
              <a:spcBef>
                <a:spcPts val="0"/>
              </a:spcBef>
            </a:pPr>
            <a:r>
              <a:rPr lang="en-US" sz="2500" dirty="0"/>
              <a:t>The smart contract really differentiates </a:t>
            </a:r>
            <a:r>
              <a:rPr lang="en-US" sz="2500" dirty="0" err="1"/>
              <a:t>ethereum</a:t>
            </a:r>
            <a:r>
              <a:rPr lang="en-US" sz="2500" dirty="0"/>
              <a:t> from other </a:t>
            </a:r>
            <a:r>
              <a:rPr lang="en-US" sz="2500" dirty="0" err="1"/>
              <a:t>blockchains</a:t>
            </a:r>
            <a:r>
              <a:rPr lang="en-US" sz="2500" dirty="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3</a:t>
            </a:fld>
            <a:endParaRPr lang="en-US" dirty="0"/>
          </a:p>
        </p:txBody>
      </p:sp>
      <p:pic>
        <p:nvPicPr>
          <p:cNvPr id="6" name="Picture 5"/>
          <p:cNvPicPr>
            <a:picLocks noChangeAspect="1"/>
          </p:cNvPicPr>
          <p:nvPr/>
        </p:nvPicPr>
        <p:blipFill>
          <a:blip r:embed="rId3"/>
          <a:stretch>
            <a:fillRect/>
          </a:stretch>
        </p:blipFill>
        <p:spPr>
          <a:xfrm>
            <a:off x="3886200" y="4038600"/>
            <a:ext cx="4191000" cy="2300831"/>
          </a:xfrm>
          <a:prstGeom prst="rect">
            <a:avLst/>
          </a:prstGeom>
        </p:spPr>
      </p:pic>
    </p:spTree>
    <p:extLst>
      <p:ext uri="{BB962C8B-B14F-4D97-AF65-F5344CB8AC3E}">
        <p14:creationId xmlns:p14="http://schemas.microsoft.com/office/powerpoint/2010/main" val="3701494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77941"/>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From Smart Contracts to </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DApps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78666" y="1993432"/>
            <a:ext cx="5488734" cy="4132293"/>
          </a:xfrm>
        </p:spPr>
        <p:txBody>
          <a:bodyPr>
            <a:noAutofit/>
          </a:bodyPr>
          <a:lstStyle/>
          <a:p>
            <a:pPr>
              <a:spcBef>
                <a:spcPts val="0"/>
              </a:spcBef>
            </a:pPr>
            <a:r>
              <a:rPr lang="en-US" sz="2800" dirty="0"/>
              <a:t>Very quickly, </a:t>
            </a:r>
            <a:r>
              <a:rPr lang="en-US" sz="2800" dirty="0" err="1"/>
              <a:t>Ethereum’s</a:t>
            </a:r>
            <a:r>
              <a:rPr lang="en-US" sz="2800" dirty="0"/>
              <a:t> vision expanded from distributed/ decentralized ledger to become a platform for </a:t>
            </a:r>
            <a:r>
              <a:rPr lang="en-US" sz="2800" i="1" dirty="0">
                <a:solidFill>
                  <a:srgbClr val="FF0000"/>
                </a:solidFill>
              </a:rPr>
              <a:t>decentralized</a:t>
            </a:r>
            <a:r>
              <a:rPr lang="en-US" sz="2800" dirty="0"/>
              <a:t> programming, called </a:t>
            </a:r>
            <a:r>
              <a:rPr lang="en-US" sz="2800" b="1" dirty="0" err="1">
                <a:solidFill>
                  <a:srgbClr val="FF0000"/>
                </a:solidFill>
              </a:rPr>
              <a:t>DApps</a:t>
            </a:r>
            <a:r>
              <a:rPr lang="en-US" sz="2800" dirty="0"/>
              <a:t>. </a:t>
            </a:r>
          </a:p>
          <a:p>
            <a:pPr>
              <a:spcBef>
                <a:spcPts val="0"/>
              </a:spcBef>
            </a:pPr>
            <a:r>
              <a:rPr lang="en-US" sz="2800" dirty="0" err="1"/>
              <a:t>DApps</a:t>
            </a:r>
            <a:r>
              <a:rPr lang="en-US" sz="2800" dirty="0"/>
              <a:t> represent a broader applications than smart contracts. </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4</a:t>
            </a:fld>
            <a:endParaRPr lang="en-US" dirty="0"/>
          </a:p>
        </p:txBody>
      </p:sp>
      <p:pic>
        <p:nvPicPr>
          <p:cNvPr id="6" name="Picture 2" descr="Image result for ethere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2057400"/>
            <a:ext cx="1447800" cy="1447800"/>
          </a:xfrm>
          <a:prstGeom prst="rect">
            <a:avLst/>
          </a:prstGeom>
          <a:noFill/>
          <a:extLst>
            <a:ext uri="{909E8E84-426E-40DD-AFC4-6F175D3DCCD1}">
              <a14:hiddenFill xmlns:a14="http://schemas.microsoft.com/office/drawing/2010/main">
                <a:solidFill>
                  <a:srgbClr val="FFFFFF"/>
                </a:solidFill>
              </a14:hiddenFill>
            </a:ext>
          </a:extLst>
        </p:spPr>
      </p:pic>
      <p:sp>
        <p:nvSpPr>
          <p:cNvPr id="7" name="Down Arrow 6"/>
          <p:cNvSpPr/>
          <p:nvPr/>
        </p:nvSpPr>
        <p:spPr>
          <a:xfrm>
            <a:off x="6934200" y="3604996"/>
            <a:ext cx="533400" cy="762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descr="Image result for dapps&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783321" y="4587126"/>
            <a:ext cx="4035425" cy="196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691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77941"/>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What is a </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DApp</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78666" y="1993432"/>
            <a:ext cx="8208122" cy="4132293"/>
          </a:xfrm>
        </p:spPr>
        <p:txBody>
          <a:bodyPr>
            <a:noAutofit/>
          </a:bodyPr>
          <a:lstStyle/>
          <a:p>
            <a:pPr>
              <a:spcBef>
                <a:spcPts val="0"/>
              </a:spcBef>
            </a:pPr>
            <a:r>
              <a:rPr lang="en-US" sz="2400" dirty="0" err="1"/>
              <a:t>DApp</a:t>
            </a:r>
            <a:r>
              <a:rPr lang="en-US" sz="2400" dirty="0"/>
              <a:t> provides </a:t>
            </a:r>
            <a:r>
              <a:rPr lang="en-US" sz="2400" dirty="0" err="1"/>
              <a:t>blockchain</a:t>
            </a:r>
            <a:r>
              <a:rPr lang="en-US" sz="2400" dirty="0"/>
              <a:t> features to the outside world for query &amp; interactions</a:t>
            </a:r>
          </a:p>
          <a:p>
            <a:pPr>
              <a:spcBef>
                <a:spcPts val="0"/>
              </a:spcBef>
            </a:pPr>
            <a:r>
              <a:rPr lang="en-US" sz="2400" dirty="0" err="1"/>
              <a:t>DApp</a:t>
            </a:r>
            <a:r>
              <a:rPr lang="en-US" sz="2400" dirty="0"/>
              <a:t> gives access to the blockchain for people, applications &amp; systems (may not know each other) to transact in a p2p manner.</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5</a:t>
            </a:fld>
            <a:endParaRPr lang="en-US" dirty="0"/>
          </a:p>
        </p:txBody>
      </p:sp>
      <p:sp>
        <p:nvSpPr>
          <p:cNvPr id="10" name="TextBox 9">
            <a:extLst>
              <a:ext uri="{FF2B5EF4-FFF2-40B4-BE49-F238E27FC236}">
                <a16:creationId xmlns:a16="http://schemas.microsoft.com/office/drawing/2014/main" id="{FF89753C-F984-4987-BE3B-0160B0B4D71C}"/>
              </a:ext>
            </a:extLst>
          </p:cNvPr>
          <p:cNvSpPr txBox="1"/>
          <p:nvPr/>
        </p:nvSpPr>
        <p:spPr>
          <a:xfrm>
            <a:off x="2905125" y="4377779"/>
            <a:ext cx="2654545" cy="1754326"/>
          </a:xfrm>
          <a:prstGeom prst="rect">
            <a:avLst/>
          </a:prstGeom>
          <a:noFill/>
        </p:spPr>
        <p:txBody>
          <a:bodyPr wrap="square" rtlCol="0">
            <a:spAutoFit/>
          </a:bodyPr>
          <a:lstStyle/>
          <a:p>
            <a:pPr algn="ctr"/>
            <a:r>
              <a:rPr lang="en-US" dirty="0">
                <a:solidFill>
                  <a:srgbClr val="FF0000"/>
                </a:solidFill>
              </a:rPr>
              <a:t>Centralized vs Decentralized.</a:t>
            </a:r>
          </a:p>
          <a:p>
            <a:pPr algn="ctr"/>
            <a:endParaRPr lang="en-US" dirty="0">
              <a:solidFill>
                <a:srgbClr val="FF0000"/>
              </a:solidFill>
            </a:endParaRPr>
          </a:p>
          <a:p>
            <a:pPr algn="ctr"/>
            <a:r>
              <a:rPr lang="en-US" dirty="0">
                <a:solidFill>
                  <a:srgbClr val="FF0000"/>
                </a:solidFill>
              </a:rPr>
              <a:t>Default vs More secure (redundancy)</a:t>
            </a:r>
          </a:p>
          <a:p>
            <a:pPr algn="ctr"/>
            <a:endParaRPr lang="en-US" dirty="0">
              <a:solidFill>
                <a:srgbClr val="FF0000"/>
              </a:solidFill>
            </a:endParaRPr>
          </a:p>
        </p:txBody>
      </p:sp>
      <p:pic>
        <p:nvPicPr>
          <p:cNvPr id="12" name="Picture 11">
            <a:extLst>
              <a:ext uri="{FF2B5EF4-FFF2-40B4-BE49-F238E27FC236}">
                <a16:creationId xmlns:a16="http://schemas.microsoft.com/office/drawing/2014/main" id="{8DF03AC6-0110-494B-83DA-E425D85E9463}"/>
              </a:ext>
            </a:extLst>
          </p:cNvPr>
          <p:cNvPicPr>
            <a:picLocks noChangeAspect="1"/>
          </p:cNvPicPr>
          <p:nvPr/>
        </p:nvPicPr>
        <p:blipFill>
          <a:blip r:embed="rId3"/>
          <a:stretch>
            <a:fillRect/>
          </a:stretch>
        </p:blipFill>
        <p:spPr>
          <a:xfrm>
            <a:off x="1371600" y="3949700"/>
            <a:ext cx="1533525" cy="2543175"/>
          </a:xfrm>
          <a:prstGeom prst="rect">
            <a:avLst/>
          </a:prstGeom>
        </p:spPr>
      </p:pic>
      <p:pic>
        <p:nvPicPr>
          <p:cNvPr id="14" name="Picture 13">
            <a:extLst>
              <a:ext uri="{FF2B5EF4-FFF2-40B4-BE49-F238E27FC236}">
                <a16:creationId xmlns:a16="http://schemas.microsoft.com/office/drawing/2014/main" id="{A560B585-9513-41A4-8A90-10E789B7011C}"/>
              </a:ext>
            </a:extLst>
          </p:cNvPr>
          <p:cNvPicPr>
            <a:picLocks noChangeAspect="1"/>
          </p:cNvPicPr>
          <p:nvPr/>
        </p:nvPicPr>
        <p:blipFill>
          <a:blip r:embed="rId4"/>
          <a:stretch>
            <a:fillRect/>
          </a:stretch>
        </p:blipFill>
        <p:spPr>
          <a:xfrm>
            <a:off x="5410200" y="4011930"/>
            <a:ext cx="3019425" cy="2486025"/>
          </a:xfrm>
          <a:prstGeom prst="rect">
            <a:avLst/>
          </a:prstGeom>
        </p:spPr>
      </p:pic>
    </p:spTree>
    <p:extLst>
      <p:ext uri="{BB962C8B-B14F-4D97-AF65-F5344CB8AC3E}">
        <p14:creationId xmlns:p14="http://schemas.microsoft.com/office/powerpoint/2010/main" val="1858623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77941"/>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What is a </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DApp</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78666" y="1993432"/>
            <a:ext cx="8279356" cy="4132293"/>
          </a:xfrm>
        </p:spPr>
        <p:txBody>
          <a:bodyPr>
            <a:noAutofit/>
          </a:bodyPr>
          <a:lstStyle/>
          <a:p>
            <a:pPr>
              <a:spcBef>
                <a:spcPts val="0"/>
              </a:spcBef>
            </a:pPr>
            <a:r>
              <a:rPr lang="en-US" sz="2800" dirty="0"/>
              <a:t>A </a:t>
            </a:r>
            <a:r>
              <a:rPr lang="en-US" sz="2800" dirty="0" err="1"/>
              <a:t>DApp</a:t>
            </a:r>
            <a:r>
              <a:rPr lang="en-US" sz="2800" dirty="0"/>
              <a:t> is, at the very least, :</a:t>
            </a:r>
          </a:p>
          <a:p>
            <a:pPr lvl="2">
              <a:spcBef>
                <a:spcPts val="0"/>
              </a:spcBef>
            </a:pPr>
            <a:r>
              <a:rPr lang="en-US" sz="2400" dirty="0"/>
              <a:t>a smart contract </a:t>
            </a:r>
            <a:r>
              <a:rPr lang="en-US" sz="2400" dirty="0">
                <a:solidFill>
                  <a:srgbClr val="FF0000"/>
                </a:solidFill>
              </a:rPr>
              <a:t>and</a:t>
            </a:r>
            <a:r>
              <a:rPr lang="en-US" sz="2400" dirty="0"/>
              <a:t> </a:t>
            </a:r>
          </a:p>
          <a:p>
            <a:pPr lvl="2">
              <a:spcBef>
                <a:spcPts val="0"/>
              </a:spcBef>
            </a:pPr>
            <a:r>
              <a:rPr lang="en-US" sz="2400" dirty="0"/>
              <a:t>a web user interface. </a:t>
            </a:r>
          </a:p>
          <a:p>
            <a:pPr>
              <a:spcBef>
                <a:spcPts val="0"/>
              </a:spcBef>
            </a:pPr>
            <a:r>
              <a:rPr lang="en-US" sz="2800" dirty="0"/>
              <a:t>In addition, many </a:t>
            </a:r>
            <a:r>
              <a:rPr lang="en-US" sz="2800" dirty="0" err="1"/>
              <a:t>DApps</a:t>
            </a:r>
            <a:r>
              <a:rPr lang="en-US" sz="2800" dirty="0"/>
              <a:t> include other decentralized components, such as: </a:t>
            </a:r>
          </a:p>
          <a:p>
            <a:pPr lvl="2">
              <a:spcBef>
                <a:spcPts val="0"/>
              </a:spcBef>
            </a:pPr>
            <a:r>
              <a:rPr lang="en-US" sz="2400" dirty="0"/>
              <a:t>A decentralized (P2P) </a:t>
            </a:r>
            <a:r>
              <a:rPr lang="en-US" sz="2400" i="1" dirty="0">
                <a:solidFill>
                  <a:srgbClr val="FF0000"/>
                </a:solidFill>
              </a:rPr>
              <a:t>storage protocol </a:t>
            </a:r>
            <a:r>
              <a:rPr lang="en-US" sz="2400" dirty="0"/>
              <a:t>and </a:t>
            </a:r>
            <a:r>
              <a:rPr lang="en-US" sz="2400" i="1" dirty="0">
                <a:solidFill>
                  <a:srgbClr val="FF0000"/>
                </a:solidFill>
              </a:rPr>
              <a:t>platform</a:t>
            </a:r>
            <a:r>
              <a:rPr lang="en-US" sz="2400" dirty="0"/>
              <a:t> (swarm)</a:t>
            </a:r>
          </a:p>
          <a:p>
            <a:pPr lvl="2">
              <a:spcBef>
                <a:spcPts val="0"/>
              </a:spcBef>
            </a:pPr>
            <a:r>
              <a:rPr lang="en-US" sz="2400" dirty="0"/>
              <a:t>A decentralized (P2P) </a:t>
            </a:r>
            <a:r>
              <a:rPr lang="en-US" sz="2400" i="1" dirty="0">
                <a:solidFill>
                  <a:srgbClr val="FF0000"/>
                </a:solidFill>
              </a:rPr>
              <a:t>messaging protocol </a:t>
            </a:r>
            <a:r>
              <a:rPr lang="en-US" sz="2400" dirty="0"/>
              <a:t>and </a:t>
            </a:r>
            <a:r>
              <a:rPr lang="en-US" sz="2400" i="1" dirty="0">
                <a:solidFill>
                  <a:srgbClr val="FF0000"/>
                </a:solidFill>
              </a:rPr>
              <a:t>platform </a:t>
            </a:r>
            <a:r>
              <a:rPr lang="en-US" sz="2400" dirty="0"/>
              <a:t>(whisper)</a:t>
            </a:r>
            <a:endParaRPr lang="en-US" sz="2400" i="1" dirty="0">
              <a:solidFill>
                <a:srgbClr val="FF0000"/>
              </a:solidFill>
            </a:endParaRP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6</a:t>
            </a:fld>
            <a:endParaRPr lang="en-US" dirty="0"/>
          </a:p>
        </p:txBody>
      </p:sp>
    </p:spTree>
    <p:extLst>
      <p:ext uri="{BB962C8B-B14F-4D97-AF65-F5344CB8AC3E}">
        <p14:creationId xmlns:p14="http://schemas.microsoft.com/office/powerpoint/2010/main" val="3075730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From Web2.0 to Web3.0</a:t>
            </a:r>
          </a:p>
        </p:txBody>
      </p:sp>
      <p:sp>
        <p:nvSpPr>
          <p:cNvPr id="3" name="Content Placeholder 2"/>
          <p:cNvSpPr>
            <a:spLocks noGrp="1"/>
          </p:cNvSpPr>
          <p:nvPr>
            <p:ph sz="half" idx="1"/>
          </p:nvPr>
        </p:nvSpPr>
        <p:spPr>
          <a:xfrm>
            <a:off x="378666" y="1993432"/>
            <a:ext cx="8460534" cy="4132293"/>
          </a:xfrm>
        </p:spPr>
        <p:txBody>
          <a:bodyPr>
            <a:noAutofit/>
          </a:bodyPr>
          <a:lstStyle/>
          <a:p>
            <a:pPr>
              <a:spcBef>
                <a:spcPts val="0"/>
              </a:spcBef>
            </a:pPr>
            <a:r>
              <a:rPr lang="en-US" sz="2800" dirty="0"/>
              <a:t>So far we have web2.0, </a:t>
            </a:r>
            <a:r>
              <a:rPr lang="en-US" sz="2800" dirty="0" err="1"/>
              <a:t>ie</a:t>
            </a:r>
            <a:r>
              <a:rPr lang="en-US" sz="2800" dirty="0"/>
              <a:t> the web as we knew it</a:t>
            </a:r>
          </a:p>
          <a:p>
            <a:pPr>
              <a:spcBef>
                <a:spcPts val="0"/>
              </a:spcBef>
            </a:pPr>
            <a:r>
              <a:rPr lang="en-US" sz="2800" dirty="0" err="1"/>
              <a:t>DApps</a:t>
            </a:r>
            <a:r>
              <a:rPr lang="en-US" sz="2800" dirty="0"/>
              <a:t> takes the www to its next natural evolutionary stage, introducing </a:t>
            </a:r>
            <a:r>
              <a:rPr lang="en-US" sz="2800" i="1" dirty="0">
                <a:solidFill>
                  <a:srgbClr val="FF0000"/>
                </a:solidFill>
              </a:rPr>
              <a:t>decentralization</a:t>
            </a:r>
            <a:r>
              <a:rPr lang="en-US" sz="2800" dirty="0"/>
              <a:t> with peer-to-peer protocols into every aspect of a web application. </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7</a:t>
            </a:fld>
            <a:endParaRPr lang="en-US" dirty="0"/>
          </a:p>
        </p:txBody>
      </p:sp>
      <p:pic>
        <p:nvPicPr>
          <p:cNvPr id="6" name="Picture 5"/>
          <p:cNvPicPr>
            <a:picLocks noChangeAspect="1"/>
          </p:cNvPicPr>
          <p:nvPr/>
        </p:nvPicPr>
        <p:blipFill>
          <a:blip r:embed="rId3"/>
          <a:stretch>
            <a:fillRect/>
          </a:stretch>
        </p:blipFill>
        <p:spPr>
          <a:xfrm>
            <a:off x="1143000" y="4262567"/>
            <a:ext cx="6638925" cy="2069783"/>
          </a:xfrm>
          <a:prstGeom prst="rect">
            <a:avLst/>
          </a:prstGeom>
        </p:spPr>
      </p:pic>
    </p:spTree>
    <p:extLst>
      <p:ext uri="{BB962C8B-B14F-4D97-AF65-F5344CB8AC3E}">
        <p14:creationId xmlns:p14="http://schemas.microsoft.com/office/powerpoint/2010/main" val="1068848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From Web2.0 to Web3.0</a:t>
            </a:r>
          </a:p>
        </p:txBody>
      </p:sp>
      <p:sp>
        <p:nvSpPr>
          <p:cNvPr id="3" name="Content Placeholder 2"/>
          <p:cNvSpPr>
            <a:spLocks noGrp="1"/>
          </p:cNvSpPr>
          <p:nvPr>
            <p:ph sz="half" idx="1"/>
          </p:nvPr>
        </p:nvSpPr>
        <p:spPr>
          <a:xfrm>
            <a:off x="378666" y="1993432"/>
            <a:ext cx="8279356" cy="4132293"/>
          </a:xfrm>
        </p:spPr>
        <p:txBody>
          <a:bodyPr>
            <a:noAutofit/>
          </a:bodyPr>
          <a:lstStyle/>
          <a:p>
            <a:pPr>
              <a:spcBef>
                <a:spcPts val="0"/>
              </a:spcBef>
            </a:pPr>
            <a:r>
              <a:rPr lang="en-US" sz="2400" dirty="0"/>
              <a:t>This is called web3, </a:t>
            </a:r>
            <a:r>
              <a:rPr lang="en-US" sz="2400" dirty="0" err="1"/>
              <a:t>ie</a:t>
            </a:r>
            <a:r>
              <a:rPr lang="en-US" sz="2400" dirty="0"/>
              <a:t> the third “version” of the web</a:t>
            </a:r>
            <a:r>
              <a:rPr lang="en-US" sz="2800" dirty="0"/>
              <a:t>. </a:t>
            </a:r>
          </a:p>
          <a:p>
            <a:pPr lvl="2">
              <a:spcBef>
                <a:spcPts val="0"/>
              </a:spcBef>
            </a:pPr>
            <a:r>
              <a:rPr lang="en-US" sz="2200" dirty="0"/>
              <a:t>First proposed by Gavin Wood, web3 represents a new vision and focus for web applications: from </a:t>
            </a:r>
            <a:r>
              <a:rPr lang="en-US" sz="2200" i="1" u="sng" dirty="0"/>
              <a:t>centrally owned and managed applications</a:t>
            </a:r>
            <a:r>
              <a:rPr lang="en-US" sz="2200" dirty="0"/>
              <a:t>, to applications built on decentralized protocols.</a:t>
            </a:r>
          </a:p>
          <a:p>
            <a:pPr>
              <a:spcBef>
                <a:spcPts val="0"/>
              </a:spcBef>
            </a:pPr>
            <a:r>
              <a:rPr lang="en-US" sz="2400" dirty="0"/>
              <a:t>In the </a:t>
            </a:r>
            <a:r>
              <a:rPr lang="en-US" sz="2400" dirty="0">
                <a:solidFill>
                  <a:srgbClr val="FF0000"/>
                </a:solidFill>
              </a:rPr>
              <a:t>future</a:t>
            </a:r>
            <a:r>
              <a:rPr lang="en-US" sz="2400" dirty="0"/>
              <a:t>, industry expects more </a:t>
            </a:r>
            <a:r>
              <a:rPr lang="en-US" sz="2400" dirty="0" err="1"/>
              <a:t>Dapp</a:t>
            </a:r>
            <a:r>
              <a:rPr lang="en-US" sz="2400" dirty="0"/>
              <a:t> to be developed, and blockchain developers (including you) will be in great demand...</a:t>
            </a:r>
          </a:p>
          <a:p>
            <a:pPr>
              <a:spcBef>
                <a:spcPts val="0"/>
              </a:spcBef>
            </a:pPr>
            <a:endParaRPr lang="en-US" sz="2800"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8</a:t>
            </a:fld>
            <a:endParaRPr lang="en-US" dirty="0"/>
          </a:p>
        </p:txBody>
      </p:sp>
    </p:spTree>
    <p:extLst>
      <p:ext uri="{BB962C8B-B14F-4D97-AF65-F5344CB8AC3E}">
        <p14:creationId xmlns:p14="http://schemas.microsoft.com/office/powerpoint/2010/main" val="3875301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9</a:t>
            </a:fld>
            <a:endParaRPr lang="en-US" dirty="0"/>
          </a:p>
        </p:txBody>
      </p:sp>
      <p:pic>
        <p:nvPicPr>
          <p:cNvPr id="614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8265" y="475634"/>
            <a:ext cx="5711825" cy="602461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304800" y="2209800"/>
            <a:ext cx="3276600" cy="1905000"/>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is happening…</a:t>
            </a:r>
          </a:p>
        </p:txBody>
      </p:sp>
    </p:spTree>
    <p:extLst>
      <p:ext uri="{BB962C8B-B14F-4D97-AF65-F5344CB8AC3E}">
        <p14:creationId xmlns:p14="http://schemas.microsoft.com/office/powerpoint/2010/main" val="771409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2927</Words>
  <Application>Microsoft Office PowerPoint</Application>
  <PresentationFormat>On-screen Show (4:3)</PresentationFormat>
  <Paragraphs>160</Paragraphs>
  <Slides>21</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Calisto MT</vt:lpstr>
      <vt:lpstr>medium-content-serif-font</vt:lpstr>
      <vt:lpstr>Menlo</vt:lpstr>
      <vt:lpstr>Times New Roman</vt:lpstr>
      <vt:lpstr>Wingdings</vt:lpstr>
      <vt:lpstr>Custom Design</vt:lpstr>
      <vt:lpstr>Codex</vt:lpstr>
      <vt:lpstr>Topic 6 – From Smart Contract to Dapp</vt:lpstr>
      <vt:lpstr>Topics to be covered</vt:lpstr>
      <vt:lpstr>From Blockchain to Smart Contracts to DApps</vt:lpstr>
      <vt:lpstr>From Smart Contracts to DApps</vt:lpstr>
      <vt:lpstr> What is a DApp</vt:lpstr>
      <vt:lpstr> What is a DApp</vt:lpstr>
      <vt:lpstr>From Web2.0 to Web3.0</vt:lpstr>
      <vt:lpstr>From Web2.0 to Web3.0</vt:lpstr>
      <vt:lpstr>What is happening…</vt:lpstr>
      <vt:lpstr>Web3.0 &amp; Javascript</vt:lpstr>
      <vt:lpstr>HL architecture of DApp</vt:lpstr>
      <vt:lpstr>Remix &amp; Truffle</vt:lpstr>
      <vt:lpstr>Truffle – motivation</vt:lpstr>
      <vt:lpstr>Truffle – the challenge</vt:lpstr>
      <vt:lpstr>Important Websites</vt:lpstr>
      <vt:lpstr>Things to do…</vt:lpstr>
      <vt:lpstr>init</vt:lpstr>
      <vt:lpstr>Deploy &amp; test</vt:lpstr>
      <vt:lpstr>Nodejs</vt:lpstr>
      <vt:lpstr>solc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2011-02-18T21:50:36Z</cp:lastPrinted>
  <dcterms:created xsi:type="dcterms:W3CDTF">2014-01-18T03:06:08Z</dcterms:created>
  <dcterms:modified xsi:type="dcterms:W3CDTF">2020-12-15T09:38:17Z</dcterms:modified>
</cp:coreProperties>
</file>