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23"/>
  </p:notesMasterIdLst>
  <p:sldIdLst>
    <p:sldId id="256" r:id="rId3"/>
    <p:sldId id="683" r:id="rId4"/>
    <p:sldId id="689" r:id="rId5"/>
    <p:sldId id="684" r:id="rId6"/>
    <p:sldId id="414" r:id="rId7"/>
    <p:sldId id="685" r:id="rId8"/>
    <p:sldId id="686" r:id="rId9"/>
    <p:sldId id="690" r:id="rId10"/>
    <p:sldId id="698" r:id="rId11"/>
    <p:sldId id="696" r:id="rId12"/>
    <p:sldId id="694" r:id="rId13"/>
    <p:sldId id="699" r:id="rId14"/>
    <p:sldId id="695" r:id="rId15"/>
    <p:sldId id="700" r:id="rId16"/>
    <p:sldId id="702" r:id="rId17"/>
    <p:sldId id="703" r:id="rId18"/>
    <p:sldId id="701" r:id="rId19"/>
    <p:sldId id="675" r:id="rId20"/>
    <p:sldId id="681" r:id="rId21"/>
    <p:sldId id="663" r:id="rId22"/>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FF13"/>
    <a:srgbClr val="437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7592" autoAdjust="0"/>
  </p:normalViewPr>
  <p:slideViewPr>
    <p:cSldViewPr>
      <p:cViewPr varScale="1">
        <p:scale>
          <a:sx n="78" d="100"/>
          <a:sy n="78" d="100"/>
        </p:scale>
        <p:origin x="1550" y="62"/>
      </p:cViewPr>
      <p:guideLst>
        <p:guide orient="horz" pos="2160"/>
        <p:guide pos="2880"/>
      </p:guideLst>
    </p:cSldViewPr>
  </p:slideViewPr>
  <p:outlineViewPr>
    <p:cViewPr>
      <p:scale>
        <a:sx n="33" d="100"/>
        <a:sy n="33" d="100"/>
      </p:scale>
      <p:origin x="0" y="-17189"/>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50443" y="0"/>
            <a:ext cx="2945659" cy="496411"/>
          </a:xfrm>
          <a:prstGeom prst="rect">
            <a:avLst/>
          </a:prstGeom>
        </p:spPr>
        <p:txBody>
          <a:bodyPr vert="horz" lIns="93172" tIns="46586" rIns="93172" bIns="46586" rtlCol="0"/>
          <a:lstStyle>
            <a:lvl1pPr algn="r" fontAlgn="auto">
              <a:spcBef>
                <a:spcPts val="0"/>
              </a:spcBef>
              <a:spcAft>
                <a:spcPts val="0"/>
              </a:spcAft>
              <a:defRPr sz="1300">
                <a:latin typeface="+mn-lt"/>
              </a:defRPr>
            </a:lvl1pPr>
          </a:lstStyle>
          <a:p>
            <a:pPr>
              <a:defRPr/>
            </a:pPr>
            <a:fld id="{0118C455-DCBE-41F6-9A52-324D6BC54AEC}" type="datetimeFigureOut">
              <a:rPr lang="en-US"/>
              <a:pPr>
                <a:defRPr/>
              </a:pPr>
              <a:t>12/28/2020</a:t>
            </a:fld>
            <a:endParaRPr lang="en-US" dirty="0"/>
          </a:p>
        </p:txBody>
      </p:sp>
      <p:sp>
        <p:nvSpPr>
          <p:cNvPr id="4" name="Slide Image Placeholder 3"/>
          <p:cNvSpPr>
            <a:spLocks noGrp="1" noRot="1" noChangeAspect="1"/>
          </p:cNvSpPr>
          <p:nvPr>
            <p:ph type="sldImg" idx="2"/>
          </p:nvPr>
        </p:nvSpPr>
        <p:spPr>
          <a:xfrm>
            <a:off x="917575" y="746125"/>
            <a:ext cx="4962525" cy="3722688"/>
          </a:xfrm>
          <a:prstGeom prst="rect">
            <a:avLst/>
          </a:prstGeom>
          <a:noFill/>
          <a:ln w="12700">
            <a:solidFill>
              <a:prstClr val="black"/>
            </a:solidFill>
          </a:ln>
        </p:spPr>
        <p:txBody>
          <a:bodyPr vert="horz" lIns="93172" tIns="46586" rIns="93172" bIns="46586" rtlCol="0" anchor="ctr"/>
          <a:lstStyle/>
          <a:p>
            <a:pPr lvl="0"/>
            <a:endParaRPr lang="en-US" noProof="0"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3172" tIns="46586" rIns="93172" bIns="465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3172" tIns="46586" rIns="93172" bIns="46586" rtlCol="0" anchor="b"/>
          <a:lstStyle>
            <a:lvl1pPr algn="r" fontAlgn="auto">
              <a:spcBef>
                <a:spcPts val="0"/>
              </a:spcBef>
              <a:spcAft>
                <a:spcPts val="0"/>
              </a:spcAft>
              <a:defRPr sz="13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17">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Global Edition by William Stallings, Chapter 5 “</a:t>
            </a:r>
            <a:r>
              <a:rPr kumimoji="1" lang="en-GB" dirty="0">
                <a:latin typeface="Times New Roman" pitchFamily="-106" charset="0"/>
                <a:ea typeface="ＭＳ Ｐゴシック" pitchFamily="-106" charset="-128"/>
                <a:cs typeface="ＭＳ Ｐゴシック" pitchFamily="-106" charset="-128"/>
              </a:rPr>
              <a:t>Concurrency:</a:t>
            </a:r>
            <a:r>
              <a:rPr kumimoji="1" lang="en-GB" baseline="0" dirty="0">
                <a:latin typeface="Times New Roman" pitchFamily="-106" charset="0"/>
                <a:ea typeface="ＭＳ Ｐゴシック" pitchFamily="-106" charset="-128"/>
                <a:cs typeface="ＭＳ Ｐゴシック" pitchFamily="-106" charset="-128"/>
              </a:rPr>
              <a:t> Mutual Exclusion and Synchronization</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defTabSz="931717">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62137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3419279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64664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335492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2179504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110895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729417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650903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36611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172501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103782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170938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300" dirty="0" err="1"/>
              <a:t>uniprocessor</a:t>
            </a:r>
            <a:r>
              <a:rPr lang="en-US" sz="1300"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28983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40698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51304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19488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98694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03671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1291686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61344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82886EA-5A8B-4CA2-8350-5BFA0804E967}" type="datetime1">
              <a:rPr lang="en-US" smtClean="0"/>
              <a:t>12/28/2020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8AB26DC-6093-4DC5-AFDC-9DB10E952F82}" type="datetime1">
              <a:rPr lang="en-US" smtClean="0"/>
              <a:t>12/28/2020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760D6C-7ED2-44B2-9AF2-2DFE256507DB}" type="datetime1">
              <a:rPr lang="en-US" smtClean="0"/>
              <a:t>12/28/2020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1C556B55-81C2-49A3-AED0-FADD7B1786D7}" type="datetime1">
              <a:rPr lang="en-US" smtClean="0"/>
              <a:t>12/28/2020</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2A9FE50-47AD-4BBC-B4F4-5DB4EA3EB467}" type="datetime1">
              <a:rPr lang="en-US" smtClean="0"/>
              <a:t>12/28/2020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userDrawn="1"/>
        </p:nvPicPr>
        <p:blipFill>
          <a:blip r:embed="rId3"/>
          <a:stretch>
            <a:fillRect/>
          </a:stretch>
        </p:blipFill>
        <p:spPr>
          <a:xfrm>
            <a:off x="522076" y="2113115"/>
            <a:ext cx="2129039" cy="2690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 name="Slide Number Placeholder 6">
            <a:extLst>
              <a:ext uri="{FF2B5EF4-FFF2-40B4-BE49-F238E27FC236}">
                <a16:creationId xmlns:a16="http://schemas.microsoft.com/office/drawing/2014/main" id="{A29B758C-1375-45D5-B3DE-D5910FF85E2F}"/>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Slide Number Placeholder 6">
            <a:extLst>
              <a:ext uri="{FF2B5EF4-FFF2-40B4-BE49-F238E27FC236}">
                <a16:creationId xmlns:a16="http://schemas.microsoft.com/office/drawing/2014/main" id="{B6B139DD-A860-481C-B3A6-AB0BDFB736DE}"/>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Slide Number Placeholder 6">
            <a:extLst>
              <a:ext uri="{FF2B5EF4-FFF2-40B4-BE49-F238E27FC236}">
                <a16:creationId xmlns:a16="http://schemas.microsoft.com/office/drawing/2014/main" id="{17983C50-25C6-4AD5-9598-0709847863CD}"/>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Slide Number Placeholder 6">
            <a:extLst>
              <a:ext uri="{FF2B5EF4-FFF2-40B4-BE49-F238E27FC236}">
                <a16:creationId xmlns:a16="http://schemas.microsoft.com/office/drawing/2014/main" id="{4C6BB9A4-203C-49EE-9A9F-33E22E0A09DD}"/>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9A60F6C-3245-4BAF-9806-C183611533F2}" type="datetime1">
              <a:rPr lang="en-US" smtClean="0"/>
              <a:t>12/28/2020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Slide Number Placeholder 6">
            <a:extLst>
              <a:ext uri="{FF2B5EF4-FFF2-40B4-BE49-F238E27FC236}">
                <a16:creationId xmlns:a16="http://schemas.microsoft.com/office/drawing/2014/main" id="{62685277-B4AC-4E52-8573-9186F3C0FDA7}"/>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Slide Number Placeholder 6">
            <a:extLst>
              <a:ext uri="{FF2B5EF4-FFF2-40B4-BE49-F238E27FC236}">
                <a16:creationId xmlns:a16="http://schemas.microsoft.com/office/drawing/2014/main" id="{32E44C3F-66F2-49F9-9B91-5F2F42C0B180}"/>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Slide Number Placeholder 6">
            <a:extLst>
              <a:ext uri="{FF2B5EF4-FFF2-40B4-BE49-F238E27FC236}">
                <a16:creationId xmlns:a16="http://schemas.microsoft.com/office/drawing/2014/main" id="{D517D2D4-72EF-48C9-BD8C-FC4C65F65114}"/>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
        <p:nvSpPr>
          <p:cNvPr id="12" name="Slide Number Placeholder 6">
            <a:extLst>
              <a:ext uri="{FF2B5EF4-FFF2-40B4-BE49-F238E27FC236}">
                <a16:creationId xmlns:a16="http://schemas.microsoft.com/office/drawing/2014/main" id="{56C5B49F-691B-4BFE-BEF5-BE7CD429C807}"/>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a:extLst>
              <a:ext uri="{FF2B5EF4-FFF2-40B4-BE49-F238E27FC236}">
                <a16:creationId xmlns:a16="http://schemas.microsoft.com/office/drawing/2014/main" id="{9CD36293-3FA9-423A-A6C7-51551D231F37}"/>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lide Number Placeholder 6">
            <a:extLst>
              <a:ext uri="{FF2B5EF4-FFF2-40B4-BE49-F238E27FC236}">
                <a16:creationId xmlns:a16="http://schemas.microsoft.com/office/drawing/2014/main" id="{9A315772-64D0-43E8-81D6-624D886B125E}"/>
              </a:ext>
            </a:extLst>
          </p:cNvPr>
          <p:cNvSpPr>
            <a:spLocks noGrp="1"/>
          </p:cNvSpPr>
          <p:nvPr>
            <p:ph type="sldNum" sz="quarter" idx="12"/>
          </p:nvPr>
        </p:nvSpPr>
        <p:spPr>
          <a:xfrm>
            <a:off x="8382000"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F8ECAEA-17E0-4F1A-BD5D-05E992176824}" type="datetime1">
              <a:rPr lang="en-US" smtClean="0"/>
              <a:t>12/28/2020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54E9745-724C-4DCA-A5E4-3FFD19784BD2}" type="datetime1">
              <a:rPr lang="en-US" smtClean="0"/>
              <a:t>12/28/2020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941DC42-CC4E-4771-995D-9961585BB28B}" type="datetime1">
              <a:rPr lang="en-US" smtClean="0"/>
              <a:t>12/28/2020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FE747B3-E7CB-4BD4-A8D1-8A74E7AA5CE0}" type="datetime1">
              <a:rPr lang="en-US" smtClean="0"/>
              <a:t>12/28/2020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5D5D1F-6139-42EA-A5E6-19B978F2655E}" type="datetime1">
              <a:rPr lang="en-US" smtClean="0"/>
              <a:t>12/28/2020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F6587E-AA2A-4057-91F0-2BC67ECBBD09}" type="datetime1">
              <a:rPr lang="en-US" smtClean="0"/>
              <a:t>12/28/2020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0B4DBA-426C-4C2F-8F58-EB3E58605765}" type="datetime1">
              <a:rPr lang="en-US" smtClean="0"/>
              <a:t>12/28/2020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56D99CF-92BF-40AB-8116-4EFCE881D727}" type="datetime1">
              <a:rPr lang="en-US" smtClean="0"/>
              <a:t>12/28/2020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B00A6717-5767-4D01-8C42-5033DADF498D}" type="datetime1">
              <a:rPr lang="en-US" smtClean="0"/>
              <a:t>12/28/2020</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www.trufflesuite.com/boxes"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www.trufflesuite.com/tutorials/pet-shop"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a:t>Topic 5.5 – Developing Frontend for the </a:t>
            </a:r>
            <a:r>
              <a:rPr lang="en-US" dirty="0" err="1"/>
              <a:t>DApp</a:t>
            </a:r>
            <a:endParaRPr lang="en-US" dirty="0"/>
          </a:p>
        </p:txBody>
      </p:sp>
      <p:sp>
        <p:nvSpPr>
          <p:cNvPr id="2" name="Footer Placeholder 1"/>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3238FDB-2D8C-4804-B582-7DB90366B95F}" type="slidenum">
              <a:rPr lang="en-US" smtClean="0"/>
              <a:pPr>
                <a:defRPr/>
              </a:pPr>
              <a:t>1</a:t>
            </a:fld>
            <a:endParaRPr lang="en-US" dirty="0"/>
          </a:p>
        </p:txBody>
      </p:sp>
      <p:pic>
        <p:nvPicPr>
          <p:cNvPr id="1026" name="Picture 2" descr="Blockchain and Smart Contracts for Insurance: Is the Technology Mature  Enough? - The Digital Insurer">
            <a:extLst>
              <a:ext uri="{FF2B5EF4-FFF2-40B4-BE49-F238E27FC236}">
                <a16:creationId xmlns:a16="http://schemas.microsoft.com/office/drawing/2014/main" id="{8153D43D-F002-4C89-8677-C5ACF5890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014340"/>
            <a:ext cx="1905000" cy="1096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Step-1</a:t>
            </a:r>
          </a:p>
        </p:txBody>
      </p:sp>
      <p:sp>
        <p:nvSpPr>
          <p:cNvPr id="3" name="Content Placeholder 2"/>
          <p:cNvSpPr>
            <a:spLocks noGrp="1"/>
          </p:cNvSpPr>
          <p:nvPr>
            <p:ph sz="half" idx="1"/>
          </p:nvPr>
        </p:nvSpPr>
        <p:spPr>
          <a:xfrm>
            <a:off x="455705" y="1981200"/>
            <a:ext cx="3963895" cy="3840163"/>
          </a:xfrm>
        </p:spPr>
        <p:txBody>
          <a:bodyPr vert="horz" lIns="91440" tIns="45720" rIns="91440" bIns="45720" rtlCol="0">
            <a:noAutofit/>
          </a:bodyPr>
          <a:lstStyle/>
          <a:p>
            <a:pPr marL="457200" indent="-457200">
              <a:buSzPct val="100000"/>
              <a:buFont typeface="+mj-lt"/>
              <a:buAutoNum type="arabicPeriod"/>
            </a:pPr>
            <a:r>
              <a:rPr lang="en-US" sz="2400" dirty="0"/>
              <a:t>Prepare the truffle project directory </a:t>
            </a:r>
          </a:p>
          <a:p>
            <a:pPr marL="457200" indent="-457200">
              <a:buSzPct val="100000"/>
              <a:buFont typeface="+mj-lt"/>
              <a:buAutoNum type="arabicPeriod"/>
            </a:pPr>
            <a:r>
              <a:rPr lang="en-US" sz="2400" dirty="0"/>
              <a:t>Download the boilerplate from : </a:t>
            </a:r>
            <a:r>
              <a:rPr lang="en-US" sz="2400" i="1" dirty="0">
                <a:solidFill>
                  <a:srgbClr val="0070C0"/>
                </a:solidFill>
              </a:rPr>
              <a:t>http://trufflesuite.com/tutorials/pet-shop</a:t>
            </a:r>
            <a:r>
              <a:rPr lang="en-US" sz="2400" dirty="0"/>
              <a:t> </a:t>
            </a: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10</a:t>
            </a:fld>
            <a:endParaRPr lang="en-US" dirty="0"/>
          </a:p>
        </p:txBody>
      </p:sp>
      <p:pic>
        <p:nvPicPr>
          <p:cNvPr id="7" name="Picture 6">
            <a:extLst>
              <a:ext uri="{FF2B5EF4-FFF2-40B4-BE49-F238E27FC236}">
                <a16:creationId xmlns:a16="http://schemas.microsoft.com/office/drawing/2014/main" id="{FFF4BD1C-ADC4-464E-85D5-2A1842FE997F}"/>
              </a:ext>
            </a:extLst>
          </p:cNvPr>
          <p:cNvPicPr>
            <a:picLocks noChangeAspect="1"/>
          </p:cNvPicPr>
          <p:nvPr/>
        </p:nvPicPr>
        <p:blipFill>
          <a:blip r:embed="rId3"/>
          <a:stretch>
            <a:fillRect/>
          </a:stretch>
        </p:blipFill>
        <p:spPr>
          <a:xfrm>
            <a:off x="4438014" y="2514600"/>
            <a:ext cx="4250281" cy="3535362"/>
          </a:xfrm>
          <a:prstGeom prst="rect">
            <a:avLst/>
          </a:prstGeom>
        </p:spPr>
      </p:pic>
    </p:spTree>
    <p:extLst>
      <p:ext uri="{BB962C8B-B14F-4D97-AF65-F5344CB8AC3E}">
        <p14:creationId xmlns:p14="http://schemas.microsoft.com/office/powerpoint/2010/main" val="2252330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Step-2 to Step-4</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5705" y="1981200"/>
            <a:ext cx="8154895" cy="3840163"/>
          </a:xfrm>
        </p:spPr>
        <p:txBody>
          <a:bodyPr vert="horz" lIns="91440" tIns="45720" rIns="91440" bIns="45720" rtlCol="0">
            <a:noAutofit/>
          </a:bodyPr>
          <a:lstStyle/>
          <a:p>
            <a:pPr marL="457200" indent="-457200">
              <a:buSzPct val="100000"/>
              <a:buFont typeface="+mj-lt"/>
              <a:buAutoNum type="arabicPeriod"/>
            </a:pPr>
            <a:r>
              <a:rPr lang="en-US" sz="2400" dirty="0"/>
              <a:t>Just follow the tutorial and :</a:t>
            </a:r>
          </a:p>
          <a:p>
            <a:pPr marL="809625" lvl="1" indent="-514350">
              <a:buSzPct val="100000"/>
              <a:buFont typeface="+mj-lt"/>
              <a:buAutoNum type="romanLcPeriod"/>
            </a:pPr>
            <a:r>
              <a:rPr lang="en-US" sz="2400" dirty="0"/>
              <a:t>Create a new SC, create your .</a:t>
            </a:r>
            <a:r>
              <a:rPr lang="en-US" sz="2400" dirty="0" err="1"/>
              <a:t>js</a:t>
            </a:r>
            <a:r>
              <a:rPr lang="en-US" sz="2400" dirty="0"/>
              <a:t> deployment file, </a:t>
            </a:r>
            <a:r>
              <a:rPr lang="en-US" sz="2400" dirty="0" err="1"/>
              <a:t>ie</a:t>
            </a:r>
            <a:r>
              <a:rPr lang="en-US" sz="2400" dirty="0"/>
              <a:t> (</a:t>
            </a:r>
            <a:r>
              <a:rPr lang="en-US" sz="2400" dirty="0">
                <a:highlight>
                  <a:srgbClr val="FF0000"/>
                </a:highlight>
              </a:rPr>
              <a:t>2_</a:t>
            </a:r>
            <a:r>
              <a:rPr lang="en-US" sz="2400" dirty="0"/>
              <a:t>deploy_contract.js)</a:t>
            </a:r>
          </a:p>
          <a:p>
            <a:pPr marL="809625" lvl="1" indent="-514350">
              <a:buSzPct val="100000"/>
              <a:buFont typeface="+mj-lt"/>
              <a:buAutoNum type="romanLcPeriod"/>
            </a:pPr>
            <a:r>
              <a:rPr lang="en-US" sz="2400" dirty="0"/>
              <a:t>Launch your local blockchain (ganache)</a:t>
            </a:r>
          </a:p>
          <a:p>
            <a:pPr marL="809625" lvl="1" indent="-514350">
              <a:buSzPct val="100000"/>
              <a:buFont typeface="+mj-lt"/>
              <a:buAutoNum type="romanLcPeriod"/>
            </a:pPr>
            <a:r>
              <a:rPr lang="en-US" sz="2400" dirty="0"/>
              <a:t>Compile &amp; migrate the SC</a:t>
            </a:r>
          </a:p>
          <a:p>
            <a:pPr marL="1374775" lvl="3" indent="-514350">
              <a:buSzPct val="100000"/>
              <a:buFont typeface="+mj-lt"/>
              <a:buAutoNum type="alphaLcParenR"/>
            </a:pPr>
            <a:r>
              <a:rPr lang="en-US" sz="2400" dirty="0"/>
              <a:t>Note the port#</a:t>
            </a:r>
          </a:p>
          <a:p>
            <a:pPr marL="1374775" lvl="3" indent="-514350">
              <a:buSzPct val="100000"/>
              <a:buFont typeface="+mj-lt"/>
              <a:buAutoNum type="alphaLcParenR"/>
            </a:pPr>
            <a:r>
              <a:rPr lang="en-US" sz="2400" dirty="0"/>
              <a:t>Maybe better done using ganache-</a:t>
            </a:r>
            <a:r>
              <a:rPr lang="en-US" sz="2400" dirty="0" err="1"/>
              <a:t>gui</a:t>
            </a:r>
            <a:r>
              <a:rPr lang="en-US" sz="2400" dirty="0"/>
              <a:t>.</a:t>
            </a:r>
          </a:p>
          <a:p>
            <a:pPr marL="809625" lvl="1" indent="-514350">
              <a:buSzPct val="100000"/>
              <a:buFont typeface="+mj-lt"/>
              <a:buAutoNum type="romanLcPeriod"/>
            </a:pPr>
            <a:endParaRPr lang="en-US" sz="2400" dirty="0"/>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11</a:t>
            </a:fld>
            <a:endParaRPr lang="en-US" dirty="0"/>
          </a:p>
        </p:txBody>
      </p:sp>
    </p:spTree>
    <p:extLst>
      <p:ext uri="{BB962C8B-B14F-4D97-AF65-F5344CB8AC3E}">
        <p14:creationId xmlns:p14="http://schemas.microsoft.com/office/powerpoint/2010/main" val="2768458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Note : for Project Part-2</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5705" y="1981200"/>
            <a:ext cx="8154895" cy="3840163"/>
          </a:xfrm>
        </p:spPr>
        <p:txBody>
          <a:bodyPr vert="horz" lIns="91440" tIns="45720" rIns="91440" bIns="45720" rtlCol="0">
            <a:noAutofit/>
          </a:bodyPr>
          <a:lstStyle/>
          <a:p>
            <a:pPr>
              <a:buSzPct val="100000"/>
            </a:pPr>
            <a:r>
              <a:rPr lang="en-US" sz="2400" dirty="0"/>
              <a:t>The tutorial also shows how unit-testing is done on the SC.</a:t>
            </a:r>
          </a:p>
          <a:p>
            <a:pPr>
              <a:buSzPct val="100000"/>
            </a:pPr>
            <a:r>
              <a:rPr lang="en-US" sz="2400" dirty="0"/>
              <a:t>This will be for Part-2 of the Project </a:t>
            </a: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12</a:t>
            </a:fld>
            <a:endParaRPr lang="en-US" dirty="0"/>
          </a:p>
        </p:txBody>
      </p:sp>
      <p:pic>
        <p:nvPicPr>
          <p:cNvPr id="7" name="Picture 6">
            <a:extLst>
              <a:ext uri="{FF2B5EF4-FFF2-40B4-BE49-F238E27FC236}">
                <a16:creationId xmlns:a16="http://schemas.microsoft.com/office/drawing/2014/main" id="{4D9A7B22-C040-4E88-88E9-227C9983AF06}"/>
              </a:ext>
            </a:extLst>
          </p:cNvPr>
          <p:cNvPicPr>
            <a:picLocks noChangeAspect="1"/>
          </p:cNvPicPr>
          <p:nvPr/>
        </p:nvPicPr>
        <p:blipFill>
          <a:blip r:embed="rId3"/>
          <a:stretch>
            <a:fillRect/>
          </a:stretch>
        </p:blipFill>
        <p:spPr>
          <a:xfrm>
            <a:off x="1752600" y="3048000"/>
            <a:ext cx="6391275" cy="3571875"/>
          </a:xfrm>
          <a:prstGeom prst="rect">
            <a:avLst/>
          </a:prstGeom>
        </p:spPr>
      </p:pic>
    </p:spTree>
    <p:extLst>
      <p:ext uri="{BB962C8B-B14F-4D97-AF65-F5344CB8AC3E}">
        <p14:creationId xmlns:p14="http://schemas.microsoft.com/office/powerpoint/2010/main" val="1254320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Step-5 to Step-6</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13</a:t>
            </a:fld>
            <a:endParaRPr lang="en-US" dirty="0"/>
          </a:p>
        </p:txBody>
      </p:sp>
      <p:sp>
        <p:nvSpPr>
          <p:cNvPr id="6" name="Content Placeholder 2">
            <a:extLst>
              <a:ext uri="{FF2B5EF4-FFF2-40B4-BE49-F238E27FC236}">
                <a16:creationId xmlns:a16="http://schemas.microsoft.com/office/drawing/2014/main" id="{922D6986-57F2-4F8D-A16E-12FFD1791D6A}"/>
              </a:ext>
            </a:extLst>
          </p:cNvPr>
          <p:cNvSpPr txBox="1">
            <a:spLocks/>
          </p:cNvSpPr>
          <p:nvPr/>
        </p:nvSpPr>
        <p:spPr>
          <a:xfrm>
            <a:off x="658813" y="1981201"/>
            <a:ext cx="3227387" cy="914399"/>
          </a:xfrm>
          <a:prstGeom prst="rect">
            <a:avLst/>
          </a:prstGeom>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457200" indent="-457200" fontAlgn="auto">
              <a:spcAft>
                <a:spcPts val="0"/>
              </a:spcAft>
              <a:buSzPct val="100000"/>
              <a:buFont typeface="+mj-lt"/>
              <a:buAutoNum type="arabicPeriod" startAt="5"/>
            </a:pPr>
            <a:r>
              <a:rPr lang="en-US" sz="2400" dirty="0"/>
              <a:t>Connect all the components of the eco-system together : wallet (user’s), front-end &amp; back-end.</a:t>
            </a:r>
          </a:p>
        </p:txBody>
      </p:sp>
      <p:pic>
        <p:nvPicPr>
          <p:cNvPr id="10" name="Picture 9">
            <a:extLst>
              <a:ext uri="{FF2B5EF4-FFF2-40B4-BE49-F238E27FC236}">
                <a16:creationId xmlns:a16="http://schemas.microsoft.com/office/drawing/2014/main" id="{0A8ED186-B5B2-45F6-A9A9-916AC94849A1}"/>
              </a:ext>
            </a:extLst>
          </p:cNvPr>
          <p:cNvPicPr>
            <a:picLocks noChangeAspect="1"/>
          </p:cNvPicPr>
          <p:nvPr/>
        </p:nvPicPr>
        <p:blipFill>
          <a:blip r:embed="rId3"/>
          <a:stretch>
            <a:fillRect/>
          </a:stretch>
        </p:blipFill>
        <p:spPr>
          <a:xfrm>
            <a:off x="4101281" y="1752600"/>
            <a:ext cx="4387236" cy="4876799"/>
          </a:xfrm>
          <a:prstGeom prst="rect">
            <a:avLst/>
          </a:prstGeom>
        </p:spPr>
      </p:pic>
    </p:spTree>
    <p:extLst>
      <p:ext uri="{BB962C8B-B14F-4D97-AF65-F5344CB8AC3E}">
        <p14:creationId xmlns:p14="http://schemas.microsoft.com/office/powerpoint/2010/main" val="2059615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Step-5 to Step-6</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14</a:t>
            </a:fld>
            <a:endParaRPr lang="en-US" dirty="0"/>
          </a:p>
        </p:txBody>
      </p:sp>
      <p:sp>
        <p:nvSpPr>
          <p:cNvPr id="6" name="Content Placeholder 2">
            <a:extLst>
              <a:ext uri="{FF2B5EF4-FFF2-40B4-BE49-F238E27FC236}">
                <a16:creationId xmlns:a16="http://schemas.microsoft.com/office/drawing/2014/main" id="{922D6986-57F2-4F8D-A16E-12FFD1791D6A}"/>
              </a:ext>
            </a:extLst>
          </p:cNvPr>
          <p:cNvSpPr txBox="1">
            <a:spLocks/>
          </p:cNvSpPr>
          <p:nvPr/>
        </p:nvSpPr>
        <p:spPr>
          <a:xfrm>
            <a:off x="658813" y="1981200"/>
            <a:ext cx="3760788" cy="2639961"/>
          </a:xfrm>
          <a:prstGeom prst="rect">
            <a:avLst/>
          </a:prstGeom>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fontAlgn="auto">
              <a:spcAft>
                <a:spcPts val="0"/>
              </a:spcAft>
              <a:buSzPct val="100000"/>
              <a:buNone/>
            </a:pPr>
            <a:r>
              <a:rPr lang="en-US" sz="2400" b="1" u="sng" dirty="0"/>
              <a:t>Note</a:t>
            </a:r>
            <a:r>
              <a:rPr lang="en-US" sz="2400" dirty="0"/>
              <a:t>: </a:t>
            </a:r>
          </a:p>
          <a:p>
            <a:pPr fontAlgn="auto">
              <a:spcAft>
                <a:spcPts val="0"/>
              </a:spcAft>
              <a:buSzPct val="100000"/>
            </a:pPr>
            <a:r>
              <a:rPr lang="en-US" sz="2400" dirty="0"/>
              <a:t>The tutorial also assumes installing </a:t>
            </a:r>
            <a:r>
              <a:rPr lang="en-US" sz="2400" dirty="0" err="1"/>
              <a:t>metamask</a:t>
            </a:r>
            <a:r>
              <a:rPr lang="en-US" sz="2400" dirty="0"/>
              <a:t> for the first time. </a:t>
            </a:r>
          </a:p>
          <a:p>
            <a:pPr fontAlgn="auto">
              <a:spcAft>
                <a:spcPts val="0"/>
              </a:spcAft>
              <a:buSzPct val="100000"/>
            </a:pPr>
            <a:r>
              <a:rPr lang="en-US" sz="2400" dirty="0"/>
              <a:t>There has also been update to the </a:t>
            </a:r>
            <a:r>
              <a:rPr lang="en-US" sz="2400" dirty="0" err="1"/>
              <a:t>metamask</a:t>
            </a:r>
            <a:r>
              <a:rPr lang="en-US" sz="2400" dirty="0"/>
              <a:t> extension, so you should download the update too…</a:t>
            </a:r>
          </a:p>
        </p:txBody>
      </p:sp>
      <p:pic>
        <p:nvPicPr>
          <p:cNvPr id="7" name="Picture 6">
            <a:extLst>
              <a:ext uri="{FF2B5EF4-FFF2-40B4-BE49-F238E27FC236}">
                <a16:creationId xmlns:a16="http://schemas.microsoft.com/office/drawing/2014/main" id="{529903AB-1039-4C20-86A4-5B4FD237854C}"/>
              </a:ext>
            </a:extLst>
          </p:cNvPr>
          <p:cNvPicPr>
            <a:picLocks noChangeAspect="1"/>
          </p:cNvPicPr>
          <p:nvPr/>
        </p:nvPicPr>
        <p:blipFill>
          <a:blip r:embed="rId3"/>
          <a:stretch>
            <a:fillRect/>
          </a:stretch>
        </p:blipFill>
        <p:spPr>
          <a:xfrm>
            <a:off x="4724400" y="2018071"/>
            <a:ext cx="3415554" cy="4293046"/>
          </a:xfrm>
          <a:prstGeom prst="rect">
            <a:avLst/>
          </a:prstGeom>
        </p:spPr>
      </p:pic>
    </p:spTree>
    <p:extLst>
      <p:ext uri="{BB962C8B-B14F-4D97-AF65-F5344CB8AC3E}">
        <p14:creationId xmlns:p14="http://schemas.microsoft.com/office/powerpoint/2010/main" val="40873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Step-5 to Step-6</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15</a:t>
            </a:fld>
            <a:endParaRPr lang="en-US" dirty="0"/>
          </a:p>
        </p:txBody>
      </p:sp>
      <p:sp>
        <p:nvSpPr>
          <p:cNvPr id="6" name="Content Placeholder 2">
            <a:extLst>
              <a:ext uri="{FF2B5EF4-FFF2-40B4-BE49-F238E27FC236}">
                <a16:creationId xmlns:a16="http://schemas.microsoft.com/office/drawing/2014/main" id="{922D6986-57F2-4F8D-A16E-12FFD1791D6A}"/>
              </a:ext>
            </a:extLst>
          </p:cNvPr>
          <p:cNvSpPr txBox="1">
            <a:spLocks/>
          </p:cNvSpPr>
          <p:nvPr/>
        </p:nvSpPr>
        <p:spPr>
          <a:xfrm>
            <a:off x="735014" y="2133600"/>
            <a:ext cx="2998787" cy="2590799"/>
          </a:xfrm>
          <a:prstGeom prst="rect">
            <a:avLst/>
          </a:prstGeom>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fontAlgn="auto">
              <a:spcAft>
                <a:spcPts val="0"/>
              </a:spcAft>
              <a:buSzPct val="100000"/>
              <a:buNone/>
            </a:pPr>
            <a:r>
              <a:rPr lang="en-US" sz="2400" b="1" u="sng" dirty="0"/>
              <a:t>Note</a:t>
            </a:r>
            <a:r>
              <a:rPr lang="en-US" sz="2400" dirty="0"/>
              <a:t>: Customize the connection between the </a:t>
            </a:r>
            <a:r>
              <a:rPr lang="en-US" sz="2400" dirty="0" err="1"/>
              <a:t>metamask</a:t>
            </a:r>
            <a:r>
              <a:rPr lang="en-US" sz="2400" dirty="0"/>
              <a:t> and our local test blockchain</a:t>
            </a:r>
          </a:p>
        </p:txBody>
      </p:sp>
      <p:pic>
        <p:nvPicPr>
          <p:cNvPr id="8" name="Picture 7">
            <a:extLst>
              <a:ext uri="{FF2B5EF4-FFF2-40B4-BE49-F238E27FC236}">
                <a16:creationId xmlns:a16="http://schemas.microsoft.com/office/drawing/2014/main" id="{6F1D3BC7-283F-4443-A516-D01815F9EEA8}"/>
              </a:ext>
            </a:extLst>
          </p:cNvPr>
          <p:cNvPicPr>
            <a:picLocks noChangeAspect="1"/>
          </p:cNvPicPr>
          <p:nvPr/>
        </p:nvPicPr>
        <p:blipFill>
          <a:blip r:embed="rId3"/>
          <a:stretch>
            <a:fillRect/>
          </a:stretch>
        </p:blipFill>
        <p:spPr>
          <a:xfrm>
            <a:off x="4724400" y="1963994"/>
            <a:ext cx="3415554" cy="4644900"/>
          </a:xfrm>
          <a:prstGeom prst="rect">
            <a:avLst/>
          </a:prstGeom>
        </p:spPr>
      </p:pic>
      <p:cxnSp>
        <p:nvCxnSpPr>
          <p:cNvPr id="9" name="Straight Arrow Connector 8">
            <a:extLst>
              <a:ext uri="{FF2B5EF4-FFF2-40B4-BE49-F238E27FC236}">
                <a16:creationId xmlns:a16="http://schemas.microsoft.com/office/drawing/2014/main" id="{3AF49F8F-DA57-4709-A9BD-5CB7547CF37B}"/>
              </a:ext>
            </a:extLst>
          </p:cNvPr>
          <p:cNvCxnSpPr>
            <a:cxnSpLocks/>
          </p:cNvCxnSpPr>
          <p:nvPr/>
        </p:nvCxnSpPr>
        <p:spPr>
          <a:xfrm>
            <a:off x="2286000" y="3886200"/>
            <a:ext cx="2971800" cy="2133600"/>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522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Step-5 to Step-6</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16</a:t>
            </a:fld>
            <a:endParaRPr lang="en-US" dirty="0"/>
          </a:p>
        </p:txBody>
      </p:sp>
      <p:sp>
        <p:nvSpPr>
          <p:cNvPr id="6" name="Content Placeholder 2">
            <a:extLst>
              <a:ext uri="{FF2B5EF4-FFF2-40B4-BE49-F238E27FC236}">
                <a16:creationId xmlns:a16="http://schemas.microsoft.com/office/drawing/2014/main" id="{922D6986-57F2-4F8D-A16E-12FFD1791D6A}"/>
              </a:ext>
            </a:extLst>
          </p:cNvPr>
          <p:cNvSpPr txBox="1">
            <a:spLocks/>
          </p:cNvSpPr>
          <p:nvPr/>
        </p:nvSpPr>
        <p:spPr>
          <a:xfrm>
            <a:off x="658813" y="1981201"/>
            <a:ext cx="3608387" cy="1600200"/>
          </a:xfrm>
          <a:prstGeom prst="rect">
            <a:avLst/>
          </a:prstGeom>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eaLnBrk="0" hangingPunct="0">
              <a:spcBef>
                <a:spcPct val="0"/>
              </a:spcBef>
              <a:buClrTx/>
              <a:buSzTx/>
            </a:pPr>
            <a:r>
              <a:rPr kumimoji="0" lang="en-US" altLang="en-US" sz="2400" b="0" i="0" u="none" strike="noStrike" cap="none" normalizeH="0" baseline="0" dirty="0">
                <a:ln>
                  <a:noFill/>
                </a:ln>
                <a:solidFill>
                  <a:srgbClr val="5E464D"/>
                </a:solidFill>
                <a:effectLst/>
                <a:latin typeface="Open Sans" panose="020B0606030504020204" pitchFamily="34" charset="0"/>
                <a:cs typeface="Open Sans" panose="020B0606030504020204" pitchFamily="34" charset="0"/>
              </a:rPr>
              <a:t>Note : The pet-shop </a:t>
            </a:r>
            <a:r>
              <a:rPr lang="en-US" altLang="en-US" sz="2400" dirty="0">
                <a:solidFill>
                  <a:srgbClr val="5E464D"/>
                </a:solidFill>
                <a:latin typeface="Open Sans" panose="020B0606030504020204" pitchFamily="34" charset="0"/>
                <a:cs typeface="Open Sans" panose="020B0606030504020204" pitchFamily="34" charset="0"/>
              </a:rPr>
              <a:t>package comes with its own light static web server library called </a:t>
            </a:r>
            <a:r>
              <a:rPr kumimoji="0" lang="en-US" altLang="en-US" sz="2400" b="0" i="0" u="none" strike="noStrike" cap="none" normalizeH="0" baseline="0" dirty="0">
                <a:ln>
                  <a:noFill/>
                </a:ln>
                <a:solidFill>
                  <a:srgbClr val="5E464D"/>
                </a:solidFill>
                <a:effectLst/>
                <a:latin typeface="Open Sans" panose="020B0606030504020204" pitchFamily="34" charset="0"/>
                <a:cs typeface="Open Sans" panose="020B0606030504020204" pitchFamily="34" charset="0"/>
              </a:rPr>
              <a:t>the </a:t>
            </a:r>
            <a:r>
              <a:rPr kumimoji="0" lang="en-US" altLang="en-US" sz="2400" b="1" i="0" u="none" strike="noStrike" cap="none" normalizeH="0" baseline="0" dirty="0">
                <a:ln>
                  <a:noFill/>
                </a:ln>
                <a:solidFill>
                  <a:srgbClr val="E911BD"/>
                </a:solidFill>
                <a:effectLst/>
                <a:latin typeface="Consolas" panose="020B0609020204030204" pitchFamily="49" charset="0"/>
              </a:rPr>
              <a:t>lite-server</a:t>
            </a:r>
            <a:r>
              <a:rPr kumimoji="0" lang="en-US" altLang="en-US" sz="2400" b="0" i="0" u="none" strike="noStrike" cap="none" normalizeH="0" baseline="0" dirty="0">
                <a:ln>
                  <a:noFill/>
                </a:ln>
                <a:solidFill>
                  <a:srgbClr val="5E464D"/>
                </a:solidFill>
                <a:effectLst/>
                <a:latin typeface="Open Sans" panose="020B0606030504020204" pitchFamily="34" charset="0"/>
                <a:cs typeface="Open Sans" panose="020B0606030504020204" pitchFamily="34" charset="0"/>
              </a:rPr>
              <a:t> </a:t>
            </a:r>
          </a:p>
          <a:p>
            <a:pPr eaLnBrk="0" hangingPunct="0">
              <a:spcBef>
                <a:spcPct val="0"/>
              </a:spcBef>
              <a:buClrTx/>
              <a:buSzTx/>
            </a:pPr>
            <a:r>
              <a:rPr kumimoji="0" lang="en-US" altLang="en-US" sz="2400" b="0" i="0" u="none" strike="noStrike" cap="none" normalizeH="0" baseline="0" dirty="0">
                <a:ln>
                  <a:noFill/>
                </a:ln>
                <a:solidFill>
                  <a:srgbClr val="5E464D"/>
                </a:solidFill>
                <a:effectLst/>
                <a:latin typeface="Open Sans" panose="020B0606030504020204" pitchFamily="34" charset="0"/>
                <a:cs typeface="Open Sans" panose="020B0606030504020204" pitchFamily="34" charset="0"/>
              </a:rPr>
              <a:t>There are also a few other tricks, so modify the correct files in the project directory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indent="-457200" fontAlgn="auto">
              <a:spcAft>
                <a:spcPts val="0"/>
              </a:spcAft>
              <a:buSzPct val="100000"/>
              <a:buFont typeface="+mj-lt"/>
              <a:buAutoNum type="arabicPeriod" startAt="6"/>
            </a:pPr>
            <a:endParaRPr lang="en-US" sz="2400" dirty="0"/>
          </a:p>
          <a:p>
            <a:pPr marL="457200" indent="-457200" fontAlgn="auto">
              <a:spcAft>
                <a:spcPts val="0"/>
              </a:spcAft>
              <a:buSzPct val="100000"/>
              <a:buFont typeface="+mj-lt"/>
              <a:buAutoNum type="arabicPeriod" startAt="6"/>
            </a:pPr>
            <a:endParaRPr lang="en-US" sz="2400" dirty="0"/>
          </a:p>
          <a:p>
            <a:pPr marL="457200" indent="-457200" fontAlgn="auto">
              <a:spcAft>
                <a:spcPts val="0"/>
              </a:spcAft>
              <a:buFont typeface="+mj-lt"/>
              <a:buAutoNum type="arabicPeriod" startAt="6"/>
            </a:pPr>
            <a:endParaRPr lang="en-US" sz="2400" dirty="0"/>
          </a:p>
        </p:txBody>
      </p:sp>
      <p:pic>
        <p:nvPicPr>
          <p:cNvPr id="7" name="Picture 6">
            <a:extLst>
              <a:ext uri="{FF2B5EF4-FFF2-40B4-BE49-F238E27FC236}">
                <a16:creationId xmlns:a16="http://schemas.microsoft.com/office/drawing/2014/main" id="{4F763644-35B3-4579-96D1-05DCD6B085F9}"/>
              </a:ext>
            </a:extLst>
          </p:cNvPr>
          <p:cNvPicPr>
            <a:picLocks noChangeAspect="1"/>
          </p:cNvPicPr>
          <p:nvPr/>
        </p:nvPicPr>
        <p:blipFill>
          <a:blip r:embed="rId3"/>
          <a:stretch>
            <a:fillRect/>
          </a:stretch>
        </p:blipFill>
        <p:spPr>
          <a:xfrm>
            <a:off x="4528114" y="1853026"/>
            <a:ext cx="3948113" cy="4639849"/>
          </a:xfrm>
          <a:prstGeom prst="rect">
            <a:avLst/>
          </a:prstGeom>
        </p:spPr>
      </p:pic>
      <p:cxnSp>
        <p:nvCxnSpPr>
          <p:cNvPr id="9" name="Straight Arrow Connector 8">
            <a:extLst>
              <a:ext uri="{FF2B5EF4-FFF2-40B4-BE49-F238E27FC236}">
                <a16:creationId xmlns:a16="http://schemas.microsoft.com/office/drawing/2014/main" id="{29EF8C71-20DC-4AB0-9926-CD4998CB5535}"/>
              </a:ext>
            </a:extLst>
          </p:cNvPr>
          <p:cNvCxnSpPr>
            <a:cxnSpLocks/>
          </p:cNvCxnSpPr>
          <p:nvPr/>
        </p:nvCxnSpPr>
        <p:spPr>
          <a:xfrm>
            <a:off x="2362200" y="5867400"/>
            <a:ext cx="2438400" cy="381000"/>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2A33299-C517-4F03-8607-E744E7B34979}"/>
              </a:ext>
            </a:extLst>
          </p:cNvPr>
          <p:cNvCxnSpPr>
            <a:cxnSpLocks/>
          </p:cNvCxnSpPr>
          <p:nvPr/>
        </p:nvCxnSpPr>
        <p:spPr>
          <a:xfrm>
            <a:off x="2089714" y="4130675"/>
            <a:ext cx="2787086" cy="1483900"/>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217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Step-5 to Step-6</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17</a:t>
            </a:fld>
            <a:endParaRPr lang="en-US" dirty="0"/>
          </a:p>
        </p:txBody>
      </p:sp>
      <p:sp>
        <p:nvSpPr>
          <p:cNvPr id="6" name="Content Placeholder 2">
            <a:extLst>
              <a:ext uri="{FF2B5EF4-FFF2-40B4-BE49-F238E27FC236}">
                <a16:creationId xmlns:a16="http://schemas.microsoft.com/office/drawing/2014/main" id="{922D6986-57F2-4F8D-A16E-12FFD1791D6A}"/>
              </a:ext>
            </a:extLst>
          </p:cNvPr>
          <p:cNvSpPr txBox="1">
            <a:spLocks/>
          </p:cNvSpPr>
          <p:nvPr/>
        </p:nvSpPr>
        <p:spPr>
          <a:xfrm>
            <a:off x="658813" y="1981201"/>
            <a:ext cx="2312987" cy="1600200"/>
          </a:xfrm>
          <a:prstGeom prst="rect">
            <a:avLst/>
          </a:prstGeom>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457200" indent="-457200" fontAlgn="auto">
              <a:spcAft>
                <a:spcPts val="0"/>
              </a:spcAft>
              <a:buSzPct val="100000"/>
              <a:buFont typeface="+mj-lt"/>
              <a:buAutoNum type="arabicPeriod" startAt="6"/>
            </a:pPr>
            <a:r>
              <a:rPr lang="en-US" sz="2400" dirty="0"/>
              <a:t>Execute the </a:t>
            </a:r>
            <a:r>
              <a:rPr lang="en-US" sz="2400" dirty="0" err="1"/>
              <a:t>dApp</a:t>
            </a:r>
            <a:r>
              <a:rPr lang="en-US" sz="2400" dirty="0"/>
              <a:t>, and enjoy, watching all the backend transactions (</a:t>
            </a:r>
            <a:r>
              <a:rPr lang="en-US" sz="2400" dirty="0" err="1"/>
              <a:t>metamask</a:t>
            </a:r>
            <a:r>
              <a:rPr lang="en-US" sz="2400" dirty="0"/>
              <a:t> &amp; </a:t>
            </a:r>
            <a:r>
              <a:rPr lang="en-US" sz="2400" dirty="0" err="1"/>
              <a:t>etherscan</a:t>
            </a:r>
            <a:r>
              <a:rPr lang="en-US" sz="2400" dirty="0"/>
              <a:t>)</a:t>
            </a:r>
          </a:p>
          <a:p>
            <a:pPr marL="457200" indent="-457200" fontAlgn="auto">
              <a:spcAft>
                <a:spcPts val="0"/>
              </a:spcAft>
              <a:buSzPct val="100000"/>
              <a:buFont typeface="+mj-lt"/>
              <a:buAutoNum type="arabicPeriod" startAt="6"/>
            </a:pPr>
            <a:endParaRPr lang="en-US" sz="2400" dirty="0"/>
          </a:p>
          <a:p>
            <a:pPr marL="457200" indent="-457200" fontAlgn="auto">
              <a:spcAft>
                <a:spcPts val="0"/>
              </a:spcAft>
              <a:buSzPct val="100000"/>
              <a:buFont typeface="+mj-lt"/>
              <a:buAutoNum type="arabicPeriod" startAt="6"/>
            </a:pPr>
            <a:endParaRPr lang="en-US" sz="2400" dirty="0"/>
          </a:p>
          <a:p>
            <a:pPr marL="457200" indent="-457200" fontAlgn="auto">
              <a:spcAft>
                <a:spcPts val="0"/>
              </a:spcAft>
              <a:buSzPct val="100000"/>
              <a:buFont typeface="+mj-lt"/>
              <a:buAutoNum type="arabicPeriod" startAt="6"/>
            </a:pPr>
            <a:endParaRPr lang="en-US" sz="2400" dirty="0"/>
          </a:p>
          <a:p>
            <a:pPr marL="457200" indent="-457200" fontAlgn="auto">
              <a:spcAft>
                <a:spcPts val="0"/>
              </a:spcAft>
              <a:buFont typeface="+mj-lt"/>
              <a:buAutoNum type="arabicPeriod" startAt="6"/>
            </a:pPr>
            <a:endParaRPr lang="en-US" sz="2400" dirty="0"/>
          </a:p>
        </p:txBody>
      </p:sp>
      <p:pic>
        <p:nvPicPr>
          <p:cNvPr id="13" name="Picture 12">
            <a:extLst>
              <a:ext uri="{FF2B5EF4-FFF2-40B4-BE49-F238E27FC236}">
                <a16:creationId xmlns:a16="http://schemas.microsoft.com/office/drawing/2014/main" id="{F3603F6B-56E2-4415-8467-B54B5408BDF4}"/>
              </a:ext>
            </a:extLst>
          </p:cNvPr>
          <p:cNvPicPr>
            <a:picLocks noChangeAspect="1"/>
          </p:cNvPicPr>
          <p:nvPr/>
        </p:nvPicPr>
        <p:blipFill>
          <a:blip r:embed="rId3"/>
          <a:stretch>
            <a:fillRect/>
          </a:stretch>
        </p:blipFill>
        <p:spPr>
          <a:xfrm>
            <a:off x="3082258" y="1981201"/>
            <a:ext cx="5430840" cy="4587645"/>
          </a:xfrm>
          <a:prstGeom prst="rect">
            <a:avLst/>
          </a:prstGeom>
        </p:spPr>
      </p:pic>
    </p:spTree>
    <p:extLst>
      <p:ext uri="{BB962C8B-B14F-4D97-AF65-F5344CB8AC3E}">
        <p14:creationId xmlns:p14="http://schemas.microsoft.com/office/powerpoint/2010/main" val="323881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Share boiler plate you find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5705" y="2111708"/>
            <a:ext cx="8027896" cy="3840163"/>
          </a:xfrm>
        </p:spPr>
        <p:txBody>
          <a:bodyPr>
            <a:noAutofit/>
          </a:bodyPr>
          <a:lstStyle/>
          <a:p>
            <a:r>
              <a:rPr lang="en-US" sz="2800" dirty="0"/>
              <a:t>It is highly encouraged for you to share whatever boilerplate you manage to find online with others in the class…</a:t>
            </a:r>
          </a:p>
          <a:p>
            <a:r>
              <a:rPr lang="en-US" sz="2800" dirty="0"/>
              <a:t>Just share the “box” (boilerplate) and let every body customize it in his own way.</a:t>
            </a: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18</a:t>
            </a:fld>
            <a:endParaRPr lang="en-US" dirty="0"/>
          </a:p>
        </p:txBody>
      </p:sp>
    </p:spTree>
    <p:extLst>
      <p:ext uri="{BB962C8B-B14F-4D97-AF65-F5344CB8AC3E}">
        <p14:creationId xmlns:p14="http://schemas.microsoft.com/office/powerpoint/2010/main" val="545540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22CA17-E49D-417D-A0A5-D71B8D733C14}"/>
              </a:ext>
            </a:extLst>
          </p:cNvPr>
          <p:cNvPicPr>
            <a:picLocks noChangeAspect="1"/>
          </p:cNvPicPr>
          <p:nvPr/>
        </p:nvPicPr>
        <p:blipFill>
          <a:blip r:embed="rId3"/>
          <a:stretch>
            <a:fillRect/>
          </a:stretch>
        </p:blipFill>
        <p:spPr>
          <a:xfrm>
            <a:off x="819150" y="1778261"/>
            <a:ext cx="7658100" cy="4738060"/>
          </a:xfrm>
          <a:prstGeom prst="rect">
            <a:avLst/>
          </a:prstGeom>
        </p:spPr>
      </p:pic>
      <p:sp>
        <p:nvSpPr>
          <p:cNvPr id="2" name="Title 1"/>
          <p:cNvSpPr>
            <a:spLocks noGrp="1"/>
          </p:cNvSpPr>
          <p:nvPr>
            <p:ph type="title"/>
          </p:nvPr>
        </p:nvSpPr>
        <p:spPr>
          <a:xfrm>
            <a:off x="500062" y="661352"/>
            <a:ext cx="7824788" cy="1143948"/>
          </a:xfrm>
        </p:spPr>
        <p:txBody>
          <a:bodyPr/>
          <a:lstStyle/>
          <a:p>
            <a:r>
              <a:rPr lang="en-US" b="1" dirty="0">
                <a:ln w="1905"/>
                <a:solidFill>
                  <a:schemeClr val="tx1"/>
                </a:solidFill>
                <a:effectLst>
                  <a:innerShdw blurRad="69850" dist="43180" dir="5400000">
                    <a:srgbClr val="000000">
                      <a:alpha val="65000"/>
                    </a:srgbClr>
                  </a:innerShdw>
                </a:effectLst>
              </a:rPr>
              <a:t> very naive html for Project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19</a:t>
            </a:fld>
            <a:endParaRPr lang="en-US" dirty="0"/>
          </a:p>
        </p:txBody>
      </p:sp>
      <p:sp>
        <p:nvSpPr>
          <p:cNvPr id="12" name="Rectangle 11">
            <a:extLst>
              <a:ext uri="{FF2B5EF4-FFF2-40B4-BE49-F238E27FC236}">
                <a16:creationId xmlns:a16="http://schemas.microsoft.com/office/drawing/2014/main" id="{48BCCC71-5834-4BD9-A882-2CF6B9696C42}"/>
              </a:ext>
            </a:extLst>
          </p:cNvPr>
          <p:cNvSpPr/>
          <p:nvPr/>
        </p:nvSpPr>
        <p:spPr>
          <a:xfrm>
            <a:off x="1524000" y="4876800"/>
            <a:ext cx="6629400" cy="533400"/>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cxnSp>
        <p:nvCxnSpPr>
          <p:cNvPr id="13" name="Straight Arrow Connector 12">
            <a:extLst>
              <a:ext uri="{FF2B5EF4-FFF2-40B4-BE49-F238E27FC236}">
                <a16:creationId xmlns:a16="http://schemas.microsoft.com/office/drawing/2014/main" id="{94C1D4F8-DC43-4F87-99B5-41B3B5DEDCAF}"/>
              </a:ext>
            </a:extLst>
          </p:cNvPr>
          <p:cNvCxnSpPr>
            <a:cxnSpLocks/>
          </p:cNvCxnSpPr>
          <p:nvPr/>
        </p:nvCxnSpPr>
        <p:spPr>
          <a:xfrm flipH="1" flipV="1">
            <a:off x="5486400" y="5303365"/>
            <a:ext cx="1193019" cy="4520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D99F655B-91B0-42EC-ABF3-D7B3007F239B}"/>
              </a:ext>
            </a:extLst>
          </p:cNvPr>
          <p:cNvSpPr txBox="1"/>
          <p:nvPr/>
        </p:nvSpPr>
        <p:spPr>
          <a:xfrm>
            <a:off x="4648200" y="5755416"/>
            <a:ext cx="3365024" cy="646331"/>
          </a:xfrm>
          <a:prstGeom prst="rect">
            <a:avLst/>
          </a:prstGeom>
          <a:noFill/>
          <a:ln w="15875">
            <a:solidFill>
              <a:schemeClr val="accent1"/>
            </a:solidFill>
          </a:ln>
        </p:spPr>
        <p:txBody>
          <a:bodyPr wrap="none" rtlCol="0">
            <a:spAutoFit/>
          </a:bodyPr>
          <a:lstStyle/>
          <a:p>
            <a:r>
              <a:rPr lang="en-MY" dirty="0"/>
              <a:t>Just modify these lines, part of </a:t>
            </a:r>
          </a:p>
          <a:p>
            <a:r>
              <a:rPr lang="en-MY" dirty="0"/>
              <a:t>the boiler plate</a:t>
            </a:r>
          </a:p>
        </p:txBody>
      </p:sp>
    </p:spTree>
    <p:extLst>
      <p:ext uri="{BB962C8B-B14F-4D97-AF65-F5344CB8AC3E}">
        <p14:creationId xmlns:p14="http://schemas.microsoft.com/office/powerpoint/2010/main" val="2331312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What is “frontend”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791200" y="2667000"/>
            <a:ext cx="2439895" cy="616744"/>
          </a:xfrm>
          <a:solidFill>
            <a:schemeClr val="accent6">
              <a:lumMod val="60000"/>
              <a:lumOff val="40000"/>
            </a:schemeClr>
          </a:solidFill>
        </p:spPr>
        <p:txBody>
          <a:bodyPr>
            <a:noAutofit/>
          </a:bodyPr>
          <a:lstStyle/>
          <a:p>
            <a:pPr marL="0" indent="0" algn="ctr">
              <a:buNone/>
            </a:pPr>
            <a:r>
              <a:rPr lang="en-US" sz="2400" dirty="0">
                <a:solidFill>
                  <a:schemeClr val="bg1"/>
                </a:solidFill>
              </a:rPr>
              <a:t>Front-end</a:t>
            </a: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2</a:t>
            </a:fld>
            <a:endParaRPr lang="en-US" dirty="0"/>
          </a:p>
        </p:txBody>
      </p:sp>
      <p:pic>
        <p:nvPicPr>
          <p:cNvPr id="8" name="Picture 7">
            <a:extLst>
              <a:ext uri="{FF2B5EF4-FFF2-40B4-BE49-F238E27FC236}">
                <a16:creationId xmlns:a16="http://schemas.microsoft.com/office/drawing/2014/main" id="{8A866031-E54D-4898-8B57-8717753FA030}"/>
              </a:ext>
            </a:extLst>
          </p:cNvPr>
          <p:cNvPicPr>
            <a:picLocks noChangeAspect="1"/>
          </p:cNvPicPr>
          <p:nvPr/>
        </p:nvPicPr>
        <p:blipFill>
          <a:blip r:embed="rId3"/>
          <a:stretch>
            <a:fillRect/>
          </a:stretch>
        </p:blipFill>
        <p:spPr>
          <a:xfrm>
            <a:off x="1219200" y="2001130"/>
            <a:ext cx="3962400" cy="4467164"/>
          </a:xfrm>
          <a:prstGeom prst="rect">
            <a:avLst/>
          </a:prstGeom>
        </p:spPr>
      </p:pic>
      <p:sp>
        <p:nvSpPr>
          <p:cNvPr id="9" name="Content Placeholder 2">
            <a:extLst>
              <a:ext uri="{FF2B5EF4-FFF2-40B4-BE49-F238E27FC236}">
                <a16:creationId xmlns:a16="http://schemas.microsoft.com/office/drawing/2014/main" id="{89EA48EB-98FE-4159-90CA-F57F76216029}"/>
              </a:ext>
            </a:extLst>
          </p:cNvPr>
          <p:cNvSpPr txBox="1">
            <a:spLocks/>
          </p:cNvSpPr>
          <p:nvPr/>
        </p:nvSpPr>
        <p:spPr>
          <a:xfrm>
            <a:off x="5789705" y="4945856"/>
            <a:ext cx="2439895" cy="616744"/>
          </a:xfrm>
          <a:prstGeom prst="rect">
            <a:avLst/>
          </a:prstGeom>
          <a:solidFill>
            <a:schemeClr val="accent6">
              <a:lumMod val="60000"/>
              <a:lumOff val="40000"/>
            </a:schemeClr>
          </a:solidFill>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fontAlgn="auto">
              <a:spcAft>
                <a:spcPts val="0"/>
              </a:spcAft>
              <a:buFont typeface="Wingdings" pitchFamily="2" charset="2"/>
              <a:buNone/>
            </a:pPr>
            <a:r>
              <a:rPr lang="en-US" sz="2400" dirty="0">
                <a:solidFill>
                  <a:schemeClr val="bg1"/>
                </a:solidFill>
              </a:rPr>
              <a:t>Back-end</a:t>
            </a:r>
          </a:p>
        </p:txBody>
      </p:sp>
      <p:cxnSp>
        <p:nvCxnSpPr>
          <p:cNvPr id="11" name="Straight Connector 10">
            <a:extLst>
              <a:ext uri="{FF2B5EF4-FFF2-40B4-BE49-F238E27FC236}">
                <a16:creationId xmlns:a16="http://schemas.microsoft.com/office/drawing/2014/main" id="{8B79E02F-8BAF-4D81-A0C2-47D587E7FE06}"/>
              </a:ext>
            </a:extLst>
          </p:cNvPr>
          <p:cNvCxnSpPr/>
          <p:nvPr/>
        </p:nvCxnSpPr>
        <p:spPr>
          <a:xfrm>
            <a:off x="5486400" y="4234712"/>
            <a:ext cx="2997201"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8254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End of this sub-topic</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20</a:t>
            </a:fld>
            <a:endParaRPr lang="en-US" dirty="0"/>
          </a:p>
        </p:txBody>
      </p:sp>
      <p:sp>
        <p:nvSpPr>
          <p:cNvPr id="6" name="Title 1">
            <a:extLst>
              <a:ext uri="{FF2B5EF4-FFF2-40B4-BE49-F238E27FC236}">
                <a16:creationId xmlns:a16="http://schemas.microsoft.com/office/drawing/2014/main" id="{FBD53CE6-7190-4126-9C88-C9ACF6326458}"/>
              </a:ext>
            </a:extLst>
          </p:cNvPr>
          <p:cNvSpPr txBox="1">
            <a:spLocks/>
          </p:cNvSpPr>
          <p:nvPr/>
        </p:nvSpPr>
        <p:spPr>
          <a:xfrm>
            <a:off x="811213" y="3657600"/>
            <a:ext cx="7824788" cy="1143948"/>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End of example of developing frontend</a:t>
            </a:r>
          </a:p>
        </p:txBody>
      </p:sp>
    </p:spTree>
    <p:extLst>
      <p:ext uri="{BB962C8B-B14F-4D97-AF65-F5344CB8AC3E}">
        <p14:creationId xmlns:p14="http://schemas.microsoft.com/office/powerpoint/2010/main" val="158815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What is “frontend”</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40370" y="2036342"/>
            <a:ext cx="2439895" cy="1143948"/>
          </a:xfrm>
          <a:solidFill>
            <a:schemeClr val="accent6">
              <a:lumMod val="60000"/>
              <a:lumOff val="40000"/>
            </a:schemeClr>
          </a:solidFill>
        </p:spPr>
        <p:txBody>
          <a:bodyPr>
            <a:noAutofit/>
          </a:bodyPr>
          <a:lstStyle/>
          <a:p>
            <a:pPr marL="0" indent="0" algn="ctr">
              <a:spcBef>
                <a:spcPts val="0"/>
              </a:spcBef>
              <a:buNone/>
            </a:pPr>
            <a:r>
              <a:rPr lang="en-US" sz="2400" dirty="0">
                <a:solidFill>
                  <a:schemeClr val="bg1"/>
                </a:solidFill>
              </a:rPr>
              <a:t>Software developers</a:t>
            </a: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3</a:t>
            </a:fld>
            <a:endParaRPr lang="en-US" dirty="0"/>
          </a:p>
        </p:txBody>
      </p:sp>
      <p:pic>
        <p:nvPicPr>
          <p:cNvPr id="8" name="Picture 7">
            <a:extLst>
              <a:ext uri="{FF2B5EF4-FFF2-40B4-BE49-F238E27FC236}">
                <a16:creationId xmlns:a16="http://schemas.microsoft.com/office/drawing/2014/main" id="{8A866031-E54D-4898-8B57-8717753FA030}"/>
              </a:ext>
            </a:extLst>
          </p:cNvPr>
          <p:cNvPicPr>
            <a:picLocks noChangeAspect="1"/>
          </p:cNvPicPr>
          <p:nvPr/>
        </p:nvPicPr>
        <p:blipFill>
          <a:blip r:embed="rId3"/>
          <a:stretch>
            <a:fillRect/>
          </a:stretch>
        </p:blipFill>
        <p:spPr>
          <a:xfrm>
            <a:off x="2667000" y="2001130"/>
            <a:ext cx="3962400" cy="4467164"/>
          </a:xfrm>
          <a:prstGeom prst="rect">
            <a:avLst/>
          </a:prstGeom>
        </p:spPr>
      </p:pic>
      <p:cxnSp>
        <p:nvCxnSpPr>
          <p:cNvPr id="11" name="Straight Connector 10">
            <a:extLst>
              <a:ext uri="{FF2B5EF4-FFF2-40B4-BE49-F238E27FC236}">
                <a16:creationId xmlns:a16="http://schemas.microsoft.com/office/drawing/2014/main" id="{8B79E02F-8BAF-4D81-A0C2-47D587E7FE06}"/>
              </a:ext>
            </a:extLst>
          </p:cNvPr>
          <p:cNvCxnSpPr/>
          <p:nvPr/>
        </p:nvCxnSpPr>
        <p:spPr>
          <a:xfrm>
            <a:off x="5486400" y="4234712"/>
            <a:ext cx="2997201"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6" name="Freeform: Shape 5">
            <a:extLst>
              <a:ext uri="{FF2B5EF4-FFF2-40B4-BE49-F238E27FC236}">
                <a16:creationId xmlns:a16="http://schemas.microsoft.com/office/drawing/2014/main" id="{6F83F440-25BB-4DDC-91D7-29C65F741B08}"/>
              </a:ext>
            </a:extLst>
          </p:cNvPr>
          <p:cNvSpPr/>
          <p:nvPr/>
        </p:nvSpPr>
        <p:spPr>
          <a:xfrm>
            <a:off x="2389239" y="1946787"/>
            <a:ext cx="3401961" cy="2064774"/>
          </a:xfrm>
          <a:custGeom>
            <a:avLst/>
            <a:gdLst>
              <a:gd name="connsiteX0" fmla="*/ 0 w 3401961"/>
              <a:gd name="connsiteY0" fmla="*/ 1071716 h 2064774"/>
              <a:gd name="connsiteX1" fmla="*/ 0 w 3401961"/>
              <a:gd name="connsiteY1" fmla="*/ 1071716 h 2064774"/>
              <a:gd name="connsiteX2" fmla="*/ 619432 w 3401961"/>
              <a:gd name="connsiteY2" fmla="*/ 2064774 h 2064774"/>
              <a:gd name="connsiteX3" fmla="*/ 1917290 w 3401961"/>
              <a:gd name="connsiteY3" fmla="*/ 1111045 h 2064774"/>
              <a:gd name="connsiteX4" fmla="*/ 3401961 w 3401961"/>
              <a:gd name="connsiteY4" fmla="*/ 1091381 h 2064774"/>
              <a:gd name="connsiteX5" fmla="*/ 3283974 w 3401961"/>
              <a:gd name="connsiteY5" fmla="*/ 0 h 2064774"/>
              <a:gd name="connsiteX6" fmla="*/ 658761 w 3401961"/>
              <a:gd name="connsiteY6" fmla="*/ 157316 h 2064774"/>
              <a:gd name="connsiteX7" fmla="*/ 0 w 3401961"/>
              <a:gd name="connsiteY7" fmla="*/ 1071716 h 206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1961" h="2064774">
                <a:moveTo>
                  <a:pt x="0" y="1071716"/>
                </a:moveTo>
                <a:lnTo>
                  <a:pt x="0" y="1071716"/>
                </a:lnTo>
                <a:cubicBezTo>
                  <a:pt x="208821" y="1401262"/>
                  <a:pt x="1009569" y="2064774"/>
                  <a:pt x="619432" y="2064774"/>
                </a:cubicBezTo>
                <a:lnTo>
                  <a:pt x="1917290" y="1111045"/>
                </a:lnTo>
                <a:lnTo>
                  <a:pt x="3401961" y="1091381"/>
                </a:lnTo>
                <a:lnTo>
                  <a:pt x="3283974" y="0"/>
                </a:lnTo>
                <a:lnTo>
                  <a:pt x="658761" y="157316"/>
                </a:lnTo>
                <a:lnTo>
                  <a:pt x="0" y="1071716"/>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grpSp>
        <p:nvGrpSpPr>
          <p:cNvPr id="10" name="Group 9">
            <a:extLst>
              <a:ext uri="{FF2B5EF4-FFF2-40B4-BE49-F238E27FC236}">
                <a16:creationId xmlns:a16="http://schemas.microsoft.com/office/drawing/2014/main" id="{8845B86B-4DA7-46D0-AE97-A851B5F46E45}"/>
              </a:ext>
            </a:extLst>
          </p:cNvPr>
          <p:cNvGrpSpPr/>
          <p:nvPr/>
        </p:nvGrpSpPr>
        <p:grpSpPr>
          <a:xfrm>
            <a:off x="5791200" y="1823352"/>
            <a:ext cx="3124200" cy="1529446"/>
            <a:chOff x="5791200" y="1823352"/>
            <a:chExt cx="3124200" cy="1529446"/>
          </a:xfrm>
        </p:grpSpPr>
        <p:sp>
          <p:nvSpPr>
            <p:cNvPr id="9" name="Content Placeholder 2">
              <a:extLst>
                <a:ext uri="{FF2B5EF4-FFF2-40B4-BE49-F238E27FC236}">
                  <a16:creationId xmlns:a16="http://schemas.microsoft.com/office/drawing/2014/main" id="{89EA48EB-98FE-4159-90CA-F57F76216029}"/>
                </a:ext>
              </a:extLst>
            </p:cNvPr>
            <p:cNvSpPr txBox="1">
              <a:spLocks/>
            </p:cNvSpPr>
            <p:nvPr/>
          </p:nvSpPr>
          <p:spPr>
            <a:xfrm>
              <a:off x="6475505" y="2100843"/>
              <a:ext cx="2439895" cy="616744"/>
            </a:xfrm>
            <a:prstGeom prst="rect">
              <a:avLst/>
            </a:prstGeom>
            <a:solidFill>
              <a:srgbClr val="12FF13"/>
            </a:solidFill>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fontAlgn="auto">
                <a:spcAft>
                  <a:spcPts val="0"/>
                </a:spcAft>
                <a:buFont typeface="Wingdings" pitchFamily="2" charset="2"/>
                <a:buNone/>
              </a:pPr>
              <a:r>
                <a:rPr lang="en-US" sz="2400" dirty="0">
                  <a:solidFill>
                    <a:schemeClr val="accent1"/>
                  </a:solidFill>
                </a:rPr>
                <a:t>Typical user</a:t>
              </a:r>
            </a:p>
          </p:txBody>
        </p:sp>
        <p:sp>
          <p:nvSpPr>
            <p:cNvPr id="7" name="Oval 6">
              <a:extLst>
                <a:ext uri="{FF2B5EF4-FFF2-40B4-BE49-F238E27FC236}">
                  <a16:creationId xmlns:a16="http://schemas.microsoft.com/office/drawing/2014/main" id="{F4E248E7-F34C-4C85-8260-B09DE8EBB748}"/>
                </a:ext>
              </a:extLst>
            </p:cNvPr>
            <p:cNvSpPr/>
            <p:nvPr/>
          </p:nvSpPr>
          <p:spPr>
            <a:xfrm>
              <a:off x="5791200" y="1823352"/>
              <a:ext cx="1115961" cy="152944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grpSp>
      <p:grpSp>
        <p:nvGrpSpPr>
          <p:cNvPr id="22" name="Group 21">
            <a:extLst>
              <a:ext uri="{FF2B5EF4-FFF2-40B4-BE49-F238E27FC236}">
                <a16:creationId xmlns:a16="http://schemas.microsoft.com/office/drawing/2014/main" id="{0DC5BBBF-C9E3-462F-98CF-209F8EE3A062}"/>
              </a:ext>
            </a:extLst>
          </p:cNvPr>
          <p:cNvGrpSpPr/>
          <p:nvPr/>
        </p:nvGrpSpPr>
        <p:grpSpPr>
          <a:xfrm>
            <a:off x="5486400" y="2979174"/>
            <a:ext cx="3162300" cy="2088539"/>
            <a:chOff x="5486400" y="2979174"/>
            <a:chExt cx="3162300" cy="2088539"/>
          </a:xfrm>
        </p:grpSpPr>
        <p:sp>
          <p:nvSpPr>
            <p:cNvPr id="12" name="Content Placeholder 2">
              <a:extLst>
                <a:ext uri="{FF2B5EF4-FFF2-40B4-BE49-F238E27FC236}">
                  <a16:creationId xmlns:a16="http://schemas.microsoft.com/office/drawing/2014/main" id="{CB4D330E-6C71-41DA-A3E8-D77758A83FFA}"/>
                </a:ext>
              </a:extLst>
            </p:cNvPr>
            <p:cNvSpPr txBox="1">
              <a:spLocks/>
            </p:cNvSpPr>
            <p:nvPr/>
          </p:nvSpPr>
          <p:spPr>
            <a:xfrm>
              <a:off x="5651498" y="4532653"/>
              <a:ext cx="2997202" cy="535060"/>
            </a:xfrm>
            <a:prstGeom prst="rect">
              <a:avLst/>
            </a:prstGeom>
            <a:solidFill>
              <a:schemeClr val="accent2"/>
            </a:solidFill>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fontAlgn="auto">
                <a:spcBef>
                  <a:spcPts val="0"/>
                </a:spcBef>
                <a:spcAft>
                  <a:spcPts val="0"/>
                </a:spcAft>
                <a:buFont typeface="Wingdings" pitchFamily="2" charset="2"/>
                <a:buNone/>
              </a:pPr>
              <a:r>
                <a:rPr lang="en-US" sz="2400" dirty="0">
                  <a:solidFill>
                    <a:schemeClr val="bg1"/>
                  </a:solidFill>
                </a:rPr>
                <a:t>Interaction enablers</a:t>
              </a:r>
            </a:p>
          </p:txBody>
        </p:sp>
        <p:cxnSp>
          <p:nvCxnSpPr>
            <p:cNvPr id="14" name="Straight Arrow Connector 13">
              <a:extLst>
                <a:ext uri="{FF2B5EF4-FFF2-40B4-BE49-F238E27FC236}">
                  <a16:creationId xmlns:a16="http://schemas.microsoft.com/office/drawing/2014/main" id="{ED49483E-9925-4843-A6CA-05995B6E0973}"/>
                </a:ext>
              </a:extLst>
            </p:cNvPr>
            <p:cNvCxnSpPr>
              <a:cxnSpLocks/>
            </p:cNvCxnSpPr>
            <p:nvPr/>
          </p:nvCxnSpPr>
          <p:spPr>
            <a:xfrm flipH="1" flipV="1">
              <a:off x="5486400" y="3352798"/>
              <a:ext cx="1498600" cy="1177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30AE169-C56A-4DFE-9CA3-01DC90524445}"/>
                </a:ext>
              </a:extLst>
            </p:cNvPr>
            <p:cNvCxnSpPr>
              <a:cxnSpLocks/>
            </p:cNvCxnSpPr>
            <p:nvPr/>
          </p:nvCxnSpPr>
          <p:spPr>
            <a:xfrm flipH="1" flipV="1">
              <a:off x="6096000" y="2979174"/>
              <a:ext cx="889000" cy="1551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E43372C-992A-4AF1-B58B-25FEDDD60635}"/>
                </a:ext>
              </a:extLst>
            </p:cNvPr>
            <p:cNvCxnSpPr>
              <a:cxnSpLocks/>
            </p:cNvCxnSpPr>
            <p:nvPr/>
          </p:nvCxnSpPr>
          <p:spPr>
            <a:xfrm flipH="1" flipV="1">
              <a:off x="6362700" y="3132072"/>
              <a:ext cx="622300" cy="1391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1035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Truffle boxes/boilerplates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5705" y="1981200"/>
            <a:ext cx="8027896" cy="3840163"/>
          </a:xfrm>
        </p:spPr>
        <p:txBody>
          <a:bodyPr>
            <a:noAutofit/>
          </a:bodyPr>
          <a:lstStyle/>
          <a:p>
            <a:r>
              <a:rPr lang="en-US" sz="2400"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https://www.trufflesuite.com/boxes</a:t>
            </a:r>
            <a:r>
              <a:rPr lang="en-US" sz="2400" dirty="0"/>
              <a:t> </a:t>
            </a: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4</a:t>
            </a:fld>
            <a:endParaRPr lang="en-US" dirty="0"/>
          </a:p>
        </p:txBody>
      </p:sp>
      <p:pic>
        <p:nvPicPr>
          <p:cNvPr id="6" name="Picture 5">
            <a:extLst>
              <a:ext uri="{FF2B5EF4-FFF2-40B4-BE49-F238E27FC236}">
                <a16:creationId xmlns:a16="http://schemas.microsoft.com/office/drawing/2014/main" id="{28C9AA75-E8DC-44C6-B9A6-B7CEFD1BE6BC}"/>
              </a:ext>
            </a:extLst>
          </p:cNvPr>
          <p:cNvPicPr>
            <a:picLocks noChangeAspect="1"/>
          </p:cNvPicPr>
          <p:nvPr/>
        </p:nvPicPr>
        <p:blipFill>
          <a:blip r:embed="rId4"/>
          <a:stretch>
            <a:fillRect/>
          </a:stretch>
        </p:blipFill>
        <p:spPr>
          <a:xfrm>
            <a:off x="1905000" y="2667000"/>
            <a:ext cx="6107061" cy="3607193"/>
          </a:xfrm>
          <a:prstGeom prst="rect">
            <a:avLst/>
          </a:prstGeom>
        </p:spPr>
      </p:pic>
    </p:spTree>
    <p:extLst>
      <p:ext uri="{BB962C8B-B14F-4D97-AF65-F5344CB8AC3E}">
        <p14:creationId xmlns:p14="http://schemas.microsoft.com/office/powerpoint/2010/main" val="2047593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645" y="737714"/>
            <a:ext cx="7824788" cy="1143948"/>
          </a:xfrm>
        </p:spPr>
        <p:txBody>
          <a:bodyPr/>
          <a:lstStyle/>
          <a:p>
            <a:r>
              <a:rPr lang="en-US" b="1" dirty="0">
                <a:ln w="1905"/>
                <a:solidFill>
                  <a:schemeClr val="tx1"/>
                </a:solidFill>
                <a:effectLst>
                  <a:innerShdw blurRad="69850" dist="43180" dir="5400000">
                    <a:srgbClr val="000000">
                      <a:alpha val="65000"/>
                    </a:srgbClr>
                  </a:innerShdw>
                </a:effectLst>
              </a:rPr>
              <a:t>Example of a </a:t>
            </a:r>
            <a:r>
              <a:rPr lang="en-US" b="1" dirty="0" err="1">
                <a:ln w="1905"/>
                <a:solidFill>
                  <a:schemeClr val="tx1"/>
                </a:solidFill>
                <a:effectLst>
                  <a:innerShdw blurRad="69850" dist="43180" dir="5400000">
                    <a:srgbClr val="000000">
                      <a:alpha val="65000"/>
                    </a:srgbClr>
                  </a:innerShdw>
                </a:effectLst>
              </a:rPr>
              <a:t>dApp</a:t>
            </a:r>
            <a:r>
              <a:rPr lang="en-US" b="1" dirty="0">
                <a:ln w="1905"/>
                <a:solidFill>
                  <a:schemeClr val="tx1"/>
                </a:solidFill>
                <a:effectLst>
                  <a:innerShdw blurRad="69850" dist="43180" dir="5400000">
                    <a:srgbClr val="000000">
                      <a:alpha val="65000"/>
                    </a:srgbClr>
                  </a:innerShdw>
                </a:effectLst>
              </a:rPr>
              <a:t> </a:t>
            </a:r>
            <a:br>
              <a:rPr lang="en-US" b="1" dirty="0">
                <a:ln w="1905"/>
                <a:solidFill>
                  <a:schemeClr val="tx1"/>
                </a:solidFill>
                <a:effectLst>
                  <a:innerShdw blurRad="69850" dist="43180" dir="5400000">
                    <a:srgbClr val="000000">
                      <a:alpha val="65000"/>
                    </a:srgbClr>
                  </a:innerShdw>
                </a:effectLst>
              </a:rPr>
            </a:br>
            <a:r>
              <a:rPr lang="en-US" b="1" dirty="0">
                <a:ln w="1905"/>
                <a:solidFill>
                  <a:schemeClr val="tx1"/>
                </a:solidFill>
                <a:effectLst>
                  <a:innerShdw blurRad="69850" dist="43180" dir="5400000">
                    <a:srgbClr val="000000">
                      <a:alpha val="65000"/>
                    </a:srgbClr>
                  </a:innerShdw>
                </a:effectLst>
              </a:rPr>
              <a:t>truffle box</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5705" y="1981200"/>
            <a:ext cx="8027896" cy="3840163"/>
          </a:xfrm>
        </p:spPr>
        <p:txBody>
          <a:bodyPr>
            <a:noAutofit/>
          </a:bodyPr>
          <a:lstStyle/>
          <a:p>
            <a:r>
              <a:rPr lang="en-US" sz="2400"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https://www.trufflesuite.com/tutorials/pet-shop</a:t>
            </a:r>
            <a:r>
              <a:rPr lang="en-US" sz="2400" dirty="0"/>
              <a:t> </a:t>
            </a: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5</a:t>
            </a:fld>
            <a:endParaRPr lang="en-US" dirty="0"/>
          </a:p>
        </p:txBody>
      </p:sp>
      <p:pic>
        <p:nvPicPr>
          <p:cNvPr id="9" name="Picture 8">
            <a:extLst>
              <a:ext uri="{FF2B5EF4-FFF2-40B4-BE49-F238E27FC236}">
                <a16:creationId xmlns:a16="http://schemas.microsoft.com/office/drawing/2014/main" id="{F8A6AAEF-0F6E-415E-8587-61B1B04306D8}"/>
              </a:ext>
            </a:extLst>
          </p:cNvPr>
          <p:cNvPicPr>
            <a:picLocks noChangeAspect="1"/>
          </p:cNvPicPr>
          <p:nvPr/>
        </p:nvPicPr>
        <p:blipFill>
          <a:blip r:embed="rId4"/>
          <a:stretch>
            <a:fillRect/>
          </a:stretch>
        </p:blipFill>
        <p:spPr>
          <a:xfrm>
            <a:off x="914400" y="2520964"/>
            <a:ext cx="3724276" cy="4154473"/>
          </a:xfrm>
          <a:prstGeom prst="rect">
            <a:avLst/>
          </a:prstGeom>
        </p:spPr>
      </p:pic>
      <p:pic>
        <p:nvPicPr>
          <p:cNvPr id="11" name="Picture 10">
            <a:extLst>
              <a:ext uri="{FF2B5EF4-FFF2-40B4-BE49-F238E27FC236}">
                <a16:creationId xmlns:a16="http://schemas.microsoft.com/office/drawing/2014/main" id="{43114928-6919-473B-98FC-12DE619F4B51}"/>
              </a:ext>
            </a:extLst>
          </p:cNvPr>
          <p:cNvPicPr>
            <a:picLocks noChangeAspect="1"/>
          </p:cNvPicPr>
          <p:nvPr/>
        </p:nvPicPr>
        <p:blipFill>
          <a:blip r:embed="rId5"/>
          <a:stretch>
            <a:fillRect/>
          </a:stretch>
        </p:blipFill>
        <p:spPr>
          <a:xfrm>
            <a:off x="5092455" y="2896440"/>
            <a:ext cx="2786063" cy="3562022"/>
          </a:xfrm>
          <a:prstGeom prst="rect">
            <a:avLst/>
          </a:prstGeom>
        </p:spPr>
      </p:pic>
    </p:spTree>
    <p:extLst>
      <p:ext uri="{BB962C8B-B14F-4D97-AF65-F5344CB8AC3E}">
        <p14:creationId xmlns:p14="http://schemas.microsoft.com/office/powerpoint/2010/main" val="3475439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Final product looks…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6</a:t>
            </a:fld>
            <a:endParaRPr lang="en-US" dirty="0"/>
          </a:p>
        </p:txBody>
      </p:sp>
      <p:pic>
        <p:nvPicPr>
          <p:cNvPr id="7" name="Picture 6">
            <a:extLst>
              <a:ext uri="{FF2B5EF4-FFF2-40B4-BE49-F238E27FC236}">
                <a16:creationId xmlns:a16="http://schemas.microsoft.com/office/drawing/2014/main" id="{C4F57017-1BC1-4CF0-8934-D75BA18F3CD1}"/>
              </a:ext>
            </a:extLst>
          </p:cNvPr>
          <p:cNvPicPr>
            <a:picLocks noChangeAspect="1"/>
          </p:cNvPicPr>
          <p:nvPr/>
        </p:nvPicPr>
        <p:blipFill>
          <a:blip r:embed="rId3"/>
          <a:stretch>
            <a:fillRect/>
          </a:stretch>
        </p:blipFill>
        <p:spPr>
          <a:xfrm>
            <a:off x="2819400" y="1676400"/>
            <a:ext cx="5943600" cy="4886185"/>
          </a:xfrm>
          <a:prstGeom prst="rect">
            <a:avLst/>
          </a:prstGeom>
        </p:spPr>
      </p:pic>
      <p:sp>
        <p:nvSpPr>
          <p:cNvPr id="8" name="Content Placeholder 2">
            <a:extLst>
              <a:ext uri="{FF2B5EF4-FFF2-40B4-BE49-F238E27FC236}">
                <a16:creationId xmlns:a16="http://schemas.microsoft.com/office/drawing/2014/main" id="{9037E8B4-5D4A-430C-9939-AD83326895B2}"/>
              </a:ext>
            </a:extLst>
          </p:cNvPr>
          <p:cNvSpPr txBox="1">
            <a:spLocks/>
          </p:cNvSpPr>
          <p:nvPr/>
        </p:nvSpPr>
        <p:spPr>
          <a:xfrm>
            <a:off x="412955" y="3657600"/>
            <a:ext cx="1828800" cy="1356846"/>
          </a:xfrm>
          <a:prstGeom prst="rect">
            <a:avLst/>
          </a:prstGeom>
          <a:solidFill>
            <a:schemeClr val="accent6">
              <a:lumMod val="60000"/>
              <a:lumOff val="40000"/>
            </a:schemeClr>
          </a:solidFill>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User, just click to adopt a pet</a:t>
            </a:r>
          </a:p>
        </p:txBody>
      </p:sp>
      <p:cxnSp>
        <p:nvCxnSpPr>
          <p:cNvPr id="10" name="Straight Arrow Connector 9">
            <a:extLst>
              <a:ext uri="{FF2B5EF4-FFF2-40B4-BE49-F238E27FC236}">
                <a16:creationId xmlns:a16="http://schemas.microsoft.com/office/drawing/2014/main" id="{89812489-12BD-4897-A25E-4036EB8ACF11}"/>
              </a:ext>
            </a:extLst>
          </p:cNvPr>
          <p:cNvCxnSpPr>
            <a:cxnSpLocks/>
          </p:cNvCxnSpPr>
          <p:nvPr/>
        </p:nvCxnSpPr>
        <p:spPr>
          <a:xfrm flipV="1">
            <a:off x="2209800" y="4119492"/>
            <a:ext cx="914400" cy="1477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467DE85-31D6-4881-810C-AF5928BA4D22}"/>
              </a:ext>
            </a:extLst>
          </p:cNvPr>
          <p:cNvCxnSpPr>
            <a:cxnSpLocks/>
          </p:cNvCxnSpPr>
          <p:nvPr/>
        </p:nvCxnSpPr>
        <p:spPr>
          <a:xfrm>
            <a:off x="1606924" y="5014446"/>
            <a:ext cx="1517276" cy="1233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109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How to achieve this…?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5705" y="1981200"/>
            <a:ext cx="8027896" cy="3840163"/>
          </a:xfrm>
        </p:spPr>
        <p:txBody>
          <a:bodyPr>
            <a:noAutofit/>
          </a:bodyPr>
          <a:lstStyle/>
          <a:p>
            <a:pPr marL="457200" indent="-457200">
              <a:buSzPct val="100000"/>
              <a:buFont typeface="+mj-lt"/>
              <a:buAutoNum type="arabicPeriod"/>
            </a:pPr>
            <a:r>
              <a:rPr lang="en-US" sz="2400" dirty="0"/>
              <a:t>Make a truffle project directory, download and unbox the boilerplate.</a:t>
            </a:r>
          </a:p>
          <a:p>
            <a:pPr marL="457200" indent="-457200">
              <a:buSzPct val="100000"/>
              <a:buFont typeface="+mj-lt"/>
              <a:buAutoNum type="arabicPeriod"/>
            </a:pPr>
            <a:r>
              <a:rPr lang="en-US" sz="2400" dirty="0"/>
              <a:t>Modify/edit the relevant files, the most important = the .html (don’t worry, the steps will show this clearly)</a:t>
            </a:r>
          </a:p>
          <a:p>
            <a:pPr marL="457200" indent="-457200">
              <a:buSzPct val="100000"/>
              <a:buFont typeface="+mj-lt"/>
              <a:buAutoNum type="arabicPeriod"/>
            </a:pPr>
            <a:r>
              <a:rPr lang="en-US" sz="2400" dirty="0"/>
              <a:t>Launch ganache locally, note the used port#</a:t>
            </a:r>
          </a:p>
          <a:p>
            <a:pPr marL="457200" indent="-457200">
              <a:buSzPct val="100000"/>
              <a:buFont typeface="+mj-lt"/>
              <a:buAutoNum type="arabicPeriod"/>
            </a:pPr>
            <a:r>
              <a:rPr lang="en-US" sz="2400" dirty="0"/>
              <a:t>Deploy the SC</a:t>
            </a:r>
          </a:p>
          <a:p>
            <a:pPr marL="457200" indent="-457200">
              <a:buSzPct val="100000"/>
              <a:buFont typeface="+mj-lt"/>
              <a:buAutoNum type="arabicPeriod"/>
            </a:pPr>
            <a:r>
              <a:rPr lang="en-US" sz="2400" dirty="0"/>
              <a:t>Connect all the components of the eco-system together : wallet (user’s), front-end &amp; back-end.</a:t>
            </a:r>
          </a:p>
          <a:p>
            <a:pPr marL="457200" indent="-457200">
              <a:buSzPct val="100000"/>
              <a:buFont typeface="+mj-lt"/>
              <a:buAutoNum type="arabicPeriod"/>
            </a:pPr>
            <a:r>
              <a:rPr lang="en-US" sz="2400" dirty="0"/>
              <a:t>Enjoy, watching all the backend transactions (</a:t>
            </a:r>
            <a:r>
              <a:rPr lang="en-US" sz="2400" dirty="0" err="1"/>
              <a:t>etherscan</a:t>
            </a:r>
            <a:r>
              <a:rPr lang="en-US" sz="2400" dirty="0"/>
              <a:t>)</a:t>
            </a:r>
          </a:p>
          <a:p>
            <a:pPr marL="457200" indent="-457200">
              <a:buFont typeface="+mj-lt"/>
              <a:buAutoNum type="arabicPeriod"/>
            </a:pPr>
            <a:endParaRPr lang="en-US" sz="2400" dirty="0"/>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7</a:t>
            </a:fld>
            <a:endParaRPr lang="en-US" dirty="0"/>
          </a:p>
        </p:txBody>
      </p:sp>
    </p:spTree>
    <p:extLst>
      <p:ext uri="{BB962C8B-B14F-4D97-AF65-F5344CB8AC3E}">
        <p14:creationId xmlns:p14="http://schemas.microsoft.com/office/powerpoint/2010/main" val="1812139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tx1"/>
                </a:solidFill>
                <a:effectLst>
                  <a:innerShdw blurRad="69850" dist="43180" dir="5400000">
                    <a:srgbClr val="000000">
                      <a:alpha val="65000"/>
                    </a:srgbClr>
                  </a:innerShdw>
                </a:effectLst>
              </a:rPr>
              <a:t>How to achieve this…?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82704" y="1981200"/>
            <a:ext cx="8027896" cy="3840164"/>
          </a:xfrm>
        </p:spPr>
        <p:txBody>
          <a:bodyPr>
            <a:noAutofit/>
          </a:bodyPr>
          <a:lstStyle/>
          <a:p>
            <a:pPr marL="457200" indent="-457200">
              <a:buSzPct val="100000"/>
              <a:buFont typeface="+mj-lt"/>
              <a:buAutoNum type="arabicPeriod"/>
            </a:pPr>
            <a:endParaRPr lang="en-US" sz="2400" dirty="0"/>
          </a:p>
          <a:p>
            <a:pPr marL="457200" indent="-457200">
              <a:buSzPct val="100000"/>
              <a:buFont typeface="+mj-lt"/>
              <a:buAutoNum type="arabicPeriod" startAt="7"/>
            </a:pPr>
            <a:r>
              <a:rPr lang="en-US" sz="2400" b="1" dirty="0">
                <a:highlight>
                  <a:srgbClr val="FF0000"/>
                </a:highlight>
              </a:rPr>
              <a:t>BONUS-1</a:t>
            </a:r>
            <a:r>
              <a:rPr lang="en-US" sz="2400" dirty="0"/>
              <a:t> : Deploy your </a:t>
            </a:r>
            <a:r>
              <a:rPr lang="en-US" sz="2400" dirty="0" err="1"/>
              <a:t>dApp</a:t>
            </a:r>
            <a:r>
              <a:rPr lang="en-US" sz="2400" dirty="0"/>
              <a:t> from development to production, </a:t>
            </a:r>
            <a:r>
              <a:rPr lang="en-US" sz="2400" dirty="0" err="1"/>
              <a:t>ie</a:t>
            </a:r>
            <a:r>
              <a:rPr lang="en-US" sz="2400" dirty="0"/>
              <a:t> onto public TESTNET (x marks?)</a:t>
            </a:r>
          </a:p>
          <a:p>
            <a:pPr marL="457200" indent="-457200">
              <a:buSzPct val="100000"/>
              <a:buFont typeface="+mj-lt"/>
              <a:buAutoNum type="arabicPeriod" startAt="7"/>
            </a:pPr>
            <a:r>
              <a:rPr lang="en-US" sz="2400" b="1" dirty="0">
                <a:solidFill>
                  <a:srgbClr val="12FF13"/>
                </a:solidFill>
                <a:highlight>
                  <a:srgbClr val="FF0000"/>
                </a:highlight>
              </a:rPr>
              <a:t>BONUS-2</a:t>
            </a:r>
            <a:r>
              <a:rPr lang="en-US" sz="2400" dirty="0"/>
              <a:t> : Develop a mobile app on either android/iOS  (y marks?)</a:t>
            </a:r>
          </a:p>
          <a:p>
            <a:pPr marL="457200" indent="-457200">
              <a:buSzPct val="100000"/>
              <a:buFont typeface="+mj-lt"/>
              <a:buAutoNum type="arabicPeriod" startAt="7"/>
            </a:pPr>
            <a:endParaRPr lang="en-US" sz="2400" dirty="0"/>
          </a:p>
          <a:p>
            <a:pPr marL="457200" indent="-457200">
              <a:buSzPct val="100000"/>
              <a:buFont typeface="+mj-lt"/>
              <a:buAutoNum type="arabicPeriod" startAt="7"/>
            </a:pPr>
            <a:endParaRPr lang="en-US" sz="2400" dirty="0"/>
          </a:p>
          <a:p>
            <a:pPr marL="457200" indent="-457200">
              <a:buFont typeface="+mj-lt"/>
              <a:buAutoNum type="arabicPeriod" startAt="7"/>
            </a:pPr>
            <a:endParaRPr lang="en-US" sz="2400" dirty="0"/>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8</a:t>
            </a:fld>
            <a:endParaRPr lang="en-US" dirty="0"/>
          </a:p>
        </p:txBody>
      </p:sp>
    </p:spTree>
    <p:extLst>
      <p:ext uri="{BB962C8B-B14F-4D97-AF65-F5344CB8AC3E}">
        <p14:creationId xmlns:p14="http://schemas.microsoft.com/office/powerpoint/2010/main" val="1531999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Let’s start…</a:t>
            </a:r>
          </a:p>
        </p:txBody>
      </p:sp>
      <p:sp>
        <p:nvSpPr>
          <p:cNvPr id="3" name="Content Placeholder 2"/>
          <p:cNvSpPr>
            <a:spLocks noGrp="1"/>
          </p:cNvSpPr>
          <p:nvPr>
            <p:ph sz="half" idx="1"/>
          </p:nvPr>
        </p:nvSpPr>
        <p:spPr>
          <a:xfrm>
            <a:off x="1219200" y="2286000"/>
            <a:ext cx="7035801" cy="908670"/>
          </a:xfrm>
        </p:spPr>
        <p:txBody>
          <a:bodyPr>
            <a:noAutofit/>
          </a:bodyPr>
          <a:lstStyle/>
          <a:p>
            <a:r>
              <a:rPr lang="en-US" sz="2400" dirty="0"/>
              <a:t>If you are still struggling in the subject, you MUST run through and finish this tutorial …!</a:t>
            </a:r>
          </a:p>
        </p:txBody>
      </p:sp>
      <p:sp>
        <p:nvSpPr>
          <p:cNvPr id="4" name="Footer Placeholder 3"/>
          <p:cNvSpPr>
            <a:spLocks noGrp="1"/>
          </p:cNvSpPr>
          <p:nvPr>
            <p:ph type="ftr" sz="quarter" idx="4294967295"/>
          </p:nvPr>
        </p:nvSpPr>
        <p:spPr>
          <a:xfrm>
            <a:off x="318247" y="6492875"/>
            <a:ext cx="341555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9</a:t>
            </a:fld>
            <a:endParaRPr lang="en-US" dirty="0"/>
          </a:p>
        </p:txBody>
      </p:sp>
      <p:pic>
        <p:nvPicPr>
          <p:cNvPr id="1026" name="Picture 2" descr="Self motivation is key! | HR News">
            <a:extLst>
              <a:ext uri="{FF2B5EF4-FFF2-40B4-BE49-F238E27FC236}">
                <a16:creationId xmlns:a16="http://schemas.microsoft.com/office/drawing/2014/main" id="{7ADC0526-4AC8-4B2B-AAF8-DF682C874F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3581400"/>
            <a:ext cx="4253754" cy="239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123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2437</Words>
  <Application>Microsoft Office PowerPoint</Application>
  <PresentationFormat>On-screen Show (4:3)</PresentationFormat>
  <Paragraphs>125</Paragraphs>
  <Slides>20</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Calisto MT</vt:lpstr>
      <vt:lpstr>Consolas</vt:lpstr>
      <vt:lpstr>Open Sans</vt:lpstr>
      <vt:lpstr>Times New Roman</vt:lpstr>
      <vt:lpstr>Wingdings</vt:lpstr>
      <vt:lpstr>Custom Design</vt:lpstr>
      <vt:lpstr>Codex</vt:lpstr>
      <vt:lpstr>Topic 5.5 – Developing Frontend for the DApp</vt:lpstr>
      <vt:lpstr>What is “frontend”</vt:lpstr>
      <vt:lpstr>What is “frontend”</vt:lpstr>
      <vt:lpstr>Truffle boxes/boilerplates</vt:lpstr>
      <vt:lpstr>Example of a dApp  truffle box</vt:lpstr>
      <vt:lpstr>Final product looks…</vt:lpstr>
      <vt:lpstr>How to achieve this…?</vt:lpstr>
      <vt:lpstr>How to achieve this…?</vt:lpstr>
      <vt:lpstr>Let’s start…</vt:lpstr>
      <vt:lpstr>Step-1</vt:lpstr>
      <vt:lpstr>Step-2 to Step-4</vt:lpstr>
      <vt:lpstr>Note : for Project Part-2</vt:lpstr>
      <vt:lpstr>Step-5 to Step-6</vt:lpstr>
      <vt:lpstr>Step-5 to Step-6</vt:lpstr>
      <vt:lpstr>Step-5 to Step-6</vt:lpstr>
      <vt:lpstr>Step-5 to Step-6</vt:lpstr>
      <vt:lpstr>Step-5 to Step-6</vt:lpstr>
      <vt:lpstr>Share boiler plate you find</vt:lpstr>
      <vt:lpstr> very naive html for Project</vt:lpstr>
      <vt:lpstr>End of this sub-topic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2014-01-18T03:06:08Z</dcterms:created>
  <dcterms:modified xsi:type="dcterms:W3CDTF">2020-12-28T04:42:22Z</dcterms:modified>
</cp:coreProperties>
</file>