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57" r:id="rId3"/>
    <p:sldId id="258" r:id="rId4"/>
    <p:sldId id="296" r:id="rId5"/>
    <p:sldId id="259" r:id="rId6"/>
    <p:sldId id="265" r:id="rId7"/>
    <p:sldId id="260" r:id="rId8"/>
    <p:sldId id="266" r:id="rId9"/>
    <p:sldId id="267" r:id="rId10"/>
    <p:sldId id="261" r:id="rId11"/>
    <p:sldId id="29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781800" cy="9918700"/>
  <p:embeddedFontLst>
    <p:embeddedFont>
      <p:font typeface="Comic Sans MS" panose="030F0702030302020204" pitchFamily="66" charset="0"/>
      <p:regular r:id="rId43"/>
      <p:bold r:id="rId44"/>
    </p:embeddedFont>
    <p:embeddedFont>
      <p:font typeface="Varela Round" panose="020B0604020202020204" charset="-79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  <p:embeddedFont>
      <p:font typeface="Bradley Hand ITC" panose="03070402050302030203" pitchFamily="66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aacob IIU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21T02:11:33.996" idx="1">
    <p:pos x="6000" y="0"/>
    <p:text>+amaznah@iium.edu.my What is a program?
_Assigned to you_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21T02:13:16.685" idx="2">
    <p:pos x="6000" y="0"/>
    <p:text>+amaznah@iium.edu.my flowchart for the previous slides
_Assigned to you_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181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3048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44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86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79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37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49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54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38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8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093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2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59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98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of stopwatch</a:t>
            </a:r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dependent</a:t>
            </a:r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 dependent</a:t>
            </a:r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49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765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725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097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69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183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880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331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50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413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00" cy="33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100" cy="390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68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9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00" cy="33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100" cy="390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68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5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7"/>
            <a:ext cx="4464000" cy="33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100" cy="390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68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5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259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483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626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03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42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235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69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92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92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7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9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87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77862" y="4773612"/>
            <a:ext cx="5426074" cy="39052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39838"/>
            <a:ext cx="4464050" cy="3348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32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7938" y="-7937"/>
            <a:ext cx="9169862" cy="6873494"/>
            <a:chOff x="-8466" y="-8468"/>
            <a:chExt cx="9169862" cy="6874868"/>
          </a:xfrm>
        </p:grpSpPr>
        <p:cxnSp>
          <p:nvCxnSpPr>
            <p:cNvPr id="28" name="Shape 28"/>
            <p:cNvCxnSpPr/>
            <p:nvPr/>
          </p:nvCxnSpPr>
          <p:spPr>
            <a:xfrm rot="10800000" flipH="1">
              <a:off x="5130498" y="4175327"/>
              <a:ext cx="4022999" cy="26832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1932" y="-529"/>
              <a:ext cx="1219200" cy="68592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1"/>
              <a:ext cx="22695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7" y="-8466"/>
              <a:ext cx="1948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13700" cy="293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8" y="-8466"/>
              <a:ext cx="21429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5" y="-8466"/>
              <a:ext cx="8574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9CC2E5">
                <a:alpha val="698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6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6" y="4893732"/>
              <a:ext cx="1094100" cy="196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5" y="-8468"/>
              <a:ext cx="863700" cy="56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599" cy="16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599" cy="10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82600" y="790575"/>
            <a:ext cx="457200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>
                <a:solidFill>
                  <a:srgbClr val="9DC3E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48463" y="2886075"/>
            <a:ext cx="457200" cy="5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>
                <a:solidFill>
                  <a:srgbClr val="9DC3E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699" cy="15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699" cy="25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699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82600" y="790575"/>
            <a:ext cx="457200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>
                <a:solidFill>
                  <a:srgbClr val="9DC3E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748463" y="2886075"/>
            <a:ext cx="457200" cy="5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>
                <a:solidFill>
                  <a:srgbClr val="9DC3E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699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399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699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1843163" y="927138"/>
            <a:ext cx="3881400" cy="634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3840924" y="2745900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581325" y="637800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300" cy="38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699" cy="18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699" cy="8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00" cy="38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38" y="-7937"/>
            <a:ext cx="9169863" cy="6873593"/>
            <a:chOff x="-8467" y="-8468"/>
            <a:chExt cx="9169863" cy="6874967"/>
          </a:xfrm>
        </p:grpSpPr>
        <p:sp>
          <p:nvSpPr>
            <p:cNvPr id="11" name="Shape 11"/>
            <p:cNvSpPr/>
            <p:nvPr/>
          </p:nvSpPr>
          <p:spPr>
            <a:xfrm>
              <a:off x="-8467" y="4013200"/>
              <a:ext cx="457200" cy="285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12"/>
            <p:cNvCxnSpPr/>
            <p:nvPr/>
          </p:nvCxnSpPr>
          <p:spPr>
            <a:xfrm rot="10800000" flipH="1">
              <a:off x="5130496" y="4175327"/>
              <a:ext cx="4023000" cy="26832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041932" y="-529"/>
              <a:ext cx="1219200" cy="68592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Shape 14"/>
            <p:cNvSpPr/>
            <p:nvPr/>
          </p:nvSpPr>
          <p:spPr>
            <a:xfrm>
              <a:off x="6891896" y="1"/>
              <a:ext cx="22695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7" y="-8466"/>
              <a:ext cx="1948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13700" cy="293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8" y="-8466"/>
              <a:ext cx="21429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5" y="-8466"/>
              <a:ext cx="8574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9CC2E5">
                <a:alpha val="698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6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6" y="4893732"/>
              <a:ext cx="1094100" cy="196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300" cy="38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967946" y="418071"/>
            <a:ext cx="5749925" cy="484663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</a:t>
            </a:r>
            <a:br>
              <a:rPr lang="en-US" sz="72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72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600" y="22654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Flowchart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54" y="1210962"/>
            <a:ext cx="1664318" cy="536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Drawing Flow Chart Diagrams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Blip>
                <a:blip r:embed="rId2"/>
              </a:buBlip>
            </a:pPr>
            <a:r>
              <a:rPr lang="en-US" dirty="0"/>
              <a:t>Code2flow</a:t>
            </a:r>
          </a:p>
          <a:p>
            <a:pPr fontAlgn="base">
              <a:buBlip>
                <a:blip r:embed="rId2"/>
              </a:buBlip>
            </a:pPr>
            <a:r>
              <a:rPr lang="en-US" dirty="0"/>
              <a:t>Microsoft Visio</a:t>
            </a:r>
          </a:p>
          <a:p>
            <a:pPr fontAlgn="base">
              <a:buBlip>
                <a:blip r:embed="rId2"/>
              </a:buBlip>
            </a:pPr>
            <a:r>
              <a:rPr lang="en-US" dirty="0"/>
              <a:t>Chart Mage</a:t>
            </a:r>
          </a:p>
          <a:p>
            <a:pPr fontAlgn="base">
              <a:buBlip>
                <a:blip r:embed="rId2"/>
              </a:buBlip>
            </a:pPr>
            <a:r>
              <a:rPr lang="en-US" dirty="0"/>
              <a:t>Flowchart.js</a:t>
            </a:r>
          </a:p>
          <a:p>
            <a:pPr fontAlgn="base">
              <a:buBlip>
                <a:blip r:embed="rId2"/>
              </a:buBlip>
            </a:pPr>
            <a:r>
              <a:rPr lang="en-US" dirty="0"/>
              <a:t>Elm bot lines</a:t>
            </a:r>
          </a:p>
          <a:p>
            <a:pPr fontAlgn="base">
              <a:buBlip>
                <a:blip r:embed="rId2"/>
              </a:buBlip>
            </a:pPr>
            <a:r>
              <a:rPr lang="en-US" dirty="0" smtClean="0"/>
              <a:t>Diagrams </a:t>
            </a:r>
            <a:r>
              <a:rPr lang="en-US" dirty="0"/>
              <a:t>t</a:t>
            </a:r>
            <a:r>
              <a:rPr lang="en-US" dirty="0" smtClean="0"/>
              <a:t>hrough ASCII Art</a:t>
            </a:r>
            <a:endParaRPr lang="en-US" dirty="0"/>
          </a:p>
          <a:p>
            <a:pPr fontAlgn="base">
              <a:buBlip>
                <a:blip r:embed="rId2"/>
              </a:buBlip>
            </a:pPr>
            <a:r>
              <a:rPr lang="en-US" dirty="0" smtClean="0"/>
              <a:t>ASCIIO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96562" y="609600"/>
            <a:ext cx="735227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</a:t>
            </a:r>
            <a:r>
              <a:rPr lang="en-US" sz="36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</a:t>
            </a:r>
            <a:r>
              <a:rPr lang="en-US" sz="36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 (Source code)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5" y="1837450"/>
            <a:ext cx="7834049" cy="41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31520" y="4572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algorithm analysis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0" y="2209800"/>
            <a:ext cx="7391399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analysis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 important part of a broader computational complexity theory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theoretical estimates for the resources needed by any 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which solves a given computational problem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 a guide to find efficient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31520" y="4572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Why do we need to analyze algorithms?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2209800"/>
            <a:ext cx="7391399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/>
              <a:t>One problem can have multiple solutions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a merely working program is not good enough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program may be inefficient!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program is run on a large data set, then the running time can become an issue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23900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: Selection of Algorithm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723694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list of N numbers, determine the </a:t>
            </a:r>
            <a:r>
              <a:rPr lang="en-US" sz="2800" b="0" i="1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 largest, where k ≤ N.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1: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(1)   Read N numbers into an array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(2)   Sort the array in decreasing order by some simple algorithm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(3)   Return the element in position 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676400"/>
            <a:ext cx="7315200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2: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(1)   Read the first k elements into an array and sort them in decreasing order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(2)   Each remaining element is read one by one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smaller than the kth element, then it is ignored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Otherwise, it is placed in its correct spot in the array, bumping one element out of the array.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(3)   The element in the kth position is returned     	as the answer.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23900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: Selection of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413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algorithm is better when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 =100 and k = 100?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 =100 and k = 1?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when N = 1,000,000 and k = 500,000?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Conclusion: there exist better algorithms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23900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: Selection of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8485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 Algorithms vs Incorrect Algorithms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6934199" cy="388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only analyze </a:t>
            </a:r>
            <a:r>
              <a:rPr lang="en-US" sz="2000" b="0" i="1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</a:t>
            </a: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algorithms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 algorithm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If, for every input instance, it halts with the correct output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Incorrect algorithms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Might not halt at all on some input instances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Might halt with other than the desired answer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8485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Algorithm Analysis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69558" y="1757361"/>
            <a:ext cx="7150442" cy="388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an algorithm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the resources that the algorithm requires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include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Memory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bandwidth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Computational time (usually most important)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 computer program?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413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n-US" sz="2400" dirty="0">
                <a:solidFill>
                  <a:schemeClr val="tx1"/>
                </a:solidFill>
              </a:rPr>
              <a:t>... a series of instructions that performs a specific task when executing a computer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endParaRPr sz="2400"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777240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Factors affecting the running time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62000" y="1371600"/>
            <a:ext cx="6781800" cy="388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Faster computer speed performs better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Execution of different compilers uses different space and time requirements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used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Efficient algorithms vs. inefficient algorithm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input size to the algorithm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typically, the </a:t>
            </a:r>
            <a:r>
              <a:rPr lang="en-US" sz="2000" b="0" i="1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input size</a:t>
            </a: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(number of items in the input) is the main consideration</a:t>
            </a:r>
          </a:p>
          <a:p>
            <a:pPr marL="12573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E.g. sorting problem ⇒ the number of items to be sorted</a:t>
            </a:r>
          </a:p>
          <a:p>
            <a:pPr marL="12573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E.g. multiply two matrices together ⇒ the total number of elements in the two matrices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5550" y="685800"/>
            <a:ext cx="6738439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Analysis is performed based on…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65550" y="2133600"/>
            <a:ext cx="6348413" cy="388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model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Instructions are executed one after another, with no concurrent operations ⇒ Not parallel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3251" y="990600"/>
            <a:ext cx="7838916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Computational complexity analysis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67887" y="2514600"/>
            <a:ext cx="7804279" cy="3886558"/>
            <a:chOff x="-17069" y="3351808"/>
            <a:chExt cx="8735917" cy="3962877"/>
          </a:xfrm>
        </p:grpSpPr>
        <p:grpSp>
          <p:nvGrpSpPr>
            <p:cNvPr id="287" name="Shape 287"/>
            <p:cNvGrpSpPr/>
            <p:nvPr/>
          </p:nvGrpSpPr>
          <p:grpSpPr>
            <a:xfrm>
              <a:off x="1403647" y="3351808"/>
              <a:ext cx="7315200" cy="3657600"/>
              <a:chOff x="1475655" y="3214688"/>
              <a:chExt cx="7315200" cy="3657600"/>
            </a:xfrm>
          </p:grpSpPr>
          <p:cxnSp>
            <p:nvCxnSpPr>
              <p:cNvPr id="288" name="Shape 288"/>
              <p:cNvCxnSpPr/>
              <p:nvPr/>
            </p:nvCxnSpPr>
            <p:spPr>
              <a:xfrm>
                <a:off x="1475655" y="6555117"/>
                <a:ext cx="7315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763688" y="3214688"/>
                <a:ext cx="0" cy="3657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  <p:sp>
          <p:nvSpPr>
            <p:cNvPr id="290" name="Shape 290"/>
            <p:cNvSpPr txBox="1"/>
            <p:nvPr/>
          </p:nvSpPr>
          <p:spPr>
            <a:xfrm>
              <a:off x="3915742" y="6699132"/>
              <a:ext cx="2819574" cy="6155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Input size (N)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-17069" y="4255448"/>
              <a:ext cx="1615594" cy="1600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Running 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6172199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Growth Rates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" y="914400"/>
            <a:ext cx="9141300" cy="5943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33400" y="288925"/>
            <a:ext cx="7848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Growth Rates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0" y="1697038"/>
            <a:ext cx="78485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4" name="Shape 304"/>
          <p:cNvGrpSpPr/>
          <p:nvPr/>
        </p:nvGrpSpPr>
        <p:grpSpPr>
          <a:xfrm>
            <a:off x="-762000" y="1219200"/>
            <a:ext cx="8028383" cy="5370513"/>
            <a:chOff x="1884040" y="1219200"/>
            <a:chExt cx="8028383" cy="5370513"/>
          </a:xfrm>
        </p:grpSpPr>
        <p:sp>
          <p:nvSpPr>
            <p:cNvPr id="305" name="Shape 305"/>
            <p:cNvSpPr/>
            <p:nvPr/>
          </p:nvSpPr>
          <p:spPr>
            <a:xfrm>
              <a:off x="2890982" y="1228436"/>
              <a:ext cx="2179781" cy="53478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6" name="Shape 306" descr="fig2_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68823" y="1219200"/>
              <a:ext cx="5943599" cy="5370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Shape 307"/>
            <p:cNvSpPr txBox="1"/>
            <p:nvPr/>
          </p:nvSpPr>
          <p:spPr>
            <a:xfrm>
              <a:off x="1884040" y="1697038"/>
              <a:ext cx="7848599" cy="4800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342900" marR="0" lvl="0" indent="-342900" algn="l" rtl="0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 rot="5400000">
              <a:off x="2531604" y="3392995"/>
              <a:ext cx="2736303" cy="1368151"/>
            </a:xfrm>
            <a:prstGeom prst="strip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9E9E00"/>
                </a:gs>
                <a:gs pos="50000">
                  <a:srgbClr val="E4E400"/>
                </a:gs>
                <a:gs pos="100000">
                  <a:srgbClr val="FFFF00"/>
                </a:gs>
              </a:gsLst>
              <a:lin ang="0" scaled="0"/>
            </a:gradFill>
            <a:ln w="1712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179167" y="2014735"/>
              <a:ext cx="1476672" cy="83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75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slowest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3215680" y="5301207"/>
              <a:ext cx="1476672" cy="83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08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fastest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 time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32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Maximum Subsequence Sum Problem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800"/>
            <a:ext cx="4267200" cy="215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155250"/>
            <a:ext cx="4419600" cy="3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Worst- / average- / best-case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7162799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Worst-case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running time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of an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longest running time for </a:t>
            </a:r>
            <a:r>
              <a:rPr lang="en-US" sz="1800" b="1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any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 input of size 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 upper bound on the running time for any input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⇒ guarantee that the algorithm will never take longer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Sort a set of numbers in increasing order; and the data is in decreasing order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worst case can occur fairly often</a:t>
            </a:r>
          </a:p>
          <a:p>
            <a:pPr marL="1200150" marR="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E.g. in searching a database for a particular piece of information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sng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Best-case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running time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sort a set of numbers in increasing order; and the data is already in increasing order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sng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Average-case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running time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May be difficult to define what “average” means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Asymptotic notations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863327"/>
            <a:ext cx="77724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Big-O notation, </a:t>
            </a:r>
            <a:r>
              <a:rPr lang="en-US" sz="2400" b="1" i="1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represents the 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worst-case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performance of algorithm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24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Big-Omega notation, 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represents the </a:t>
            </a:r>
            <a:r>
              <a:rPr lang="en-US" sz="2400" b="1" i="0" u="none" strike="noStrike" cap="none" dirty="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best-case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performance of algorithm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24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Big-Theta notation, 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Ө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represents the 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average-case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performance of algorithm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Asymptotic notation: Big-Oh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896997"/>
            <a:ext cx="7162799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f(N) = O(g(N))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positive constants c and n</a:t>
            </a:r>
            <a:r>
              <a:rPr lang="en-US" sz="2400" b="0" i="0" u="none" strike="noStrike" cap="none" baseline="-250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such that </a:t>
            </a:r>
          </a:p>
          <a:p>
            <a:pPr marL="400050" lvl="1" indent="0">
              <a:buSzPct val="25000"/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r>
              <a:rPr lang="en-US" sz="2200" b="0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f(N) ≤ c g(N) when N ≥ n</a:t>
            </a:r>
            <a:r>
              <a:rPr lang="en-US" sz="2200" b="0" i="0" u="none" strike="noStrike" cap="none" baseline="-250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None/>
            </a:pPr>
            <a:endParaRPr sz="2400" b="0" i="0" u="none" strike="noStrike" cap="none" baseline="-25000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growth rate of f(N) is </a:t>
            </a:r>
            <a:r>
              <a:rPr lang="en-US" sz="2400" b="0" i="1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less than or equal to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the growth rate of g(N)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g(N) is an upper bound on f(N)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Big-Omega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09599" y="1752600"/>
            <a:ext cx="716280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f(N) = Ω(g(N))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positive constants c and n</a:t>
            </a:r>
            <a:r>
              <a:rPr lang="en-US" sz="2800" b="0" i="0" u="none" strike="noStrike" cap="none" baseline="-250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such that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None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f(N) ≥ c g(N) when N ≥ n</a:t>
            </a:r>
            <a:r>
              <a:rPr lang="en-US" sz="2800" b="0" i="0" u="none" strike="noStrike" cap="none" baseline="-250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Blip>
                <a:blip r:embed="rId3"/>
              </a:buBlip>
            </a:pPr>
            <a:endParaRPr sz="2800" b="0" i="0" u="none" strike="noStrike" cap="none" baseline="-25000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growth rate of f(N) is </a:t>
            </a:r>
            <a:r>
              <a:rPr lang="en-US" sz="2800" b="0" i="1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greater than or equal to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the growth rate of g(N).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81000" y="1778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7924799" cy="387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3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Programs = algorithms + data structures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3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Algorithm? 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clearly specified </a:t>
            </a:r>
            <a:r>
              <a:rPr lang="en-US" sz="2400" b="0" i="0" u="none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set of simple instructions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to be followed to perform a task	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Takes a set of values, as input and </a:t>
            </a: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produces a value, or set of values, as output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3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data structures?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 of representing and organizing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Big-Theta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413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f(N) = Θ(rate of f(N) </a:t>
            </a:r>
            <a:r>
              <a:rPr lang="en-US" sz="2800" b="0" i="1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equals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the growth rate of g(N)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Example: Let  f(N)=N</a:t>
            </a:r>
            <a:r>
              <a:rPr lang="en-US" sz="2800" b="0" i="0" u="none" strike="noStrike" cap="none" baseline="300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,  g(N)=2N</a:t>
            </a:r>
            <a:r>
              <a:rPr lang="en-US" sz="2800" b="0" i="0" u="none" strike="noStrike" cap="none" baseline="300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write f(N) = O(g(N)) and f(N) = Ω(g(N)), </a:t>
            </a:r>
            <a:endParaRPr lang="en-US" sz="2400" b="0" i="0" u="none" strike="noStrike" cap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thus 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f(N) = Θ(g(N)).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40875" y="556850"/>
            <a:ext cx="78444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Determine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 </a:t>
            </a:r>
            <a:r>
              <a:rPr lang="en-US"/>
              <a:t> in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f(N)</a:t>
            </a:r>
            <a:r>
              <a:rPr lang="en-US" b="1"/>
              <a:t> = O(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)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t="1650" b="-1649"/>
          <a:stretch/>
        </p:blipFill>
        <p:spPr>
          <a:xfrm>
            <a:off x="533400" y="1701900"/>
            <a:ext cx="7259350" cy="46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3097925" y="5173775"/>
            <a:ext cx="5784600" cy="124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latin typeface="Trebuchet MS"/>
                <a:ea typeface="Trebuchet MS"/>
                <a:cs typeface="Trebuchet MS"/>
                <a:sym typeface="Trebuchet MS"/>
              </a:rPr>
              <a:t>Asymptotically tight (closest) upper bound function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0875" y="556850"/>
            <a:ext cx="78444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Determine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 </a:t>
            </a:r>
            <a:r>
              <a:rPr lang="en-US"/>
              <a:t> in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f(N)</a:t>
            </a:r>
            <a:r>
              <a:rPr lang="en-US" b="1"/>
              <a:t> = O(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)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640799"/>
            <a:ext cx="7099121" cy="46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097925" y="5173775"/>
            <a:ext cx="5784600" cy="124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latin typeface="Trebuchet MS"/>
                <a:ea typeface="Trebuchet MS"/>
                <a:cs typeface="Trebuchet MS"/>
                <a:sym typeface="Trebuchet MS"/>
              </a:rPr>
              <a:t>Asymptotically tight (closest) upper bound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240875" y="556850"/>
            <a:ext cx="78444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Determine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 </a:t>
            </a:r>
            <a:r>
              <a:rPr lang="en-US"/>
              <a:t> in 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f(N)</a:t>
            </a:r>
            <a:r>
              <a:rPr lang="en-US" b="1"/>
              <a:t> = O(</a:t>
            </a:r>
            <a:r>
              <a:rPr lang="en-US" b="1" i="1">
                <a:latin typeface="Varela Round"/>
                <a:ea typeface="Varela Round"/>
                <a:cs typeface="Varela Round"/>
                <a:sym typeface="Varela Round"/>
              </a:rPr>
              <a:t>g(N)</a:t>
            </a:r>
            <a:r>
              <a:rPr lang="en-US" b="1"/>
              <a:t>)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50" y="1614825"/>
            <a:ext cx="6523516" cy="46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3097925" y="5173775"/>
            <a:ext cx="5784600" cy="124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latin typeface="Trebuchet MS"/>
                <a:ea typeface="Trebuchet MS"/>
                <a:cs typeface="Trebuchet MS"/>
                <a:sym typeface="Trebuchet MS"/>
              </a:rPr>
              <a:t>Asymptotically tight (closest) upper bound 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296563" y="448962"/>
            <a:ext cx="7475837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Calculating Big-Oh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957386"/>
            <a:ext cx="603249" cy="785813"/>
          </a:xfrm>
          <a:prstGeom prst="rect">
            <a:avLst/>
          </a:prstGeom>
          <a:solidFill>
            <a:srgbClr val="2E75B5"/>
          </a:solidFill>
          <a:ln>
            <a:noFill/>
          </a:ln>
        </p:spPr>
      </p:pic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04800" y="1527840"/>
            <a:ext cx="76961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1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endParaRPr sz="222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Lines 1 and 4 count for one unit each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Line 2: (1 for initialization, N+1 for all the tests, N for all the increments) total 2N + 2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Line 3: executed N times, each time four units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Blip>
                <a:blip r:embed="rId4"/>
              </a:buBlip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cost: 6N + 4 ⇒ O(N)</a:t>
            </a:r>
          </a:p>
        </p:txBody>
      </p:sp>
      <p:pic>
        <p:nvPicPr>
          <p:cNvPr id="385" name="Shape 385" descr="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3292" y="1333499"/>
            <a:ext cx="3170238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4343400" y="2787650"/>
            <a:ext cx="381000" cy="1098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010400" y="2590049"/>
            <a:ext cx="762000" cy="11849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2N+2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40042" y="584887"/>
            <a:ext cx="7545859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General Rules of Big-Oh Calculation</a:t>
            </a:r>
            <a:endParaRPr lang="en-US" sz="3600" b="0" i="0" u="none" strike="noStrike" cap="none" dirty="0">
              <a:solidFill>
                <a:srgbClr val="2E75B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09600" y="1681163"/>
            <a:ext cx="6858000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Ignore the lower order terms and the coefficients of the highest-order term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need to specify the base of logarithm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Changing the base from one constant to another changes the value of the logarithm by only a constant factor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T</a:t>
            </a:r>
            <a:r>
              <a:rPr lang="en-US" sz="24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= O(f(N)) and T</a:t>
            </a:r>
            <a:r>
              <a:rPr lang="en-US" sz="24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= O(g(N)), then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6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+ T</a:t>
            </a:r>
            <a:r>
              <a:rPr lang="en-US" sz="16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= max(O(f(N)),  O(g(N))),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6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* T</a:t>
            </a:r>
            <a:r>
              <a:rPr lang="en-US" sz="1600" b="0" i="0" u="none" strike="noStrike" cap="none" baseline="-25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(N) = O(f(N) * g(N))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85351" y="609600"/>
            <a:ext cx="792068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General Rules of Big-Oh Calculation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086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loops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 most the running time of the statements inside the for-loop (including tests) times the number of iterations.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Nested for loops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20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running time of the statement multiplied by the product of the sizes of all the for-loops.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O(N</a:t>
            </a:r>
            <a:r>
              <a:rPr lang="en-US" sz="2000" b="0" i="0" u="none" strike="noStrike" cap="none" baseline="300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pic>
        <p:nvPicPr>
          <p:cNvPr id="394" name="Shape 394" descr="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2538" y="3352800"/>
            <a:ext cx="3260725" cy="129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210065" y="609600"/>
            <a:ext cx="7587049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General Rules of Big-Oh Calculation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600" y="2160588"/>
            <a:ext cx="6348413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600"/>
              <a:buBlip>
                <a:blip r:embed="rId3"/>
              </a:buBlip>
            </a:pPr>
            <a:r>
              <a:rPr lang="en-US" sz="2015" dirty="0" smtClean="0">
                <a:solidFill>
                  <a:srgbClr val="3F3F3F"/>
                </a:solidFill>
              </a:rPr>
              <a:t>For c</a:t>
            </a:r>
            <a:r>
              <a:rPr lang="en-US" sz="2015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onsecutive statements, </a:t>
            </a:r>
            <a:r>
              <a:rPr lang="en-US" sz="2015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e.g</a:t>
            </a:r>
            <a:r>
              <a:rPr lang="en-US" sz="2015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600"/>
              <a:buNone/>
            </a:pPr>
            <a:endParaRPr lang="en-US" sz="2015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2666"/>
              <a:buBlip>
                <a:blip r:embed="rId3"/>
              </a:buBlip>
            </a:pPr>
            <a:endParaRPr sz="124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2666"/>
              <a:buBlip>
                <a:blip r:embed="rId3"/>
              </a:buBlip>
            </a:pPr>
            <a:endParaRPr sz="124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2666"/>
              <a:buBlip>
                <a:blip r:embed="rId3"/>
              </a:buBlip>
            </a:pPr>
            <a:endParaRPr sz="124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Blip>
                <a:blip r:embed="rId3"/>
              </a:buBlip>
            </a:pPr>
            <a:endParaRPr sz="155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Blip>
                <a:blip r:embed="rId3"/>
              </a:buBlip>
            </a:pPr>
            <a:endParaRPr sz="155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350"/>
              <a:buBlip>
                <a:blip r:embed="rId3"/>
              </a:buBlip>
            </a:pPr>
            <a:endParaRPr sz="1627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350"/>
              <a:buBlip>
                <a:blip r:embed="rId3"/>
              </a:buBlip>
            </a:pPr>
            <a:r>
              <a:rPr lang="en-US" sz="1627" dirty="0">
                <a:solidFill>
                  <a:srgbClr val="3F3F3F"/>
                </a:solidFill>
              </a:rPr>
              <a:t>J</a:t>
            </a:r>
            <a:r>
              <a:rPr lang="en-US" sz="1627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ust add:  O(N</a:t>
            </a:r>
            <a:r>
              <a:rPr lang="en-US" sz="1627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+ O(N</a:t>
            </a:r>
            <a:r>
              <a:rPr lang="en-US" sz="1627" b="0" i="0" u="none" strike="noStrike" cap="none" baseline="30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1627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= O(N</a:t>
            </a:r>
            <a:r>
              <a:rPr lang="en-US" sz="1627" b="0" i="0" u="none" strike="noStrike" cap="none" baseline="30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1627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09"/>
              <a:buBlip>
                <a:blip r:embed="rId3"/>
              </a:buBlip>
            </a:pPr>
            <a:r>
              <a:rPr lang="en-US" sz="217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If/Else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350"/>
              <a:buBlip>
                <a:blip r:embed="rId3"/>
              </a:buBlip>
            </a:pPr>
            <a:r>
              <a:rPr lang="en-US" sz="1627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never more than the running time of the test plus the larger of the running times of S1 and S2.</a:t>
            </a:r>
          </a:p>
        </p:txBody>
      </p:sp>
      <p:pic>
        <p:nvPicPr>
          <p:cNvPr id="401" name="Shape 401" descr="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2438400"/>
            <a:ext cx="3343274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Running-time of algorithms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13775" y="1930400"/>
            <a:ext cx="6853825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Bounds are for the 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rather than 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programs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programs are just implementations of an algorithm, and almost always the details of the program do not affect the bounds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endParaRPr sz="2400" b="0" i="0" u="none" strike="noStrike" cap="none" dirty="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Bounds are for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algorithms, 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rather than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problem can be solved with several algorithms, some are more efficient than others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7162799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algorithm analysis 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2667000"/>
            <a:ext cx="7315200" cy="388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eliminate bad algorithms early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800" dirty="0"/>
              <a:t>P</a:t>
            </a:r>
            <a:r>
              <a:rPr lang="en-US" sz="2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inpoints 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bottlenecks, which are worth </a:t>
            </a:r>
            <a:r>
              <a:rPr lang="en-US" sz="2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re-coding 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carefully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086600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present an algorithm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10065" y="1664043"/>
            <a:ext cx="7368745" cy="387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n-US" sz="2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 may </a:t>
            </a:r>
            <a:r>
              <a:rPr lang="en-US" sz="2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be specified in several ways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dirty="0" smtClean="0"/>
              <a:t>as </a:t>
            </a:r>
            <a:r>
              <a:rPr lang="en-US" sz="22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pseudo-code (English-like informal statement) 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 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flowchart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 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program (suitable for simple </a:t>
            </a:r>
            <a:r>
              <a:rPr lang="en-US" sz="22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  <a:endParaRPr lang="en-US" sz="22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557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ctrTitle"/>
          </p:nvPr>
        </p:nvSpPr>
        <p:spPr>
          <a:xfrm>
            <a:off x="1186471" y="2405063"/>
            <a:ext cx="5827713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40956" y="290384"/>
            <a:ext cx="723488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7620">
              <a:spcBef>
                <a:spcPts val="1000"/>
              </a:spcBef>
            </a:pPr>
            <a:r>
              <a:rPr lang="en-US" dirty="0" smtClean="0"/>
              <a:t>A sample problem</a:t>
            </a:r>
            <a:endParaRPr lang="en-US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05946" y="1874109"/>
            <a:ext cx="7162799" cy="1585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528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200" dirty="0" smtClean="0"/>
              <a:t>Suppose </a:t>
            </a:r>
            <a:r>
              <a:rPr lang="en-US" sz="2200" dirty="0"/>
              <a:t>we have a simple problem of calculating the sales amount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40" b="0" i="0" u="none" strike="noStrike" cap="none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Using </a:t>
            </a:r>
            <a:r>
              <a:rPr lang="en-US" sz="324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pseudo-code to represent an algorithm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26308" y="2121243"/>
            <a:ext cx="7162799" cy="387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2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pseudo-code is a semi-formal English-like sequence of statements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Blip>
                <a:blip r:embed="rId3"/>
              </a:buBlip>
            </a:pPr>
            <a:r>
              <a:rPr lang="en-US" sz="2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using pseudo-code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to use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us to “think out” the problem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convert the pseudo code into actual 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57176" y="1659924"/>
            <a:ext cx="7161211" cy="4144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calculate Sales Amount: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4000" b="0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radley Hand ITC" panose="03070402050302030203" pitchFamily="66" charset="0"/>
                <a:ea typeface="Comic Sans MS"/>
                <a:cs typeface="Comic Sans MS"/>
                <a:sym typeface="Comic Sans MS"/>
              </a:rPr>
              <a:t>1. First get user to enter quantity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radley Hand ITC" panose="03070402050302030203" pitchFamily="66" charset="0"/>
                <a:ea typeface="Comic Sans MS"/>
                <a:cs typeface="Comic Sans MS"/>
                <a:sym typeface="Comic Sans MS"/>
              </a:rPr>
              <a:t>2. Get the price of the product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radley Hand ITC" panose="03070402050302030203" pitchFamily="66" charset="0"/>
                <a:ea typeface="Comic Sans MS"/>
                <a:cs typeface="Comic Sans MS"/>
                <a:sym typeface="Comic Sans MS"/>
              </a:rPr>
              <a:t>3. Calculate amount = price X quantity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radley Hand ITC" panose="03070402050302030203" pitchFamily="66" charset="0"/>
                <a:ea typeface="Comic Sans MS"/>
                <a:cs typeface="Comic Sans MS"/>
                <a:sym typeface="Comic Sans MS"/>
              </a:rPr>
              <a:t>4. Display the amount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a 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representation of an algorithm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Uses shapes and arrows to describe flow or sequence of process  to solve a problem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Using </a:t>
            </a:r>
            <a:r>
              <a:rPr lang="en-US" sz="3200" b="0" i="0" u="none" strike="noStrike" cap="none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Flow-Charts to represent an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Some Flow-charting </a:t>
            </a:r>
            <a:r>
              <a:rPr lang="en-US" sz="32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Symbols</a:t>
            </a:r>
          </a:p>
        </p:txBody>
      </p:sp>
      <p:sp>
        <p:nvSpPr>
          <p:cNvPr id="214" name="Shape 214"/>
          <p:cNvSpPr/>
          <p:nvPr/>
        </p:nvSpPr>
        <p:spPr>
          <a:xfrm>
            <a:off x="4191000" y="1250092"/>
            <a:ext cx="1447800" cy="9906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09600" y="1447800"/>
            <a:ext cx="1676400" cy="91440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98500" y="3733798"/>
            <a:ext cx="1498599" cy="557213"/>
          </a:xfrm>
          <a:prstGeom prst="flowChartInputOut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495800" y="3156566"/>
            <a:ext cx="533399" cy="495299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05100" y="5105400"/>
            <a:ext cx="1295399" cy="495299"/>
          </a:xfrm>
          <a:prstGeom prst="flowChartTermina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5791200" y="51054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0" name="Shape 220"/>
          <p:cNvSpPr txBox="1"/>
          <p:nvPr/>
        </p:nvSpPr>
        <p:spPr>
          <a:xfrm>
            <a:off x="4196917" y="2209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57200" y="2438400"/>
            <a:ext cx="16763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000500" y="3657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35745" y="4413682"/>
            <a:ext cx="23836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/ Output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460593" y="5709482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Terminators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562600" y="5134653"/>
            <a:ext cx="1676399" cy="822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Flow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1242</Words>
  <Application>Microsoft Office PowerPoint</Application>
  <PresentationFormat>On-screen Show (4:3)</PresentationFormat>
  <Paragraphs>241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Comic Sans MS</vt:lpstr>
      <vt:lpstr>Noto Sans Symbols</vt:lpstr>
      <vt:lpstr>Varela Round</vt:lpstr>
      <vt:lpstr>Calibri</vt:lpstr>
      <vt:lpstr>Arial</vt:lpstr>
      <vt:lpstr>Trebuchet MS</vt:lpstr>
      <vt:lpstr>Bradley Hand ITC</vt:lpstr>
      <vt:lpstr>Facet</vt:lpstr>
      <vt:lpstr>Introduction to  Analysis of Algorithms</vt:lpstr>
      <vt:lpstr>What is a computer program?</vt:lpstr>
      <vt:lpstr>Introduction</vt:lpstr>
      <vt:lpstr>How do we present an algorithm</vt:lpstr>
      <vt:lpstr>A sample problem</vt:lpstr>
      <vt:lpstr>Using pseudo-code to represent an algorithm</vt:lpstr>
      <vt:lpstr>Example of a Pseudo-code</vt:lpstr>
      <vt:lpstr>Using Flow-Charts to represent an algorithm</vt:lpstr>
      <vt:lpstr>Some Flow-charting Symbols</vt:lpstr>
      <vt:lpstr>Example of Flowchart</vt:lpstr>
      <vt:lpstr>Tools for Drawing Flow Chart Diagrams  </vt:lpstr>
      <vt:lpstr>Example of a Computer Program (Source code)</vt:lpstr>
      <vt:lpstr>What is algorithm analysis</vt:lpstr>
      <vt:lpstr>Why do we need to analyze algorithms?</vt:lpstr>
      <vt:lpstr>Example: Selection of Algorithm</vt:lpstr>
      <vt:lpstr>Example: Selection of Algorithm</vt:lpstr>
      <vt:lpstr>Example: Selection of Algorithm</vt:lpstr>
      <vt:lpstr>Correct Algorithms vs Incorrect Algorithms</vt:lpstr>
      <vt:lpstr>Benefits of Algorithm Analysis</vt:lpstr>
      <vt:lpstr>Factors affecting the running time</vt:lpstr>
      <vt:lpstr>Algorithm Analysis is performed based on…</vt:lpstr>
      <vt:lpstr>Computational complexity analysis Time complexity</vt:lpstr>
      <vt:lpstr>Typical Growth Rates</vt:lpstr>
      <vt:lpstr>Typical Growth Rates</vt:lpstr>
      <vt:lpstr>Running time Example: Maximum Subsequence Sum Problem</vt:lpstr>
      <vt:lpstr>Worst- / average- / best-case</vt:lpstr>
      <vt:lpstr>Asymptotic notations</vt:lpstr>
      <vt:lpstr>Asymptotic notation: Big-Oh</vt:lpstr>
      <vt:lpstr>Big-Omega</vt:lpstr>
      <vt:lpstr>Big-Theta</vt:lpstr>
      <vt:lpstr>Determine g(N)  in f(N) = O(g(N))</vt:lpstr>
      <vt:lpstr>Determine g(N)  in f(N) = O(g(N))</vt:lpstr>
      <vt:lpstr>Determine g(N)  in f(N) = O(g(N))</vt:lpstr>
      <vt:lpstr>Example of Calculating Big-Oh</vt:lpstr>
      <vt:lpstr>General Rules of Big-Oh Calculation</vt:lpstr>
      <vt:lpstr>General Rules of Big-Oh Calculation</vt:lpstr>
      <vt:lpstr>General Rules of Big-Oh Calculation</vt:lpstr>
      <vt:lpstr>Running-time of algorithms</vt:lpstr>
      <vt:lpstr>Advantages of algorithm analysis </vt:lpstr>
      <vt:lpstr>End of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Analysis of Algorithms</dc:title>
  <dc:creator>Lecturer</dc:creator>
  <cp:lastModifiedBy>IIUM User</cp:lastModifiedBy>
  <cp:revision>6</cp:revision>
  <dcterms:modified xsi:type="dcterms:W3CDTF">2017-09-25T01:18:36Z</dcterms:modified>
</cp:coreProperties>
</file>