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6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30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BE6BA1D-9947-4D5F-8284-03BD8347C1CE}">
  <a:tblStyle styleId="{FBE6BA1D-9947-4D5F-8284-03BD8347C1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127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363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675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60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MY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310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MY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66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1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68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60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747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005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800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7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908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938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985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56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805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195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3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815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638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84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95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051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781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084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833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013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916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542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8068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400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017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MY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701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3906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MY"/>
              <a:t>42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3796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145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076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322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341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80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5010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565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860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81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33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59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01100100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01111111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MY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74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93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2D59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524000" y="378914"/>
            <a:ext cx="6720406" cy="5035825"/>
            <a:chOff x="0" y="46257"/>
            <a:chExt cx="6720406" cy="5035825"/>
          </a:xfrm>
        </p:grpSpPr>
        <p:sp>
          <p:nvSpPr>
            <p:cNvPr id="89" name="Shape 89"/>
            <p:cNvSpPr/>
            <p:nvPr/>
          </p:nvSpPr>
          <p:spPr>
            <a:xfrm rot="5400000">
              <a:off x="2842359" y="167598"/>
              <a:ext cx="1866779" cy="16240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216789" y="337165"/>
              <a:ext cx="1117920" cy="1284967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MY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Basic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637080" y="419614"/>
              <a:ext cx="2083325" cy="11200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5400000">
              <a:off x="1088332" y="167598"/>
              <a:ext cx="1866779" cy="16240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36C09"/>
            </a:solidFill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1462762" y="337165"/>
              <a:ext cx="1117920" cy="128496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5400000">
              <a:off x="1961984" y="1752121"/>
              <a:ext cx="1866779" cy="16240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336415" y="1921689"/>
              <a:ext cx="1117920" cy="1284967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MY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2004138"/>
              <a:ext cx="2016121" cy="11200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5400000">
              <a:off x="3716012" y="1752121"/>
              <a:ext cx="1866779" cy="16240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F497A"/>
            </a:solidFill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4090442" y="1921689"/>
              <a:ext cx="1117920" cy="128496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5400000">
              <a:off x="2842359" y="3336644"/>
              <a:ext cx="1866779" cy="16240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38953"/>
            </a:solidFill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3216789" y="3506212"/>
              <a:ext cx="1117920" cy="1284967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637080" y="3588660"/>
              <a:ext cx="2083325" cy="112006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4637080" y="3588660"/>
              <a:ext cx="2083325" cy="1120068"/>
            </a:xfrm>
            <a:prstGeom prst="rect">
              <a:avLst/>
            </a:prstGeom>
            <a:noFill/>
            <a:ln>
              <a:noFill/>
            </a:ln>
          </p:spPr>
          <p:txBody>
            <a:bodyPr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MY" sz="3600" b="1" i="0" u="none" strike="noStrike" cap="none">
                  <a:solidFill>
                    <a:srgbClr val="953734"/>
                  </a:solidFill>
                  <a:latin typeface="Calibri"/>
                  <a:ea typeface="Calibri"/>
                  <a:cs typeface="Calibri"/>
                  <a:sym typeface="Calibri"/>
                </a:rPr>
                <a:t>Structure</a:t>
              </a: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1088332" y="3336644"/>
              <a:ext cx="1866779" cy="16240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>
              <a:noFill/>
            </a:ln>
            <a:effectLst>
              <a:outerShdw blurRad="190500" dist="228600" dir="2700000" algn="ctr" rotWithShape="0">
                <a:srgbClr val="000000">
                  <a:alpha val="29803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462762" y="3506212"/>
              <a:ext cx="1117920" cy="128496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93264" y="26064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Negative numbers in binary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517499" y="1412775"/>
            <a:ext cx="8400640" cy="49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MY" sz="2800" dirty="0" smtClean="0"/>
              <a:t>Converting </a:t>
            </a:r>
            <a:r>
              <a:rPr lang="en-MY" sz="2800" dirty="0"/>
              <a:t>from decimal to binary </a:t>
            </a:r>
            <a:endParaRPr lang="en-MY" sz="2800" dirty="0" smtClean="0"/>
          </a:p>
          <a:p>
            <a:pPr lvl="1" indent="-342900">
              <a:spcBef>
                <a:spcPts val="0"/>
              </a:spcBef>
            </a:pPr>
            <a:r>
              <a:rPr lang="en-MY" sz="2400" dirty="0" smtClean="0"/>
              <a:t>Apply 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Two’s complement:</a:t>
            </a:r>
          </a:p>
          <a:p>
            <a:pPr marL="914400" marR="0" lvl="1" indent="-520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number in binary</a:t>
            </a:r>
          </a:p>
          <a:p>
            <a:pPr marL="914400" marR="0" lvl="1" indent="-520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 the digits</a:t>
            </a:r>
          </a:p>
          <a:p>
            <a:pPr marL="914400" marR="0" lvl="1" indent="-520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1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Convert from decimal to binary  [8 bits]: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-100 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100 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01100100</a:t>
            </a:r>
            <a:r>
              <a:rPr lang="en-MY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-100 is 10011011</a:t>
            </a:r>
            <a:r>
              <a:rPr lang="en-MY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= 10011100</a:t>
            </a:r>
            <a:r>
              <a:rPr lang="en-MY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127 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 01111111</a:t>
            </a:r>
            <a:r>
              <a:rPr lang="en-MY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-127 is 10000000</a:t>
            </a:r>
            <a:r>
              <a:rPr lang="en-MY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MY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= 10000001</a:t>
            </a:r>
            <a:r>
              <a:rPr lang="en-MY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Floating </a:t>
            </a:r>
            <a:r>
              <a:rPr lang="en-MY" sz="4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 Numbers</a:t>
            </a:r>
            <a:endParaRPr lang="en-MY"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38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is stored in three parts:</a:t>
            </a:r>
          </a:p>
          <a:p>
            <a:pPr lvl="1" indent="-342900">
              <a:spcBef>
                <a:spcPts val="0"/>
              </a:spcBef>
              <a:buFont typeface="Arial"/>
              <a:buChar char="•"/>
            </a:pPr>
            <a:r>
              <a:rPr lang="en-MY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</a:p>
          <a:p>
            <a:pPr lvl="1" indent="-342900">
              <a:spcBef>
                <a:spcPts val="640"/>
              </a:spcBef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bits</a:t>
            </a:r>
          </a:p>
          <a:p>
            <a:pPr lvl="1" indent="-342900">
              <a:spcBef>
                <a:spcPts val="640"/>
              </a:spcBef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 (mantissa) bits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259632" y="4581128"/>
            <a:ext cx="332499" cy="504056"/>
          </a:xfrm>
          <a:prstGeom prst="rect">
            <a:avLst/>
          </a:prstGeom>
          <a:solidFill>
            <a:srgbClr val="76923C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654674" y="4581128"/>
            <a:ext cx="2141707" cy="504056"/>
          </a:xfrm>
          <a:prstGeom prst="rect">
            <a:avLst/>
          </a:prstGeom>
          <a:solidFill>
            <a:srgbClr val="76923C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851919" y="4581128"/>
            <a:ext cx="4807340" cy="504056"/>
          </a:xfrm>
          <a:prstGeom prst="rect">
            <a:avLst/>
          </a:prstGeom>
          <a:solidFill>
            <a:srgbClr val="76923C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820248" y="5440703"/>
            <a:ext cx="87876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</a:p>
        </p:txBody>
      </p:sp>
      <p:sp>
        <p:nvSpPr>
          <p:cNvPr id="195" name="Shape 195"/>
          <p:cNvSpPr/>
          <p:nvPr/>
        </p:nvSpPr>
        <p:spPr>
          <a:xfrm>
            <a:off x="1907703" y="5440703"/>
            <a:ext cx="14681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bits</a:t>
            </a:r>
          </a:p>
        </p:txBody>
      </p:sp>
      <p:sp>
        <p:nvSpPr>
          <p:cNvPr id="196" name="Shape 196"/>
          <p:cNvSpPr/>
          <p:nvPr/>
        </p:nvSpPr>
        <p:spPr>
          <a:xfrm>
            <a:off x="4845973" y="5440703"/>
            <a:ext cx="13949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 bits</a:t>
            </a:r>
          </a:p>
        </p:txBody>
      </p:sp>
      <p:cxnSp>
        <p:nvCxnSpPr>
          <p:cNvPr id="197" name="Shape 197"/>
          <p:cNvCxnSpPr>
            <a:stCxn id="194" idx="0"/>
            <a:endCxn id="191" idx="2"/>
          </p:cNvCxnSpPr>
          <p:nvPr/>
        </p:nvCxnSpPr>
        <p:spPr>
          <a:xfrm rot="10800000" flipH="1">
            <a:off x="1259631" y="5085203"/>
            <a:ext cx="166200" cy="355500"/>
          </a:xfrm>
          <a:prstGeom prst="straightConnector1">
            <a:avLst/>
          </a:prstGeom>
          <a:noFill/>
          <a:ln w="9525" cap="flat" cmpd="sng">
            <a:solidFill>
              <a:srgbClr val="953734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2783041" y="5065487"/>
            <a:ext cx="144016" cy="355520"/>
          </a:xfrm>
          <a:prstGeom prst="straightConnector1">
            <a:avLst/>
          </a:prstGeom>
          <a:noFill/>
          <a:ln w="9525" cap="flat" cmpd="sng">
            <a:solidFill>
              <a:srgbClr val="953734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5580112" y="5085183"/>
            <a:ext cx="144016" cy="355520"/>
          </a:xfrm>
          <a:prstGeom prst="straightConnector1">
            <a:avLst/>
          </a:prstGeom>
          <a:noFill/>
          <a:ln w="9525" cap="flat" cmpd="sng">
            <a:solidFill>
              <a:srgbClr val="953734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dirty="0">
                <a:solidFill>
                  <a:schemeClr val="bg1"/>
                </a:solidFill>
              </a:rPr>
              <a:t>Bits for </a:t>
            </a:r>
            <a:r>
              <a:rPr lang="en-MY" sz="4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Floating point numbers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38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dirty="0">
                <a:solidFill>
                  <a:schemeClr val="tx1"/>
                </a:solidFill>
              </a:rPr>
              <a:t>Single precision number with 32 bits</a:t>
            </a:r>
          </a:p>
          <a:p>
            <a:pPr marL="0" marR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MY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32: 1-8-23</a:t>
            </a:r>
          </a:p>
          <a:p>
            <a:pPr marL="0" marR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>
              <a:solidFill>
                <a:srgbClr val="9900FF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>
              <a:solidFill>
                <a:srgbClr val="9900FF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MY" dirty="0" smtClean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MY" dirty="0" smtClean="0">
                <a:solidFill>
                  <a:schemeClr val="tx1"/>
                </a:solidFill>
              </a:rPr>
              <a:t>Double </a:t>
            </a:r>
            <a:r>
              <a:rPr lang="en-MY" dirty="0">
                <a:solidFill>
                  <a:schemeClr val="tx1"/>
                </a:solidFill>
              </a:rPr>
              <a:t>precision number with 64 bits</a:t>
            </a:r>
          </a:p>
          <a:p>
            <a:pPr marL="0" lvl="0" indent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MY" dirty="0">
                <a:solidFill>
                  <a:schemeClr val="tx1"/>
                </a:solidFill>
              </a:rPr>
              <a:t>64: 1-8-55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>
              <a:solidFill>
                <a:srgbClr val="9900FF"/>
              </a:solidFill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10" y="2590155"/>
            <a:ext cx="48196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112" y="5234148"/>
            <a:ext cx="66579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6612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3959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Floating point conversion (IEEE 754)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02625" y="3047675"/>
            <a:ext cx="8229600" cy="353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/>
              <a:buAutoNum type="arabicPeriod"/>
            </a:pPr>
            <a:r>
              <a:rPr lang="en-MY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Conversion to binary number</a:t>
            </a:r>
          </a:p>
          <a:p>
            <a:pPr marL="914400" marR="0" lvl="1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Integral</a:t>
            </a:r>
          </a:p>
          <a:p>
            <a:pPr marL="914400" marR="0" lvl="1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fractional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Calibri"/>
              <a:buAutoNum type="arabicPeriod"/>
            </a:pPr>
            <a:r>
              <a:rPr lang="en-MY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Normalization of binary number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based on the bias</a:t>
            </a:r>
            <a:r>
              <a:rPr lang="en-MY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by shifting the decimal point such that we get a 1 at the very end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00" y="1422274"/>
            <a:ext cx="2828303" cy="81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525" y="1422274"/>
            <a:ext cx="4721100" cy="81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9525" y="2461349"/>
            <a:ext cx="3213787" cy="5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71250" y="1391600"/>
            <a:ext cx="8229600" cy="19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800" dirty="0">
                <a:solidFill>
                  <a:schemeClr val="tx1"/>
                </a:solidFill>
              </a:rPr>
              <a:t>Example </a:t>
            </a:r>
            <a:r>
              <a:rPr lang="en-MY" sz="2800" dirty="0" smtClean="0">
                <a:solidFill>
                  <a:schemeClr val="tx1"/>
                </a:solidFill>
              </a:rPr>
              <a:t>1</a:t>
            </a:r>
            <a:r>
              <a:rPr lang="en-MY" dirty="0" smtClean="0">
                <a:solidFill>
                  <a:schemeClr val="tx1"/>
                </a:solidFill>
              </a:rPr>
              <a:t>.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800" dirty="0" smtClean="0">
                <a:solidFill>
                  <a:schemeClr val="tx1"/>
                </a:solidFill>
              </a:rPr>
              <a:t>Determine </a:t>
            </a:r>
            <a:r>
              <a:rPr lang="en-MY" sz="2800" dirty="0">
                <a:solidFill>
                  <a:schemeClr val="tx1"/>
                </a:solidFill>
              </a:rPr>
              <a:t>the IEEE-754 Single Precision Floating-Point Numbers of decimal value 8.75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66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3959" dirty="0" smtClean="0">
                <a:solidFill>
                  <a:schemeClr val="bg1"/>
                </a:solidFill>
              </a:rPr>
              <a:t>Conversion from decimal to binary</a:t>
            </a:r>
            <a:endParaRPr lang="en-MY" sz="3959" dirty="0">
              <a:solidFill>
                <a:schemeClr val="bg1"/>
              </a:solidFill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81797" y="3323966"/>
            <a:ext cx="8229600" cy="305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None/>
            </a:pPr>
            <a:r>
              <a:rPr lang="en-MY" sz="2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1 - Conversion </a:t>
            </a:r>
            <a:r>
              <a:rPr lang="en-MY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 binary number</a:t>
            </a:r>
          </a:p>
          <a:p>
            <a:pPr marL="914400" marR="0" lvl="1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Integral (8</a:t>
            </a:r>
            <a:r>
              <a:rPr lang="en-MY" sz="2400" dirty="0">
                <a:solidFill>
                  <a:schemeClr val="tx1"/>
                </a:solidFill>
              </a:rPr>
              <a:t>)</a:t>
            </a:r>
          </a:p>
          <a:p>
            <a:pPr marL="137160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None/>
            </a:pPr>
            <a:r>
              <a:rPr lang="en-MY" sz="2000" dirty="0">
                <a:solidFill>
                  <a:schemeClr val="tx1"/>
                </a:solidFill>
              </a:rPr>
              <a:t>8</a:t>
            </a:r>
            <a:r>
              <a:rPr lang="en-MY" sz="2000" baseline="-25000" dirty="0">
                <a:solidFill>
                  <a:schemeClr val="tx1"/>
                </a:solidFill>
              </a:rPr>
              <a:t>10 </a:t>
            </a:r>
            <a:r>
              <a:rPr lang="en-MY" sz="2000" dirty="0">
                <a:solidFill>
                  <a:schemeClr val="tx1"/>
                </a:solidFill>
              </a:rPr>
              <a:t>= 1000</a:t>
            </a:r>
            <a:r>
              <a:rPr lang="en-MY" sz="2000" baseline="-25000" dirty="0">
                <a:solidFill>
                  <a:schemeClr val="tx1"/>
                </a:solidFill>
              </a:rPr>
              <a:t>2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914400" marR="0" lvl="1" indent="-5207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fractional (0.75</a:t>
            </a:r>
            <a:r>
              <a:rPr lang="en-MY" sz="2400" dirty="0">
                <a:solidFill>
                  <a:schemeClr val="tx1"/>
                </a:solidFill>
              </a:rPr>
              <a:t>)</a:t>
            </a:r>
          </a:p>
          <a:p>
            <a:pPr marL="137160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MY" sz="2000" dirty="0">
                <a:solidFill>
                  <a:schemeClr val="tx1"/>
                </a:solidFill>
              </a:rPr>
              <a:t>0.75 x 2 = 1.5  -&gt;  1</a:t>
            </a:r>
          </a:p>
          <a:p>
            <a:pPr marL="137160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MY" sz="2000" dirty="0">
                <a:solidFill>
                  <a:schemeClr val="tx1"/>
                </a:solidFill>
              </a:rPr>
              <a:t>0.5 x 2 = 1.0    -&gt;  1</a:t>
            </a:r>
          </a:p>
          <a:p>
            <a:pPr marL="137160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912100" y="4353675"/>
            <a:ext cx="4083900" cy="121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MY" sz="2800" dirty="0">
                <a:solidFill>
                  <a:schemeClr val="tx1"/>
                </a:solidFill>
              </a:rPr>
              <a:t>Binary representation of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MY" sz="2800" dirty="0">
                <a:solidFill>
                  <a:schemeClr val="tx1"/>
                </a:solidFill>
              </a:rPr>
              <a:t>8.75 is 1000.11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71250" y="1432787"/>
            <a:ext cx="8229600" cy="19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800" dirty="0">
                <a:solidFill>
                  <a:schemeClr val="tx1"/>
                </a:solidFill>
              </a:rPr>
              <a:t>Example 1.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 dirty="0" smtClean="0">
                <a:solidFill>
                  <a:schemeClr val="tx1"/>
                </a:solidFill>
              </a:rPr>
              <a:t>Determine </a:t>
            </a:r>
            <a:r>
              <a:rPr lang="en-MY" sz="2800" dirty="0">
                <a:solidFill>
                  <a:schemeClr val="tx1"/>
                </a:solidFill>
              </a:rPr>
              <a:t>the IEEE-754 Single Precision Floating-Point Numbers of decimal value 8.75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66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MY" sz="3959" dirty="0">
                <a:solidFill>
                  <a:schemeClr val="bg1"/>
                </a:solidFill>
              </a:rPr>
              <a:t>Conversion from decimal to binary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81797" y="3323960"/>
            <a:ext cx="8229600" cy="3254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 dirty="0" smtClean="0">
                <a:solidFill>
                  <a:schemeClr val="tx1"/>
                </a:solidFill>
              </a:rPr>
              <a:t>Step 2 - Normalization </a:t>
            </a:r>
            <a:r>
              <a:rPr lang="en-MY" sz="2800" dirty="0">
                <a:solidFill>
                  <a:schemeClr val="tx1"/>
                </a:solidFill>
              </a:rPr>
              <a:t>of Binary Number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9900FF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814985" y="3954162"/>
            <a:ext cx="7501111" cy="1328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</a:pPr>
            <a:r>
              <a:rPr lang="en-MY" sz="2400" dirty="0">
                <a:solidFill>
                  <a:schemeClr val="tx1"/>
                </a:solidFill>
              </a:rPr>
              <a:t>Binary representation of 8.75</a:t>
            </a:r>
            <a:r>
              <a:rPr lang="en-MY" sz="2400" baseline="-25000" dirty="0">
                <a:solidFill>
                  <a:schemeClr val="tx1"/>
                </a:solidFill>
              </a:rPr>
              <a:t>10</a:t>
            </a:r>
            <a:r>
              <a:rPr lang="en-MY" sz="2400" dirty="0">
                <a:solidFill>
                  <a:schemeClr val="tx1"/>
                </a:solidFill>
              </a:rPr>
              <a:t> is 1000.11</a:t>
            </a:r>
            <a:r>
              <a:rPr lang="en-MY" sz="2400" baseline="-25000" dirty="0">
                <a:solidFill>
                  <a:schemeClr val="tx1"/>
                </a:solidFill>
              </a:rPr>
              <a:t>2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ct val="100000"/>
            </a:pPr>
            <a:r>
              <a:rPr lang="en-MY" sz="2400" dirty="0">
                <a:solidFill>
                  <a:schemeClr val="tx1"/>
                </a:solidFill>
              </a:rPr>
              <a:t>Normalize 1000.11</a:t>
            </a:r>
            <a:r>
              <a:rPr lang="en-MY" sz="2400" baseline="-25000" dirty="0">
                <a:solidFill>
                  <a:schemeClr val="tx1"/>
                </a:solidFill>
              </a:rPr>
              <a:t>2</a:t>
            </a:r>
            <a:r>
              <a:rPr lang="en-MY" sz="2400" dirty="0">
                <a:solidFill>
                  <a:schemeClr val="tx1"/>
                </a:solidFill>
              </a:rPr>
              <a:t>  by shifting the decimal point such that we get a </a:t>
            </a:r>
            <a:r>
              <a:rPr lang="en-MY" sz="2400" dirty="0" smtClean="0">
                <a:solidFill>
                  <a:schemeClr val="tx1"/>
                </a:solidFill>
              </a:rPr>
              <a:t>single digit 1 before decimal point. </a:t>
            </a:r>
          </a:p>
          <a:p>
            <a:pPr marL="76200" indent="0">
              <a:lnSpc>
                <a:spcPct val="90000"/>
              </a:lnSpc>
              <a:spcBef>
                <a:spcPts val="560"/>
              </a:spcBef>
              <a:buClrTx/>
              <a:buNone/>
            </a:pPr>
            <a:r>
              <a:rPr lang="en-MY" sz="2400" dirty="0">
                <a:solidFill>
                  <a:schemeClr val="tx1"/>
                </a:solidFill>
              </a:rPr>
              <a:t>	</a:t>
            </a:r>
            <a:r>
              <a:rPr lang="en-MY" sz="2400" dirty="0" smtClean="0">
                <a:solidFill>
                  <a:schemeClr val="tx1"/>
                </a:solidFill>
              </a:rPr>
              <a:t>	1000.11</a:t>
            </a:r>
            <a:r>
              <a:rPr lang="en-MY" sz="2400" baseline="-25000" dirty="0" smtClean="0">
                <a:solidFill>
                  <a:schemeClr val="tx1"/>
                </a:solidFill>
              </a:rPr>
              <a:t>2</a:t>
            </a:r>
            <a:r>
              <a:rPr lang="en-MY" sz="2400" dirty="0" smtClean="0">
                <a:solidFill>
                  <a:schemeClr val="tx1"/>
                </a:solidFill>
              </a:rPr>
              <a:t> </a:t>
            </a:r>
            <a:r>
              <a:rPr lang="en-MY" sz="2400" dirty="0">
                <a:solidFill>
                  <a:schemeClr val="tx1"/>
                </a:solidFill>
              </a:rPr>
              <a:t>= 1.00011</a:t>
            </a:r>
            <a:r>
              <a:rPr lang="en-MY" sz="2400" baseline="-25000" dirty="0">
                <a:solidFill>
                  <a:schemeClr val="tx1"/>
                </a:solidFill>
              </a:rPr>
              <a:t>2</a:t>
            </a:r>
            <a:r>
              <a:rPr lang="en-MY" sz="2400" dirty="0">
                <a:solidFill>
                  <a:schemeClr val="tx1"/>
                </a:solidFill>
              </a:rPr>
              <a:t> x 2</a:t>
            </a:r>
            <a:r>
              <a:rPr lang="en-MY" sz="2400" baseline="30000" dirty="0">
                <a:solidFill>
                  <a:schemeClr val="tx1"/>
                </a:solidFill>
              </a:rPr>
              <a:t>3</a:t>
            </a:r>
            <a:r>
              <a:rPr lang="en-MY" sz="2400" dirty="0">
                <a:solidFill>
                  <a:schemeClr val="tx1"/>
                </a:solidFill>
              </a:rPr>
              <a:t> </a:t>
            </a:r>
            <a:endParaRPr lang="en-MY" sz="24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90000"/>
              </a:lnSpc>
              <a:spcBef>
                <a:spcPts val="560"/>
              </a:spcBef>
              <a:buClrTx/>
              <a:buNone/>
            </a:pPr>
            <a:endParaRPr lang="en-MY" sz="24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90000"/>
              </a:lnSpc>
              <a:spcBef>
                <a:spcPts val="560"/>
              </a:spcBef>
              <a:buClrTx/>
              <a:buNone/>
            </a:pPr>
            <a:r>
              <a:rPr lang="en-MY" sz="2400" dirty="0" smtClean="0">
                <a:solidFill>
                  <a:schemeClr val="tx1"/>
                </a:solidFill>
              </a:rPr>
              <a:t>	That </a:t>
            </a:r>
            <a:r>
              <a:rPr lang="en-MY" sz="2400" dirty="0">
                <a:solidFill>
                  <a:schemeClr val="tx1"/>
                </a:solidFill>
              </a:rPr>
              <a:t>is, by shifting 3 decimal </a:t>
            </a:r>
            <a:r>
              <a:rPr lang="en-MY" sz="2400" dirty="0" smtClean="0">
                <a:solidFill>
                  <a:schemeClr val="tx1"/>
                </a:solidFill>
              </a:rPr>
              <a:t>places to </a:t>
            </a:r>
            <a:r>
              <a:rPr lang="en-MY" sz="2400" dirty="0">
                <a:solidFill>
                  <a:schemeClr val="tx1"/>
                </a:solidFill>
              </a:rPr>
              <a:t>the left.</a:t>
            </a:r>
          </a:p>
          <a:p>
            <a:pPr marL="76200" indent="0">
              <a:lnSpc>
                <a:spcPct val="90000"/>
              </a:lnSpc>
              <a:spcBef>
                <a:spcPts val="560"/>
              </a:spcBef>
              <a:buClrTx/>
              <a:buNone/>
            </a:pPr>
            <a:endParaRPr lang="en-MY" sz="24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rot="10800000">
            <a:off x="2855580" y="5455495"/>
            <a:ext cx="505458" cy="185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18984" y="4312508"/>
            <a:ext cx="1433384" cy="3459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71250" y="1432787"/>
            <a:ext cx="8229600" cy="19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800" dirty="0">
                <a:solidFill>
                  <a:schemeClr val="tx1"/>
                </a:solidFill>
              </a:rPr>
              <a:t>Example 1.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 dirty="0" smtClean="0">
                <a:solidFill>
                  <a:schemeClr val="tx1"/>
                </a:solidFill>
              </a:rPr>
              <a:t>Determine </a:t>
            </a:r>
            <a:r>
              <a:rPr lang="en-MY" sz="2800" dirty="0">
                <a:solidFill>
                  <a:schemeClr val="tx1"/>
                </a:solidFill>
              </a:rPr>
              <a:t>the IEEE-754 Single Precision Floating-Point Numbers of decimal value 8.75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66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MY" sz="3959" dirty="0">
                <a:solidFill>
                  <a:schemeClr val="bg1"/>
                </a:solidFill>
              </a:rPr>
              <a:t>Conversion from decimal to binary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25" y="2987304"/>
            <a:ext cx="3213787" cy="5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2107413" y="3623370"/>
            <a:ext cx="6453300" cy="63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dirty="0">
                <a:solidFill>
                  <a:schemeClr val="tx1"/>
                </a:solidFill>
              </a:rPr>
              <a:t>1000.11</a:t>
            </a:r>
            <a:r>
              <a:rPr lang="en-MY" sz="2000" baseline="-25000" dirty="0">
                <a:solidFill>
                  <a:schemeClr val="tx1"/>
                </a:solidFill>
              </a:rPr>
              <a:t>2</a:t>
            </a:r>
            <a:r>
              <a:rPr lang="en-MY" sz="2000" dirty="0">
                <a:solidFill>
                  <a:schemeClr val="tx1"/>
                </a:solidFill>
              </a:rPr>
              <a:t> = 1.00011</a:t>
            </a:r>
            <a:r>
              <a:rPr lang="en-MY" sz="2000" baseline="-25000" dirty="0">
                <a:solidFill>
                  <a:schemeClr val="tx1"/>
                </a:solidFill>
              </a:rPr>
              <a:t>2</a:t>
            </a:r>
            <a:r>
              <a:rPr lang="en-MY" sz="2000" dirty="0">
                <a:solidFill>
                  <a:schemeClr val="tx1"/>
                </a:solidFill>
              </a:rPr>
              <a:t> x 2</a:t>
            </a:r>
            <a:r>
              <a:rPr lang="en-MY" sz="2000" baseline="30000" dirty="0">
                <a:solidFill>
                  <a:schemeClr val="tx1"/>
                </a:solidFill>
              </a:rPr>
              <a:t>3</a:t>
            </a:r>
            <a:r>
              <a:rPr lang="en-MY" sz="2000" dirty="0">
                <a:solidFill>
                  <a:schemeClr val="tx1"/>
                </a:solidFill>
              </a:rPr>
              <a:t> </a:t>
            </a:r>
          </a:p>
          <a:p>
            <a:pPr marL="914400" lvl="0" indent="3873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MY" sz="2000" dirty="0">
                <a:solidFill>
                  <a:schemeClr val="tx1"/>
                </a:solidFill>
              </a:rPr>
              <a:t> = (-1)</a:t>
            </a:r>
            <a:r>
              <a:rPr lang="en-MY" sz="2000" baseline="30000" dirty="0">
                <a:solidFill>
                  <a:schemeClr val="tx1"/>
                </a:solidFill>
              </a:rPr>
              <a:t>0</a:t>
            </a:r>
            <a:r>
              <a:rPr lang="en-MY" sz="2000" dirty="0">
                <a:solidFill>
                  <a:schemeClr val="tx1"/>
                </a:solidFill>
              </a:rPr>
              <a:t> x (1 + 0.00011</a:t>
            </a:r>
            <a:r>
              <a:rPr lang="en-MY" sz="2000" baseline="-25000" dirty="0">
                <a:solidFill>
                  <a:schemeClr val="tx1"/>
                </a:solidFill>
              </a:rPr>
              <a:t>2</a:t>
            </a:r>
            <a:r>
              <a:rPr lang="en-MY" sz="2000" dirty="0">
                <a:solidFill>
                  <a:schemeClr val="tx1"/>
                </a:solidFill>
              </a:rPr>
              <a:t>) x 2</a:t>
            </a:r>
            <a:r>
              <a:rPr lang="en-MY" sz="2000" baseline="30000" dirty="0">
                <a:solidFill>
                  <a:schemeClr val="tx1"/>
                </a:solidFill>
              </a:rPr>
              <a:t>3</a:t>
            </a:r>
            <a:r>
              <a:rPr lang="en-MY" sz="2000" dirty="0">
                <a:solidFill>
                  <a:schemeClr val="tx1"/>
                </a:solidFill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9900FF"/>
              </a:solidFill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13694" y="4312508"/>
            <a:ext cx="5208600" cy="186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i="1" dirty="0">
                <a:solidFill>
                  <a:schemeClr val="tx1"/>
                </a:solidFill>
              </a:rPr>
              <a:t>S</a:t>
            </a:r>
            <a:r>
              <a:rPr lang="en-MY" sz="2000" dirty="0">
                <a:solidFill>
                  <a:schemeClr val="tx1"/>
                </a:solidFill>
              </a:rPr>
              <a:t> = 0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i="1" dirty="0">
                <a:solidFill>
                  <a:schemeClr val="tx1"/>
                </a:solidFill>
              </a:rPr>
              <a:t>F</a:t>
            </a:r>
            <a:r>
              <a:rPr lang="en-MY" sz="2000" dirty="0">
                <a:solidFill>
                  <a:schemeClr val="tx1"/>
                </a:solidFill>
              </a:rPr>
              <a:t> = 00011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i="1" dirty="0">
                <a:solidFill>
                  <a:schemeClr val="tx1"/>
                </a:solidFill>
              </a:rPr>
              <a:t>E</a:t>
            </a:r>
            <a:r>
              <a:rPr lang="en-MY" sz="2000" dirty="0">
                <a:solidFill>
                  <a:schemeClr val="tx1"/>
                </a:solidFill>
              </a:rPr>
              <a:t>-bias = 3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000" i="1" dirty="0">
                <a:solidFill>
                  <a:schemeClr val="tx1"/>
                </a:solidFill>
              </a:rPr>
              <a:t>E</a:t>
            </a:r>
            <a:r>
              <a:rPr lang="en-MY" sz="2000" dirty="0">
                <a:solidFill>
                  <a:schemeClr val="tx1"/>
                </a:solidFill>
              </a:rPr>
              <a:t>-127 = 3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MY" sz="2000" i="1" dirty="0">
                <a:solidFill>
                  <a:schemeClr val="tx1"/>
                </a:solidFill>
              </a:rPr>
              <a:t>E</a:t>
            </a:r>
            <a:r>
              <a:rPr lang="en-MY" sz="2000" dirty="0">
                <a:solidFill>
                  <a:schemeClr val="tx1"/>
                </a:solidFill>
              </a:rPr>
              <a:t>=130</a:t>
            </a:r>
            <a:r>
              <a:rPr lang="en-MY" sz="2000" baseline="-25000" dirty="0">
                <a:solidFill>
                  <a:schemeClr val="tx1"/>
                </a:solidFill>
              </a:rPr>
              <a:t>10</a:t>
            </a:r>
            <a:r>
              <a:rPr lang="en-MY" sz="2000" dirty="0">
                <a:solidFill>
                  <a:schemeClr val="tx1"/>
                </a:solidFill>
              </a:rPr>
              <a:t> =10000010</a:t>
            </a:r>
            <a:r>
              <a:rPr lang="en-MY" sz="2000" baseline="-25000" dirty="0">
                <a:solidFill>
                  <a:schemeClr val="tx1"/>
                </a:solidFill>
              </a:rPr>
              <a:t>2</a:t>
            </a:r>
            <a:r>
              <a:rPr lang="en-MY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043" y="4658475"/>
            <a:ext cx="3371975" cy="96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29074" y="6067162"/>
            <a:ext cx="8414926" cy="186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1800" dirty="0">
                <a:solidFill>
                  <a:schemeClr val="tx1"/>
                </a:solidFill>
              </a:rPr>
              <a:t>IEEE-754 Single Precision Floating-Point Numbers of decimal value 8.75 is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1800" dirty="0">
                <a:solidFill>
                  <a:schemeClr val="tx1"/>
                </a:solidFill>
              </a:rPr>
              <a:t>0 10000010 00011000000000000000000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135" y="2999661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Obtain this format: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372498" y="3146088"/>
            <a:ext cx="370702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18984" y="4687327"/>
            <a:ext cx="1433384" cy="3459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18984" y="5647035"/>
            <a:ext cx="2460166" cy="3459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71250" y="1391600"/>
            <a:ext cx="8229600" cy="19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Example 2. </a:t>
            </a:r>
            <a:r>
              <a:rPr lang="en-MY" dirty="0" smtClean="0">
                <a:solidFill>
                  <a:schemeClr val="tx1"/>
                </a:solidFill>
              </a:rPr>
              <a:t>Determine </a:t>
            </a:r>
            <a:r>
              <a:rPr lang="en-MY" dirty="0">
                <a:solidFill>
                  <a:schemeClr val="tx1"/>
                </a:solidFill>
              </a:rPr>
              <a:t>the decimal value of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tx1"/>
                </a:solidFill>
              </a:rPr>
              <a:t>0 10000000 </a:t>
            </a:r>
            <a:r>
              <a:rPr lang="en-MY" dirty="0" smtClean="0">
                <a:solidFill>
                  <a:schemeClr val="tx1"/>
                </a:solidFill>
              </a:rPr>
              <a:t>11000000000000000000000</a:t>
            </a:r>
            <a:r>
              <a:rPr lang="en-MY" baseline="-25000" dirty="0" smtClean="0">
                <a:solidFill>
                  <a:schemeClr val="tx1"/>
                </a:solidFill>
              </a:rPr>
              <a:t>2</a:t>
            </a:r>
            <a:endParaRPr lang="en-MY" baseline="-25000" dirty="0">
              <a:solidFill>
                <a:schemeClr val="tx1"/>
              </a:solidFill>
            </a:endParaRPr>
          </a:p>
          <a:p>
            <a:pPr marL="0" lvl="0" indent="-6985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MY" dirty="0">
                <a:solidFill>
                  <a:schemeClr val="tx1"/>
                </a:solidFill>
              </a:rPr>
              <a:t>based on IEEE-754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66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3959" dirty="0" smtClean="0">
                <a:solidFill>
                  <a:schemeClr val="bg1"/>
                </a:solidFill>
              </a:rPr>
              <a:t>Conversion from binary to decima</a:t>
            </a:r>
            <a:r>
              <a:rPr lang="en-MY" sz="3959" dirty="0">
                <a:solidFill>
                  <a:schemeClr val="bg1"/>
                </a:solidFill>
              </a:rPr>
              <a:t>l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150" y="2869137"/>
            <a:ext cx="3213787" cy="5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70704" y="3608172"/>
            <a:ext cx="8760940" cy="35021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tx1"/>
                </a:solidFill>
              </a:rPr>
              <a:t>0 10000000 </a:t>
            </a:r>
            <a:r>
              <a:rPr lang="en-MY" sz="2400" dirty="0" smtClean="0">
                <a:solidFill>
                  <a:schemeClr val="tx1"/>
                </a:solidFill>
              </a:rPr>
              <a:t>11000000000000000000000</a:t>
            </a:r>
            <a:r>
              <a:rPr lang="en-MY" sz="2400" baseline="-25000" dirty="0" smtClean="0">
                <a:solidFill>
                  <a:schemeClr val="tx1"/>
                </a:solidFill>
              </a:rPr>
              <a:t>2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endParaRPr lang="en-MY" sz="2400" baseline="-25000" dirty="0" smtClean="0">
              <a:solidFill>
                <a:schemeClr val="tx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endParaRPr lang="en-MY" sz="2400" baseline="-250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tx1"/>
                </a:solidFill>
              </a:rPr>
              <a:t>= (-1)</a:t>
            </a:r>
            <a:r>
              <a:rPr lang="en-MY" sz="2400" baseline="30000" dirty="0">
                <a:solidFill>
                  <a:schemeClr val="tx1"/>
                </a:solidFill>
              </a:rPr>
              <a:t>0</a:t>
            </a:r>
            <a:r>
              <a:rPr lang="en-MY" sz="2400" dirty="0">
                <a:solidFill>
                  <a:schemeClr val="tx1"/>
                </a:solidFill>
              </a:rPr>
              <a:t> x (1 + 0.1100</a:t>
            </a:r>
            <a:r>
              <a:rPr lang="en-MY" sz="2400" baseline="-25000" dirty="0">
                <a:solidFill>
                  <a:schemeClr val="tx1"/>
                </a:solidFill>
              </a:rPr>
              <a:t>2</a:t>
            </a:r>
            <a:r>
              <a:rPr lang="en-MY" sz="2400" dirty="0">
                <a:solidFill>
                  <a:schemeClr val="tx1"/>
                </a:solidFill>
              </a:rPr>
              <a:t>) x 2</a:t>
            </a:r>
            <a:r>
              <a:rPr lang="en-MY" sz="2400" baseline="30000" dirty="0">
                <a:solidFill>
                  <a:schemeClr val="tx1"/>
                </a:solidFill>
              </a:rPr>
              <a:t>10000000(base2)-127(base10)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tx1"/>
                </a:solidFill>
              </a:rPr>
              <a:t>= 1 x (1.1100</a:t>
            </a:r>
            <a:r>
              <a:rPr lang="en-MY" sz="2400" baseline="-25000" dirty="0">
                <a:solidFill>
                  <a:schemeClr val="tx1"/>
                </a:solidFill>
              </a:rPr>
              <a:t>2</a:t>
            </a:r>
            <a:r>
              <a:rPr lang="en-MY" sz="2400" dirty="0">
                <a:solidFill>
                  <a:schemeClr val="tx1"/>
                </a:solidFill>
              </a:rPr>
              <a:t>) x 2</a:t>
            </a:r>
            <a:r>
              <a:rPr lang="en-MY" sz="2400" baseline="30000" dirty="0">
                <a:solidFill>
                  <a:schemeClr val="tx1"/>
                </a:solidFill>
              </a:rPr>
              <a:t>128(base10)-127(base10)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tx1"/>
                </a:solidFill>
              </a:rPr>
              <a:t>= (1.1100</a:t>
            </a:r>
            <a:r>
              <a:rPr lang="en-MY" sz="2400" baseline="-25000" dirty="0">
                <a:solidFill>
                  <a:schemeClr val="tx1"/>
                </a:solidFill>
              </a:rPr>
              <a:t>2</a:t>
            </a:r>
            <a:r>
              <a:rPr lang="en-MY" sz="2400" dirty="0">
                <a:solidFill>
                  <a:schemeClr val="tx1"/>
                </a:solidFill>
              </a:rPr>
              <a:t>) x 2</a:t>
            </a:r>
            <a:r>
              <a:rPr lang="en-MY" sz="2400" baseline="30000" dirty="0">
                <a:solidFill>
                  <a:schemeClr val="tx1"/>
                </a:solidFill>
              </a:rPr>
              <a:t>1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MY" sz="2400" dirty="0">
                <a:solidFill>
                  <a:schemeClr val="tx1"/>
                </a:solidFill>
              </a:rPr>
              <a:t>= </a:t>
            </a:r>
            <a:r>
              <a:rPr lang="en-MY" sz="2400" dirty="0" smtClean="0">
                <a:solidFill>
                  <a:schemeClr val="tx1"/>
                </a:solidFill>
              </a:rPr>
              <a:t>11.100 </a:t>
            </a:r>
            <a:r>
              <a:rPr lang="en-MY" sz="2400" baseline="-25000" dirty="0" smtClean="0">
                <a:solidFill>
                  <a:schemeClr val="tx1"/>
                </a:solidFill>
              </a:rPr>
              <a:t>2</a:t>
            </a:r>
            <a:endParaRPr lang="en-MY" sz="2400" baseline="-25000" dirty="0">
              <a:solidFill>
                <a:schemeClr val="tx1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803126" y="5754126"/>
            <a:ext cx="4349400" cy="214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90000"/>
              </a:lnSpc>
              <a:spcBef>
                <a:spcPts val="0"/>
              </a:spcBef>
              <a:buClr>
                <a:srgbClr val="9900FF"/>
              </a:buClr>
              <a:buSzPct val="100000"/>
            </a:pPr>
            <a:r>
              <a:rPr lang="en-MY" sz="1800" dirty="0" smtClean="0">
                <a:solidFill>
                  <a:schemeClr val="tx1"/>
                </a:solidFill>
              </a:rPr>
              <a:t>integral</a:t>
            </a:r>
            <a:r>
              <a:rPr lang="en-MY" sz="1800" dirty="0">
                <a:solidFill>
                  <a:schemeClr val="tx1"/>
                </a:solidFill>
              </a:rPr>
              <a:t>, 11</a:t>
            </a:r>
            <a:r>
              <a:rPr lang="en-MY" sz="1800" baseline="-25000" dirty="0">
                <a:solidFill>
                  <a:schemeClr val="tx1"/>
                </a:solidFill>
              </a:rPr>
              <a:t>2</a:t>
            </a:r>
            <a:r>
              <a:rPr lang="en-MY" sz="1800" dirty="0">
                <a:solidFill>
                  <a:schemeClr val="tx1"/>
                </a:solidFill>
              </a:rPr>
              <a:t> = 3</a:t>
            </a:r>
          </a:p>
          <a:p>
            <a:pPr marL="457200" indent="-381000">
              <a:lnSpc>
                <a:spcPct val="90000"/>
              </a:lnSpc>
              <a:spcBef>
                <a:spcPts val="0"/>
              </a:spcBef>
              <a:buClr>
                <a:srgbClr val="9900FF"/>
              </a:buClr>
            </a:pPr>
            <a:r>
              <a:rPr lang="en-MY" sz="1800" dirty="0">
                <a:solidFill>
                  <a:schemeClr val="tx1"/>
                </a:solidFill>
              </a:rPr>
              <a:t>fractional, 0.100</a:t>
            </a:r>
            <a:r>
              <a:rPr lang="en-MY" sz="1800" baseline="-25000" dirty="0">
                <a:solidFill>
                  <a:schemeClr val="tx1"/>
                </a:solidFill>
              </a:rPr>
              <a:t>2</a:t>
            </a:r>
            <a:r>
              <a:rPr lang="en-MY" sz="1800" dirty="0">
                <a:solidFill>
                  <a:schemeClr val="tx1"/>
                </a:solidFill>
              </a:rPr>
              <a:t> =</a:t>
            </a:r>
            <a:r>
              <a:rPr lang="en-MY" sz="1800" dirty="0" smtClean="0">
                <a:solidFill>
                  <a:schemeClr val="tx1"/>
                </a:solidFill>
              </a:rPr>
              <a:t>0.5</a:t>
            </a:r>
          </a:p>
          <a:p>
            <a:pPr marL="76200" indent="0">
              <a:lnSpc>
                <a:spcPct val="90000"/>
              </a:lnSpc>
              <a:spcBef>
                <a:spcPts val="0"/>
              </a:spcBef>
              <a:buClr>
                <a:srgbClr val="9900FF"/>
              </a:buClr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pPr marL="76200" indent="0">
              <a:lnSpc>
                <a:spcPct val="90000"/>
              </a:lnSpc>
              <a:spcBef>
                <a:spcPts val="0"/>
              </a:spcBef>
              <a:buClr>
                <a:srgbClr val="9900FF"/>
              </a:buClr>
              <a:buNone/>
            </a:pPr>
            <a:r>
              <a:rPr lang="en-MY" sz="2400" dirty="0" smtClean="0">
                <a:solidFill>
                  <a:schemeClr val="tx1"/>
                </a:solidFill>
              </a:rPr>
              <a:t>Thus, decimal </a:t>
            </a:r>
            <a:r>
              <a:rPr lang="en-MY" sz="2400" dirty="0">
                <a:solidFill>
                  <a:schemeClr val="tx1"/>
                </a:solidFill>
              </a:rPr>
              <a:t>value </a:t>
            </a:r>
            <a:r>
              <a:rPr lang="en-MY" sz="2400" dirty="0" smtClean="0">
                <a:solidFill>
                  <a:schemeClr val="tx1"/>
                </a:solidFill>
              </a:rPr>
              <a:t>is 3.5</a:t>
            </a:r>
            <a:endParaRPr lang="en-MY"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90000"/>
              </a:lnSpc>
              <a:spcBef>
                <a:spcPts val="0"/>
              </a:spcBef>
              <a:buClr>
                <a:srgbClr val="9900FF"/>
              </a:buClr>
              <a:buSzPct val="100000"/>
            </a:pP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134" y="2974947"/>
            <a:ext cx="2445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this format: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692" y="3608173"/>
            <a:ext cx="259492" cy="38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1376" y="3612289"/>
            <a:ext cx="1305694" cy="38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8695" y="3612289"/>
            <a:ext cx="3529477" cy="38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692" y="4003589"/>
            <a:ext cx="25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4731" y="4005072"/>
            <a:ext cx="25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5589" y="4005072"/>
            <a:ext cx="25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F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947" y="5366951"/>
            <a:ext cx="393355" cy="38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5629" y="5371067"/>
            <a:ext cx="498382" cy="383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501800"/>
            <a:ext cx="8368800" cy="485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740"/>
              <a:buFont typeface="Arial"/>
              <a:buChar char="•"/>
            </a:pPr>
            <a:r>
              <a:rPr lang="en-MY" sz="272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r>
              <a:rPr lang="en-MY" sz="272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code used to represent 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Tx/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letters of the alphabet and digits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Tx/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printable symbols e.g. + *, &amp;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Tx/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unprintable characters -  Backspace, </a:t>
            </a:r>
            <a:r>
              <a:rPr lang="en-MY" sz="238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Form Feed, </a:t>
            </a: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Carriage Return, </a:t>
            </a:r>
            <a:r>
              <a:rPr lang="en-MY" sz="238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lang="en-MY" sz="238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Tx/>
              <a:buSzPct val="100740"/>
              <a:buFont typeface="Arial"/>
              <a:buChar char="•"/>
            </a:pPr>
            <a:r>
              <a:rPr lang="en-MY" sz="272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Types of codes 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Tx/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EBCDIC (Extended Binary Coded Decimal Interchange Code) based on 8 bits used by IBM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Tx/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ASCII (American Standard Code for Information Interchange) based on 7 bits used by others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Tx/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Unicode </a:t>
            </a:r>
            <a:r>
              <a:rPr lang="en-MY" sz="238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include the basic ASCII </a:t>
            </a:r>
            <a:r>
              <a:rPr lang="en-MY" sz="238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r>
              <a:rPr lang="en-MY" sz="238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set and later expanded to include other characters like Arabic, Chinese, Japanese and other characters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57200" y="274637"/>
            <a:ext cx="8229600" cy="106612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MY" sz="429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22114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ASCII table</a:t>
            </a:r>
          </a:p>
        </p:txBody>
      </p:sp>
      <p:pic>
        <p:nvPicPr>
          <p:cNvPr id="287" name="Shape 287" descr="ASCII-Table-wide"/>
          <p:cNvPicPr preferRelativeResize="0"/>
          <p:nvPr/>
        </p:nvPicPr>
        <p:blipFill rotWithShape="1">
          <a:blip r:embed="rId3">
            <a:alphaModFix/>
          </a:blip>
          <a:srcRect t="10796"/>
          <a:stretch/>
        </p:blipFill>
        <p:spPr>
          <a:xfrm>
            <a:off x="611560" y="1340767"/>
            <a:ext cx="8118556" cy="54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encompasses a particular kind of data item, as defined by: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it can take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operations that can be performed on it</a:t>
            </a:r>
          </a:p>
        </p:txBody>
      </p:sp>
      <p:sp>
        <p:nvSpPr>
          <p:cNvPr id="5" name="Shape 158"/>
          <p:cNvSpPr txBox="1">
            <a:spLocks/>
          </p:cNvSpPr>
          <p:nvPr/>
        </p:nvSpPr>
        <p:spPr>
          <a:xfrm>
            <a:off x="457200" y="274637"/>
            <a:ext cx="8229600" cy="994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-MY" dirty="0" smtClean="0">
                <a:solidFill>
                  <a:schemeClr val="bg1"/>
                </a:solidFill>
              </a:rPr>
              <a:t>What is Data Type?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 type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MY" sz="3200" b="0" i="1" u="none" strike="noStrike" cap="none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MY" sz="3200" b="0" i="1" u="none" strike="noStrike" cap="none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stored as 1 or 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dirty="0"/>
              <a:t>represents the value </a:t>
            </a: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logical and relational operators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1" u="none" strike="noStrike" cap="none" dirty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MY" dirty="0">
                <a:solidFill>
                  <a:srgbClr val="9900FF"/>
                </a:solidFill>
              </a:rPr>
              <a:t>Using Boolean variable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Boolean variables is useful to program a particular scenario, e.g. if a certain criteria is achieved or some values were obtained</a:t>
            </a:r>
          </a:p>
          <a:p>
            <a:pPr marL="342900" marR="0" lvl="0" indent="-342900" algn="l" rtl="0">
              <a:spcBef>
                <a:spcPts val="640"/>
              </a:spcBef>
              <a:buClrTx/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Some examples</a:t>
            </a:r>
            <a:r>
              <a:rPr lang="en-MY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R="0" lvl="1" algn="l" rtl="0">
              <a:spcBef>
                <a:spcPts val="640"/>
              </a:spcBef>
              <a:buClrTx/>
              <a:buSzPct val="100000"/>
              <a:buFont typeface="Arial"/>
            </a:pPr>
            <a:r>
              <a:rPr lang="en-MY" sz="3200" dirty="0">
                <a:solidFill>
                  <a:schemeClr val="tx1"/>
                </a:solidFill>
              </a:rPr>
              <a:t>to denote if game is over</a:t>
            </a:r>
          </a:p>
          <a:p>
            <a:pPr marR="0" lvl="1" algn="l" rtl="0">
              <a:spcBef>
                <a:spcPts val="640"/>
              </a:spcBef>
              <a:buClrTx/>
              <a:buSzPct val="100000"/>
            </a:pPr>
            <a:r>
              <a:rPr lang="en-MY" sz="3200" dirty="0">
                <a:solidFill>
                  <a:schemeClr val="tx1"/>
                </a:solidFill>
              </a:rPr>
              <a:t>if a certain rules has been compromised</a:t>
            </a:r>
          </a:p>
          <a:p>
            <a:pPr marR="0" lvl="1" algn="l" rtl="0">
              <a:spcBef>
                <a:spcPts val="640"/>
              </a:spcBef>
              <a:buClrTx/>
              <a:buSzPct val="100000"/>
            </a:pPr>
            <a:r>
              <a:rPr lang="en-MY" sz="3200" dirty="0">
                <a:solidFill>
                  <a:schemeClr val="tx1"/>
                </a:solidFill>
              </a:rPr>
              <a:t>certain search value is </a:t>
            </a:r>
            <a:r>
              <a:rPr lang="en-MY" sz="3200" dirty="0" smtClean="0">
                <a:solidFill>
                  <a:schemeClr val="tx1"/>
                </a:solidFill>
              </a:rPr>
              <a:t>matched</a:t>
            </a:r>
            <a:endParaRPr lang="en-MY" sz="3200" dirty="0">
              <a:solidFill>
                <a:schemeClr val="tx1"/>
              </a:solidFill>
            </a:endParaRPr>
          </a:p>
        </p:txBody>
      </p:sp>
      <p:sp>
        <p:nvSpPr>
          <p:cNvPr id="4" name="Shape 304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-MY" dirty="0" smtClean="0">
                <a:solidFill>
                  <a:schemeClr val="lt1"/>
                </a:solidFill>
              </a:rPr>
              <a:t>Using Boolean Variables</a:t>
            </a:r>
            <a:endParaRPr lang="en-MY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Compound Data Types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/ structures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Enumerated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data of same type – Homogenous data type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compound data type with fixed size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 value – index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 of Arrays – 1, 2, 3, 4, .. N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 on Arrays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an item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 new item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an item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l="15496" t="18769" r="17819" b="-18769"/>
          <a:stretch/>
        </p:blipFill>
        <p:spPr>
          <a:xfrm>
            <a:off x="467543" y="1417637"/>
            <a:ext cx="8676456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dimensional Array in C++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l="16240" t="22439" r="15688" b="6687"/>
          <a:stretch/>
        </p:blipFill>
        <p:spPr>
          <a:xfrm>
            <a:off x="179511" y="1412775"/>
            <a:ext cx="8856983" cy="51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590872" y="269387"/>
            <a:ext cx="8229600" cy="999372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 of Array Elements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331741"/>
          </a:xfr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sym typeface="Arial"/>
              </a:rPr>
              <a:t>Row Major and Column Major Address Calculation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0011"/>
            <a:ext cx="8229600" cy="4186152"/>
          </a:xfrm>
        </p:spPr>
        <p:txBody>
          <a:bodyPr/>
          <a:lstStyle/>
          <a:p>
            <a:r>
              <a:rPr lang="en-US" dirty="0"/>
              <a:t>In computing, </a:t>
            </a:r>
            <a:r>
              <a:rPr lang="en-US" b="1" dirty="0"/>
              <a:t>row</a:t>
            </a:r>
            <a:r>
              <a:rPr lang="en-US" dirty="0"/>
              <a:t>-</a:t>
            </a:r>
            <a:r>
              <a:rPr lang="en-US" b="1" dirty="0"/>
              <a:t>major</a:t>
            </a:r>
            <a:r>
              <a:rPr lang="en-US" dirty="0"/>
              <a:t> order and </a:t>
            </a:r>
            <a:r>
              <a:rPr lang="en-US" b="1" dirty="0"/>
              <a:t>column</a:t>
            </a:r>
            <a:r>
              <a:rPr lang="en-US" dirty="0"/>
              <a:t>-</a:t>
            </a:r>
            <a:r>
              <a:rPr lang="en-US" b="1" dirty="0"/>
              <a:t>major</a:t>
            </a:r>
            <a:r>
              <a:rPr lang="en-US" dirty="0"/>
              <a:t> order are methods for storing multidimensional arrays in linear storage such as random access </a:t>
            </a:r>
            <a:r>
              <a:rPr lang="en-US" dirty="0" smtClean="0"/>
              <a:t>memory </a:t>
            </a:r>
          </a:p>
          <a:p>
            <a:r>
              <a:rPr lang="en-US" dirty="0" smtClean="0"/>
              <a:t>Different </a:t>
            </a:r>
            <a:r>
              <a:rPr lang="en-US" dirty="0"/>
              <a:t>programming </a:t>
            </a:r>
            <a:r>
              <a:rPr lang="en-US" dirty="0" smtClean="0"/>
              <a:t>languages may use different data </a:t>
            </a:r>
            <a:r>
              <a:rPr lang="en-US" dirty="0"/>
              <a:t>layout </a:t>
            </a:r>
            <a:r>
              <a:rPr lang="en-US" dirty="0" smtClean="0"/>
              <a:t>when passing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2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l="16240" t="25594" r="19007" b="4517"/>
          <a:stretch/>
        </p:blipFill>
        <p:spPr>
          <a:xfrm>
            <a:off x="107504" y="1556791"/>
            <a:ext cx="8424935" cy="511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04261" y="188640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r>
              <a:rPr lang="en-MY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versus</a:t>
            </a:r>
            <a:r>
              <a:rPr lang="en-MY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Column-wise based on </a:t>
            </a:r>
            <a:r>
              <a:rPr lang="en-MY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390238" cy="1554163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MY" dirty="0" smtClean="0">
                <a:solidFill>
                  <a:schemeClr val="lt1"/>
                </a:solidFill>
              </a:rPr>
              <a:t>Calculating address </a:t>
            </a:r>
            <a:r>
              <a:rPr lang="en-MY" dirty="0">
                <a:solidFill>
                  <a:schemeClr val="lt1"/>
                </a:solidFill>
              </a:rPr>
              <a:t>of array element (Row-wise)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054288" y="2182393"/>
            <a:ext cx="7003862" cy="3017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42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 b="63313"/>
          <a:stretch/>
        </p:blipFill>
        <p:spPr>
          <a:xfrm>
            <a:off x="1323975" y="2676958"/>
            <a:ext cx="6858000" cy="62994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1173892" y="3391805"/>
            <a:ext cx="7003624" cy="19957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7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525439" y="454660"/>
            <a:ext cx="2295659" cy="7150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16" name="Shape 116"/>
          <p:cNvSpPr/>
          <p:nvPr/>
        </p:nvSpPr>
        <p:spPr>
          <a:xfrm>
            <a:off x="591458" y="2051355"/>
            <a:ext cx="2637158" cy="5788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Basic data types</a:t>
            </a:r>
          </a:p>
        </p:txBody>
      </p:sp>
      <p:sp>
        <p:nvSpPr>
          <p:cNvPr id="117" name="Shape 117"/>
          <p:cNvSpPr/>
          <p:nvPr/>
        </p:nvSpPr>
        <p:spPr>
          <a:xfrm>
            <a:off x="5013846" y="2038452"/>
            <a:ext cx="3495843" cy="5788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2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Compound data types</a:t>
            </a:r>
          </a:p>
        </p:txBody>
      </p:sp>
      <p:sp>
        <p:nvSpPr>
          <p:cNvPr id="118" name="Shape 118"/>
          <p:cNvSpPr/>
          <p:nvPr/>
        </p:nvSpPr>
        <p:spPr>
          <a:xfrm>
            <a:off x="130324" y="2998050"/>
            <a:ext cx="1542000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</a:p>
        </p:txBody>
      </p:sp>
      <p:sp>
        <p:nvSpPr>
          <p:cNvPr id="119" name="Shape 119"/>
          <p:cNvSpPr/>
          <p:nvPr/>
        </p:nvSpPr>
        <p:spPr>
          <a:xfrm>
            <a:off x="1824933" y="3391151"/>
            <a:ext cx="2387026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float/double</a:t>
            </a:r>
          </a:p>
        </p:txBody>
      </p:sp>
      <p:sp>
        <p:nvSpPr>
          <p:cNvPr id="120" name="Shape 120"/>
          <p:cNvSpPr/>
          <p:nvPr/>
        </p:nvSpPr>
        <p:spPr>
          <a:xfrm>
            <a:off x="130324" y="3718125"/>
            <a:ext cx="2007000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137200" y="2853008"/>
            <a:ext cx="1637041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</a:p>
        </p:txBody>
      </p:sp>
      <p:sp>
        <p:nvSpPr>
          <p:cNvPr id="122" name="Shape 122"/>
          <p:cNvSpPr/>
          <p:nvPr/>
        </p:nvSpPr>
        <p:spPr>
          <a:xfrm>
            <a:off x="6195676" y="5301200"/>
            <a:ext cx="967499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  <p:sp>
        <p:nvSpPr>
          <p:cNvPr id="123" name="Shape 123"/>
          <p:cNvSpPr/>
          <p:nvPr/>
        </p:nvSpPr>
        <p:spPr>
          <a:xfrm>
            <a:off x="2481275" y="5229200"/>
            <a:ext cx="1370699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</a:p>
        </p:txBody>
      </p:sp>
      <p:sp>
        <p:nvSpPr>
          <p:cNvPr id="124" name="Shape 124"/>
          <p:cNvSpPr/>
          <p:nvPr/>
        </p:nvSpPr>
        <p:spPr>
          <a:xfrm>
            <a:off x="2481280" y="6075076"/>
            <a:ext cx="1370640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</a:p>
        </p:txBody>
      </p:sp>
      <p:sp>
        <p:nvSpPr>
          <p:cNvPr id="125" name="Shape 125"/>
          <p:cNvSpPr/>
          <p:nvPr/>
        </p:nvSpPr>
        <p:spPr>
          <a:xfrm>
            <a:off x="3601275" y="5661250"/>
            <a:ext cx="1092600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</a:p>
        </p:txBody>
      </p:sp>
      <p:sp>
        <p:nvSpPr>
          <p:cNvPr id="126" name="Shape 126"/>
          <p:cNvSpPr/>
          <p:nvPr/>
        </p:nvSpPr>
        <p:spPr>
          <a:xfrm>
            <a:off x="4577474" y="5386475"/>
            <a:ext cx="1243500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27" name="Shape 127"/>
          <p:cNvSpPr/>
          <p:nvPr/>
        </p:nvSpPr>
        <p:spPr>
          <a:xfrm>
            <a:off x="6086775" y="6008950"/>
            <a:ext cx="1430699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</a:p>
        </p:txBody>
      </p:sp>
      <p:cxnSp>
        <p:nvCxnSpPr>
          <p:cNvPr id="128" name="Shape 128"/>
          <p:cNvCxnSpPr>
            <a:stCxn id="115" idx="2"/>
            <a:endCxn id="116" idx="0"/>
          </p:cNvCxnSpPr>
          <p:nvPr/>
        </p:nvCxnSpPr>
        <p:spPr>
          <a:xfrm rot="5400000">
            <a:off x="2850769" y="228949"/>
            <a:ext cx="881700" cy="2763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29" name="Shape 129"/>
          <p:cNvCxnSpPr>
            <a:stCxn id="115" idx="2"/>
            <a:endCxn id="117" idx="0"/>
          </p:cNvCxnSpPr>
          <p:nvPr/>
        </p:nvCxnSpPr>
        <p:spPr>
          <a:xfrm rot="-5400000" flipH="1">
            <a:off x="5283169" y="559849"/>
            <a:ext cx="868800" cy="2088599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130" name="Shape 130"/>
          <p:cNvSpPr/>
          <p:nvPr/>
        </p:nvSpPr>
        <p:spPr>
          <a:xfrm>
            <a:off x="5344725" y="3357000"/>
            <a:ext cx="1243500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</a:p>
        </p:txBody>
      </p:sp>
      <p:sp>
        <p:nvSpPr>
          <p:cNvPr id="131" name="Shape 131"/>
          <p:cNvSpPr/>
          <p:nvPr/>
        </p:nvSpPr>
        <p:spPr>
          <a:xfrm>
            <a:off x="4655862" y="6025828"/>
            <a:ext cx="843134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32" name="Shape 132"/>
          <p:cNvSpPr/>
          <p:nvPr/>
        </p:nvSpPr>
        <p:spPr>
          <a:xfrm>
            <a:off x="6054891" y="2537480"/>
            <a:ext cx="2465295" cy="11918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Enumerated Type</a:t>
            </a:r>
          </a:p>
        </p:txBody>
      </p:sp>
      <p:sp>
        <p:nvSpPr>
          <p:cNvPr id="133" name="Shape 133"/>
          <p:cNvSpPr/>
          <p:nvPr/>
        </p:nvSpPr>
        <p:spPr>
          <a:xfrm>
            <a:off x="6201001" y="3812794"/>
            <a:ext cx="1430581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Unions</a:t>
            </a:r>
          </a:p>
        </p:txBody>
      </p:sp>
      <p:sp>
        <p:nvSpPr>
          <p:cNvPr id="134" name="Shape 134"/>
          <p:cNvSpPr/>
          <p:nvPr/>
        </p:nvSpPr>
        <p:spPr>
          <a:xfrm>
            <a:off x="4919582" y="2852935"/>
            <a:ext cx="1092577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</a:p>
        </p:txBody>
      </p:sp>
      <p:sp>
        <p:nvSpPr>
          <p:cNvPr id="135" name="Shape 135"/>
          <p:cNvSpPr/>
          <p:nvPr/>
        </p:nvSpPr>
        <p:spPr>
          <a:xfrm>
            <a:off x="7543448" y="3501000"/>
            <a:ext cx="1637100" cy="64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</a:p>
        </p:txBody>
      </p:sp>
      <p:sp>
        <p:nvSpPr>
          <p:cNvPr id="136" name="Shape 136"/>
          <p:cNvSpPr/>
          <p:nvPr/>
        </p:nvSpPr>
        <p:spPr>
          <a:xfrm>
            <a:off x="3203848" y="4437112"/>
            <a:ext cx="3176904" cy="7150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480022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MY" dirty="0" smtClean="0">
                <a:solidFill>
                  <a:schemeClr val="lt1"/>
                </a:solidFill>
              </a:rPr>
              <a:t>Calculating address </a:t>
            </a:r>
            <a:r>
              <a:rPr lang="en-MY" dirty="0">
                <a:solidFill>
                  <a:schemeClr val="lt1"/>
                </a:solidFill>
              </a:rPr>
              <a:t>of array element (Column-wise)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054288" y="2182393"/>
            <a:ext cx="7003862" cy="3017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42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 t="63729"/>
          <a:stretch/>
        </p:blipFill>
        <p:spPr>
          <a:xfrm>
            <a:off x="1326573" y="2688982"/>
            <a:ext cx="6858000" cy="6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1319516" y="3391805"/>
            <a:ext cx="6858000" cy="18330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7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MY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l="15496" t="24608" r="14768" b="-36825"/>
          <a:stretch/>
        </p:blipFill>
        <p:spPr>
          <a:xfrm>
            <a:off x="35495" y="1124744"/>
            <a:ext cx="9073009" cy="82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dimensional Array in C++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l="15133" t="19688" r="14580"/>
          <a:stretch/>
        </p:blipFill>
        <p:spPr>
          <a:xfrm>
            <a:off x="-36511" y="1196751"/>
            <a:ext cx="9145015" cy="5875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457200" y="274637"/>
            <a:ext cx="8229600" cy="922114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Three dimensional Array in C++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l="14942" t="21656" r="16984" b="-1968"/>
          <a:stretch/>
        </p:blipFill>
        <p:spPr>
          <a:xfrm>
            <a:off x="107504" y="1484783"/>
            <a:ext cx="8856983" cy="58750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dimensional Array in SciLab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l="14941" t="22640" r="15876" b="-22640"/>
          <a:stretch/>
        </p:blipFill>
        <p:spPr>
          <a:xfrm>
            <a:off x="323528" y="188640"/>
            <a:ext cx="9000999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l="14941" t="22640" r="15876" b="-22640"/>
          <a:stretch/>
        </p:blipFill>
        <p:spPr>
          <a:xfrm>
            <a:off x="251519" y="1124744"/>
            <a:ext cx="900099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dimensional Array in MatLab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19535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2000" dirty="0" smtClean="0"/>
              <a:t>Question:</a:t>
            </a:r>
          </a:p>
          <a:p>
            <a:pPr marL="203200" indent="0">
              <a:buNone/>
            </a:pPr>
            <a:endParaRPr lang="en-US" sz="2000" dirty="0"/>
          </a:p>
          <a:p>
            <a:pPr marL="203200" indent="0">
              <a:buNone/>
            </a:pPr>
            <a:r>
              <a:rPr lang="en-US" sz="2000" dirty="0" smtClean="0"/>
              <a:t>Using </a:t>
            </a:r>
            <a:r>
              <a:rPr lang="en-US" sz="2000" dirty="0"/>
              <a:t>column-wise method, calculate the address of element indexed as </a:t>
            </a:r>
            <a:r>
              <a:rPr lang="en-US" sz="2000" b="1" dirty="0"/>
              <a:t>[6, 4, 7, 5]</a:t>
            </a:r>
            <a:r>
              <a:rPr lang="en-US" sz="2000" dirty="0"/>
              <a:t> in an integer array of dimensions </a:t>
            </a:r>
            <a:r>
              <a:rPr lang="en-US" sz="2000" b="1" dirty="0"/>
              <a:t>6x7x8x9</a:t>
            </a:r>
            <a:r>
              <a:rPr lang="en-US" sz="2000" dirty="0"/>
              <a:t>, where the base address, </a:t>
            </a:r>
            <a:r>
              <a:rPr lang="en-US" sz="2000" b="1" dirty="0"/>
              <a:t>B = 173</a:t>
            </a:r>
            <a:r>
              <a:rPr lang="en-US" sz="2000" dirty="0"/>
              <a:t>. </a:t>
            </a:r>
            <a:endParaRPr lang="en-US" sz="2000" dirty="0"/>
          </a:p>
        </p:txBody>
      </p:sp>
      <p:sp>
        <p:nvSpPr>
          <p:cNvPr id="4" name="Shape 376"/>
          <p:cNvSpPr txBox="1"/>
          <p:nvPr/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-MY"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705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0527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addresses of the next data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referential structure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not fixed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dirty="0"/>
              <a:t>m</a:t>
            </a:r>
            <a:r>
              <a:rPr lang="en-MY" dirty="0" smtClean="0"/>
              <a:t>emory l</a:t>
            </a:r>
            <a:r>
              <a:rPr lang="en-MY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ocation not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contiguous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835696" y="5301207"/>
            <a:ext cx="864095" cy="72008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384" name="Shape 384"/>
          <p:cNvSpPr/>
          <p:nvPr/>
        </p:nvSpPr>
        <p:spPr>
          <a:xfrm>
            <a:off x="2699791" y="5295412"/>
            <a:ext cx="864095" cy="720080"/>
          </a:xfrm>
          <a:prstGeom prst="rect">
            <a:avLst/>
          </a:prstGeom>
          <a:solidFill>
            <a:srgbClr val="C4BD97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337230" y="5277492"/>
            <a:ext cx="864095" cy="72008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86" name="Shape 386"/>
          <p:cNvSpPr/>
          <p:nvPr/>
        </p:nvSpPr>
        <p:spPr>
          <a:xfrm>
            <a:off x="5220071" y="5277492"/>
            <a:ext cx="864095" cy="720080"/>
          </a:xfrm>
          <a:prstGeom prst="rect">
            <a:avLst/>
          </a:prstGeom>
          <a:solidFill>
            <a:srgbClr val="C4BD97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</a:p>
        </p:txBody>
      </p:sp>
      <p:cxnSp>
        <p:nvCxnSpPr>
          <p:cNvPr id="387" name="Shape 387"/>
          <p:cNvCxnSpPr>
            <a:endCxn id="385" idx="1"/>
          </p:cNvCxnSpPr>
          <p:nvPr/>
        </p:nvCxnSpPr>
        <p:spPr>
          <a:xfrm>
            <a:off x="3113230" y="5637532"/>
            <a:ext cx="1223999" cy="0"/>
          </a:xfrm>
          <a:prstGeom prst="straightConnector1">
            <a:avLst/>
          </a:prstGeom>
          <a:noFill/>
          <a:ln w="9525" cap="flat" cmpd="sng">
            <a:solidFill>
              <a:srgbClr val="974806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0527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 with Pointers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pointers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variables of pointer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values at  address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 pointer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 pointer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l="15686" t="24406" r="43912" b="12595"/>
          <a:stretch/>
        </p:blipFill>
        <p:spPr>
          <a:xfrm>
            <a:off x="1619671" y="1268759"/>
            <a:ext cx="5256583" cy="4608512"/>
          </a:xfrm>
          <a:prstGeom prst="rect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l="-553" r="41336" b="48812"/>
          <a:stretch/>
        </p:blipFill>
        <p:spPr>
          <a:xfrm>
            <a:off x="146278" y="980728"/>
            <a:ext cx="8890218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466383" y="477111"/>
            <a:ext cx="8229600" cy="1142120"/>
            <a:chOff x="0" y="438"/>
            <a:chExt cx="8229600" cy="1142120"/>
          </a:xfrm>
        </p:grpSpPr>
        <p:sp>
          <p:nvSpPr>
            <p:cNvPr id="142" name="Shape 142"/>
            <p:cNvSpPr/>
            <p:nvPr/>
          </p:nvSpPr>
          <p:spPr>
            <a:xfrm>
              <a:off x="0" y="438"/>
              <a:ext cx="8229600" cy="1142120"/>
            </a:xfrm>
            <a:prstGeom prst="roundRect">
              <a:avLst>
                <a:gd name="adj" fmla="val 16667"/>
              </a:avLst>
            </a:prstGeom>
            <a:solidFill>
              <a:srgbClr val="76923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55753" y="56192"/>
              <a:ext cx="8118091" cy="1030612"/>
            </a:xfrm>
            <a:prstGeom prst="rect">
              <a:avLst/>
            </a:prstGeom>
            <a:noFill/>
            <a:ln>
              <a:noFill/>
            </a:ln>
          </p:spPr>
          <p:txBody>
            <a:bodyPr lIns="152400" tIns="152400" rIns="152400" bIns="152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MY" sz="4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Basic</a:t>
              </a:r>
              <a:r>
                <a:rPr lang="en-MY" sz="4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MY" sz="2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vs. </a:t>
              </a:r>
              <a:r>
                <a:rPr lang="en-MY" sz="4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MY" sz="4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ompound</a:t>
              </a:r>
              <a:r>
                <a:rPr lang="en-MY" sz="2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en-MY" sz="2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MY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</a:t>
              </a:r>
              <a:r>
                <a:rPr lang="en-MY" sz="36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and Structures</a:t>
              </a:r>
              <a:endParaRPr lang="en-MY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Shape 144"/>
          <p:cNvSpPr txBox="1"/>
          <p:nvPr/>
        </p:nvSpPr>
        <p:spPr>
          <a:xfrm>
            <a:off x="395536" y="1988840"/>
            <a:ext cx="4464496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Basic data types CANNOT be divided into simpler parts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499992" y="2939459"/>
            <a:ext cx="4464496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Compound data structures are BUILT from  data of basic types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71600" y="4869160"/>
            <a:ext cx="6048671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MY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are implemented based on Abstract Data Types (ADT)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Implemented in Object-Oriented Programming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Class describes attributes and methods of objects that belong to it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Attributes: variables (data)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Methods: functions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•"/>
            </a:pPr>
            <a:r>
              <a:rPr lang="en-MY" dirty="0">
                <a:solidFill>
                  <a:schemeClr val="tx1"/>
                </a:solidFill>
              </a:rPr>
              <a:t>Objects: instance of a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392"/>
          <p:cNvSpPr txBox="1">
            <a:spLocks/>
          </p:cNvSpPr>
          <p:nvPr/>
        </p:nvSpPr>
        <p:spPr>
          <a:xfrm>
            <a:off x="457200" y="274637"/>
            <a:ext cx="8229600" cy="110527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-MY" dirty="0" smtClean="0">
                <a:solidFill>
                  <a:schemeClr val="lt1"/>
                </a:solidFill>
              </a:rPr>
              <a:t>Class</a:t>
            </a:r>
            <a:endParaRPr lang="en-MY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75" y="1554837"/>
            <a:ext cx="3417100" cy="37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000" y="1554824"/>
            <a:ext cx="2460325" cy="17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999" y="3575150"/>
            <a:ext cx="2460324" cy="18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1236675" y="56971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9900FF"/>
              </a:buClr>
              <a:buSzPct val="100000"/>
              <a:buChar char="●"/>
            </a:pPr>
            <a:r>
              <a:rPr lang="en-MY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MY" sz="2400" dirty="0">
                <a:solidFill>
                  <a:schemeClr val="tx1"/>
                </a:solidFill>
              </a:rPr>
              <a:t> is a Class</a:t>
            </a:r>
          </a:p>
          <a:p>
            <a:pPr marL="457200" lvl="0" indent="-381000">
              <a:spcBef>
                <a:spcPts val="0"/>
              </a:spcBef>
              <a:buClr>
                <a:srgbClr val="9900FF"/>
              </a:buClr>
              <a:buSzPct val="100000"/>
              <a:buChar char="●"/>
            </a:pPr>
            <a:r>
              <a:rPr lang="en-MY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</a:t>
            </a:r>
            <a:r>
              <a:rPr lang="en-MY" sz="2400" dirty="0">
                <a:solidFill>
                  <a:schemeClr val="tx1"/>
                </a:solidFill>
              </a:rPr>
              <a:t> and </a:t>
            </a:r>
            <a:r>
              <a:rPr lang="en-MY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MY" sz="2400" dirty="0">
                <a:solidFill>
                  <a:schemeClr val="tx1"/>
                </a:solidFill>
              </a:rPr>
              <a:t> are objects of class </a:t>
            </a:r>
            <a:r>
              <a:rPr lang="en-MY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</a:p>
        </p:txBody>
      </p:sp>
      <p:sp>
        <p:nvSpPr>
          <p:cNvPr id="8" name="Shape 3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</a:t>
            </a:r>
            <a:r>
              <a:rPr lang="en-MY" dirty="0" smtClean="0">
                <a:solidFill>
                  <a:schemeClr val="lt1"/>
                </a:solidFill>
              </a:rPr>
              <a:t>le of Class</a:t>
            </a:r>
            <a:endParaRPr lang="en-MY"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00" y="1626262"/>
            <a:ext cx="5453772" cy="513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277060"/>
            <a:ext cx="3304699" cy="246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400782"/>
            <a:ext cx="1819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875" y="1985259"/>
            <a:ext cx="22098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hape 392"/>
          <p:cNvSpPr txBox="1">
            <a:spLocks/>
          </p:cNvSpPr>
          <p:nvPr/>
        </p:nvSpPr>
        <p:spPr>
          <a:xfrm>
            <a:off x="457200" y="274637"/>
            <a:ext cx="8229600" cy="110527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Clr>
                <a:schemeClr val="lt1"/>
              </a:buClr>
              <a:buSzPct val="25000"/>
            </a:pPr>
            <a:r>
              <a:rPr lang="en-MY" dirty="0" smtClean="0">
                <a:solidFill>
                  <a:schemeClr val="lt1"/>
                </a:solidFill>
              </a:rPr>
              <a:t>Implementation of Menu class</a:t>
            </a:r>
            <a:endParaRPr lang="en-MY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6923C"/>
              </a:buClr>
              <a:buSzPct val="25000"/>
              <a:buFont typeface="Calibri"/>
              <a:buNone/>
            </a:pPr>
            <a:r>
              <a:rPr lang="en-MY" sz="6000" b="1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objects + a set of operations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integer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whole numbers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operations: +, -, x, /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this be generalized?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procedures generalize the notion of an operator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MY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Yes!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07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Data Types to Abstract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 l="14942" t="18703" r="16984" b="5905"/>
          <a:stretch/>
        </p:blipFill>
        <p:spPr>
          <a:xfrm>
            <a:off x="257734" y="1268759"/>
            <a:ext cx="8856983" cy="55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395536" y="260647"/>
            <a:ext cx="8229600" cy="850106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 Data Types (ADT)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ADT…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825843" y="2077994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MY" sz="23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ADT</a:t>
            </a:r>
          </a:p>
          <a:p>
            <a:pPr marL="1143000" marR="0" lvl="2" indent="-228600" algn="l" rtl="0">
              <a:lnSpc>
                <a:spcPct val="7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elements</a:t>
            </a:r>
          </a:p>
          <a:p>
            <a:pPr marL="1143000" marR="0" lvl="2" indent="-228600" algn="l" rtl="0">
              <a:lnSpc>
                <a:spcPct val="7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Operations: </a:t>
            </a:r>
            <a:r>
              <a:rPr lang="en-MY" sz="204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union, intersection, size</a:t>
            </a: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MY" sz="204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MY" sz="23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ADT</a:t>
            </a:r>
          </a:p>
          <a:p>
            <a:pPr marL="1143000" marR="0" lvl="2" indent="-228600" algn="l" rtl="0">
              <a:lnSpc>
                <a:spcPct val="7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sequences of elements</a:t>
            </a:r>
          </a:p>
          <a:p>
            <a:pPr marL="1143000" marR="0" lvl="2" indent="-228600" algn="l" rtl="0">
              <a:lnSpc>
                <a:spcPct val="7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Operations: c</a:t>
            </a:r>
            <a:r>
              <a:rPr lang="en-MY" sz="204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 empty queue, insert, examine, delete</a:t>
            </a: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d</a:t>
            </a:r>
            <a:r>
              <a:rPr lang="en-MY" sz="204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estroy </a:t>
            </a:r>
            <a:r>
              <a:rPr lang="en-MY" sz="204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None/>
            </a:pPr>
            <a:endParaRPr lang="en-MY" sz="204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MY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ADT’s are different if they have the same underlying model but different operations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 different set ADT with only the </a:t>
            </a:r>
            <a:r>
              <a:rPr lang="en-MY" sz="23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MY" sz="238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MY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appropriateness of an implementation depends very much on the operations to be performed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None/>
            </a:pPr>
            <a:endParaRPr sz="2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 and Cons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1043608" y="1988840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✓"/>
            </a:pPr>
            <a:r>
              <a:rPr lang="en-MY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the ADT is separate from its use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✓"/>
            </a:pPr>
            <a:r>
              <a:rPr lang="en-MY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Modular: one module for one ADT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–"/>
            </a:pPr>
            <a:r>
              <a:rPr lang="en-MY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debug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–"/>
            </a:pPr>
            <a:r>
              <a:rPr lang="en-MY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for several people to work simultaneously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✓"/>
            </a:pPr>
            <a:r>
              <a:rPr lang="en-MY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the ADT can be reused in different applications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✓"/>
            </a:pPr>
            <a:r>
              <a:rPr lang="en-MY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hiding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–"/>
            </a:pPr>
            <a:r>
              <a:rPr lang="en-MY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logical unit to do a specific job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–"/>
            </a:pPr>
            <a:r>
              <a:rPr lang="en-MY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details can be changed without affecting user programs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✓"/>
            </a:pPr>
            <a:r>
              <a:rPr lang="en-MY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rapid prototyping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–"/>
            </a:pPr>
            <a:r>
              <a:rPr lang="en-MY" sz="1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with simple ADT implementations, then tune them later when necessary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Noto Sans Symbols"/>
              <a:buChar char="✓"/>
            </a:pPr>
            <a:r>
              <a:rPr lang="en-MY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of efficiency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779373"/>
            <a:ext cx="8229600" cy="43467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complexity through abstraction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4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 of Data </a:t>
            </a:r>
            <a:r>
              <a:rPr lang="en-MY" sz="4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l="15496" t="14765" r="14771" b="-6310"/>
          <a:stretch/>
        </p:blipFill>
        <p:spPr>
          <a:xfrm>
            <a:off x="179511" y="1110754"/>
            <a:ext cx="8579295" cy="598628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395536" y="260647"/>
            <a:ext cx="8229600" cy="850106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vs Dynamic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>
                <a:solidFill>
                  <a:schemeClr val="lt1"/>
                </a:solidFill>
              </a:rPr>
              <a:t>Variations of </a:t>
            </a: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Integer in C++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755577" y="1772816"/>
          <a:ext cx="7704825" cy="4176425"/>
        </p:xfrm>
        <a:graphic>
          <a:graphicData uri="http://schemas.openxmlformats.org/drawingml/2006/table">
            <a:tbl>
              <a:tblPr firstRow="1" bandRow="1">
                <a:noFill/>
                <a:tableStyleId>{FBE6BA1D-9947-4D5F-8284-03BD8347C1CE}</a:tableStyleId>
              </a:tblPr>
              <a:tblGrid>
                <a:gridCol w="2568275"/>
                <a:gridCol w="2568275"/>
                <a:gridCol w="2568275"/>
              </a:tblGrid>
              <a:tr h="49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/>
                        <a:t>Type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/>
                        <a:t>Bit width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/>
                        <a:t>Range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</a:tr>
              <a:tr h="85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/>
                        <a:t>int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4 bytes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-2147483648 to 2147483647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unsigned int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4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0 to 4294967295</a:t>
                      </a:r>
                    </a:p>
                  </a:txBody>
                  <a:tcPr marL="91450" marR="91450" marT="45725" marB="45725"/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short int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2 bytes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-32768 to 32767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unsigned short int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2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0 to 65,535</a:t>
                      </a:r>
                    </a:p>
                  </a:txBody>
                  <a:tcPr marL="91450" marR="91450" marT="45725" marB="45725"/>
                </a:tc>
              </a:tr>
              <a:tr h="85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long int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4 bytes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-2,147,483,648 to 2,147,483,647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unsigned long int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4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/>
                        <a:t>0 to 4,294,967,295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 l="16603" t="18703" r="15323" b="9439"/>
          <a:stretch/>
        </p:blipFill>
        <p:spPr>
          <a:xfrm>
            <a:off x="107504" y="908720"/>
            <a:ext cx="8856983" cy="5256583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395536" y="260647"/>
            <a:ext cx="8229600" cy="850106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vs Non-linear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2233525" y="2694000"/>
            <a:ext cx="4949100" cy="1470000"/>
          </a:xfrm>
          <a:prstGeom prst="roundRect">
            <a:avLst>
              <a:gd name="adj" fmla="val 16667"/>
            </a:avLst>
          </a:prstGeom>
          <a:solidFill>
            <a:srgbClr val="759336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MY" sz="5700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rPr>
              <a:t>End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>
            <p:extLst>
              <p:ext uri="{D42A27DB-BD31-4B8C-83A1-F6EECF244321}">
                <p14:modId xmlns:p14="http://schemas.microsoft.com/office/powerpoint/2010/main" val="2345878439"/>
              </p:ext>
            </p:extLst>
          </p:nvPr>
        </p:nvGraphicFramePr>
        <p:xfrm>
          <a:off x="755577" y="1772816"/>
          <a:ext cx="7704825" cy="3158245"/>
        </p:xfrm>
        <a:graphic>
          <a:graphicData uri="http://schemas.openxmlformats.org/drawingml/2006/table">
            <a:tbl>
              <a:tblPr firstRow="1" bandRow="1">
                <a:noFill/>
                <a:tableStyleId>{FBE6BA1D-9947-4D5F-8284-03BD8347C1CE}</a:tableStyleId>
              </a:tblPr>
              <a:tblGrid>
                <a:gridCol w="1862725"/>
                <a:gridCol w="1411200"/>
                <a:gridCol w="4430900"/>
              </a:tblGrid>
              <a:tr h="49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 dirty="0">
                          <a:solidFill>
                            <a:schemeClr val="bg1"/>
                          </a:solidFill>
                        </a:rPr>
                        <a:t>Bit width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 dirty="0">
                          <a:solidFill>
                            <a:schemeClr val="bg1"/>
                          </a:solidFill>
                        </a:rPr>
                        <a:t>Range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</a:tr>
              <a:tr h="85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byte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1 byte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dirty="0">
                          <a:solidFill>
                            <a:srgbClr val="674EA7"/>
                          </a:solidFill>
                        </a:rPr>
                        <a:t>-128 to 127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short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2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-32,768 to 32,767</a:t>
                      </a:r>
                    </a:p>
                  </a:txBody>
                  <a:tcPr marL="91450" marR="91450" marT="45725" marB="45725"/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int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4 bytes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-2,147,483,648 to 2,147,483, 647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long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8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-9,223,372,036,854,775,808 to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9,223,372,036,854,775,807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94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dirty="0">
                <a:solidFill>
                  <a:schemeClr val="bg1"/>
                </a:solidFill>
              </a:rPr>
              <a:t>Variations of </a:t>
            </a:r>
            <a:r>
              <a:rPr lang="en-MY" sz="4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Integer in </a:t>
            </a:r>
            <a:r>
              <a:rPr lang="en-MY" dirty="0">
                <a:solidFill>
                  <a:schemeClr val="bg1"/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545631203"/>
              </p:ext>
            </p:extLst>
          </p:nvPr>
        </p:nvGraphicFramePr>
        <p:xfrm>
          <a:off x="755577" y="1772816"/>
          <a:ext cx="7704825" cy="3158245"/>
        </p:xfrm>
        <a:graphic>
          <a:graphicData uri="http://schemas.openxmlformats.org/drawingml/2006/table">
            <a:tbl>
              <a:tblPr firstRow="1" bandRow="1">
                <a:noFill/>
                <a:tableStyleId>{FBE6BA1D-9947-4D5F-8284-03BD8347C1CE}</a:tableStyleId>
              </a:tblPr>
              <a:tblGrid>
                <a:gridCol w="1862725"/>
                <a:gridCol w="1411200"/>
                <a:gridCol w="4430900"/>
              </a:tblGrid>
              <a:tr h="49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 dirty="0">
                          <a:solidFill>
                            <a:schemeClr val="bg1"/>
                          </a:solidFill>
                        </a:rPr>
                        <a:t>Bit width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 u="none" strike="noStrike" cap="none" dirty="0">
                          <a:solidFill>
                            <a:schemeClr val="bg1"/>
                          </a:solidFill>
                        </a:rPr>
                        <a:t>Range</a:t>
                      </a:r>
                    </a:p>
                  </a:txBody>
                  <a:tcPr marL="91450" marR="91450" marT="45725" marB="45725">
                    <a:solidFill>
                      <a:srgbClr val="4F6128"/>
                    </a:solidFill>
                  </a:tcPr>
                </a:tc>
              </a:tr>
              <a:tr h="85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int8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2 bytes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-128 to 127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uint8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2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-32,768 to 32,767</a:t>
                      </a:r>
                    </a:p>
                  </a:txBody>
                  <a:tcPr marL="91450" marR="91450" marT="45725" marB="45725"/>
                </a:tc>
              </a:tr>
              <a:tr h="4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int16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4 bytes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-2,147,483,648 to 2,147,483, 647</a:t>
                      </a:r>
                    </a:p>
                  </a:txBody>
                  <a:tcPr marL="91450" marR="91450" marT="45725" marB="45725">
                    <a:solidFill>
                      <a:srgbClr val="C2D59B"/>
                    </a:solidFill>
                  </a:tcPr>
                </a:tc>
              </a:tr>
              <a:tr h="494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uint16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4 bytes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spcBef>
                          <a:spcPts val="0"/>
                        </a:spcBef>
                        <a:buSzPct val="45833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-9,223,372,036,854,775,808 to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MY" sz="2400">
                          <a:solidFill>
                            <a:srgbClr val="674EA7"/>
                          </a:solidFill>
                        </a:rPr>
                        <a:t>9,223,372,036,854,775,807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94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dirty="0">
                <a:solidFill>
                  <a:schemeClr val="bg1"/>
                </a:solidFill>
              </a:rPr>
              <a:t>Variations of </a:t>
            </a:r>
            <a:r>
              <a:rPr lang="en-MY" sz="4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Integer in </a:t>
            </a:r>
            <a:r>
              <a:rPr lang="en-MY" dirty="0" err="1">
                <a:solidFill>
                  <a:schemeClr val="bg1"/>
                </a:solidFill>
              </a:rPr>
              <a:t>Matlab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Unsigned Integer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59632" y="1600200"/>
            <a:ext cx="6419100" cy="45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68" t="-2829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MY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94121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MY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Signed Integer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27354" y="1916832"/>
            <a:ext cx="8136903" cy="4032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23" t="-196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1193</Words>
  <Application>Microsoft Office PowerPoint</Application>
  <PresentationFormat>On-screen Show (4:3)</PresentationFormat>
  <Paragraphs>317</Paragraphs>
  <Slides>51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Variations of Integer in C++</vt:lpstr>
      <vt:lpstr>Variations of Integer in Java</vt:lpstr>
      <vt:lpstr>Variations of Integer in Matlab</vt:lpstr>
      <vt:lpstr>Unsigned Integer</vt:lpstr>
      <vt:lpstr>Signed Integer</vt:lpstr>
      <vt:lpstr>Negative numbers in binary</vt:lpstr>
      <vt:lpstr>Floating point Numbers</vt:lpstr>
      <vt:lpstr>Bits for Floating point numbers</vt:lpstr>
      <vt:lpstr>Floating point conversion (IEEE 754)</vt:lpstr>
      <vt:lpstr>Conversion from decimal to binary</vt:lpstr>
      <vt:lpstr>Conversion from decimal to binary</vt:lpstr>
      <vt:lpstr>Conversion from decimal to binary</vt:lpstr>
      <vt:lpstr>Conversion from binary to decimal</vt:lpstr>
      <vt:lpstr>PowerPoint Presentation</vt:lpstr>
      <vt:lpstr>The ASCII table</vt:lpstr>
      <vt:lpstr>Boolean type</vt:lpstr>
      <vt:lpstr>Using Boolean variable</vt:lpstr>
      <vt:lpstr>Compound Data Types</vt:lpstr>
      <vt:lpstr>Arrays</vt:lpstr>
      <vt:lpstr>Operation on Arrays</vt:lpstr>
      <vt:lpstr>PowerPoint Presentation</vt:lpstr>
      <vt:lpstr>PowerPoint Presentation</vt:lpstr>
      <vt:lpstr>Row Major and Column Major Address Calculation</vt:lpstr>
      <vt:lpstr>PowerPoint Presentation</vt:lpstr>
      <vt:lpstr>Calculating address of array element (Row-wise)</vt:lpstr>
      <vt:lpstr>Calculating address of array element (Column-wise)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</vt:lpstr>
      <vt:lpstr>Operation with Pointers</vt:lpstr>
      <vt:lpstr>PowerPoint Presentation</vt:lpstr>
      <vt:lpstr>PowerPoint Presentation</vt:lpstr>
      <vt:lpstr>PowerPoint Presentation</vt:lpstr>
      <vt:lpstr>Example of Class</vt:lpstr>
      <vt:lpstr>PowerPoint Presentation</vt:lpstr>
      <vt:lpstr>Data Types</vt:lpstr>
      <vt:lpstr>PowerPoint Presentation</vt:lpstr>
      <vt:lpstr>Examples of ADT…</vt:lpstr>
      <vt:lpstr>Pros and Cons</vt:lpstr>
      <vt:lpstr>Purpose of Data Structures</vt:lpstr>
      <vt:lpstr>Data Structures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Lecturer</dc:creator>
  <cp:lastModifiedBy>User</cp:lastModifiedBy>
  <cp:revision>15</cp:revision>
  <dcterms:modified xsi:type="dcterms:W3CDTF">2018-07-02T09:38:20Z</dcterms:modified>
</cp:coreProperties>
</file>