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59"/>
  </p:notesMasterIdLst>
  <p:sldIdLst>
    <p:sldId id="325" r:id="rId2"/>
    <p:sldId id="369" r:id="rId3"/>
    <p:sldId id="370" r:id="rId4"/>
    <p:sldId id="371" r:id="rId5"/>
    <p:sldId id="423" r:id="rId6"/>
    <p:sldId id="424" r:id="rId7"/>
    <p:sldId id="425" r:id="rId8"/>
    <p:sldId id="372" r:id="rId9"/>
    <p:sldId id="373" r:id="rId10"/>
    <p:sldId id="374" r:id="rId11"/>
    <p:sldId id="375" r:id="rId12"/>
    <p:sldId id="426" r:id="rId13"/>
    <p:sldId id="376" r:id="rId14"/>
    <p:sldId id="379" r:id="rId15"/>
    <p:sldId id="380" r:id="rId16"/>
    <p:sldId id="377" r:id="rId17"/>
    <p:sldId id="421" r:id="rId18"/>
    <p:sldId id="378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2" r:id="rId58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00CC00"/>
    <a:srgbClr val="070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4" autoAdjust="0"/>
    <p:restoredTop sz="86570" autoAdjust="0"/>
  </p:normalViewPr>
  <p:slideViewPr>
    <p:cSldViewPr>
      <p:cViewPr>
        <p:scale>
          <a:sx n="70" d="100"/>
          <a:sy n="70" d="100"/>
        </p:scale>
        <p:origin x="-1818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fld id="{98989DF4-C96B-4897-B2BB-67B431C392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556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78180" y="4711383"/>
            <a:ext cx="5425500" cy="446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77863" y="4711700"/>
            <a:ext cx="5426100" cy="446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77863" y="4711700"/>
            <a:ext cx="5426100" cy="446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77863" y="4711700"/>
            <a:ext cx="5426100" cy="446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9DF4-C96B-4897-B2BB-67B431C39204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92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32EB4-A429-4E4F-8CC8-A8ADF37EA762}" type="slidenum">
              <a:rPr lang="zh-TW" altLang="en-US" smtClean="0"/>
              <a:pPr/>
              <a:t>‹#›</a:t>
            </a:fld>
            <a:endParaRPr lang="en-US" altLang="zh-TW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59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370-A465-4F60-9168-E15F74FD8CE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486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640C-E812-4EBB-8061-973B301D5EC1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960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BE-1F37-434C-9CA9-B3B92B9A2B8C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408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79D84E-F88B-431B-BB55-85D5AFEAFD26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94868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036-9BFD-437D-AF59-E4989FF6F8C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02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2E1E-6DC6-4899-AEE1-1D0056FC5A91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014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BEF5-DE11-4A40-8BE4-4DB28827D5C1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088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FB69-B2F6-4F72-9DB3-3D6038F9172F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047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7903B-2409-493C-B0A2-F0E3B2CA1AC2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845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558373-8007-4495-A177-1439E00E2AD3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848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FF8D10B-910E-47A8-A810-9C83078A7F7D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335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36.bin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Berlin Sans FB Demi" panose="020E0802020502020306" pitchFamily="34" charset="0"/>
              </a:rPr>
              <a:t>Graphs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713788" y="176213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Font typeface="Monotype Sorts" pitchFamily="2" charset="2"/>
              <a:buNone/>
            </a:pPr>
            <a:endParaRPr lang="en-US" altLang="zh-TW" sz="1600" b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Graph Representation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37217"/>
            <a:ext cx="8229600" cy="5105400"/>
          </a:xfrm>
        </p:spPr>
        <p:txBody>
          <a:bodyPr/>
          <a:lstStyle/>
          <a:p>
            <a:pPr marL="609600" indent="-609600"/>
            <a:r>
              <a:rPr lang="en-US" altLang="zh-CN" sz="2800" dirty="0" smtClean="0">
                <a:ea typeface="宋体" panose="02010600030101010101" pitchFamily="2" charset="-122"/>
              </a:rPr>
              <a:t>Two popular computer representations of a graph.  Both represent the vertex set and the edge set, but in different ways.</a:t>
            </a:r>
          </a:p>
          <a:p>
            <a:pPr marL="1139952" lvl="1" indent="-609600">
              <a:buFontTx/>
              <a:buAutoNum type="arabicPeriod"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1447800" lvl="2" indent="-533400">
              <a:buFontTx/>
              <a:buAutoNum type="arabicPeriod"/>
            </a:pPr>
            <a:r>
              <a:rPr lang="en-US" altLang="zh-CN" sz="2800" dirty="0" smtClean="0">
                <a:ea typeface="宋体" panose="02010600030101010101" pitchFamily="2" charset="-122"/>
              </a:rPr>
              <a:t>Adjacency Matrix</a:t>
            </a:r>
          </a:p>
          <a:p>
            <a:pPr lvl="3" indent="-457200">
              <a:buFontTx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Use a 2D matrix to represent the graph</a:t>
            </a:r>
          </a:p>
          <a:p>
            <a:pPr marL="1447800" lvl="2" indent="-533400">
              <a:buFontTx/>
              <a:buAutoNum type="arabicPeriod"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1447800" lvl="2" indent="-533400">
              <a:buFontTx/>
              <a:buAutoNum type="arabicPeriod"/>
            </a:pPr>
            <a:r>
              <a:rPr lang="en-US" altLang="zh-CN" sz="2800" dirty="0" smtClean="0">
                <a:ea typeface="宋体" panose="02010600030101010101" pitchFamily="2" charset="-122"/>
              </a:rPr>
              <a:t>Adjacency List</a:t>
            </a:r>
          </a:p>
          <a:p>
            <a:pPr lvl="3" indent="-457200"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Use a 1D array of 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848600" cy="990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Adjacency Matrix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023088"/>
              </p:ext>
            </p:extLst>
          </p:nvPr>
        </p:nvGraphicFramePr>
        <p:xfrm>
          <a:off x="2612761" y="457200"/>
          <a:ext cx="5853906" cy="270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Bitmap Image" r:id="rId3" imgW="7287642" imgH="3362794" progId="Paint.Picture">
                  <p:embed/>
                </p:oleObj>
              </mc:Choice>
              <mc:Fallback>
                <p:oleObj name="Bitmap Image" r:id="rId3" imgW="7287642" imgH="336279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761" y="457200"/>
                        <a:ext cx="5853906" cy="2701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9600" y="3048000"/>
            <a:ext cx="8382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1800" b="0" dirty="0">
                <a:ea typeface="宋体" panose="02010600030101010101" pitchFamily="2" charset="-122"/>
              </a:rPr>
              <a:t>  </a:t>
            </a:r>
            <a:r>
              <a:rPr lang="en-US" altLang="zh-CN" sz="2400" b="0" dirty="0">
                <a:ea typeface="宋体" panose="02010600030101010101" pitchFamily="2" charset="-122"/>
              </a:rPr>
              <a:t>2D array </a:t>
            </a:r>
            <a:r>
              <a:rPr lang="en-US" altLang="zh-CN" sz="2400" b="0" i="1" dirty="0" smtClean="0">
                <a:ea typeface="宋体" panose="02010600030101010101" pitchFamily="2" charset="-122"/>
              </a:rPr>
              <a:t>A[n][n]</a:t>
            </a:r>
            <a:r>
              <a:rPr lang="en-US" altLang="zh-CN" sz="2400" b="0" dirty="0" smtClean="0">
                <a:ea typeface="宋体" panose="02010600030101010101" pitchFamily="2" charset="-122"/>
              </a:rPr>
              <a:t>, </a:t>
            </a:r>
            <a:r>
              <a:rPr lang="en-US" altLang="zh-CN" sz="2400" b="0" dirty="0">
                <a:ea typeface="宋体" panose="02010600030101010101" pitchFamily="2" charset="-122"/>
              </a:rPr>
              <a:t>where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r>
              <a:rPr lang="en-US" altLang="zh-CN" sz="2400" b="0" dirty="0">
                <a:ea typeface="宋体" panose="02010600030101010101" pitchFamily="2" charset="-122"/>
              </a:rPr>
              <a:t> is the number of vertices in the graph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0" dirty="0">
                <a:ea typeface="宋体" panose="02010600030101010101" pitchFamily="2" charset="-122"/>
              </a:rPr>
              <a:t>  Each row and column is indexed by the vertex id.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- </a:t>
            </a:r>
            <a:r>
              <a:rPr lang="en-US" altLang="zh-CN" sz="2400" b="0" dirty="0" err="1">
                <a:ea typeface="宋体" panose="02010600030101010101" pitchFamily="2" charset="-122"/>
              </a:rPr>
              <a:t>e,g</a:t>
            </a:r>
            <a:r>
              <a:rPr lang="en-US" altLang="zh-CN" sz="2400" b="0" dirty="0">
                <a:ea typeface="宋体" panose="02010600030101010101" pitchFamily="2" charset="-122"/>
              </a:rPr>
              <a:t> a=0, b=1, c=2, d=3, e=4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0" dirty="0">
                <a:ea typeface="宋体" panose="02010600030101010101" pitchFamily="2" charset="-122"/>
              </a:rPr>
              <a:t>  An array entry A [</a:t>
            </a:r>
            <a:r>
              <a:rPr lang="en-US" altLang="zh-CN" sz="2400" b="0" dirty="0" err="1"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ea typeface="宋体" panose="02010600030101010101" pitchFamily="2" charset="-122"/>
              </a:rPr>
              <a:t>] [j]  is equal to 1 if there is an edge connecting </a:t>
            </a:r>
            <a:r>
              <a:rPr lang="en-US" altLang="zh-CN" sz="2400" b="0" dirty="0" smtClean="0">
                <a:ea typeface="宋体" panose="02010600030101010101" pitchFamily="2" charset="-122"/>
              </a:rPr>
              <a:t>vertices </a:t>
            </a:r>
            <a:r>
              <a:rPr lang="en-US" altLang="zh-CN" sz="2400" b="0" dirty="0" err="1"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ea typeface="宋体" panose="02010600030101010101" pitchFamily="2" charset="-122"/>
              </a:rPr>
              <a:t> and j.  Otherwise, A [</a:t>
            </a:r>
            <a:r>
              <a:rPr lang="en-US" altLang="zh-CN" sz="2400" b="0" dirty="0" err="1"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ea typeface="宋体" panose="02010600030101010101" pitchFamily="2" charset="-122"/>
              </a:rPr>
              <a:t>] [j]  is 0.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0" dirty="0">
                <a:ea typeface="宋体" panose="02010600030101010101" pitchFamily="2" charset="-122"/>
              </a:rPr>
              <a:t>  The storage requirement </a:t>
            </a:r>
            <a:r>
              <a:rPr lang="en-US" altLang="zh-CN" sz="2400" b="0" dirty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is </a:t>
            </a:r>
            <a:r>
              <a:rPr lang="el-GR" altLang="en-US" sz="2400" b="0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Θ</a:t>
            </a:r>
            <a:r>
              <a:rPr lang="en-US" altLang="zh-CN" sz="2400" b="0" dirty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  <a:cs typeface="Arial" panose="020B0604020202020204" pitchFamily="34" charset="0"/>
              </a:rPr>
              <a:t>(n</a:t>
            </a:r>
            <a:r>
              <a:rPr lang="en-US" altLang="zh-CN" sz="2400" b="0" baseline="30000" dirty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400" b="0" dirty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400" b="0" dirty="0">
                <a:solidFill>
                  <a:srgbClr val="00FF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sz="2400" b="0" dirty="0">
                <a:ea typeface="宋体" panose="02010600030101010101" pitchFamily="2" charset="-122"/>
                <a:cs typeface="Arial" panose="020B0604020202020204" pitchFamily="34" charset="0"/>
              </a:rPr>
              <a:t> Not efficient if the graph has few edges.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0" dirty="0">
                <a:ea typeface="宋体" panose="02010600030101010101" pitchFamily="2" charset="-122"/>
                <a:cs typeface="Arial" panose="020B0604020202020204" pitchFamily="34" charset="0"/>
              </a:rPr>
              <a:t>   We can detect in O(1) time whether two vertices are connected.</a:t>
            </a:r>
            <a:endParaRPr lang="el-GR" altLang="en-US" sz="2400" b="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76300" y="381000"/>
            <a:ext cx="7876200" cy="148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Adjacency matrix: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Weighted vs. Unweighted graphs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866900"/>
            <a:ext cx="6873240" cy="468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96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990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332061"/>
              </p:ext>
            </p:extLst>
          </p:nvPr>
        </p:nvGraphicFramePr>
        <p:xfrm>
          <a:off x="1689099" y="838200"/>
          <a:ext cx="6075363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Bitmap Image" r:id="rId3" imgW="7752381" imgH="3648584" progId="Paint.Picture">
                  <p:embed/>
                </p:oleObj>
              </mc:Choice>
              <mc:Fallback>
                <p:oleObj name="Bitmap Image" r:id="rId3" imgW="7752381" imgH="364858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099" y="838200"/>
                        <a:ext cx="6075363" cy="28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84200" y="3811012"/>
            <a:ext cx="8534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ea typeface="宋体" panose="02010600030101010101" pitchFamily="2" charset="-122"/>
              </a:rPr>
              <a:t>The adjacency list is an array </a:t>
            </a:r>
            <a:r>
              <a:rPr lang="en-US" altLang="zh-CN" sz="2400" b="0" dirty="0" smtClean="0">
                <a:ea typeface="宋体" panose="02010600030101010101" pitchFamily="2" charset="-122"/>
              </a:rPr>
              <a:t>A[n-1</a:t>
            </a:r>
            <a:r>
              <a:rPr lang="en-US" altLang="zh-CN" sz="2400" b="0" dirty="0">
                <a:ea typeface="宋体" panose="02010600030101010101" pitchFamily="2" charset="-122"/>
              </a:rPr>
              <a:t>] of lists, where n is the number of </a:t>
            </a:r>
            <a:r>
              <a:rPr lang="en-US" altLang="zh-CN" sz="2400" b="0" dirty="0" smtClean="0"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ea typeface="宋体" panose="02010600030101010101" pitchFamily="2" charset="-122"/>
              </a:rPr>
              <a:t>vertices in the graph.</a:t>
            </a:r>
            <a:br>
              <a:rPr lang="en-US" altLang="zh-CN" sz="2400" b="0" dirty="0">
                <a:ea typeface="宋体" panose="02010600030101010101" pitchFamily="2" charset="-122"/>
              </a:rPr>
            </a:b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0" dirty="0">
                <a:ea typeface="宋体" panose="02010600030101010101" pitchFamily="2" charset="-122"/>
              </a:rPr>
              <a:t> Each array entry is indexed by the vertex id (as with adjacency matrix)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0" dirty="0">
                <a:ea typeface="宋体" panose="02010600030101010101" pitchFamily="2" charset="-122"/>
              </a:rPr>
              <a:t> The list A[</a:t>
            </a:r>
            <a:r>
              <a:rPr lang="en-US" altLang="zh-CN" sz="2400" b="0" dirty="0" err="1"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ea typeface="宋体" panose="02010600030101010101" pitchFamily="2" charset="-122"/>
              </a:rPr>
              <a:t>] stores the ids of the vertices adjacent to </a:t>
            </a:r>
            <a:r>
              <a:rPr lang="en-US" altLang="zh-CN" sz="2400" b="0" dirty="0" err="1"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ea typeface="宋体" panose="02010600030101010101" pitchFamily="2" charset="-122"/>
              </a:rPr>
              <a:t>.</a:t>
            </a:r>
            <a:endParaRPr lang="el-GR" altLang="en-US" sz="2400" b="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Example – Adjacency Matrix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4520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520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520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520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521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521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521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521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521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521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5216" name="AutoShape 14"/>
            <p:cNvCxnSpPr>
              <a:cxnSpLocks noChangeShapeType="1"/>
              <a:stCxn id="45215" idx="6"/>
              <a:endCxn id="4521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17" name="AutoShape 15"/>
            <p:cNvCxnSpPr>
              <a:cxnSpLocks noChangeShapeType="1"/>
              <a:stCxn id="45214" idx="5"/>
              <a:endCxn id="4521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18" name="AutoShape 16"/>
            <p:cNvCxnSpPr>
              <a:cxnSpLocks noChangeShapeType="1"/>
              <a:stCxn id="45213" idx="2"/>
              <a:endCxn id="4521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19" name="AutoShape 17"/>
            <p:cNvCxnSpPr>
              <a:cxnSpLocks noChangeShapeType="1"/>
              <a:stCxn id="45214" idx="3"/>
              <a:endCxn id="4520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20" name="AutoShape 18"/>
            <p:cNvCxnSpPr>
              <a:cxnSpLocks noChangeShapeType="1"/>
              <a:stCxn id="45206" idx="6"/>
              <a:endCxn id="4521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21" name="AutoShape 19"/>
            <p:cNvCxnSpPr>
              <a:cxnSpLocks noChangeShapeType="1"/>
              <a:stCxn id="45206" idx="3"/>
              <a:endCxn id="4520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22" name="AutoShape 20"/>
            <p:cNvCxnSpPr>
              <a:cxnSpLocks noChangeShapeType="1"/>
              <a:stCxn id="45207" idx="6"/>
              <a:endCxn id="4520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23" name="AutoShape 21"/>
            <p:cNvCxnSpPr>
              <a:cxnSpLocks noChangeShapeType="1"/>
              <a:stCxn id="45208" idx="7"/>
              <a:endCxn id="4521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24" name="AutoShape 22"/>
            <p:cNvCxnSpPr>
              <a:cxnSpLocks noChangeShapeType="1"/>
              <a:stCxn id="45208" idx="5"/>
              <a:endCxn id="4520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25" name="AutoShape 23"/>
            <p:cNvCxnSpPr>
              <a:cxnSpLocks noChangeShapeType="1"/>
              <a:stCxn id="45209" idx="6"/>
              <a:endCxn id="4521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26" name="AutoShape 24"/>
            <p:cNvCxnSpPr>
              <a:cxnSpLocks noChangeShapeType="1"/>
              <a:stCxn id="45210" idx="6"/>
              <a:endCxn id="4521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27" name="AutoShape 25"/>
            <p:cNvCxnSpPr>
              <a:cxnSpLocks noChangeShapeType="1"/>
              <a:stCxn id="45211" idx="6"/>
              <a:endCxn id="4521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78234" name="Group 26"/>
          <p:cNvGraphicFramePr>
            <a:graphicFrameLocks noGrp="1"/>
          </p:cNvGraphicFramePr>
          <p:nvPr/>
        </p:nvGraphicFramePr>
        <p:xfrm>
          <a:off x="4953000" y="1905000"/>
          <a:ext cx="3702050" cy="3730625"/>
        </p:xfrm>
        <a:graphic>
          <a:graphicData uri="http://schemas.openxmlformats.org/drawingml/2006/table">
            <a:tbl>
              <a:tblPr/>
              <a:tblGrid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Example – Adjacency List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4620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620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620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620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621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621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621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621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621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621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6216" name="AutoShape 14"/>
            <p:cNvCxnSpPr>
              <a:cxnSpLocks noChangeShapeType="1"/>
              <a:stCxn id="46215" idx="6"/>
              <a:endCxn id="4621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17" name="AutoShape 15"/>
            <p:cNvCxnSpPr>
              <a:cxnSpLocks noChangeShapeType="1"/>
              <a:stCxn id="46214" idx="5"/>
              <a:endCxn id="4621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18" name="AutoShape 16"/>
            <p:cNvCxnSpPr>
              <a:cxnSpLocks noChangeShapeType="1"/>
              <a:stCxn id="46213" idx="2"/>
              <a:endCxn id="4621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19" name="AutoShape 17"/>
            <p:cNvCxnSpPr>
              <a:cxnSpLocks noChangeShapeType="1"/>
              <a:stCxn id="46214" idx="3"/>
              <a:endCxn id="4620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20" name="AutoShape 18"/>
            <p:cNvCxnSpPr>
              <a:cxnSpLocks noChangeShapeType="1"/>
              <a:stCxn id="46206" idx="6"/>
              <a:endCxn id="4621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21" name="AutoShape 19"/>
            <p:cNvCxnSpPr>
              <a:cxnSpLocks noChangeShapeType="1"/>
              <a:stCxn id="46206" idx="3"/>
              <a:endCxn id="4620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22" name="AutoShape 20"/>
            <p:cNvCxnSpPr>
              <a:cxnSpLocks noChangeShapeType="1"/>
              <a:stCxn id="46207" idx="6"/>
              <a:endCxn id="4620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23" name="AutoShape 21"/>
            <p:cNvCxnSpPr>
              <a:cxnSpLocks noChangeShapeType="1"/>
              <a:stCxn id="46208" idx="7"/>
              <a:endCxn id="4621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24" name="AutoShape 22"/>
            <p:cNvCxnSpPr>
              <a:cxnSpLocks noChangeShapeType="1"/>
              <a:stCxn id="46208" idx="5"/>
              <a:endCxn id="4620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25" name="AutoShape 23"/>
            <p:cNvCxnSpPr>
              <a:cxnSpLocks noChangeShapeType="1"/>
              <a:stCxn id="46209" idx="6"/>
              <a:endCxn id="4621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26" name="AutoShape 24"/>
            <p:cNvCxnSpPr>
              <a:cxnSpLocks noChangeShapeType="1"/>
              <a:stCxn id="46210" idx="6"/>
              <a:endCxn id="4621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27" name="AutoShape 25"/>
            <p:cNvCxnSpPr>
              <a:cxnSpLocks noChangeShapeType="1"/>
              <a:stCxn id="46211" idx="6"/>
              <a:endCxn id="4621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79258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19378"/>
              </p:ext>
            </p:extLst>
          </p:nvPr>
        </p:nvGraphicFramePr>
        <p:xfrm>
          <a:off x="5181600" y="1828800"/>
          <a:ext cx="336550" cy="3733800"/>
        </p:xfrm>
        <a:graphic>
          <a:graphicData uri="http://schemas.openxmlformats.org/drawingml/2006/table">
            <a:tbl>
              <a:tblPr/>
              <a:tblGrid>
                <a:gridCol w="336550"/>
              </a:tblGrid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08" name="Line 50"/>
          <p:cNvSpPr>
            <a:spLocks noChangeShapeType="1"/>
          </p:cNvSpPr>
          <p:nvPr/>
        </p:nvSpPr>
        <p:spPr bwMode="auto">
          <a:xfrm>
            <a:off x="5562600" y="205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109" name="Line 51"/>
          <p:cNvSpPr>
            <a:spLocks noChangeShapeType="1"/>
          </p:cNvSpPr>
          <p:nvPr/>
        </p:nvSpPr>
        <p:spPr bwMode="auto">
          <a:xfrm>
            <a:off x="55626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110" name="Line 52"/>
          <p:cNvSpPr>
            <a:spLocks noChangeShapeType="1"/>
          </p:cNvSpPr>
          <p:nvPr/>
        </p:nvSpPr>
        <p:spPr bwMode="auto">
          <a:xfrm>
            <a:off x="55626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111" name="Line 53"/>
          <p:cNvSpPr>
            <a:spLocks noChangeShapeType="1"/>
          </p:cNvSpPr>
          <p:nvPr/>
        </p:nvSpPr>
        <p:spPr bwMode="auto">
          <a:xfrm>
            <a:off x="5562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112" name="Line 54"/>
          <p:cNvSpPr>
            <a:spLocks noChangeShapeType="1"/>
          </p:cNvSpPr>
          <p:nvPr/>
        </p:nvSpPr>
        <p:spPr bwMode="auto">
          <a:xfrm>
            <a:off x="55626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113" name="Line 55"/>
          <p:cNvSpPr>
            <a:spLocks noChangeShapeType="1"/>
          </p:cNvSpPr>
          <p:nvPr/>
        </p:nvSpPr>
        <p:spPr bwMode="auto">
          <a:xfrm>
            <a:off x="55626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114" name="Line 56"/>
          <p:cNvSpPr>
            <a:spLocks noChangeShapeType="1"/>
          </p:cNvSpPr>
          <p:nvPr/>
        </p:nvSpPr>
        <p:spPr bwMode="auto">
          <a:xfrm>
            <a:off x="55626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115" name="Line 57"/>
          <p:cNvSpPr>
            <a:spLocks noChangeShapeType="1"/>
          </p:cNvSpPr>
          <p:nvPr/>
        </p:nvSpPr>
        <p:spPr bwMode="auto">
          <a:xfrm>
            <a:off x="55626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116" name="Line 58"/>
          <p:cNvSpPr>
            <a:spLocks noChangeShapeType="1"/>
          </p:cNvSpPr>
          <p:nvPr/>
        </p:nvSpPr>
        <p:spPr bwMode="auto">
          <a:xfrm>
            <a:off x="55626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117" name="Line 59"/>
          <p:cNvSpPr>
            <a:spLocks noChangeShapeType="1"/>
          </p:cNvSpPr>
          <p:nvPr/>
        </p:nvSpPr>
        <p:spPr bwMode="auto">
          <a:xfrm>
            <a:off x="55626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graphicFrame>
        <p:nvGraphicFramePr>
          <p:cNvPr id="479292" name="Group 60"/>
          <p:cNvGraphicFramePr>
            <a:graphicFrameLocks noGrp="1"/>
          </p:cNvGraphicFramePr>
          <p:nvPr/>
        </p:nvGraphicFramePr>
        <p:xfrm>
          <a:off x="5867400" y="2255838"/>
          <a:ext cx="1157288" cy="30480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04" name="Group 72"/>
          <p:cNvGraphicFramePr>
            <a:graphicFrameLocks noGrp="1"/>
          </p:cNvGraphicFramePr>
          <p:nvPr/>
        </p:nvGraphicFramePr>
        <p:xfrm>
          <a:off x="5867400" y="1874838"/>
          <a:ext cx="290513" cy="304800"/>
        </p:xfrm>
        <a:graphic>
          <a:graphicData uri="http://schemas.openxmlformats.org/drawingml/2006/table">
            <a:tbl>
              <a:tblPr/>
              <a:tblGrid>
                <a:gridCol w="290513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10" name="Group 78"/>
          <p:cNvGraphicFramePr>
            <a:graphicFrameLocks noGrp="1"/>
          </p:cNvGraphicFramePr>
          <p:nvPr/>
        </p:nvGraphicFramePr>
        <p:xfrm>
          <a:off x="5867400" y="2667000"/>
          <a:ext cx="868363" cy="30480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20" name="Group 88"/>
          <p:cNvGraphicFramePr>
            <a:graphicFrameLocks noGrp="1"/>
          </p:cNvGraphicFramePr>
          <p:nvPr/>
        </p:nvGraphicFramePr>
        <p:xfrm>
          <a:off x="5867400" y="3048000"/>
          <a:ext cx="868363" cy="30480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30" name="Group 98"/>
          <p:cNvGraphicFramePr>
            <a:graphicFrameLocks noGrp="1"/>
          </p:cNvGraphicFramePr>
          <p:nvPr/>
        </p:nvGraphicFramePr>
        <p:xfrm>
          <a:off x="5867400" y="3398838"/>
          <a:ext cx="579438" cy="30480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38" name="Group 106"/>
          <p:cNvGraphicFramePr>
            <a:graphicFrameLocks noGrp="1"/>
          </p:cNvGraphicFramePr>
          <p:nvPr/>
        </p:nvGraphicFramePr>
        <p:xfrm>
          <a:off x="5867400" y="3733800"/>
          <a:ext cx="579438" cy="30480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46" name="Group 114"/>
          <p:cNvGraphicFramePr>
            <a:graphicFrameLocks noGrp="1"/>
          </p:cNvGraphicFramePr>
          <p:nvPr/>
        </p:nvGraphicFramePr>
        <p:xfrm>
          <a:off x="5867400" y="4084638"/>
          <a:ext cx="579438" cy="30480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54" name="Group 122"/>
          <p:cNvGraphicFramePr>
            <a:graphicFrameLocks noGrp="1"/>
          </p:cNvGraphicFramePr>
          <p:nvPr/>
        </p:nvGraphicFramePr>
        <p:xfrm>
          <a:off x="5867400" y="4465638"/>
          <a:ext cx="579438" cy="30480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62" name="Group 130"/>
          <p:cNvGraphicFramePr>
            <a:graphicFrameLocks noGrp="1"/>
          </p:cNvGraphicFramePr>
          <p:nvPr/>
        </p:nvGraphicFramePr>
        <p:xfrm>
          <a:off x="5867400" y="4846638"/>
          <a:ext cx="868363" cy="30480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72" name="Group 140"/>
          <p:cNvGraphicFramePr>
            <a:graphicFrameLocks noGrp="1"/>
          </p:cNvGraphicFramePr>
          <p:nvPr/>
        </p:nvGraphicFramePr>
        <p:xfrm>
          <a:off x="5867400" y="5227638"/>
          <a:ext cx="579438" cy="30480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4291012" y="3200400"/>
            <a:ext cx="16764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245270"/>
            <a:ext cx="7200900" cy="14859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Storage of adjacency list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533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The array takes up </a:t>
            </a:r>
            <a:r>
              <a:rPr lang="el-GR" altLang="en-US" sz="2400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Θ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  <a:cs typeface="Arial" panose="020B0604020202020204" pitchFamily="34" charset="0"/>
              </a:rPr>
              <a:t>(n) space</a:t>
            </a:r>
          </a:p>
          <a:p>
            <a:pPr>
              <a:lnSpc>
                <a:spcPct val="80000"/>
              </a:lnSpc>
            </a:pPr>
            <a:endParaRPr lang="en-US" altLang="zh-CN" sz="2400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Arial" panose="020B0604020202020204" pitchFamily="34" charset="0"/>
              </a:rPr>
              <a:t>Define degree of </a:t>
            </a:r>
            <a:r>
              <a:rPr lang="en-US" altLang="zh-CN" sz="2400" i="1" dirty="0" smtClean="0"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sz="2400" dirty="0" smtClean="0"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dirty="0" err="1" smtClean="0">
                <a:ea typeface="宋体" panose="02010600030101010101" pitchFamily="2" charset="-122"/>
                <a:cs typeface="Arial" panose="020B0604020202020204" pitchFamily="34" charset="0"/>
              </a:rPr>
              <a:t>deg</a:t>
            </a:r>
            <a:r>
              <a:rPr lang="en-US" altLang="zh-CN" sz="2400" dirty="0" smtClean="0"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400" i="1" dirty="0" smtClean="0"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sz="2400" dirty="0" smtClean="0">
                <a:ea typeface="宋体" panose="02010600030101010101" pitchFamily="2" charset="-122"/>
                <a:cs typeface="Arial" panose="020B0604020202020204" pitchFamily="34" charset="0"/>
              </a:rPr>
              <a:t>), to be the number of edges incident to </a:t>
            </a:r>
            <a:r>
              <a:rPr lang="en-US" altLang="zh-CN" sz="2400" i="1" dirty="0" smtClean="0"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sz="2400" dirty="0" smtClean="0">
                <a:ea typeface="宋体" panose="02010600030101010101" pitchFamily="2" charset="-122"/>
                <a:cs typeface="Arial" panose="020B0604020202020204" pitchFamily="34" charset="0"/>
              </a:rPr>
              <a:t>.  Then, the total space to store the graph is proportional to:</a:t>
            </a:r>
          </a:p>
          <a:p>
            <a:pPr>
              <a:lnSpc>
                <a:spcPct val="80000"/>
              </a:lnSpc>
            </a:pPr>
            <a:endParaRPr lang="en-US" altLang="zh-CN" sz="2400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800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panose="02010600030101010101" pitchFamily="2" charset="-122"/>
                <a:cs typeface="Arial" panose="020B0604020202020204" pitchFamily="34" charset="0"/>
              </a:rPr>
              <a:t/>
            </a:r>
            <a:br>
              <a:rPr lang="en-US" altLang="zh-CN" sz="1800" dirty="0" smtClean="0">
                <a:ea typeface="宋体" panose="02010600030101010101" pitchFamily="2" charset="-122"/>
                <a:cs typeface="Arial" panose="020B0604020202020204" pitchFamily="34" charset="0"/>
              </a:rPr>
            </a:br>
            <a:endParaRPr lang="en-US" altLang="zh-CN" sz="1800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Arial" panose="020B0604020202020204" pitchFamily="34" charset="0"/>
              </a:rPr>
              <a:t>An edge </a:t>
            </a:r>
            <a:r>
              <a:rPr lang="en-US" altLang="zh-CN" sz="2400" i="1" dirty="0" smtClean="0">
                <a:ea typeface="宋体" panose="02010600030101010101" pitchFamily="2" charset="-122"/>
                <a:cs typeface="Arial" panose="020B0604020202020204" pitchFamily="34" charset="0"/>
              </a:rPr>
              <a:t>e={</a:t>
            </a:r>
            <a:r>
              <a:rPr lang="en-US" altLang="zh-CN" sz="2400" i="1" dirty="0" err="1" smtClean="0">
                <a:ea typeface="宋体" panose="02010600030101010101" pitchFamily="2" charset="-122"/>
                <a:cs typeface="Arial" panose="020B0604020202020204" pitchFamily="34" charset="0"/>
              </a:rPr>
              <a:t>u,v</a:t>
            </a:r>
            <a:r>
              <a:rPr lang="en-US" altLang="zh-CN" sz="2400" i="1" dirty="0" smtClean="0"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r>
              <a:rPr lang="en-US" altLang="zh-CN" sz="2400" dirty="0" smtClean="0">
                <a:ea typeface="宋体" panose="02010600030101010101" pitchFamily="2" charset="-122"/>
                <a:cs typeface="Arial" panose="020B0604020202020204" pitchFamily="34" charset="0"/>
              </a:rPr>
              <a:t> of the graph contributes a count of 1 to </a:t>
            </a:r>
            <a:r>
              <a:rPr lang="en-US" altLang="zh-CN" sz="2400" dirty="0" err="1" smtClean="0">
                <a:ea typeface="宋体" panose="02010600030101010101" pitchFamily="2" charset="-122"/>
                <a:cs typeface="Arial" panose="020B0604020202020204" pitchFamily="34" charset="0"/>
              </a:rPr>
              <a:t>deg</a:t>
            </a:r>
            <a:r>
              <a:rPr lang="en-US" altLang="zh-CN" sz="2400" dirty="0" smtClean="0"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400" i="1" dirty="0" smtClean="0">
                <a:ea typeface="宋体" panose="02010600030101010101" pitchFamily="2" charset="-122"/>
                <a:cs typeface="Arial" panose="020B0604020202020204" pitchFamily="34" charset="0"/>
              </a:rPr>
              <a:t>u</a:t>
            </a:r>
            <a:r>
              <a:rPr lang="en-US" altLang="zh-CN" sz="2400" dirty="0" smtClean="0">
                <a:ea typeface="宋体" panose="02010600030101010101" pitchFamily="2" charset="-122"/>
                <a:cs typeface="Arial" panose="020B0604020202020204" pitchFamily="34" charset="0"/>
              </a:rPr>
              <a:t>) and contributes a count 1 to </a:t>
            </a:r>
            <a:r>
              <a:rPr lang="en-US" altLang="zh-CN" sz="2400" dirty="0" err="1" smtClean="0">
                <a:ea typeface="宋体" panose="02010600030101010101" pitchFamily="2" charset="-122"/>
                <a:cs typeface="Arial" panose="020B0604020202020204" pitchFamily="34" charset="0"/>
              </a:rPr>
              <a:t>deg</a:t>
            </a:r>
            <a:r>
              <a:rPr lang="en-US" altLang="zh-CN" sz="2400" dirty="0" smtClean="0"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400" i="1" dirty="0" smtClean="0"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sz="2400" dirty="0" smtClean="0"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altLang="zh-CN" sz="1800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Arial" panose="020B0604020202020204" pitchFamily="34" charset="0"/>
              </a:rPr>
              <a:t>Therefore, </a:t>
            </a:r>
            <a:r>
              <a:rPr lang="el-GR" altLang="en-US" sz="2400" dirty="0" smtClean="0">
                <a:cs typeface="Arial" panose="020B0604020202020204" pitchFamily="34" charset="0"/>
              </a:rPr>
              <a:t>Σ</a:t>
            </a:r>
            <a:r>
              <a:rPr lang="en-US" altLang="zh-CN" sz="2400" baseline="-25000" dirty="0" smtClean="0">
                <a:ea typeface="宋体" panose="02010600030101010101" pitchFamily="2" charset="-122"/>
              </a:rPr>
              <a:t>vertex </a:t>
            </a:r>
            <a:r>
              <a:rPr lang="en-US" altLang="zh-CN" sz="2400" i="1" baseline="-25000" dirty="0" err="1" smtClean="0">
                <a:ea typeface="宋体" panose="02010600030101010101" pitchFamily="2" charset="-122"/>
              </a:rPr>
              <a:t>v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deg</a:t>
            </a:r>
            <a:r>
              <a:rPr lang="en-US" altLang="zh-CN" sz="2400" i="1" dirty="0" smtClean="0"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ea typeface="宋体" panose="02010600030101010101" pitchFamily="2" charset="-122"/>
              </a:rPr>
              <a:t>v</a:t>
            </a:r>
            <a:r>
              <a:rPr lang="en-US" altLang="zh-CN" sz="2400" i="1" dirty="0" smtClean="0">
                <a:ea typeface="宋体" panose="02010600030101010101" pitchFamily="2" charset="-122"/>
              </a:rPr>
              <a:t>) = </a:t>
            </a:r>
            <a:r>
              <a:rPr lang="en-US" altLang="zh-CN" sz="2400" dirty="0" smtClean="0">
                <a:ea typeface="宋体" panose="02010600030101010101" pitchFamily="2" charset="-122"/>
              </a:rPr>
              <a:t>2m, where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m</a:t>
            </a:r>
            <a:r>
              <a:rPr lang="en-US" altLang="zh-CN" sz="2400" dirty="0" smtClean="0">
                <a:ea typeface="宋体" panose="02010600030101010101" pitchFamily="2" charset="-122"/>
              </a:rPr>
              <a:t> is the total number of edges</a:t>
            </a:r>
          </a:p>
          <a:p>
            <a:pPr>
              <a:lnSpc>
                <a:spcPct val="80000"/>
              </a:lnSpc>
            </a:pP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464418"/>
              </p:ext>
            </p:extLst>
          </p:nvPr>
        </p:nvGraphicFramePr>
        <p:xfrm>
          <a:off x="4419599" y="3200400"/>
          <a:ext cx="14192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3" imgW="685800" imgH="342720" progId="Equation.3">
                  <p:embed/>
                </p:oleObj>
              </mc:Choice>
              <mc:Fallback>
                <p:oleObj name="Equation" r:id="rId3" imgW="68580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599" y="3200400"/>
                        <a:ext cx="14192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245270"/>
            <a:ext cx="7200900" cy="14859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Storage of adjacency list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848600" cy="533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zh-CN" sz="1900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In all, the adjacency list takes up </a:t>
            </a:r>
            <a:r>
              <a:rPr lang="el-GR" altLang="en-US" sz="2800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Θ</a:t>
            </a:r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 err="1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n+m</a:t>
            </a:r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) space</a:t>
            </a:r>
            <a:r>
              <a:rPr lang="en-US" altLang="zh-CN" sz="2800" dirty="0" smtClean="0">
                <a:solidFill>
                  <a:srgbClr val="00FF00"/>
                </a:solidFill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If m = O(n</a:t>
            </a:r>
            <a:r>
              <a:rPr lang="en-US" altLang="zh-CN" sz="2400" baseline="30000" dirty="0" smtClean="0"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ea typeface="宋体" panose="02010600030101010101" pitchFamily="2" charset="-122"/>
              </a:rPr>
              <a:t>), both adjacent matrix and adjacent lists use </a:t>
            </a:r>
            <a:r>
              <a:rPr lang="el-GR" altLang="en-US" sz="2400" dirty="0" smtClean="0">
                <a:cs typeface="Arial" panose="020B0604020202020204" pitchFamily="34" charset="0"/>
              </a:rPr>
              <a:t>Θ</a:t>
            </a:r>
            <a:r>
              <a:rPr lang="en-US" altLang="zh-CN" sz="2400" dirty="0" smtClean="0">
                <a:ea typeface="宋体" panose="02010600030101010101" pitchFamily="2" charset="-122"/>
              </a:rPr>
              <a:t>(n</a:t>
            </a:r>
            <a:r>
              <a:rPr lang="en-US" altLang="zh-CN" sz="2400" baseline="30000" dirty="0" smtClean="0"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ea typeface="宋体" panose="02010600030101010101" pitchFamily="2" charset="-122"/>
              </a:rPr>
              <a:t>) space.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If m = O(n), adjacent list outperform adjacent matrix</a:t>
            </a:r>
          </a:p>
          <a:p>
            <a:pPr>
              <a:lnSpc>
                <a:spcPct val="80000"/>
              </a:lnSpc>
            </a:pPr>
            <a:endParaRPr lang="en-US" altLang="zh-CN" sz="28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However, one cannot tell in O(1) time whether two vertices are connected</a:t>
            </a:r>
            <a:r>
              <a:rPr lang="en-US" altLang="zh-CN" sz="1800" dirty="0" smtClean="0">
                <a:ea typeface="宋体" panose="02010600030101010101" pitchFamily="2" charset="-122"/>
              </a:rPr>
              <a:t>.</a:t>
            </a:r>
            <a:endParaRPr lang="el-GR" altLang="en-US" sz="18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0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Adjacency Lists vs. Matrix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610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200" b="1" dirty="0" smtClean="0">
                <a:ea typeface="宋体" panose="02010600030101010101" pitchFamily="2" charset="-122"/>
              </a:rPr>
              <a:t>Adjacency Lists</a:t>
            </a:r>
          </a:p>
          <a:p>
            <a:pPr lvl="1">
              <a:lnSpc>
                <a:spcPct val="8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More compact than adjacency matrices if graph has few edges</a:t>
            </a:r>
          </a:p>
          <a:p>
            <a:pPr lvl="1">
              <a:lnSpc>
                <a:spcPct val="8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Requires more time to find if an edge exists</a:t>
            </a:r>
          </a:p>
          <a:p>
            <a:pPr>
              <a:lnSpc>
                <a:spcPct val="80000"/>
              </a:lnSpc>
            </a:pPr>
            <a:endParaRPr lang="en-US" altLang="zh-CN" sz="28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8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3200" b="1" dirty="0" smtClean="0">
                <a:ea typeface="宋体" panose="02010600030101010101" pitchFamily="2" charset="-122"/>
              </a:rPr>
              <a:t>Adjacency Matrix</a:t>
            </a:r>
          </a:p>
          <a:p>
            <a:pPr lvl="1">
              <a:lnSpc>
                <a:spcPct val="8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Always require n</a:t>
            </a:r>
            <a:r>
              <a:rPr lang="en-US" altLang="zh-CN" sz="2800" baseline="30000" dirty="0" smtClean="0">
                <a:ea typeface="宋体" panose="02010600030101010101" pitchFamily="2" charset="-122"/>
              </a:rPr>
              <a:t>2</a:t>
            </a:r>
            <a:r>
              <a:rPr lang="en-US" altLang="zh-CN" sz="2800" dirty="0" smtClean="0">
                <a:ea typeface="宋体" panose="02010600030101010101" pitchFamily="2" charset="-122"/>
              </a:rPr>
              <a:t> space</a:t>
            </a:r>
          </a:p>
          <a:p>
            <a:pPr lvl="2"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This can waste a lot of space if the number of edges are sparse</a:t>
            </a:r>
          </a:p>
          <a:p>
            <a:pPr lvl="1">
              <a:lnSpc>
                <a:spcPct val="8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Can quickly find if an edge exists</a:t>
            </a: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381000"/>
            <a:ext cx="7200900" cy="14859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Path between vertices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028700" y="1524000"/>
            <a:ext cx="7810500" cy="4953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3600" dirty="0" smtClean="0">
                <a:ea typeface="宋体" panose="02010600030101010101" pitchFamily="2" charset="-122"/>
              </a:rPr>
              <a:t>A</a:t>
            </a:r>
            <a:r>
              <a:rPr lang="en-US" altLang="zh-CN" sz="3600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i="1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path</a:t>
            </a:r>
            <a:r>
              <a:rPr lang="en-US" altLang="zh-CN" sz="3600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dirty="0" smtClean="0">
                <a:ea typeface="宋体" panose="02010600030101010101" pitchFamily="2" charset="-122"/>
              </a:rPr>
              <a:t>is a sequence of vertices (v</a:t>
            </a:r>
            <a:r>
              <a:rPr lang="en-US" altLang="zh-CN" sz="36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3600" dirty="0" smtClean="0">
                <a:ea typeface="宋体" panose="02010600030101010101" pitchFamily="2" charset="-122"/>
              </a:rPr>
              <a:t>, v</a:t>
            </a:r>
            <a:r>
              <a:rPr lang="en-US" altLang="zh-CN" sz="3600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3600" dirty="0" smtClean="0">
                <a:ea typeface="宋体" panose="02010600030101010101" pitchFamily="2" charset="-122"/>
              </a:rPr>
              <a:t>, v</a:t>
            </a:r>
            <a:r>
              <a:rPr lang="en-US" altLang="zh-CN" sz="3600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3600" dirty="0" smtClean="0">
                <a:ea typeface="宋体" panose="02010600030101010101" pitchFamily="2" charset="-122"/>
              </a:rPr>
              <a:t>,… </a:t>
            </a:r>
            <a:r>
              <a:rPr lang="en-US" altLang="zh-CN" sz="3600" dirty="0" err="1" smtClean="0">
                <a:ea typeface="宋体" panose="02010600030101010101" pitchFamily="2" charset="-122"/>
              </a:rPr>
              <a:t>v</a:t>
            </a:r>
            <a:r>
              <a:rPr lang="en-US" altLang="zh-CN" sz="3600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zh-CN" sz="3600" dirty="0" smtClean="0">
                <a:ea typeface="宋体" panose="02010600030101010101" pitchFamily="2" charset="-122"/>
              </a:rPr>
              <a:t>) such that:</a:t>
            </a:r>
          </a:p>
          <a:p>
            <a:pPr>
              <a:lnSpc>
                <a:spcPct val="90000"/>
              </a:lnSpc>
            </a:pPr>
            <a:endParaRPr lang="en-US" altLang="zh-CN" sz="3600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3600" dirty="0" smtClean="0">
                <a:ea typeface="宋体" panose="02010600030101010101" pitchFamily="2" charset="-122"/>
              </a:rPr>
              <a:t>For </a:t>
            </a:r>
            <a:r>
              <a:rPr lang="en-US" altLang="zh-CN" sz="3600" i="1" dirty="0" smtClean="0">
                <a:ea typeface="宋体" panose="02010600030101010101" pitchFamily="2" charset="-122"/>
              </a:rPr>
              <a:t>0 </a:t>
            </a:r>
            <a:r>
              <a:rPr lang="en-US" altLang="zh-CN" sz="3600" i="1" dirty="0" smtClean="0">
                <a:ea typeface="宋体" panose="02010600030101010101" pitchFamily="2" charset="-122"/>
                <a:cs typeface="Arial" panose="020B0604020202020204" pitchFamily="34" charset="0"/>
              </a:rPr>
              <a:t>≤ </a:t>
            </a:r>
            <a:r>
              <a:rPr lang="en-US" altLang="zh-CN" sz="3600" i="1" dirty="0" err="1" smtClean="0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3600" i="1" dirty="0" smtClean="0">
                <a:ea typeface="宋体" panose="02010600030101010101" pitchFamily="2" charset="-122"/>
                <a:cs typeface="Arial" panose="020B0604020202020204" pitchFamily="34" charset="0"/>
              </a:rPr>
              <a:t> &lt; k,  {v</a:t>
            </a:r>
            <a:r>
              <a:rPr lang="en-US" altLang="zh-CN" sz="3600" i="1" baseline="-25000" dirty="0" smtClean="0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3600" i="1" dirty="0" smtClean="0">
                <a:ea typeface="宋体" panose="02010600030101010101" pitchFamily="2" charset="-122"/>
                <a:cs typeface="Arial" panose="020B0604020202020204" pitchFamily="34" charset="0"/>
              </a:rPr>
              <a:t>, v</a:t>
            </a:r>
            <a:r>
              <a:rPr lang="en-US" altLang="zh-CN" sz="3600" i="1" baseline="-25000" dirty="0" smtClean="0">
                <a:ea typeface="宋体" panose="02010600030101010101" pitchFamily="2" charset="-122"/>
                <a:cs typeface="Arial" panose="020B0604020202020204" pitchFamily="34" charset="0"/>
              </a:rPr>
              <a:t>i+1</a:t>
            </a:r>
            <a:r>
              <a:rPr lang="en-US" altLang="zh-CN" sz="3600" i="1" dirty="0" smtClean="0"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r>
              <a:rPr lang="en-US" altLang="zh-CN" sz="3600" dirty="0" smtClean="0">
                <a:ea typeface="宋体" panose="02010600030101010101" pitchFamily="2" charset="-122"/>
                <a:cs typeface="Arial" panose="020B0604020202020204" pitchFamily="34" charset="0"/>
              </a:rPr>
              <a:t> is an edge</a:t>
            </a:r>
          </a:p>
          <a:p>
            <a:pPr lvl="1">
              <a:lnSpc>
                <a:spcPct val="90000"/>
              </a:lnSpc>
            </a:pPr>
            <a:endParaRPr lang="en-US" altLang="zh-CN" sz="3600" dirty="0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3600" dirty="0" smtClean="0">
                <a:ea typeface="宋体" panose="02010600030101010101" pitchFamily="2" charset="-122"/>
                <a:cs typeface="Arial" panose="020B0604020202020204" pitchFamily="34" charset="0"/>
              </a:rPr>
              <a:t>For </a:t>
            </a:r>
            <a:r>
              <a:rPr lang="en-US" altLang="zh-CN" sz="3600" i="1" dirty="0" smtClean="0">
                <a:ea typeface="宋体" panose="02010600030101010101" pitchFamily="2" charset="-122"/>
              </a:rPr>
              <a:t>0 ≤ </a:t>
            </a:r>
            <a:r>
              <a:rPr lang="en-US" altLang="zh-CN" sz="3600" i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3600" i="1" dirty="0" smtClean="0">
                <a:ea typeface="宋体" panose="02010600030101010101" pitchFamily="2" charset="-122"/>
              </a:rPr>
              <a:t> &lt; k-1, v</a:t>
            </a:r>
            <a:r>
              <a:rPr lang="en-US" altLang="zh-CN" sz="3600" i="1" baseline="-25000" dirty="0" smtClean="0">
                <a:ea typeface="宋体" panose="02010600030101010101" pitchFamily="2" charset="-122"/>
              </a:rPr>
              <a:t>i </a:t>
            </a:r>
            <a:r>
              <a:rPr lang="en-US" altLang="zh-CN" sz="3600" i="1" dirty="0" smtClean="0">
                <a:ea typeface="宋体" panose="02010600030101010101" pitchFamily="2" charset="-122"/>
              </a:rPr>
              <a:t>≠ v</a:t>
            </a:r>
            <a:r>
              <a:rPr lang="en-US" altLang="zh-CN" sz="3600" i="1" baseline="-25000" dirty="0" smtClean="0">
                <a:ea typeface="宋体" panose="02010600030101010101" pitchFamily="2" charset="-122"/>
              </a:rPr>
              <a:t>i+2  </a:t>
            </a:r>
            <a:r>
              <a:rPr lang="en-US" altLang="zh-CN" sz="3600" i="1" dirty="0" smtClean="0">
                <a:ea typeface="宋体" panose="02010600030101010101" pitchFamily="2" charset="-122"/>
              </a:rPr>
              <a:t> 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i="1" dirty="0" smtClean="0">
                <a:ea typeface="宋体" panose="02010600030101010101" pitchFamily="2" charset="-122"/>
              </a:rPr>
              <a:t>That is, the edge {v</a:t>
            </a:r>
            <a:r>
              <a:rPr lang="en-US" altLang="zh-CN" sz="2600" i="1" baseline="-25000" dirty="0" smtClean="0">
                <a:ea typeface="宋体" panose="02010600030101010101" pitchFamily="2" charset="-122"/>
              </a:rPr>
              <a:t>i</a:t>
            </a:r>
            <a:r>
              <a:rPr lang="en-US" altLang="zh-CN" sz="2600" i="1" dirty="0" smtClean="0">
                <a:ea typeface="宋体" panose="02010600030101010101" pitchFamily="2" charset="-122"/>
              </a:rPr>
              <a:t>, v</a:t>
            </a:r>
            <a:r>
              <a:rPr lang="en-US" altLang="zh-CN" sz="2600" i="1" baseline="-25000" dirty="0" smtClean="0">
                <a:ea typeface="宋体" panose="02010600030101010101" pitchFamily="2" charset="-122"/>
              </a:rPr>
              <a:t>i+1</a:t>
            </a:r>
            <a:r>
              <a:rPr lang="en-US" altLang="zh-CN" sz="2600" i="1" dirty="0" smtClean="0">
                <a:ea typeface="宋体" panose="02010600030101010101" pitchFamily="2" charset="-122"/>
              </a:rPr>
              <a:t>} ≠ {v</a:t>
            </a:r>
            <a:r>
              <a:rPr lang="en-US" altLang="zh-CN" sz="2600" i="1" baseline="-25000" dirty="0" smtClean="0">
                <a:ea typeface="宋体" panose="02010600030101010101" pitchFamily="2" charset="-122"/>
              </a:rPr>
              <a:t>i+1</a:t>
            </a:r>
            <a:r>
              <a:rPr lang="en-US" altLang="zh-CN" sz="2600" i="1" dirty="0" smtClean="0">
                <a:ea typeface="宋体" panose="02010600030101010101" pitchFamily="2" charset="-122"/>
              </a:rPr>
              <a:t>, v</a:t>
            </a:r>
            <a:r>
              <a:rPr lang="en-US" altLang="zh-CN" sz="2600" i="1" baseline="-25000" dirty="0" smtClean="0">
                <a:ea typeface="宋体" panose="02010600030101010101" pitchFamily="2" charset="-122"/>
              </a:rPr>
              <a:t>i+2</a:t>
            </a:r>
            <a:r>
              <a:rPr lang="en-US" altLang="zh-CN" sz="2600" i="1" dirty="0" smtClean="0">
                <a:ea typeface="宋体" panose="02010600030101010101" pitchFamily="2" charset="-122"/>
              </a:rPr>
              <a:t>}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600" i="1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600" i="1" dirty="0" smtClean="0">
                <a:ea typeface="宋体" panose="02010600030101010101" pitchFamily="2" charset="-122"/>
              </a:rPr>
              <a:t>Note: a path is allowed to go through the same vertex or the same edge any number of times!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600" i="1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600" dirty="0" smtClean="0">
                <a:ea typeface="宋体" panose="02010600030101010101" pitchFamily="2" charset="-122"/>
              </a:rPr>
              <a:t>The </a:t>
            </a:r>
            <a:r>
              <a:rPr lang="en-US" altLang="zh-CN" sz="3600" i="1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length</a:t>
            </a:r>
            <a:r>
              <a:rPr lang="en-US" altLang="zh-CN" sz="3600" dirty="0" smtClean="0">
                <a:ea typeface="宋体" panose="02010600030101010101" pitchFamily="2" charset="-122"/>
              </a:rPr>
              <a:t> of a path is the number of edges on the path</a:t>
            </a:r>
            <a:endParaRPr lang="en-US" altLang="zh-CN" sz="3600" i="1" dirty="0" smtClean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 i="1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Graphs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305800" cy="46863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Extremely useful tool in modeling problems</a:t>
            </a:r>
          </a:p>
          <a:p>
            <a:r>
              <a:rPr lang="en-US" altLang="zh-CN" sz="2800" dirty="0" smtClean="0">
                <a:ea typeface="宋体" panose="02010600030101010101" pitchFamily="2" charset="-122"/>
              </a:rPr>
              <a:t>Consist of:</a:t>
            </a:r>
          </a:p>
          <a:p>
            <a:pPr lvl="1"/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Vertices</a:t>
            </a:r>
          </a:p>
          <a:p>
            <a:pPr lvl="1"/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Edges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41148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55626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2743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43434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56388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39624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B</a:t>
            </a:r>
          </a:p>
        </p:txBody>
      </p:sp>
      <p:cxnSp>
        <p:nvCxnSpPr>
          <p:cNvPr id="41994" name="AutoShape 10"/>
          <p:cNvCxnSpPr>
            <a:cxnSpLocks noChangeShapeType="1"/>
            <a:stCxn id="41990" idx="5"/>
            <a:endCxn id="41993" idx="1"/>
          </p:cNvCxnSpPr>
          <p:nvPr/>
        </p:nvCxnSpPr>
        <p:spPr bwMode="auto">
          <a:xfrm>
            <a:off x="3068638" y="4745038"/>
            <a:ext cx="949325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AutoShape 11"/>
          <p:cNvCxnSpPr>
            <a:cxnSpLocks noChangeShapeType="1"/>
            <a:stCxn id="41990" idx="7"/>
            <a:endCxn id="41991" idx="2"/>
          </p:cNvCxnSpPr>
          <p:nvPr/>
        </p:nvCxnSpPr>
        <p:spPr bwMode="auto">
          <a:xfrm flipV="1">
            <a:off x="3068638" y="4305300"/>
            <a:ext cx="1274762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AutoShape 12"/>
          <p:cNvCxnSpPr>
            <a:cxnSpLocks noChangeShapeType="1"/>
            <a:stCxn id="41988" idx="2"/>
            <a:endCxn id="41990" idx="0"/>
          </p:cNvCxnSpPr>
          <p:nvPr/>
        </p:nvCxnSpPr>
        <p:spPr bwMode="auto">
          <a:xfrm flipH="1">
            <a:off x="2933700" y="3543300"/>
            <a:ext cx="1181100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3"/>
          <p:cNvCxnSpPr>
            <a:cxnSpLocks noChangeShapeType="1"/>
            <a:stCxn id="41988" idx="4"/>
            <a:endCxn id="41991" idx="0"/>
          </p:cNvCxnSpPr>
          <p:nvPr/>
        </p:nvCxnSpPr>
        <p:spPr bwMode="auto">
          <a:xfrm>
            <a:off x="4305300" y="37338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4"/>
          <p:cNvCxnSpPr>
            <a:cxnSpLocks noChangeShapeType="1"/>
            <a:stCxn id="41988" idx="6"/>
            <a:endCxn id="41989" idx="1"/>
          </p:cNvCxnSpPr>
          <p:nvPr/>
        </p:nvCxnSpPr>
        <p:spPr bwMode="auto">
          <a:xfrm>
            <a:off x="4495800" y="3543300"/>
            <a:ext cx="1122363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AutoShape 15"/>
          <p:cNvCxnSpPr>
            <a:cxnSpLocks noChangeShapeType="1"/>
            <a:stCxn id="41991" idx="6"/>
            <a:endCxn id="41989" idx="3"/>
          </p:cNvCxnSpPr>
          <p:nvPr/>
        </p:nvCxnSpPr>
        <p:spPr bwMode="auto">
          <a:xfrm flipV="1">
            <a:off x="4724400" y="3983038"/>
            <a:ext cx="8937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0" name="AutoShape 16"/>
          <p:cNvCxnSpPr>
            <a:cxnSpLocks noChangeShapeType="1"/>
            <a:stCxn id="41992" idx="0"/>
            <a:endCxn id="41989" idx="5"/>
          </p:cNvCxnSpPr>
          <p:nvPr/>
        </p:nvCxnSpPr>
        <p:spPr bwMode="auto">
          <a:xfrm flipV="1">
            <a:off x="5829300" y="3983038"/>
            <a:ext cx="58738" cy="817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AutoShape 17"/>
          <p:cNvCxnSpPr>
            <a:cxnSpLocks noChangeShapeType="1"/>
            <a:stCxn id="41989" idx="4"/>
            <a:endCxn id="41993" idx="7"/>
          </p:cNvCxnSpPr>
          <p:nvPr/>
        </p:nvCxnSpPr>
        <p:spPr bwMode="auto">
          <a:xfrm flipH="1">
            <a:off x="4287838" y="4038600"/>
            <a:ext cx="1465262" cy="1046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20574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1447800" y="5257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Vertex</a:t>
            </a: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H="1" flipV="1">
            <a:off x="4876800" y="47244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5165725" y="5599113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Edge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6705600" y="3048000"/>
            <a:ext cx="19875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Vertices</a:t>
            </a:r>
            <a:r>
              <a:rPr lang="en-US" altLang="zh-CN" sz="1800" b="0">
                <a:ea typeface="宋体" panose="02010600030101010101" pitchFamily="2" charset="-122"/>
              </a:rPr>
              <a:t> can be</a:t>
            </a:r>
            <a:br>
              <a:rPr lang="en-US" altLang="zh-CN" sz="1800" b="0">
                <a:ea typeface="宋体" panose="02010600030101010101" pitchFamily="2" charset="-122"/>
              </a:rPr>
            </a:br>
            <a:r>
              <a:rPr lang="en-US" altLang="zh-CN" sz="1800" b="0">
                <a:ea typeface="宋体" panose="02010600030101010101" pitchFamily="2" charset="-122"/>
              </a:rPr>
              <a:t>considered “sites”</a:t>
            </a:r>
            <a:br>
              <a:rPr lang="en-US" altLang="zh-CN" sz="1800" b="0">
                <a:ea typeface="宋体" panose="02010600030101010101" pitchFamily="2" charset="-122"/>
              </a:rPr>
            </a:br>
            <a:r>
              <a:rPr lang="en-US" altLang="zh-CN" sz="1800" b="0">
                <a:ea typeface="宋体" panose="02010600030101010101" pitchFamily="2" charset="-122"/>
              </a:rPr>
              <a:t>or locations.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Edges</a:t>
            </a:r>
            <a:r>
              <a:rPr lang="en-US" altLang="zh-CN" sz="1800" b="0">
                <a:ea typeface="宋体" panose="02010600030101010101" pitchFamily="2" charset="-122"/>
              </a:rPr>
              <a:t> represent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connections.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Types of paths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76400"/>
            <a:ext cx="7200900" cy="43815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900" dirty="0" smtClean="0">
                <a:ea typeface="宋体" panose="02010600030101010101" pitchFamily="2" charset="-122"/>
              </a:rPr>
              <a:t>A path is </a:t>
            </a:r>
            <a:r>
              <a:rPr lang="en-US" altLang="zh-CN" sz="3900" i="1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simple</a:t>
            </a:r>
            <a:r>
              <a:rPr lang="en-US" altLang="zh-CN" sz="3900" dirty="0" smtClean="0">
                <a:ea typeface="宋体" panose="02010600030101010101" pitchFamily="2" charset="-122"/>
              </a:rPr>
              <a:t> if and only if it does not contain a vertex more than once.</a:t>
            </a:r>
          </a:p>
          <a:p>
            <a:endParaRPr lang="en-US" altLang="zh-CN" sz="3900" dirty="0" smtClean="0">
              <a:ea typeface="宋体" panose="02010600030101010101" pitchFamily="2" charset="-122"/>
            </a:endParaRPr>
          </a:p>
          <a:p>
            <a:r>
              <a:rPr lang="en-US" altLang="zh-CN" sz="3900" dirty="0" smtClean="0">
                <a:ea typeface="宋体" panose="02010600030101010101" pitchFamily="2" charset="-122"/>
              </a:rPr>
              <a:t>A path is a </a:t>
            </a:r>
            <a:r>
              <a:rPr lang="en-US" altLang="zh-CN" sz="3900" i="1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cycle</a:t>
            </a:r>
            <a:r>
              <a:rPr lang="en-US" altLang="zh-CN" sz="3900" dirty="0" smtClean="0">
                <a:ea typeface="宋体" panose="02010600030101010101" pitchFamily="2" charset="-122"/>
              </a:rPr>
              <a:t> if and only if </a:t>
            </a:r>
            <a:r>
              <a:rPr lang="en-US" altLang="zh-CN" sz="2600" dirty="0" smtClean="0"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2600" dirty="0" smtClean="0">
                <a:ea typeface="宋体" panose="02010600030101010101" pitchFamily="2" charset="-122"/>
              </a:rPr>
              <a:t>= </a:t>
            </a:r>
            <a:r>
              <a:rPr lang="en-US" altLang="zh-CN" sz="2600" dirty="0" err="1" smtClean="0"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err="1" smtClean="0">
                <a:ea typeface="宋体" panose="02010600030101010101" pitchFamily="2" charset="-122"/>
              </a:rPr>
              <a:t>k</a:t>
            </a:r>
            <a:endParaRPr lang="en-US" altLang="zh-CN" sz="2600" baseline="-25000" dirty="0" smtClean="0">
              <a:ea typeface="宋体" panose="02010600030101010101" pitchFamily="2" charset="-122"/>
            </a:endParaRPr>
          </a:p>
          <a:p>
            <a:pPr lvl="2"/>
            <a:r>
              <a:rPr lang="en-US" altLang="zh-CN" sz="2200" dirty="0" smtClean="0">
                <a:ea typeface="宋体" panose="02010600030101010101" pitchFamily="2" charset="-122"/>
              </a:rPr>
              <a:t>The beginning and end are the same vertex!</a:t>
            </a:r>
          </a:p>
          <a:p>
            <a:endParaRPr lang="en-US" altLang="zh-CN" sz="2600" dirty="0" smtClean="0">
              <a:ea typeface="宋体" panose="02010600030101010101" pitchFamily="2" charset="-122"/>
            </a:endParaRPr>
          </a:p>
          <a:p>
            <a:endParaRPr lang="en-US" altLang="zh-CN" sz="2600" dirty="0" smtClean="0">
              <a:ea typeface="宋体" panose="02010600030101010101" pitchFamily="2" charset="-122"/>
            </a:endParaRPr>
          </a:p>
          <a:p>
            <a:r>
              <a:rPr lang="en-US" altLang="zh-CN" sz="3900" dirty="0">
                <a:ea typeface="宋体" panose="02010600030101010101" pitchFamily="2" charset="-122"/>
              </a:rPr>
              <a:t>A path contains a cycle if some vertex appears twice or more</a:t>
            </a:r>
          </a:p>
          <a:p>
            <a:pPr lvl="2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449500"/>
              </p:ext>
            </p:extLst>
          </p:nvPr>
        </p:nvGraphicFramePr>
        <p:xfrm>
          <a:off x="824442" y="1981200"/>
          <a:ext cx="3514725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Bitmap Image" r:id="rId3" imgW="4505954" imgH="3914286" progId="Paint.Picture">
                  <p:embed/>
                </p:oleObj>
              </mc:Choice>
              <mc:Fallback>
                <p:oleObj name="Bitmap Image" r:id="rId3" imgW="4505954" imgH="391428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42" y="1981200"/>
                        <a:ext cx="3514725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08" name="Text Box 4"/>
          <p:cNvSpPr txBox="1">
            <a:spLocks noChangeArrowheads="1"/>
          </p:cNvSpPr>
          <p:nvPr/>
        </p:nvSpPr>
        <p:spPr bwMode="auto">
          <a:xfrm>
            <a:off x="5053731" y="2895600"/>
            <a:ext cx="317586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CN" sz="2400" b="0" dirty="0">
                <a:ea typeface="宋体" panose="02010600030101010101" pitchFamily="2" charset="-122"/>
              </a:rPr>
              <a:t>{</a:t>
            </a:r>
            <a:r>
              <a:rPr lang="en-US" altLang="zh-CN" sz="2400" b="0" dirty="0" err="1">
                <a:ea typeface="宋体" panose="02010600030101010101" pitchFamily="2" charset="-122"/>
              </a:rPr>
              <a:t>a,c,f,e</a:t>
            </a:r>
            <a:r>
              <a:rPr lang="en-US" altLang="zh-CN" sz="2400" b="0" dirty="0"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CN" sz="2400" b="0" dirty="0">
                <a:ea typeface="宋体" panose="02010600030101010101" pitchFamily="2" charset="-122"/>
              </a:rPr>
              <a:t>{</a:t>
            </a:r>
            <a:r>
              <a:rPr lang="en-US" altLang="zh-CN" sz="2400" b="0" dirty="0" err="1">
                <a:ea typeface="宋体" panose="02010600030101010101" pitchFamily="2" charset="-122"/>
              </a:rPr>
              <a:t>a,b,d,c,f,e</a:t>
            </a:r>
            <a:r>
              <a:rPr lang="en-US" altLang="zh-CN" sz="2400" b="0" dirty="0"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CN" sz="2400" b="0" dirty="0">
                <a:ea typeface="宋体" panose="02010600030101010101" pitchFamily="2" charset="-122"/>
              </a:rPr>
              <a:t>{a, c, d, b, d, c, f, e}</a:t>
            </a:r>
            <a:br>
              <a:rPr lang="en-US" altLang="zh-CN" sz="2400" b="0" dirty="0">
                <a:ea typeface="宋体" panose="02010600030101010101" pitchFamily="2" charset="-122"/>
              </a:rPr>
            </a:b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CN" sz="2400" b="0" dirty="0">
                <a:ea typeface="宋体" panose="02010600030101010101" pitchFamily="2" charset="-122"/>
              </a:rPr>
              <a:t>{</a:t>
            </a:r>
            <a:r>
              <a:rPr lang="en-US" altLang="zh-CN" sz="2400" b="0" dirty="0" err="1">
                <a:ea typeface="宋体" panose="02010600030101010101" pitchFamily="2" charset="-122"/>
              </a:rPr>
              <a:t>a,c,d,b,a</a:t>
            </a:r>
            <a:r>
              <a:rPr lang="en-US" altLang="zh-CN" sz="2400" b="0" dirty="0"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CN" sz="2400" b="0" dirty="0">
                <a:ea typeface="宋体" panose="02010600030101010101" pitchFamily="2" charset="-122"/>
              </a:rPr>
              <a:t>{</a:t>
            </a:r>
            <a:r>
              <a:rPr lang="en-US" altLang="zh-CN" sz="2400" b="0" dirty="0" err="1">
                <a:ea typeface="宋体" panose="02010600030101010101" pitchFamily="2" charset="-122"/>
              </a:rPr>
              <a:t>a,c,f,e,b,d,c,a</a:t>
            </a:r>
            <a:r>
              <a:rPr lang="en-US" altLang="zh-CN" sz="2400" b="0" dirty="0" smtClean="0">
                <a:ea typeface="宋体" panose="02010600030101010101" pitchFamily="2" charset="-122"/>
              </a:rPr>
              <a:t>}</a:t>
            </a:r>
            <a:endParaRPr lang="en-US" altLang="zh-CN" sz="2400" b="0" dirty="0">
              <a:ea typeface="宋体" panose="02010600030101010101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864100" y="877888"/>
            <a:ext cx="3365500" cy="14843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Are these paths?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Any cycles?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What is the path’s length?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848600" cy="99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Graph Traversal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 Application example</a:t>
            </a:r>
          </a:p>
          <a:p>
            <a:pPr lvl="1"/>
            <a:r>
              <a:rPr lang="en-US" altLang="zh-CN" sz="2800" dirty="0" smtClean="0">
                <a:ea typeface="宋体" panose="02010600030101010101" pitchFamily="2" charset="-122"/>
              </a:rPr>
              <a:t>Given a graph representation and a vertex </a:t>
            </a:r>
            <a:r>
              <a:rPr lang="en-US" altLang="zh-CN" sz="2800" b="1" dirty="0" smtClean="0">
                <a:ea typeface="宋体" panose="02010600030101010101" pitchFamily="2" charset="-122"/>
              </a:rPr>
              <a:t>s</a:t>
            </a:r>
            <a:r>
              <a:rPr lang="en-US" altLang="zh-CN" sz="2800" dirty="0" smtClean="0">
                <a:ea typeface="宋体" panose="02010600030101010101" pitchFamily="2" charset="-122"/>
              </a:rPr>
              <a:t> in the graph</a:t>
            </a:r>
          </a:p>
          <a:p>
            <a:pPr lvl="1"/>
            <a:r>
              <a:rPr lang="en-US" altLang="zh-CN" sz="2800" dirty="0" smtClean="0">
                <a:ea typeface="宋体" panose="02010600030101010101" pitchFamily="2" charset="-122"/>
              </a:rPr>
              <a:t>Find all paths from </a:t>
            </a:r>
            <a:r>
              <a:rPr lang="en-US" altLang="zh-CN" sz="2800" b="1" dirty="0" smtClean="0">
                <a:ea typeface="宋体" panose="02010600030101010101" pitchFamily="2" charset="-122"/>
              </a:rPr>
              <a:t>s</a:t>
            </a:r>
            <a:r>
              <a:rPr lang="en-US" altLang="zh-CN" sz="2800" dirty="0" smtClean="0">
                <a:ea typeface="宋体" panose="02010600030101010101" pitchFamily="2" charset="-122"/>
              </a:rPr>
              <a:t> to other vertices</a:t>
            </a:r>
          </a:p>
          <a:p>
            <a:pPr lvl="1"/>
            <a:endParaRPr lang="en-US" altLang="zh-CN" sz="2800" dirty="0" smtClean="0">
              <a:ea typeface="宋体" panose="02010600030101010101" pitchFamily="2" charset="-122"/>
            </a:endParaRPr>
          </a:p>
          <a:p>
            <a:r>
              <a:rPr lang="en-US" altLang="zh-CN" sz="2800" dirty="0" smtClean="0">
                <a:ea typeface="宋体" panose="02010600030101010101" pitchFamily="2" charset="-122"/>
              </a:rPr>
              <a:t>Two common graph traversal algorithms</a:t>
            </a:r>
          </a:p>
          <a:p>
            <a:pPr lvl="2"/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i="1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Breadth-First Search (BFS)</a:t>
            </a:r>
          </a:p>
          <a:p>
            <a:pPr lvl="3"/>
            <a:r>
              <a:rPr lang="en-US" altLang="zh-CN" sz="2400" dirty="0" smtClean="0">
                <a:ea typeface="宋体" panose="02010600030101010101" pitchFamily="2" charset="-122"/>
              </a:rPr>
              <a:t>Find the shortest paths in an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unweighted</a:t>
            </a:r>
            <a:r>
              <a:rPr lang="en-US" altLang="zh-CN" sz="2400" dirty="0" smtClean="0">
                <a:ea typeface="宋体" panose="02010600030101010101" pitchFamily="2" charset="-122"/>
              </a:rPr>
              <a:t> graph</a:t>
            </a:r>
          </a:p>
          <a:p>
            <a:pPr lvl="3">
              <a:buFont typeface="Monotype Sorts" pitchFamily="2" charset="2"/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i="1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Depth-First Search (DFS)</a:t>
            </a:r>
          </a:p>
          <a:p>
            <a:pPr lvl="3"/>
            <a:r>
              <a:rPr lang="en-US" altLang="zh-CN" sz="2400" dirty="0" smtClean="0">
                <a:ea typeface="宋体" panose="02010600030101010101" pitchFamily="2" charset="-122"/>
              </a:rPr>
              <a:t>Topological sort</a:t>
            </a:r>
          </a:p>
          <a:p>
            <a:pPr lvl="3"/>
            <a:r>
              <a:rPr lang="en-US" altLang="zh-CN" sz="2400" dirty="0" smtClean="0">
                <a:ea typeface="宋体" panose="02010600030101010101" pitchFamily="2" charset="-122"/>
              </a:rPr>
              <a:t>Find strongly connected components</a:t>
            </a:r>
          </a:p>
          <a:p>
            <a:pPr lvl="2"/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800" dirty="0" smtClean="0">
                <a:ea typeface="宋体" panose="02010600030101010101" pitchFamily="2" charset="-122"/>
              </a:rPr>
              <a:t> Let’s first look at BFS . . . 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351367"/>
            <a:ext cx="8115300" cy="14859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BFS and Shortest Path Problem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140354" y="1252952"/>
            <a:ext cx="7622645" cy="3581400"/>
          </a:xfrm>
        </p:spPr>
        <p:txBody>
          <a:bodyPr/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Given any source vertex </a:t>
            </a:r>
            <a:r>
              <a:rPr lang="en-US" altLang="zh-CN" sz="2400" b="1" i="1" dirty="0" smtClean="0">
                <a:ea typeface="宋体" panose="02010600030101010101" pitchFamily="2" charset="-122"/>
              </a:rPr>
              <a:t>s</a:t>
            </a:r>
            <a:r>
              <a:rPr lang="en-US" altLang="zh-CN" sz="2400" dirty="0" smtClean="0">
                <a:ea typeface="宋体" panose="02010600030101010101" pitchFamily="2" charset="-122"/>
              </a:rPr>
              <a:t>, BFS visits the other vertices at </a:t>
            </a:r>
            <a:r>
              <a:rPr lang="en-US" altLang="zh-CN" sz="2400" i="1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increasing distances </a:t>
            </a:r>
            <a:r>
              <a:rPr lang="en-US" altLang="zh-CN" sz="2400" dirty="0" smtClean="0">
                <a:ea typeface="宋体" panose="02010600030101010101" pitchFamily="2" charset="-122"/>
              </a:rPr>
              <a:t>away from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s</a:t>
            </a:r>
            <a:r>
              <a:rPr lang="en-US" altLang="zh-CN" sz="2400" dirty="0" smtClean="0">
                <a:ea typeface="宋体" panose="02010600030101010101" pitchFamily="2" charset="-122"/>
              </a:rPr>
              <a:t>.  In doing so, BFS discovers paths from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s</a:t>
            </a:r>
            <a:r>
              <a:rPr lang="en-US" altLang="zh-CN" sz="2400" dirty="0" smtClean="0">
                <a:ea typeface="宋体" panose="02010600030101010101" pitchFamily="2" charset="-122"/>
              </a:rPr>
              <a:t> to other vertices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What do we mean by “distance”?  The number of edges on a path from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s</a:t>
            </a:r>
            <a:r>
              <a:rPr lang="en-US" altLang="zh-CN" sz="2400" dirty="0" smtClean="0"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990600" y="3657600"/>
            <a:ext cx="3733800" cy="2895600"/>
            <a:chOff x="192" y="816"/>
            <a:chExt cx="2976" cy="2208"/>
          </a:xfrm>
        </p:grpSpPr>
        <p:sp>
          <p:nvSpPr>
            <p:cNvPr id="51231" name="Oval 5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232" name="Oval 6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1233" name="Oval 7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1234" name="Oval 8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1235" name="Oval 9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36" name="Oval 10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1237" name="Oval 11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1238" name="Oval 12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1239" name="Oval 13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1240" name="Oval 14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1241" name="AutoShape 15"/>
            <p:cNvCxnSpPr>
              <a:cxnSpLocks noChangeShapeType="1"/>
              <a:stCxn id="51240" idx="6"/>
              <a:endCxn id="51239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42" name="AutoShape 16"/>
            <p:cNvCxnSpPr>
              <a:cxnSpLocks noChangeShapeType="1"/>
              <a:stCxn id="51239" idx="5"/>
              <a:endCxn id="51238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43" name="AutoShape 17"/>
            <p:cNvCxnSpPr>
              <a:cxnSpLocks noChangeShapeType="1"/>
              <a:stCxn id="51238" idx="2"/>
              <a:endCxn id="51235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44" name="AutoShape 18"/>
            <p:cNvCxnSpPr>
              <a:cxnSpLocks noChangeShapeType="1"/>
              <a:stCxn id="51239" idx="3"/>
              <a:endCxn id="51231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45" name="AutoShape 19"/>
            <p:cNvCxnSpPr>
              <a:cxnSpLocks noChangeShapeType="1"/>
              <a:stCxn id="51231" idx="6"/>
              <a:endCxn id="51235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46" name="AutoShape 20"/>
            <p:cNvCxnSpPr>
              <a:cxnSpLocks noChangeShapeType="1"/>
              <a:stCxn id="51231" idx="3"/>
              <a:endCxn id="51232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47" name="AutoShape 21"/>
            <p:cNvCxnSpPr>
              <a:cxnSpLocks noChangeShapeType="1"/>
              <a:stCxn id="51232" idx="6"/>
              <a:endCxn id="51233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48" name="AutoShape 22"/>
            <p:cNvCxnSpPr>
              <a:cxnSpLocks noChangeShapeType="1"/>
              <a:stCxn id="51233" idx="7"/>
              <a:endCxn id="51235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49" name="AutoShape 23"/>
            <p:cNvCxnSpPr>
              <a:cxnSpLocks noChangeShapeType="1"/>
              <a:stCxn id="51233" idx="5"/>
              <a:endCxn id="51234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50" name="AutoShape 24"/>
            <p:cNvCxnSpPr>
              <a:cxnSpLocks noChangeShapeType="1"/>
              <a:stCxn id="51234" idx="6"/>
              <a:endCxn id="51237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51" name="AutoShape 25"/>
            <p:cNvCxnSpPr>
              <a:cxnSpLocks noChangeShapeType="1"/>
              <a:stCxn id="51235" idx="6"/>
              <a:endCxn id="51236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52" name="AutoShape 26"/>
            <p:cNvCxnSpPr>
              <a:cxnSpLocks noChangeShapeType="1"/>
              <a:stCxn id="51236" idx="6"/>
              <a:endCxn id="51237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05" name="Text Box 27"/>
          <p:cNvSpPr txBox="1">
            <a:spLocks noChangeArrowheads="1"/>
          </p:cNvSpPr>
          <p:nvPr/>
        </p:nvSpPr>
        <p:spPr bwMode="auto">
          <a:xfrm>
            <a:off x="5702300" y="3944938"/>
            <a:ext cx="2222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Consider s=vertex 1</a:t>
            </a:r>
          </a:p>
        </p:txBody>
      </p:sp>
      <p:sp>
        <p:nvSpPr>
          <p:cNvPr id="484380" name="Text Box 28"/>
          <p:cNvSpPr txBox="1">
            <a:spLocks noChangeArrowheads="1"/>
          </p:cNvSpPr>
          <p:nvPr/>
        </p:nvSpPr>
        <p:spPr bwMode="auto">
          <a:xfrm>
            <a:off x="5715000" y="4540250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Nodes at distance 1?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2, 3, 7, 9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103313" y="4648200"/>
            <a:ext cx="3163887" cy="1676400"/>
            <a:chOff x="3575" y="3360"/>
            <a:chExt cx="1993" cy="1056"/>
          </a:xfrm>
        </p:grpSpPr>
        <p:sp>
          <p:nvSpPr>
            <p:cNvPr id="51223" name="Oval 30"/>
            <p:cNvSpPr>
              <a:spLocks noChangeArrowheads="1"/>
            </p:cNvSpPr>
            <p:nvPr/>
          </p:nvSpPr>
          <p:spPr bwMode="auto">
            <a:xfrm>
              <a:off x="3719" y="3360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24" name="Oval 31"/>
            <p:cNvSpPr>
              <a:spLocks noChangeArrowheads="1"/>
            </p:cNvSpPr>
            <p:nvPr/>
          </p:nvSpPr>
          <p:spPr bwMode="auto">
            <a:xfrm>
              <a:off x="3815" y="388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25" name="Oval 32"/>
            <p:cNvSpPr>
              <a:spLocks noChangeArrowheads="1"/>
            </p:cNvSpPr>
            <p:nvPr/>
          </p:nvSpPr>
          <p:spPr bwMode="auto">
            <a:xfrm>
              <a:off x="4727" y="388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26" name="Oval 34"/>
            <p:cNvSpPr>
              <a:spLocks noChangeArrowheads="1"/>
            </p:cNvSpPr>
            <p:nvPr/>
          </p:nvSpPr>
          <p:spPr bwMode="auto">
            <a:xfrm>
              <a:off x="4967" y="3360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27" name="Text Box 35"/>
            <p:cNvSpPr txBox="1">
              <a:spLocks noChangeArrowheads="1"/>
            </p:cNvSpPr>
            <p:nvPr/>
          </p:nvSpPr>
          <p:spPr bwMode="auto">
            <a:xfrm>
              <a:off x="5399" y="350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28" name="Text Box 36"/>
            <p:cNvSpPr txBox="1">
              <a:spLocks noChangeArrowheads="1"/>
            </p:cNvSpPr>
            <p:nvPr/>
          </p:nvSpPr>
          <p:spPr bwMode="auto">
            <a:xfrm>
              <a:off x="5063" y="385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29" name="Text Box 38"/>
            <p:cNvSpPr txBox="1">
              <a:spLocks noChangeArrowheads="1"/>
            </p:cNvSpPr>
            <p:nvPr/>
          </p:nvSpPr>
          <p:spPr bwMode="auto">
            <a:xfrm>
              <a:off x="3575" y="345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30" name="Text Box 39"/>
            <p:cNvSpPr txBox="1">
              <a:spLocks noChangeArrowheads="1"/>
            </p:cNvSpPr>
            <p:nvPr/>
          </p:nvSpPr>
          <p:spPr bwMode="auto">
            <a:xfrm>
              <a:off x="3959" y="424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838200" y="4038600"/>
            <a:ext cx="4383088" cy="2667000"/>
            <a:chOff x="2999" y="2496"/>
            <a:chExt cx="2761" cy="1680"/>
          </a:xfrm>
        </p:grpSpPr>
        <p:sp>
          <p:nvSpPr>
            <p:cNvPr id="51215" name="Oval 41"/>
            <p:cNvSpPr>
              <a:spLocks noChangeArrowheads="1"/>
            </p:cNvSpPr>
            <p:nvPr/>
          </p:nvSpPr>
          <p:spPr bwMode="auto">
            <a:xfrm>
              <a:off x="4103" y="2496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16" name="Oval 42"/>
            <p:cNvSpPr>
              <a:spLocks noChangeArrowheads="1"/>
            </p:cNvSpPr>
            <p:nvPr/>
          </p:nvSpPr>
          <p:spPr bwMode="auto">
            <a:xfrm>
              <a:off x="2999" y="3744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17" name="Oval 43"/>
            <p:cNvSpPr>
              <a:spLocks noChangeArrowheads="1"/>
            </p:cNvSpPr>
            <p:nvPr/>
          </p:nvSpPr>
          <p:spPr bwMode="auto">
            <a:xfrm>
              <a:off x="3911" y="3792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18" name="Oval 44"/>
            <p:cNvSpPr>
              <a:spLocks noChangeArrowheads="1"/>
            </p:cNvSpPr>
            <p:nvPr/>
          </p:nvSpPr>
          <p:spPr bwMode="auto">
            <a:xfrm>
              <a:off x="5159" y="3552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19" name="Text Box 45"/>
            <p:cNvSpPr txBox="1">
              <a:spLocks noChangeArrowheads="1"/>
            </p:cNvSpPr>
            <p:nvPr/>
          </p:nvSpPr>
          <p:spPr bwMode="auto">
            <a:xfrm>
              <a:off x="5591" y="36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220" name="Text Box 46"/>
            <p:cNvSpPr txBox="1">
              <a:spLocks noChangeArrowheads="1"/>
            </p:cNvSpPr>
            <p:nvPr/>
          </p:nvSpPr>
          <p:spPr bwMode="auto">
            <a:xfrm>
              <a:off x="4295" y="398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221" name="Text Box 47"/>
            <p:cNvSpPr txBox="1">
              <a:spLocks noChangeArrowheads="1"/>
            </p:cNvSpPr>
            <p:nvPr/>
          </p:nvSpPr>
          <p:spPr bwMode="auto">
            <a:xfrm>
              <a:off x="3383" y="398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222" name="Text Box 48"/>
            <p:cNvSpPr txBox="1">
              <a:spLocks noChangeArrowheads="1"/>
            </p:cNvSpPr>
            <p:nvPr/>
          </p:nvSpPr>
          <p:spPr bwMode="auto">
            <a:xfrm>
              <a:off x="4439" y="278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2438400" y="4760913"/>
            <a:ext cx="587375" cy="801687"/>
            <a:chOff x="1536" y="2903"/>
            <a:chExt cx="370" cy="505"/>
          </a:xfrm>
        </p:grpSpPr>
        <p:sp>
          <p:nvSpPr>
            <p:cNvPr id="51213" name="Oval 50"/>
            <p:cNvSpPr>
              <a:spLocks noChangeArrowheads="1"/>
            </p:cNvSpPr>
            <p:nvPr/>
          </p:nvSpPr>
          <p:spPr bwMode="auto">
            <a:xfrm>
              <a:off x="1536" y="3072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14" name="Text Box 51"/>
            <p:cNvSpPr txBox="1">
              <a:spLocks noChangeArrowheads="1"/>
            </p:cNvSpPr>
            <p:nvPr/>
          </p:nvSpPr>
          <p:spPr bwMode="auto">
            <a:xfrm>
              <a:off x="1718" y="29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s</a:t>
              </a:r>
            </a:p>
          </p:txBody>
        </p:sp>
      </p:grpSp>
      <p:sp>
        <p:nvSpPr>
          <p:cNvPr id="51210" name="Text Box 52"/>
          <p:cNvSpPr txBox="1">
            <a:spLocks noChangeArrowheads="1"/>
          </p:cNvSpPr>
          <p:nvPr/>
        </p:nvSpPr>
        <p:spPr bwMode="auto">
          <a:xfrm>
            <a:off x="5715000" y="347345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84405" name="Rectangle 53"/>
          <p:cNvSpPr>
            <a:spLocks noChangeArrowheads="1"/>
          </p:cNvSpPr>
          <p:nvPr/>
        </p:nvSpPr>
        <p:spPr bwMode="auto">
          <a:xfrm>
            <a:off x="5715000" y="5257800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Nodes at distance 2?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8, 6, 5, 4</a:t>
            </a:r>
          </a:p>
        </p:txBody>
      </p:sp>
      <p:sp>
        <p:nvSpPr>
          <p:cNvPr id="484408" name="Rectangle 56"/>
          <p:cNvSpPr>
            <a:spLocks noChangeArrowheads="1"/>
          </p:cNvSpPr>
          <p:nvPr/>
        </p:nvSpPr>
        <p:spPr bwMode="auto">
          <a:xfrm>
            <a:off x="5715000" y="6064250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Nodes at distance 3?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80" grpId="0"/>
      <p:bldP spid="484405" grpId="0"/>
      <p:bldP spid="4844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292100"/>
            <a:ext cx="7200900" cy="14859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BSF algorithm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7543800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4629150" y="3543300"/>
            <a:ext cx="361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Why use queue? Need FIFO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3765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838200" y="1761067"/>
            <a:ext cx="3733800" cy="2895600"/>
            <a:chOff x="192" y="816"/>
            <a:chExt cx="2976" cy="2208"/>
          </a:xfrm>
        </p:grpSpPr>
        <p:sp>
          <p:nvSpPr>
            <p:cNvPr id="825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25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25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25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25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25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25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25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826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26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8262" name="AutoShape 14"/>
            <p:cNvCxnSpPr>
              <a:cxnSpLocks noChangeShapeType="1"/>
              <a:stCxn id="8261" idx="6"/>
              <a:endCxn id="826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3" name="AutoShape 15"/>
            <p:cNvCxnSpPr>
              <a:cxnSpLocks noChangeShapeType="1"/>
              <a:stCxn id="8260" idx="5"/>
              <a:endCxn id="825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4" name="AutoShape 16"/>
            <p:cNvCxnSpPr>
              <a:cxnSpLocks noChangeShapeType="1"/>
              <a:stCxn id="8259" idx="2"/>
              <a:endCxn id="825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5" name="AutoShape 17"/>
            <p:cNvCxnSpPr>
              <a:cxnSpLocks noChangeShapeType="1"/>
              <a:stCxn id="8260" idx="3"/>
              <a:endCxn id="825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6" name="AutoShape 18"/>
            <p:cNvCxnSpPr>
              <a:cxnSpLocks noChangeShapeType="1"/>
              <a:stCxn id="8252" idx="6"/>
              <a:endCxn id="825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7" name="AutoShape 19"/>
            <p:cNvCxnSpPr>
              <a:cxnSpLocks noChangeShapeType="1"/>
              <a:stCxn id="8252" idx="3"/>
              <a:endCxn id="825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8" name="AutoShape 20"/>
            <p:cNvCxnSpPr>
              <a:cxnSpLocks noChangeShapeType="1"/>
              <a:stCxn id="8253" idx="6"/>
              <a:endCxn id="825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9" name="AutoShape 21"/>
            <p:cNvCxnSpPr>
              <a:cxnSpLocks noChangeShapeType="1"/>
              <a:stCxn id="8254" idx="7"/>
              <a:endCxn id="825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0" name="AutoShape 22"/>
            <p:cNvCxnSpPr>
              <a:cxnSpLocks noChangeShapeType="1"/>
              <a:stCxn id="8254" idx="5"/>
              <a:endCxn id="825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1" name="AutoShape 23"/>
            <p:cNvCxnSpPr>
              <a:cxnSpLocks noChangeShapeType="1"/>
              <a:stCxn id="8255" idx="6"/>
              <a:endCxn id="825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2" name="AutoShape 24"/>
            <p:cNvCxnSpPr>
              <a:cxnSpLocks noChangeShapeType="1"/>
              <a:stCxn id="8256" idx="6"/>
              <a:endCxn id="825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3" name="AutoShape 25"/>
            <p:cNvCxnSpPr>
              <a:cxnSpLocks noChangeShapeType="1"/>
              <a:stCxn id="8257" idx="6"/>
              <a:endCxn id="825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81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028725"/>
              </p:ext>
            </p:extLst>
          </p:nvPr>
        </p:nvGraphicFramePr>
        <p:xfrm>
          <a:off x="4826000" y="1386681"/>
          <a:ext cx="2159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1386681"/>
                        <a:ext cx="2159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486429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3" name="Text Box 53"/>
          <p:cNvSpPr txBox="1">
            <a:spLocks noChangeArrowheads="1"/>
          </p:cNvSpPr>
          <p:nvPr/>
        </p:nvSpPr>
        <p:spPr bwMode="auto">
          <a:xfrm>
            <a:off x="7080250" y="99060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86454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48" name="Text Box 78"/>
          <p:cNvSpPr txBox="1">
            <a:spLocks noChangeArrowheads="1"/>
          </p:cNvSpPr>
          <p:nvPr/>
        </p:nvSpPr>
        <p:spPr bwMode="auto">
          <a:xfrm>
            <a:off x="1295400" y="5562600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8249" name="Text Box 79"/>
          <p:cNvSpPr txBox="1">
            <a:spLocks noChangeArrowheads="1"/>
          </p:cNvSpPr>
          <p:nvPr/>
        </p:nvSpPr>
        <p:spPr bwMode="auto">
          <a:xfrm>
            <a:off x="1771650" y="55006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  }</a:t>
            </a:r>
          </a:p>
        </p:txBody>
      </p:sp>
      <p:sp>
        <p:nvSpPr>
          <p:cNvPr id="8250" name="Text Box 80"/>
          <p:cNvSpPr txBox="1">
            <a:spLocks noChangeArrowheads="1"/>
          </p:cNvSpPr>
          <p:nvPr/>
        </p:nvSpPr>
        <p:spPr bwMode="auto">
          <a:xfrm>
            <a:off x="7010400" y="4648200"/>
            <a:ext cx="1746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Initialize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table (all False)</a:t>
            </a:r>
          </a:p>
        </p:txBody>
      </p:sp>
      <p:sp>
        <p:nvSpPr>
          <p:cNvPr id="8251" name="Text Box 81"/>
          <p:cNvSpPr txBox="1">
            <a:spLocks noChangeArrowheads="1"/>
          </p:cNvSpPr>
          <p:nvPr/>
        </p:nvSpPr>
        <p:spPr bwMode="auto">
          <a:xfrm>
            <a:off x="838200" y="6019800"/>
            <a:ext cx="250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Initialize </a:t>
            </a:r>
            <a:r>
              <a:rPr lang="en-US" altLang="zh-CN" sz="1800">
                <a:ea typeface="宋体" panose="02010600030101010101" pitchFamily="2" charset="-122"/>
              </a:rPr>
              <a:t>Q </a:t>
            </a:r>
            <a:r>
              <a:rPr lang="en-US" altLang="zh-CN" sz="1800" b="0">
                <a:ea typeface="宋体" panose="02010600030101010101" pitchFamily="2" charset="-122"/>
              </a:rPr>
              <a:t>to be empty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571381" y="24808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source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3765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838200" y="1752600"/>
            <a:ext cx="3733800" cy="2895600"/>
            <a:chOff x="192" y="816"/>
            <a:chExt cx="2976" cy="2208"/>
          </a:xfrm>
        </p:grpSpPr>
        <p:sp>
          <p:nvSpPr>
            <p:cNvPr id="927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7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27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27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28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28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28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928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28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28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9286" name="AutoShape 14"/>
            <p:cNvCxnSpPr>
              <a:cxnSpLocks noChangeShapeType="1"/>
              <a:stCxn id="9285" idx="6"/>
              <a:endCxn id="928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87" name="AutoShape 15"/>
            <p:cNvCxnSpPr>
              <a:cxnSpLocks noChangeShapeType="1"/>
              <a:stCxn id="9284" idx="5"/>
              <a:endCxn id="928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88" name="AutoShape 16"/>
            <p:cNvCxnSpPr>
              <a:cxnSpLocks noChangeShapeType="1"/>
              <a:stCxn id="9283" idx="2"/>
              <a:endCxn id="928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89" name="AutoShape 17"/>
            <p:cNvCxnSpPr>
              <a:cxnSpLocks noChangeShapeType="1"/>
              <a:stCxn id="9284" idx="3"/>
              <a:endCxn id="927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0" name="AutoShape 18"/>
            <p:cNvCxnSpPr>
              <a:cxnSpLocks noChangeShapeType="1"/>
              <a:stCxn id="9276" idx="6"/>
              <a:endCxn id="928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1" name="AutoShape 19"/>
            <p:cNvCxnSpPr>
              <a:cxnSpLocks noChangeShapeType="1"/>
              <a:stCxn id="9276" idx="3"/>
              <a:endCxn id="927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2" name="AutoShape 20"/>
            <p:cNvCxnSpPr>
              <a:cxnSpLocks noChangeShapeType="1"/>
              <a:stCxn id="9277" idx="6"/>
              <a:endCxn id="927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3" name="AutoShape 21"/>
            <p:cNvCxnSpPr>
              <a:cxnSpLocks noChangeShapeType="1"/>
              <a:stCxn id="9278" idx="7"/>
              <a:endCxn id="928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4" name="AutoShape 22"/>
            <p:cNvCxnSpPr>
              <a:cxnSpLocks noChangeShapeType="1"/>
              <a:stCxn id="9278" idx="5"/>
              <a:endCxn id="927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5" name="AutoShape 23"/>
            <p:cNvCxnSpPr>
              <a:cxnSpLocks noChangeShapeType="1"/>
              <a:stCxn id="9279" idx="6"/>
              <a:endCxn id="928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6" name="AutoShape 24"/>
            <p:cNvCxnSpPr>
              <a:cxnSpLocks noChangeShapeType="1"/>
              <a:stCxn id="9280" idx="6"/>
              <a:endCxn id="928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7" name="AutoShape 25"/>
            <p:cNvCxnSpPr>
              <a:cxnSpLocks noChangeShapeType="1"/>
              <a:stCxn id="9281" idx="6"/>
              <a:endCxn id="928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92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050976"/>
              </p:ext>
            </p:extLst>
          </p:nvPr>
        </p:nvGraphicFramePr>
        <p:xfrm>
          <a:off x="4749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27"/>
          <p:cNvSpPr txBox="1">
            <a:spLocks noChangeArrowheads="1"/>
          </p:cNvSpPr>
          <p:nvPr/>
        </p:nvSpPr>
        <p:spPr bwMode="auto">
          <a:xfrm>
            <a:off x="489585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487453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7478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72" name="Text Box 78"/>
          <p:cNvSpPr txBox="1">
            <a:spLocks noChangeArrowheads="1"/>
          </p:cNvSpPr>
          <p:nvPr/>
        </p:nvSpPr>
        <p:spPr bwMode="auto">
          <a:xfrm>
            <a:off x="1295400" y="5562600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9273" name="Text Box 79"/>
          <p:cNvSpPr txBox="1">
            <a:spLocks noChangeArrowheads="1"/>
          </p:cNvSpPr>
          <p:nvPr/>
        </p:nvSpPr>
        <p:spPr bwMode="auto">
          <a:xfrm>
            <a:off x="1771650" y="5500688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2   }</a:t>
            </a:r>
          </a:p>
        </p:txBody>
      </p:sp>
      <p:sp>
        <p:nvSpPr>
          <p:cNvPr id="9274" name="Text Box 80"/>
          <p:cNvSpPr txBox="1">
            <a:spLocks noChangeArrowheads="1"/>
          </p:cNvSpPr>
          <p:nvPr/>
        </p:nvSpPr>
        <p:spPr bwMode="auto">
          <a:xfrm>
            <a:off x="6858000" y="47244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Flag that 2 has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been visited.</a:t>
            </a:r>
          </a:p>
        </p:txBody>
      </p:sp>
      <p:sp>
        <p:nvSpPr>
          <p:cNvPr id="9275" name="Text Box 81"/>
          <p:cNvSpPr txBox="1">
            <a:spLocks noChangeArrowheads="1"/>
          </p:cNvSpPr>
          <p:nvPr/>
        </p:nvSpPr>
        <p:spPr bwMode="auto">
          <a:xfrm>
            <a:off x="838200" y="6019800"/>
            <a:ext cx="315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Place source 2 on the queue.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571381" y="24808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source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7080250" y="99060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Visited Table (T/F)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838200" y="1752600"/>
            <a:ext cx="3733800" cy="2895600"/>
            <a:chOff x="192" y="816"/>
            <a:chExt cx="2976" cy="2208"/>
          </a:xfrm>
        </p:grpSpPr>
        <p:sp>
          <p:nvSpPr>
            <p:cNvPr id="1030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30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031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031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031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31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031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031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031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031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10318" name="AutoShape 14"/>
            <p:cNvCxnSpPr>
              <a:cxnSpLocks noChangeShapeType="1"/>
              <a:stCxn id="10317" idx="6"/>
              <a:endCxn id="1031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9" name="AutoShape 15"/>
            <p:cNvCxnSpPr>
              <a:cxnSpLocks noChangeShapeType="1"/>
              <a:stCxn id="10316" idx="5"/>
              <a:endCxn id="1031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0" name="AutoShape 16"/>
            <p:cNvCxnSpPr>
              <a:cxnSpLocks noChangeShapeType="1"/>
              <a:stCxn id="10315" idx="2"/>
              <a:endCxn id="1031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1" name="AutoShape 17"/>
            <p:cNvCxnSpPr>
              <a:cxnSpLocks noChangeShapeType="1"/>
              <a:stCxn id="10316" idx="3"/>
              <a:endCxn id="1030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2" name="AutoShape 18"/>
            <p:cNvCxnSpPr>
              <a:cxnSpLocks noChangeShapeType="1"/>
              <a:stCxn id="10308" idx="6"/>
              <a:endCxn id="1031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3" name="AutoShape 19"/>
            <p:cNvCxnSpPr>
              <a:cxnSpLocks noChangeShapeType="1"/>
              <a:stCxn id="10308" idx="3"/>
              <a:endCxn id="1030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4" name="AutoShape 20"/>
            <p:cNvCxnSpPr>
              <a:cxnSpLocks noChangeShapeType="1"/>
              <a:stCxn id="10309" idx="6"/>
              <a:endCxn id="1031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5" name="AutoShape 21"/>
            <p:cNvCxnSpPr>
              <a:cxnSpLocks noChangeShapeType="1"/>
              <a:stCxn id="10310" idx="7"/>
              <a:endCxn id="1031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6" name="AutoShape 22"/>
            <p:cNvCxnSpPr>
              <a:cxnSpLocks noChangeShapeType="1"/>
              <a:stCxn id="10310" idx="5"/>
              <a:endCxn id="1031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7" name="AutoShape 23"/>
            <p:cNvCxnSpPr>
              <a:cxnSpLocks noChangeShapeType="1"/>
              <a:stCxn id="10311" idx="6"/>
              <a:endCxn id="1031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8" name="AutoShape 24"/>
            <p:cNvCxnSpPr>
              <a:cxnSpLocks noChangeShapeType="1"/>
              <a:stCxn id="10312" idx="6"/>
              <a:endCxn id="1031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9" name="AutoShape 25"/>
            <p:cNvCxnSpPr>
              <a:cxnSpLocks noChangeShapeType="1"/>
              <a:stCxn id="10313" idx="6"/>
              <a:endCxn id="1031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02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107804"/>
              </p:ext>
            </p:extLst>
          </p:nvPr>
        </p:nvGraphicFramePr>
        <p:xfrm>
          <a:off x="5030787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Bitmap Image" r:id="rId4" imgW="2762636" imgH="4095238" progId="Paint.Picture">
                  <p:embed/>
                </p:oleObj>
              </mc:Choice>
              <mc:Fallback>
                <p:oleObj name="Bitmap Image" r:id="rId4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7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488477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8502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6" name="Text Box 78"/>
          <p:cNvSpPr txBox="1">
            <a:spLocks noChangeArrowheads="1"/>
          </p:cNvSpPr>
          <p:nvPr/>
        </p:nvSpPr>
        <p:spPr bwMode="auto">
          <a:xfrm>
            <a:off x="1295400" y="54721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10297" name="Text Box 79"/>
          <p:cNvSpPr txBox="1">
            <a:spLocks noChangeArrowheads="1"/>
          </p:cNvSpPr>
          <p:nvPr/>
        </p:nvSpPr>
        <p:spPr bwMode="auto">
          <a:xfrm>
            <a:off x="1771650" y="5468938"/>
            <a:ext cx="186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{2} </a:t>
            </a:r>
            <a:r>
              <a:rPr lang="en-US" altLang="zh-CN" sz="1800" b="0">
                <a:ea typeface="宋体" panose="02010600030101010101" pitchFamily="2" charset="-122"/>
                <a:cs typeface="Arial" panose="020B0604020202020204" pitchFamily="34" charset="0"/>
              </a:rPr>
              <a:t>→  </a:t>
            </a:r>
            <a:r>
              <a:rPr lang="en-US" altLang="zh-CN" sz="1800" b="0">
                <a:ea typeface="宋体" panose="02010600030101010101" pitchFamily="2" charset="-122"/>
              </a:rPr>
              <a:t>{  8, 1, 4 }</a:t>
            </a:r>
          </a:p>
        </p:txBody>
      </p:sp>
      <p:sp>
        <p:nvSpPr>
          <p:cNvPr id="10298" name="Text Box 80"/>
          <p:cNvSpPr txBox="1">
            <a:spLocks noChangeArrowheads="1"/>
          </p:cNvSpPr>
          <p:nvPr/>
        </p:nvSpPr>
        <p:spPr bwMode="auto">
          <a:xfrm>
            <a:off x="7086600" y="44958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neighbors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as visited.</a:t>
            </a:r>
          </a:p>
        </p:txBody>
      </p:sp>
      <p:sp>
        <p:nvSpPr>
          <p:cNvPr id="10299" name="Line 81"/>
          <p:cNvSpPr>
            <a:spLocks noChangeShapeType="1"/>
          </p:cNvSpPr>
          <p:nvPr/>
        </p:nvSpPr>
        <p:spPr bwMode="auto">
          <a:xfrm>
            <a:off x="4800600" y="22637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00" name="Text Box 82"/>
          <p:cNvSpPr txBox="1">
            <a:spLocks noChangeArrowheads="1"/>
          </p:cNvSpPr>
          <p:nvPr/>
        </p:nvSpPr>
        <p:spPr bwMode="auto">
          <a:xfrm>
            <a:off x="3946525" y="2071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0301" name="Text Box 83"/>
          <p:cNvSpPr txBox="1">
            <a:spLocks noChangeArrowheads="1"/>
          </p:cNvSpPr>
          <p:nvPr/>
        </p:nvSpPr>
        <p:spPr bwMode="auto">
          <a:xfrm>
            <a:off x="2209800" y="5911850"/>
            <a:ext cx="4921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2.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Place all </a:t>
            </a: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unvisited</a:t>
            </a:r>
            <a:r>
              <a:rPr lang="en-US" altLang="zh-CN" sz="1800" b="0">
                <a:ea typeface="宋体" panose="02010600030101010101" pitchFamily="2" charset="-122"/>
              </a:rPr>
              <a:t> neighbors of 2 on the queue</a:t>
            </a:r>
          </a:p>
        </p:txBody>
      </p:sp>
      <p:sp>
        <p:nvSpPr>
          <p:cNvPr id="10302" name="Text Box 84"/>
          <p:cNvSpPr txBox="1">
            <a:spLocks noChangeArrowheads="1"/>
          </p:cNvSpPr>
          <p:nvPr/>
        </p:nvSpPr>
        <p:spPr bwMode="auto">
          <a:xfrm>
            <a:off x="4002088" y="2108200"/>
            <a:ext cx="874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 dirty="0">
                <a:ea typeface="宋体" panose="02010600030101010101" pitchFamily="2" charset="-122"/>
              </a:rPr>
              <a:t>Neighbors</a:t>
            </a:r>
          </a:p>
        </p:txBody>
      </p:sp>
      <p:grpSp>
        <p:nvGrpSpPr>
          <p:cNvPr id="10303" name="Group 85"/>
          <p:cNvGrpSpPr>
            <a:grpSpLocks/>
          </p:cNvGrpSpPr>
          <p:nvPr/>
        </p:nvGrpSpPr>
        <p:grpSpPr bwMode="auto">
          <a:xfrm>
            <a:off x="685800" y="2057400"/>
            <a:ext cx="2590800" cy="2590800"/>
            <a:chOff x="384" y="1296"/>
            <a:chExt cx="1632" cy="1632"/>
          </a:xfrm>
        </p:grpSpPr>
        <p:sp>
          <p:nvSpPr>
            <p:cNvPr id="10305" name="Oval 86"/>
            <p:cNvSpPr>
              <a:spLocks noChangeArrowheads="1"/>
            </p:cNvSpPr>
            <p:nvPr/>
          </p:nvSpPr>
          <p:spPr bwMode="auto">
            <a:xfrm>
              <a:off x="384" y="2544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06" name="Oval 87"/>
            <p:cNvSpPr>
              <a:spLocks noChangeArrowheads="1"/>
            </p:cNvSpPr>
            <p:nvPr/>
          </p:nvSpPr>
          <p:spPr bwMode="auto">
            <a:xfrm>
              <a:off x="1296" y="1920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07" name="Oval 88"/>
            <p:cNvSpPr>
              <a:spLocks noChangeArrowheads="1"/>
            </p:cNvSpPr>
            <p:nvPr/>
          </p:nvSpPr>
          <p:spPr bwMode="auto">
            <a:xfrm>
              <a:off x="1584" y="1296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304" name="Oval 89"/>
          <p:cNvSpPr>
            <a:spLocks noChangeArrowheads="1"/>
          </p:cNvSpPr>
          <p:nvPr/>
        </p:nvSpPr>
        <p:spPr bwMode="auto">
          <a:xfrm>
            <a:off x="1143000" y="26670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571381" y="24808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source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7080250" y="99060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Visited Table (T/F)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609600" y="1905000"/>
            <a:ext cx="3733800" cy="2895600"/>
            <a:chOff x="192" y="816"/>
            <a:chExt cx="2976" cy="2208"/>
          </a:xfrm>
        </p:grpSpPr>
        <p:sp>
          <p:nvSpPr>
            <p:cNvPr id="11330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1331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1332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1333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1334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335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1336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1337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1338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1339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11340" name="AutoShape 14"/>
            <p:cNvCxnSpPr>
              <a:cxnSpLocks noChangeShapeType="1"/>
              <a:stCxn id="11339" idx="6"/>
              <a:endCxn id="1133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1" name="AutoShape 15"/>
            <p:cNvCxnSpPr>
              <a:cxnSpLocks noChangeShapeType="1"/>
              <a:stCxn id="11338" idx="5"/>
              <a:endCxn id="1133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2" name="AutoShape 16"/>
            <p:cNvCxnSpPr>
              <a:cxnSpLocks noChangeShapeType="1"/>
              <a:stCxn id="11337" idx="2"/>
              <a:endCxn id="1133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3" name="AutoShape 17"/>
            <p:cNvCxnSpPr>
              <a:cxnSpLocks noChangeShapeType="1"/>
              <a:stCxn id="11338" idx="3"/>
              <a:endCxn id="1133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4" name="AutoShape 18"/>
            <p:cNvCxnSpPr>
              <a:cxnSpLocks noChangeShapeType="1"/>
              <a:stCxn id="11330" idx="6"/>
              <a:endCxn id="1133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5" name="AutoShape 19"/>
            <p:cNvCxnSpPr>
              <a:cxnSpLocks noChangeShapeType="1"/>
              <a:stCxn id="11330" idx="3"/>
              <a:endCxn id="1133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6" name="AutoShape 20"/>
            <p:cNvCxnSpPr>
              <a:cxnSpLocks noChangeShapeType="1"/>
              <a:stCxn id="11331" idx="6"/>
              <a:endCxn id="1133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7" name="AutoShape 21"/>
            <p:cNvCxnSpPr>
              <a:cxnSpLocks noChangeShapeType="1"/>
              <a:stCxn id="11332" idx="7"/>
              <a:endCxn id="1133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8" name="AutoShape 22"/>
            <p:cNvCxnSpPr>
              <a:cxnSpLocks noChangeShapeType="1"/>
              <a:stCxn id="11332" idx="5"/>
              <a:endCxn id="1133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9" name="AutoShape 23"/>
            <p:cNvCxnSpPr>
              <a:cxnSpLocks noChangeShapeType="1"/>
              <a:stCxn id="11333" idx="6"/>
              <a:endCxn id="1133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50" name="AutoShape 24"/>
            <p:cNvCxnSpPr>
              <a:cxnSpLocks noChangeShapeType="1"/>
              <a:stCxn id="11334" idx="6"/>
              <a:endCxn id="1133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51" name="AutoShape 25"/>
            <p:cNvCxnSpPr>
              <a:cxnSpLocks noChangeShapeType="1"/>
              <a:stCxn id="11335" idx="6"/>
              <a:endCxn id="1133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1266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27"/>
          <p:cNvSpPr txBox="1">
            <a:spLocks noChangeArrowheads="1"/>
          </p:cNvSpPr>
          <p:nvPr/>
        </p:nvSpPr>
        <p:spPr bwMode="auto">
          <a:xfrm>
            <a:off x="4876800" y="1004888"/>
            <a:ext cx="165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11270" name="Text Box 28"/>
          <p:cNvSpPr txBox="1">
            <a:spLocks noChangeArrowheads="1"/>
          </p:cNvSpPr>
          <p:nvPr/>
        </p:nvSpPr>
        <p:spPr bwMode="auto">
          <a:xfrm>
            <a:off x="495181" y="274320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source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graphicFrame>
        <p:nvGraphicFramePr>
          <p:cNvPr id="48950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9526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0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11321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274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8, 1, 4 } → { 1, 4, 0, 9 } </a:t>
            </a:r>
          </a:p>
        </p:txBody>
      </p:sp>
      <p:sp>
        <p:nvSpPr>
          <p:cNvPr id="11322" name="Text Box 80"/>
          <p:cNvSpPr txBox="1">
            <a:spLocks noChangeArrowheads="1"/>
          </p:cNvSpPr>
          <p:nvPr/>
        </p:nvSpPr>
        <p:spPr bwMode="auto">
          <a:xfrm>
            <a:off x="7086600" y="44958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Neighbors.</a:t>
            </a:r>
          </a:p>
        </p:txBody>
      </p:sp>
      <p:sp>
        <p:nvSpPr>
          <p:cNvPr id="11323" name="Line 81"/>
          <p:cNvSpPr>
            <a:spLocks noChangeShapeType="1"/>
          </p:cNvSpPr>
          <p:nvPr/>
        </p:nvSpPr>
        <p:spPr bwMode="auto">
          <a:xfrm>
            <a:off x="4800600" y="39957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324" name="Text Box 82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1325" name="Text Box 83"/>
          <p:cNvSpPr txBox="1">
            <a:spLocks noChangeArrowheads="1"/>
          </p:cNvSpPr>
          <p:nvPr/>
        </p:nvSpPr>
        <p:spPr bwMode="auto">
          <a:xfrm>
            <a:off x="1752600" y="5853113"/>
            <a:ext cx="71310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8.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Place all unvisited neighbors of 8 on the queue.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Notice that 2 is not placed on the queue again, it has been visited!</a:t>
            </a:r>
          </a:p>
        </p:txBody>
      </p:sp>
      <p:sp>
        <p:nvSpPr>
          <p:cNvPr id="11326" name="Text Box 84"/>
          <p:cNvSpPr txBox="1">
            <a:spLocks noChangeArrowheads="1"/>
          </p:cNvSpPr>
          <p:nvPr/>
        </p:nvSpPr>
        <p:spPr bwMode="auto">
          <a:xfrm>
            <a:off x="4002088" y="38401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11327" name="Oval 85"/>
          <p:cNvSpPr>
            <a:spLocks noChangeArrowheads="1"/>
          </p:cNvSpPr>
          <p:nvPr/>
        </p:nvSpPr>
        <p:spPr bwMode="auto">
          <a:xfrm>
            <a:off x="2971800" y="2895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28" name="Oval 86"/>
          <p:cNvSpPr>
            <a:spLocks noChangeArrowheads="1"/>
          </p:cNvSpPr>
          <p:nvPr/>
        </p:nvSpPr>
        <p:spPr bwMode="auto">
          <a:xfrm>
            <a:off x="1066800" y="175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29" name="Oval 87"/>
          <p:cNvSpPr>
            <a:spLocks noChangeArrowheads="1"/>
          </p:cNvSpPr>
          <p:nvPr/>
        </p:nvSpPr>
        <p:spPr bwMode="auto">
          <a:xfrm>
            <a:off x="2362200" y="22098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2" name="Text Box 53"/>
          <p:cNvSpPr txBox="1">
            <a:spLocks noChangeArrowheads="1"/>
          </p:cNvSpPr>
          <p:nvPr/>
        </p:nvSpPr>
        <p:spPr bwMode="auto">
          <a:xfrm>
            <a:off x="7080250" y="99060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Visited Table (T/F)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762000" y="1752600"/>
            <a:ext cx="3733800" cy="2895600"/>
            <a:chOff x="192" y="816"/>
            <a:chExt cx="2976" cy="2208"/>
          </a:xfrm>
        </p:grpSpPr>
        <p:sp>
          <p:nvSpPr>
            <p:cNvPr id="12354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2355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2356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2357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2358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359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2360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2361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2362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2363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12364" name="AutoShape 14"/>
            <p:cNvCxnSpPr>
              <a:cxnSpLocks noChangeShapeType="1"/>
              <a:stCxn id="12363" idx="6"/>
              <a:endCxn id="12362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65" name="AutoShape 15"/>
            <p:cNvCxnSpPr>
              <a:cxnSpLocks noChangeShapeType="1"/>
              <a:stCxn id="12362" idx="5"/>
              <a:endCxn id="12361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66" name="AutoShape 16"/>
            <p:cNvCxnSpPr>
              <a:cxnSpLocks noChangeShapeType="1"/>
              <a:stCxn id="12361" idx="2"/>
              <a:endCxn id="12358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67" name="AutoShape 17"/>
            <p:cNvCxnSpPr>
              <a:cxnSpLocks noChangeShapeType="1"/>
              <a:stCxn id="12362" idx="3"/>
              <a:endCxn id="12354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68" name="AutoShape 18"/>
            <p:cNvCxnSpPr>
              <a:cxnSpLocks noChangeShapeType="1"/>
              <a:stCxn id="12354" idx="6"/>
              <a:endCxn id="12358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69" name="AutoShape 19"/>
            <p:cNvCxnSpPr>
              <a:cxnSpLocks noChangeShapeType="1"/>
              <a:stCxn id="12354" idx="3"/>
              <a:endCxn id="12355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70" name="AutoShape 20"/>
            <p:cNvCxnSpPr>
              <a:cxnSpLocks noChangeShapeType="1"/>
              <a:stCxn id="12355" idx="6"/>
              <a:endCxn id="12356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71" name="AutoShape 21"/>
            <p:cNvCxnSpPr>
              <a:cxnSpLocks noChangeShapeType="1"/>
              <a:stCxn id="12356" idx="7"/>
              <a:endCxn id="12358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72" name="AutoShape 22"/>
            <p:cNvCxnSpPr>
              <a:cxnSpLocks noChangeShapeType="1"/>
              <a:stCxn id="12356" idx="5"/>
              <a:endCxn id="12357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73" name="AutoShape 23"/>
            <p:cNvCxnSpPr>
              <a:cxnSpLocks noChangeShapeType="1"/>
              <a:stCxn id="12357" idx="6"/>
              <a:endCxn id="12360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74" name="AutoShape 24"/>
            <p:cNvCxnSpPr>
              <a:cxnSpLocks noChangeShapeType="1"/>
              <a:stCxn id="12358" idx="6"/>
              <a:endCxn id="12359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75" name="AutoShape 25"/>
            <p:cNvCxnSpPr>
              <a:cxnSpLocks noChangeShapeType="1"/>
              <a:stCxn id="12359" idx="6"/>
              <a:endCxn id="12360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2290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12294" name="Text Box 28"/>
          <p:cNvSpPr txBox="1">
            <a:spLocks noChangeArrowheads="1"/>
          </p:cNvSpPr>
          <p:nvPr/>
        </p:nvSpPr>
        <p:spPr bwMode="auto">
          <a:xfrm>
            <a:off x="533400" y="2849563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source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graphicFrame>
        <p:nvGraphicFramePr>
          <p:cNvPr id="49052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0550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44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12345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325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1, 4, 0, 9 } → { 4, 0, 9, 3, 7 } </a:t>
            </a:r>
          </a:p>
        </p:txBody>
      </p:sp>
      <p:sp>
        <p:nvSpPr>
          <p:cNvPr id="12346" name="Text Box 80"/>
          <p:cNvSpPr txBox="1">
            <a:spLocks noChangeArrowheads="1"/>
          </p:cNvSpPr>
          <p:nvPr/>
        </p:nvSpPr>
        <p:spPr bwMode="auto">
          <a:xfrm>
            <a:off x="7086600" y="44958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Neighbors.</a:t>
            </a:r>
          </a:p>
        </p:txBody>
      </p:sp>
      <p:sp>
        <p:nvSpPr>
          <p:cNvPr id="12347" name="Line 81"/>
          <p:cNvSpPr>
            <a:spLocks noChangeShapeType="1"/>
          </p:cNvSpPr>
          <p:nvPr/>
        </p:nvSpPr>
        <p:spPr bwMode="auto">
          <a:xfrm>
            <a:off x="4648200" y="2014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348" name="Text Box 82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2349" name="Text Box 83"/>
          <p:cNvSpPr txBox="1">
            <a:spLocks noChangeArrowheads="1"/>
          </p:cNvSpPr>
          <p:nvPr/>
        </p:nvSpPr>
        <p:spPr bwMode="auto">
          <a:xfrm>
            <a:off x="1752600" y="5853113"/>
            <a:ext cx="5264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1.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Place all unvisited neighbors of 1 on the queue.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Only nodes 3 and 7 haven’t been visited yet.</a:t>
            </a:r>
          </a:p>
        </p:txBody>
      </p:sp>
      <p:sp>
        <p:nvSpPr>
          <p:cNvPr id="12350" name="Text Box 84"/>
          <p:cNvSpPr txBox="1">
            <a:spLocks noChangeArrowheads="1"/>
          </p:cNvSpPr>
          <p:nvPr/>
        </p:nvSpPr>
        <p:spPr bwMode="auto">
          <a:xfrm>
            <a:off x="3849688" y="18589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12351" name="Oval 85"/>
          <p:cNvSpPr>
            <a:spLocks noChangeArrowheads="1"/>
          </p:cNvSpPr>
          <p:nvPr/>
        </p:nvSpPr>
        <p:spPr bwMode="auto">
          <a:xfrm>
            <a:off x="27432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352" name="Oval 86"/>
          <p:cNvSpPr>
            <a:spLocks noChangeArrowheads="1"/>
          </p:cNvSpPr>
          <p:nvPr/>
        </p:nvSpPr>
        <p:spPr bwMode="auto">
          <a:xfrm>
            <a:off x="13716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353" name="Oval 87"/>
          <p:cNvSpPr>
            <a:spLocks noChangeArrowheads="1"/>
          </p:cNvSpPr>
          <p:nvPr/>
        </p:nvSpPr>
        <p:spPr bwMode="auto">
          <a:xfrm>
            <a:off x="2057400" y="30480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2" name="Text Box 53"/>
          <p:cNvSpPr txBox="1">
            <a:spLocks noChangeArrowheads="1"/>
          </p:cNvSpPr>
          <p:nvPr/>
        </p:nvSpPr>
        <p:spPr bwMode="auto">
          <a:xfrm>
            <a:off x="7080250" y="99060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Visited Table (T/F)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99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Applications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498938"/>
              </p:ext>
            </p:extLst>
          </p:nvPr>
        </p:nvGraphicFramePr>
        <p:xfrm>
          <a:off x="3183467" y="685800"/>
          <a:ext cx="57912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3" imgW="9371429" imgH="5723810" progId="Paint.Picture">
                  <p:embed/>
                </p:oleObj>
              </mc:Choice>
              <mc:Fallback>
                <p:oleObj name="Bitmap Image" r:id="rId3" imgW="9371429" imgH="57238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467" y="685800"/>
                        <a:ext cx="57912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403350" y="1371600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Air flight system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815975" y="4595019"/>
            <a:ext cx="815869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b="0" dirty="0">
                <a:ea typeface="宋体" panose="02010600030101010101" pitchFamily="2" charset="-122"/>
              </a:rPr>
              <a:t> Each vertex represents a city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b="0" dirty="0">
                <a:ea typeface="宋体" panose="02010600030101010101" pitchFamily="2" charset="-122"/>
              </a:rPr>
              <a:t> Each edge represents a direct flight between two cities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b="0" dirty="0">
                <a:ea typeface="宋体" panose="02010600030101010101" pitchFamily="2" charset="-122"/>
              </a:rPr>
              <a:t> A query on direct flights becomes a query on whether an edge exists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b="0" dirty="0">
                <a:ea typeface="宋体" panose="02010600030101010101" pitchFamily="2" charset="-122"/>
              </a:rPr>
              <a:t> A query on how to get to a location is “does a path exist from A to B”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b="0" dirty="0">
                <a:ea typeface="宋体" panose="02010600030101010101" pitchFamily="2" charset="-122"/>
              </a:rPr>
              <a:t> We can even associate costs to edges </a:t>
            </a:r>
            <a:r>
              <a:rPr lang="en-US" altLang="zh-CN" b="0" dirty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(weighted graphs</a:t>
            </a:r>
            <a:r>
              <a:rPr lang="en-US" altLang="zh-CN" b="0" dirty="0">
                <a:ea typeface="宋体" panose="02010600030101010101" pitchFamily="2" charset="-122"/>
              </a:rPr>
              <a:t>), then ask “what is the cheapest path from A to B”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762000" y="1752600"/>
            <a:ext cx="3733800" cy="2895600"/>
            <a:chOff x="192" y="816"/>
            <a:chExt cx="2976" cy="2208"/>
          </a:xfrm>
        </p:grpSpPr>
        <p:sp>
          <p:nvSpPr>
            <p:cNvPr id="13375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376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3377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3378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3379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380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3381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3382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3383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3384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13385" name="AutoShape 14"/>
            <p:cNvCxnSpPr>
              <a:cxnSpLocks noChangeShapeType="1"/>
              <a:stCxn id="13384" idx="6"/>
              <a:endCxn id="13383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6" name="AutoShape 15"/>
            <p:cNvCxnSpPr>
              <a:cxnSpLocks noChangeShapeType="1"/>
              <a:stCxn id="13383" idx="5"/>
              <a:endCxn id="13382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7" name="AutoShape 16"/>
            <p:cNvCxnSpPr>
              <a:cxnSpLocks noChangeShapeType="1"/>
              <a:stCxn id="13382" idx="2"/>
              <a:endCxn id="13379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8" name="AutoShape 17"/>
            <p:cNvCxnSpPr>
              <a:cxnSpLocks noChangeShapeType="1"/>
              <a:stCxn id="13383" idx="3"/>
              <a:endCxn id="13375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9" name="AutoShape 18"/>
            <p:cNvCxnSpPr>
              <a:cxnSpLocks noChangeShapeType="1"/>
              <a:stCxn id="13375" idx="6"/>
              <a:endCxn id="13379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90" name="AutoShape 19"/>
            <p:cNvCxnSpPr>
              <a:cxnSpLocks noChangeShapeType="1"/>
              <a:stCxn id="13375" idx="3"/>
              <a:endCxn id="13376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91" name="AutoShape 20"/>
            <p:cNvCxnSpPr>
              <a:cxnSpLocks noChangeShapeType="1"/>
              <a:stCxn id="13376" idx="6"/>
              <a:endCxn id="13377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92" name="AutoShape 21"/>
            <p:cNvCxnSpPr>
              <a:cxnSpLocks noChangeShapeType="1"/>
              <a:stCxn id="13377" idx="7"/>
              <a:endCxn id="13379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93" name="AutoShape 22"/>
            <p:cNvCxnSpPr>
              <a:cxnSpLocks noChangeShapeType="1"/>
              <a:stCxn id="13377" idx="5"/>
              <a:endCxn id="13378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94" name="AutoShape 23"/>
            <p:cNvCxnSpPr>
              <a:cxnSpLocks noChangeShapeType="1"/>
              <a:stCxn id="13378" idx="6"/>
              <a:endCxn id="13381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95" name="AutoShape 24"/>
            <p:cNvCxnSpPr>
              <a:cxnSpLocks noChangeShapeType="1"/>
              <a:stCxn id="13379" idx="6"/>
              <a:endCxn id="13380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96" name="AutoShape 25"/>
            <p:cNvCxnSpPr>
              <a:cxnSpLocks noChangeShapeType="1"/>
              <a:stCxn id="13380" idx="6"/>
              <a:endCxn id="13381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3314" name="Object 26"/>
          <p:cNvGraphicFramePr>
            <a:graphicFrameLocks noChangeAspect="1"/>
          </p:cNvGraphicFramePr>
          <p:nvPr/>
        </p:nvGraphicFramePr>
        <p:xfrm>
          <a:off x="4876800" y="1371600"/>
          <a:ext cx="2159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59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27"/>
          <p:cNvSpPr txBox="1">
            <a:spLocks noChangeArrowheads="1"/>
          </p:cNvSpPr>
          <p:nvPr/>
        </p:nvSpPr>
        <p:spPr bwMode="auto">
          <a:xfrm>
            <a:off x="497205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13318" name="Text Box 28"/>
          <p:cNvSpPr txBox="1">
            <a:spLocks noChangeArrowheads="1"/>
          </p:cNvSpPr>
          <p:nvPr/>
        </p:nvSpPr>
        <p:spPr bwMode="auto">
          <a:xfrm>
            <a:off x="533400" y="281940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 smtClean="0">
                <a:ea typeface="宋体" panose="02010600030101010101" pitchFamily="2" charset="-122"/>
              </a:rPr>
              <a:t>source</a:t>
            </a:r>
            <a:endParaRPr lang="en-US" altLang="zh-CN" sz="1200" i="1" dirty="0">
              <a:ea typeface="宋体" panose="02010600030101010101" pitchFamily="2" charset="-122"/>
            </a:endParaRPr>
          </a:p>
        </p:txBody>
      </p:sp>
      <p:graphicFrame>
        <p:nvGraphicFramePr>
          <p:cNvPr id="491549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1574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68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13369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319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4, 0, 9, 3, 7 } → { 0, 9, 3, 7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370" name="Line 80"/>
          <p:cNvSpPr>
            <a:spLocks noChangeShapeType="1"/>
          </p:cNvSpPr>
          <p:nvPr/>
        </p:nvSpPr>
        <p:spPr bwMode="auto">
          <a:xfrm>
            <a:off x="4648200" y="29289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371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3372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43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4.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-- 4 has no unvisited neighbors!</a:t>
            </a:r>
          </a:p>
        </p:txBody>
      </p:sp>
      <p:sp>
        <p:nvSpPr>
          <p:cNvPr id="13373" name="Text Box 83"/>
          <p:cNvSpPr txBox="1">
            <a:spLocks noChangeArrowheads="1"/>
          </p:cNvSpPr>
          <p:nvPr/>
        </p:nvSpPr>
        <p:spPr bwMode="auto">
          <a:xfrm>
            <a:off x="3849688" y="27733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13374" name="Oval 84"/>
          <p:cNvSpPr>
            <a:spLocks noChangeArrowheads="1"/>
          </p:cNvSpPr>
          <p:nvPr/>
        </p:nvSpPr>
        <p:spPr bwMode="auto">
          <a:xfrm>
            <a:off x="609600" y="40386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7080250" y="99060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Visited Table (T/F)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685800" y="1752600"/>
            <a:ext cx="3733800" cy="2895600"/>
            <a:chOff x="192" y="816"/>
            <a:chExt cx="2976" cy="2208"/>
          </a:xfrm>
        </p:grpSpPr>
        <p:sp>
          <p:nvSpPr>
            <p:cNvPr id="14399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400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401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402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403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404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4405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406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4407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4408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14409" name="AutoShape 14"/>
            <p:cNvCxnSpPr>
              <a:cxnSpLocks noChangeShapeType="1"/>
              <a:stCxn id="14408" idx="6"/>
              <a:endCxn id="14407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0" name="AutoShape 15"/>
            <p:cNvCxnSpPr>
              <a:cxnSpLocks noChangeShapeType="1"/>
              <a:stCxn id="14407" idx="5"/>
              <a:endCxn id="14406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1" name="AutoShape 16"/>
            <p:cNvCxnSpPr>
              <a:cxnSpLocks noChangeShapeType="1"/>
              <a:stCxn id="14406" idx="2"/>
              <a:endCxn id="14403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2" name="AutoShape 17"/>
            <p:cNvCxnSpPr>
              <a:cxnSpLocks noChangeShapeType="1"/>
              <a:stCxn id="14407" idx="3"/>
              <a:endCxn id="14399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3" name="AutoShape 18"/>
            <p:cNvCxnSpPr>
              <a:cxnSpLocks noChangeShapeType="1"/>
              <a:stCxn id="14399" idx="6"/>
              <a:endCxn id="14403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4" name="AutoShape 19"/>
            <p:cNvCxnSpPr>
              <a:cxnSpLocks noChangeShapeType="1"/>
              <a:stCxn id="14399" idx="3"/>
              <a:endCxn id="14400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5" name="AutoShape 20"/>
            <p:cNvCxnSpPr>
              <a:cxnSpLocks noChangeShapeType="1"/>
              <a:stCxn id="14400" idx="6"/>
              <a:endCxn id="14401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6" name="AutoShape 21"/>
            <p:cNvCxnSpPr>
              <a:cxnSpLocks noChangeShapeType="1"/>
              <a:stCxn id="14401" idx="7"/>
              <a:endCxn id="14403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7" name="AutoShape 22"/>
            <p:cNvCxnSpPr>
              <a:cxnSpLocks noChangeShapeType="1"/>
              <a:stCxn id="14401" idx="5"/>
              <a:endCxn id="14402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8" name="AutoShape 23"/>
            <p:cNvCxnSpPr>
              <a:cxnSpLocks noChangeShapeType="1"/>
              <a:stCxn id="14402" idx="6"/>
              <a:endCxn id="14405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9" name="AutoShape 24"/>
            <p:cNvCxnSpPr>
              <a:cxnSpLocks noChangeShapeType="1"/>
              <a:stCxn id="14403" idx="6"/>
              <a:endCxn id="14404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20" name="AutoShape 25"/>
            <p:cNvCxnSpPr>
              <a:cxnSpLocks noChangeShapeType="1"/>
              <a:stCxn id="14404" idx="6"/>
              <a:endCxn id="14405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4338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14342" name="Text Box 28"/>
          <p:cNvSpPr txBox="1">
            <a:spLocks noChangeArrowheads="1"/>
          </p:cNvSpPr>
          <p:nvPr/>
        </p:nvSpPr>
        <p:spPr bwMode="auto">
          <a:xfrm>
            <a:off x="571381" y="259080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source</a:t>
            </a:r>
            <a:endParaRPr lang="en-US" altLang="zh-CN" sz="1200" i="1" dirty="0">
              <a:ea typeface="宋体" panose="02010600030101010101" pitchFamily="2" charset="-122"/>
            </a:endParaRPr>
          </a:p>
        </p:txBody>
      </p:sp>
      <p:graphicFrame>
        <p:nvGraphicFramePr>
          <p:cNvPr id="492573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7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92629" name="Group 85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92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14393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0, 9, 3, 7 } → { 9, 3, 7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394" name="Line 80"/>
          <p:cNvSpPr>
            <a:spLocks noChangeShapeType="1"/>
          </p:cNvSpPr>
          <p:nvPr/>
        </p:nvSpPr>
        <p:spPr bwMode="auto">
          <a:xfrm>
            <a:off x="4648200" y="17097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4395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4396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43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0.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-- 0 has no unvisited neighbors!</a:t>
            </a:r>
          </a:p>
        </p:txBody>
      </p:sp>
      <p:sp>
        <p:nvSpPr>
          <p:cNvPr id="14397" name="Text Box 83"/>
          <p:cNvSpPr txBox="1">
            <a:spLocks noChangeArrowheads="1"/>
          </p:cNvSpPr>
          <p:nvPr/>
        </p:nvSpPr>
        <p:spPr bwMode="auto">
          <a:xfrm>
            <a:off x="3849688" y="15541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14398" name="Oval 84"/>
          <p:cNvSpPr>
            <a:spLocks noChangeArrowheads="1"/>
          </p:cNvSpPr>
          <p:nvPr/>
        </p:nvSpPr>
        <p:spPr bwMode="auto">
          <a:xfrm>
            <a:off x="1219200" y="1600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762000" y="1524000"/>
            <a:ext cx="3733800" cy="2895600"/>
            <a:chOff x="192" y="816"/>
            <a:chExt cx="2976" cy="2208"/>
          </a:xfrm>
        </p:grpSpPr>
        <p:sp>
          <p:nvSpPr>
            <p:cNvPr id="15423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424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425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426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427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428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5429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430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5431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5432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15433" name="AutoShape 14"/>
            <p:cNvCxnSpPr>
              <a:cxnSpLocks noChangeShapeType="1"/>
              <a:stCxn id="15432" idx="6"/>
              <a:endCxn id="15431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34" name="AutoShape 15"/>
            <p:cNvCxnSpPr>
              <a:cxnSpLocks noChangeShapeType="1"/>
              <a:stCxn id="15431" idx="5"/>
              <a:endCxn id="15430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35" name="AutoShape 16"/>
            <p:cNvCxnSpPr>
              <a:cxnSpLocks noChangeShapeType="1"/>
              <a:stCxn id="15430" idx="2"/>
              <a:endCxn id="15427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36" name="AutoShape 17"/>
            <p:cNvCxnSpPr>
              <a:cxnSpLocks noChangeShapeType="1"/>
              <a:stCxn id="15431" idx="3"/>
              <a:endCxn id="15423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37" name="AutoShape 18"/>
            <p:cNvCxnSpPr>
              <a:cxnSpLocks noChangeShapeType="1"/>
              <a:stCxn id="15423" idx="6"/>
              <a:endCxn id="15427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38" name="AutoShape 19"/>
            <p:cNvCxnSpPr>
              <a:cxnSpLocks noChangeShapeType="1"/>
              <a:stCxn id="15423" idx="3"/>
              <a:endCxn id="15424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39" name="AutoShape 20"/>
            <p:cNvCxnSpPr>
              <a:cxnSpLocks noChangeShapeType="1"/>
              <a:stCxn id="15424" idx="6"/>
              <a:endCxn id="15425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40" name="AutoShape 21"/>
            <p:cNvCxnSpPr>
              <a:cxnSpLocks noChangeShapeType="1"/>
              <a:stCxn id="15425" idx="7"/>
              <a:endCxn id="15427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41" name="AutoShape 22"/>
            <p:cNvCxnSpPr>
              <a:cxnSpLocks noChangeShapeType="1"/>
              <a:stCxn id="15425" idx="5"/>
              <a:endCxn id="15426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42" name="AutoShape 23"/>
            <p:cNvCxnSpPr>
              <a:cxnSpLocks noChangeShapeType="1"/>
              <a:stCxn id="15426" idx="6"/>
              <a:endCxn id="15429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43" name="AutoShape 24"/>
            <p:cNvCxnSpPr>
              <a:cxnSpLocks noChangeShapeType="1"/>
              <a:stCxn id="15427" idx="6"/>
              <a:endCxn id="15428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44" name="AutoShape 25"/>
            <p:cNvCxnSpPr>
              <a:cxnSpLocks noChangeShapeType="1"/>
              <a:stCxn id="15428" idx="6"/>
              <a:endCxn id="15429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5362" name="Object 26"/>
          <p:cNvGraphicFramePr>
            <a:graphicFrameLocks noChangeAspect="1"/>
          </p:cNvGraphicFramePr>
          <p:nvPr/>
        </p:nvGraphicFramePr>
        <p:xfrm>
          <a:off x="4876800" y="1371600"/>
          <a:ext cx="2106613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6613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15366" name="Text Box 28"/>
          <p:cNvSpPr txBox="1">
            <a:spLocks noChangeArrowheads="1"/>
          </p:cNvSpPr>
          <p:nvPr/>
        </p:nvSpPr>
        <p:spPr bwMode="auto">
          <a:xfrm>
            <a:off x="533400" y="251460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source</a:t>
            </a:r>
            <a:endParaRPr lang="en-US" altLang="zh-CN" sz="1200" i="1" dirty="0">
              <a:ea typeface="宋体" panose="02010600030101010101" pitchFamily="2" charset="-122"/>
            </a:endParaRPr>
          </a:p>
        </p:txBody>
      </p:sp>
      <p:graphicFrame>
        <p:nvGraphicFramePr>
          <p:cNvPr id="493597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1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493653" name="Group 85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6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15417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217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9, 3, 7 } → { 3, 7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5418" name="Line 80"/>
          <p:cNvSpPr>
            <a:spLocks noChangeShapeType="1"/>
          </p:cNvSpPr>
          <p:nvPr/>
        </p:nvSpPr>
        <p:spPr bwMode="auto">
          <a:xfrm>
            <a:off x="4800600" y="4300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5419" name="Text Box 81"/>
          <p:cNvSpPr txBox="1">
            <a:spLocks noChangeArrowheads="1"/>
          </p:cNvSpPr>
          <p:nvPr/>
        </p:nvSpPr>
        <p:spPr bwMode="auto">
          <a:xfrm>
            <a:off x="4006850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5420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43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9.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-- 9 has no unvisited neighbors!</a:t>
            </a:r>
          </a:p>
        </p:txBody>
      </p:sp>
      <p:sp>
        <p:nvSpPr>
          <p:cNvPr id="15421" name="Text Box 83"/>
          <p:cNvSpPr txBox="1">
            <a:spLocks noChangeArrowheads="1"/>
          </p:cNvSpPr>
          <p:nvPr/>
        </p:nvSpPr>
        <p:spPr bwMode="auto">
          <a:xfrm>
            <a:off x="4002088" y="41449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15422" name="Oval 84"/>
          <p:cNvSpPr>
            <a:spLocks noChangeArrowheads="1"/>
          </p:cNvSpPr>
          <p:nvPr/>
        </p:nvSpPr>
        <p:spPr bwMode="auto">
          <a:xfrm>
            <a:off x="3124200" y="25146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762000" y="1752600"/>
            <a:ext cx="3733800" cy="2895600"/>
            <a:chOff x="192" y="816"/>
            <a:chExt cx="2976" cy="2208"/>
          </a:xfrm>
        </p:grpSpPr>
        <p:sp>
          <p:nvSpPr>
            <p:cNvPr id="16449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6450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6451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6452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6453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6454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6455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6456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6457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6458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16459" name="AutoShape 14"/>
            <p:cNvCxnSpPr>
              <a:cxnSpLocks noChangeShapeType="1"/>
              <a:stCxn id="16458" idx="6"/>
              <a:endCxn id="16457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0" name="AutoShape 15"/>
            <p:cNvCxnSpPr>
              <a:cxnSpLocks noChangeShapeType="1"/>
              <a:stCxn id="16457" idx="5"/>
              <a:endCxn id="16456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1" name="AutoShape 16"/>
            <p:cNvCxnSpPr>
              <a:cxnSpLocks noChangeShapeType="1"/>
              <a:stCxn id="16456" idx="2"/>
              <a:endCxn id="16453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2" name="AutoShape 17"/>
            <p:cNvCxnSpPr>
              <a:cxnSpLocks noChangeShapeType="1"/>
              <a:stCxn id="16457" idx="3"/>
              <a:endCxn id="16449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3" name="AutoShape 18"/>
            <p:cNvCxnSpPr>
              <a:cxnSpLocks noChangeShapeType="1"/>
              <a:stCxn id="16449" idx="6"/>
              <a:endCxn id="16453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4" name="AutoShape 19"/>
            <p:cNvCxnSpPr>
              <a:cxnSpLocks noChangeShapeType="1"/>
              <a:stCxn id="16449" idx="3"/>
              <a:endCxn id="16450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5" name="AutoShape 20"/>
            <p:cNvCxnSpPr>
              <a:cxnSpLocks noChangeShapeType="1"/>
              <a:stCxn id="16450" idx="6"/>
              <a:endCxn id="16451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6" name="AutoShape 21"/>
            <p:cNvCxnSpPr>
              <a:cxnSpLocks noChangeShapeType="1"/>
              <a:stCxn id="16451" idx="7"/>
              <a:endCxn id="16453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7" name="AutoShape 22"/>
            <p:cNvCxnSpPr>
              <a:cxnSpLocks noChangeShapeType="1"/>
              <a:stCxn id="16451" idx="5"/>
              <a:endCxn id="16452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8" name="AutoShape 23"/>
            <p:cNvCxnSpPr>
              <a:cxnSpLocks noChangeShapeType="1"/>
              <a:stCxn id="16452" idx="6"/>
              <a:endCxn id="16455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9" name="AutoShape 24"/>
            <p:cNvCxnSpPr>
              <a:cxnSpLocks noChangeShapeType="1"/>
              <a:stCxn id="16453" idx="6"/>
              <a:endCxn id="16454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70" name="AutoShape 25"/>
            <p:cNvCxnSpPr>
              <a:cxnSpLocks noChangeShapeType="1"/>
              <a:stCxn id="16454" idx="6"/>
              <a:endCxn id="16455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6386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16390" name="Text Box 28"/>
          <p:cNvSpPr txBox="1">
            <a:spLocks noChangeArrowheads="1"/>
          </p:cNvSpPr>
          <p:nvPr/>
        </p:nvSpPr>
        <p:spPr bwMode="auto">
          <a:xfrm>
            <a:off x="592982" y="2653332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source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graphicFrame>
        <p:nvGraphicFramePr>
          <p:cNvPr id="49462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4646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40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16441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3, 7 } → { 7, 5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442" name="Line 80"/>
          <p:cNvSpPr>
            <a:spLocks noChangeShapeType="1"/>
          </p:cNvSpPr>
          <p:nvPr/>
        </p:nvSpPr>
        <p:spPr bwMode="auto">
          <a:xfrm>
            <a:off x="4648200" y="25479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6443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6444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61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3.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place neighbor 5 on the queue.</a:t>
            </a:r>
          </a:p>
        </p:txBody>
      </p:sp>
      <p:sp>
        <p:nvSpPr>
          <p:cNvPr id="16445" name="Text Box 83"/>
          <p:cNvSpPr txBox="1">
            <a:spLocks noChangeArrowheads="1"/>
          </p:cNvSpPr>
          <p:nvPr/>
        </p:nvSpPr>
        <p:spPr bwMode="auto">
          <a:xfrm>
            <a:off x="3849688" y="23923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16446" name="Oval 84"/>
          <p:cNvSpPr>
            <a:spLocks noChangeArrowheads="1"/>
          </p:cNvSpPr>
          <p:nvPr/>
        </p:nvSpPr>
        <p:spPr bwMode="auto">
          <a:xfrm>
            <a:off x="1371600" y="35814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47" name="Text Box 85"/>
          <p:cNvSpPr txBox="1">
            <a:spLocks noChangeArrowheads="1"/>
          </p:cNvSpPr>
          <p:nvPr/>
        </p:nvSpPr>
        <p:spPr bwMode="auto">
          <a:xfrm>
            <a:off x="7086600" y="44958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Vertex 5.</a:t>
            </a:r>
          </a:p>
        </p:txBody>
      </p:sp>
      <p:sp>
        <p:nvSpPr>
          <p:cNvPr id="16448" name="Oval 86"/>
          <p:cNvSpPr>
            <a:spLocks noChangeArrowheads="1"/>
          </p:cNvSpPr>
          <p:nvPr/>
        </p:nvSpPr>
        <p:spPr bwMode="auto">
          <a:xfrm>
            <a:off x="1981200" y="4114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" name="Text Box 53"/>
          <p:cNvSpPr txBox="1">
            <a:spLocks noChangeArrowheads="1"/>
          </p:cNvSpPr>
          <p:nvPr/>
        </p:nvSpPr>
        <p:spPr bwMode="auto">
          <a:xfrm>
            <a:off x="7080250" y="99060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Visited Table (T/F)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7412" name="Group 3"/>
          <p:cNvGrpSpPr>
            <a:grpSpLocks/>
          </p:cNvGrpSpPr>
          <p:nvPr/>
        </p:nvGrpSpPr>
        <p:grpSpPr bwMode="auto">
          <a:xfrm>
            <a:off x="685800" y="1752600"/>
            <a:ext cx="3733800" cy="2895600"/>
            <a:chOff x="192" y="816"/>
            <a:chExt cx="2976" cy="2208"/>
          </a:xfrm>
        </p:grpSpPr>
        <p:sp>
          <p:nvSpPr>
            <p:cNvPr id="17473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7474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7475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7476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7477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478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7479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7480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7481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7482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17483" name="AutoShape 14"/>
            <p:cNvCxnSpPr>
              <a:cxnSpLocks noChangeShapeType="1"/>
              <a:stCxn id="17482" idx="6"/>
              <a:endCxn id="17481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84" name="AutoShape 15"/>
            <p:cNvCxnSpPr>
              <a:cxnSpLocks noChangeShapeType="1"/>
              <a:stCxn id="17481" idx="5"/>
              <a:endCxn id="17480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85" name="AutoShape 16"/>
            <p:cNvCxnSpPr>
              <a:cxnSpLocks noChangeShapeType="1"/>
              <a:stCxn id="17480" idx="2"/>
              <a:endCxn id="17477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86" name="AutoShape 17"/>
            <p:cNvCxnSpPr>
              <a:cxnSpLocks noChangeShapeType="1"/>
              <a:stCxn id="17481" idx="3"/>
              <a:endCxn id="17473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87" name="AutoShape 18"/>
            <p:cNvCxnSpPr>
              <a:cxnSpLocks noChangeShapeType="1"/>
              <a:stCxn id="17473" idx="6"/>
              <a:endCxn id="17477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88" name="AutoShape 19"/>
            <p:cNvCxnSpPr>
              <a:cxnSpLocks noChangeShapeType="1"/>
              <a:stCxn id="17473" idx="3"/>
              <a:endCxn id="17474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89" name="AutoShape 20"/>
            <p:cNvCxnSpPr>
              <a:cxnSpLocks noChangeShapeType="1"/>
              <a:stCxn id="17474" idx="6"/>
              <a:endCxn id="17475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90" name="AutoShape 21"/>
            <p:cNvCxnSpPr>
              <a:cxnSpLocks noChangeShapeType="1"/>
              <a:stCxn id="17475" idx="7"/>
              <a:endCxn id="17477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91" name="AutoShape 22"/>
            <p:cNvCxnSpPr>
              <a:cxnSpLocks noChangeShapeType="1"/>
              <a:stCxn id="17475" idx="5"/>
              <a:endCxn id="17476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92" name="AutoShape 23"/>
            <p:cNvCxnSpPr>
              <a:cxnSpLocks noChangeShapeType="1"/>
              <a:stCxn id="17476" idx="6"/>
              <a:endCxn id="17479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93" name="AutoShape 24"/>
            <p:cNvCxnSpPr>
              <a:cxnSpLocks noChangeShapeType="1"/>
              <a:stCxn id="17477" idx="6"/>
              <a:endCxn id="17478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94" name="AutoShape 25"/>
            <p:cNvCxnSpPr>
              <a:cxnSpLocks noChangeShapeType="1"/>
              <a:stCxn id="17478" idx="6"/>
              <a:endCxn id="17479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7410" name="Object 26"/>
          <p:cNvGraphicFramePr>
            <a:graphicFrameLocks noChangeAspect="1"/>
          </p:cNvGraphicFramePr>
          <p:nvPr/>
        </p:nvGraphicFramePr>
        <p:xfrm>
          <a:off x="4876800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17414" name="Text Box 28"/>
          <p:cNvSpPr txBox="1">
            <a:spLocks noChangeArrowheads="1"/>
          </p:cNvSpPr>
          <p:nvPr/>
        </p:nvSpPr>
        <p:spPr bwMode="auto">
          <a:xfrm>
            <a:off x="731838" y="251460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source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graphicFrame>
        <p:nvGraphicFramePr>
          <p:cNvPr id="49564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5670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64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17465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7, 5 } → { 5, 6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466" name="Line 80"/>
          <p:cNvSpPr>
            <a:spLocks noChangeShapeType="1"/>
          </p:cNvSpPr>
          <p:nvPr/>
        </p:nvSpPr>
        <p:spPr bwMode="auto">
          <a:xfrm>
            <a:off x="4724400" y="36607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67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7468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61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7.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place neighbor 6 on the queue.</a:t>
            </a:r>
          </a:p>
        </p:txBody>
      </p:sp>
      <p:sp>
        <p:nvSpPr>
          <p:cNvPr id="17469" name="Text Box 83"/>
          <p:cNvSpPr txBox="1">
            <a:spLocks noChangeArrowheads="1"/>
          </p:cNvSpPr>
          <p:nvPr/>
        </p:nvSpPr>
        <p:spPr bwMode="auto">
          <a:xfrm>
            <a:off x="3925888" y="3505200"/>
            <a:ext cx="874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17470" name="Oval 84"/>
          <p:cNvSpPr>
            <a:spLocks noChangeArrowheads="1"/>
          </p:cNvSpPr>
          <p:nvPr/>
        </p:nvSpPr>
        <p:spPr bwMode="auto">
          <a:xfrm>
            <a:off x="2667000" y="3505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71" name="Text Box 85"/>
          <p:cNvSpPr txBox="1">
            <a:spLocks noChangeArrowheads="1"/>
          </p:cNvSpPr>
          <p:nvPr/>
        </p:nvSpPr>
        <p:spPr bwMode="auto">
          <a:xfrm>
            <a:off x="7086600" y="44958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Vertex 6.</a:t>
            </a:r>
          </a:p>
        </p:txBody>
      </p:sp>
      <p:sp>
        <p:nvSpPr>
          <p:cNvPr id="17472" name="Oval 86"/>
          <p:cNvSpPr>
            <a:spLocks noChangeArrowheads="1"/>
          </p:cNvSpPr>
          <p:nvPr/>
        </p:nvSpPr>
        <p:spPr bwMode="auto">
          <a:xfrm>
            <a:off x="38862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" name="Text Box 53"/>
          <p:cNvSpPr txBox="1">
            <a:spLocks noChangeArrowheads="1"/>
          </p:cNvSpPr>
          <p:nvPr/>
        </p:nvSpPr>
        <p:spPr bwMode="auto">
          <a:xfrm>
            <a:off x="7080250" y="99060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Visited Table (T/F)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838200" y="1752600"/>
            <a:ext cx="3733800" cy="2895600"/>
            <a:chOff x="192" y="816"/>
            <a:chExt cx="2976" cy="2208"/>
          </a:xfrm>
        </p:grpSpPr>
        <p:sp>
          <p:nvSpPr>
            <p:cNvPr id="1849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49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849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49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850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50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850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850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850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850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18506" name="AutoShape 14"/>
            <p:cNvCxnSpPr>
              <a:cxnSpLocks noChangeShapeType="1"/>
              <a:stCxn id="18505" idx="6"/>
              <a:endCxn id="1850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7" name="AutoShape 15"/>
            <p:cNvCxnSpPr>
              <a:cxnSpLocks noChangeShapeType="1"/>
              <a:stCxn id="18504" idx="5"/>
              <a:endCxn id="1850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8" name="AutoShape 16"/>
            <p:cNvCxnSpPr>
              <a:cxnSpLocks noChangeShapeType="1"/>
              <a:stCxn id="18503" idx="2"/>
              <a:endCxn id="1850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9" name="AutoShape 17"/>
            <p:cNvCxnSpPr>
              <a:cxnSpLocks noChangeShapeType="1"/>
              <a:stCxn id="18504" idx="3"/>
              <a:endCxn id="1849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0" name="AutoShape 18"/>
            <p:cNvCxnSpPr>
              <a:cxnSpLocks noChangeShapeType="1"/>
              <a:stCxn id="18496" idx="6"/>
              <a:endCxn id="1850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1" name="AutoShape 19"/>
            <p:cNvCxnSpPr>
              <a:cxnSpLocks noChangeShapeType="1"/>
              <a:stCxn id="18496" idx="3"/>
              <a:endCxn id="1849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2" name="AutoShape 20"/>
            <p:cNvCxnSpPr>
              <a:cxnSpLocks noChangeShapeType="1"/>
              <a:stCxn id="18497" idx="6"/>
              <a:endCxn id="1849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3" name="AutoShape 21"/>
            <p:cNvCxnSpPr>
              <a:cxnSpLocks noChangeShapeType="1"/>
              <a:stCxn id="18498" idx="7"/>
              <a:endCxn id="1850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4" name="AutoShape 22"/>
            <p:cNvCxnSpPr>
              <a:cxnSpLocks noChangeShapeType="1"/>
              <a:stCxn id="18498" idx="5"/>
              <a:endCxn id="1849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5" name="AutoShape 23"/>
            <p:cNvCxnSpPr>
              <a:cxnSpLocks noChangeShapeType="1"/>
              <a:stCxn id="18499" idx="6"/>
              <a:endCxn id="1850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6" name="AutoShape 24"/>
            <p:cNvCxnSpPr>
              <a:cxnSpLocks noChangeShapeType="1"/>
              <a:stCxn id="18500" idx="6"/>
              <a:endCxn id="1850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7" name="AutoShape 25"/>
            <p:cNvCxnSpPr>
              <a:cxnSpLocks noChangeShapeType="1"/>
              <a:stCxn id="18501" idx="6"/>
              <a:endCxn id="1850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8434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18438" name="Text Box 28"/>
          <p:cNvSpPr txBox="1">
            <a:spLocks noChangeArrowheads="1"/>
          </p:cNvSpPr>
          <p:nvPr/>
        </p:nvSpPr>
        <p:spPr bwMode="auto">
          <a:xfrm>
            <a:off x="747482" y="2529164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source</a:t>
            </a:r>
            <a:endParaRPr lang="en-US" altLang="zh-CN" sz="1200" i="1" dirty="0">
              <a:ea typeface="宋体" panose="02010600030101010101" pitchFamily="2" charset="-122"/>
            </a:endParaRPr>
          </a:p>
        </p:txBody>
      </p:sp>
      <p:graphicFrame>
        <p:nvGraphicFramePr>
          <p:cNvPr id="496669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6726" name="Group 86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88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18489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5, 6} → { 6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490" name="Line 80"/>
          <p:cNvSpPr>
            <a:spLocks noChangeShapeType="1"/>
          </p:cNvSpPr>
          <p:nvPr/>
        </p:nvSpPr>
        <p:spPr bwMode="auto">
          <a:xfrm>
            <a:off x="4648200" y="3127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8491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8492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25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5.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no unvisited neighbors of 5.</a:t>
            </a:r>
          </a:p>
        </p:txBody>
      </p:sp>
      <p:sp>
        <p:nvSpPr>
          <p:cNvPr id="18493" name="Text Box 83"/>
          <p:cNvSpPr txBox="1">
            <a:spLocks noChangeArrowheads="1"/>
          </p:cNvSpPr>
          <p:nvPr/>
        </p:nvSpPr>
        <p:spPr bwMode="auto">
          <a:xfrm>
            <a:off x="3849688" y="2971800"/>
            <a:ext cx="874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18494" name="Oval 84"/>
          <p:cNvSpPr>
            <a:spLocks noChangeArrowheads="1"/>
          </p:cNvSpPr>
          <p:nvPr/>
        </p:nvSpPr>
        <p:spPr bwMode="auto">
          <a:xfrm>
            <a:off x="2057400" y="41148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95" name="Text Box 85"/>
          <p:cNvSpPr txBox="1">
            <a:spLocks noChangeArrowheads="1"/>
          </p:cNvSpPr>
          <p:nvPr/>
        </p:nvSpPr>
        <p:spPr bwMode="auto">
          <a:xfrm>
            <a:off x="7086600" y="449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0" name="Text Box 53"/>
          <p:cNvSpPr txBox="1">
            <a:spLocks noChangeArrowheads="1"/>
          </p:cNvSpPr>
          <p:nvPr/>
        </p:nvSpPr>
        <p:spPr bwMode="auto">
          <a:xfrm>
            <a:off x="7080250" y="99060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Visited Table (T/F)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9460" name="Group 3"/>
          <p:cNvGrpSpPr>
            <a:grpSpLocks/>
          </p:cNvGrpSpPr>
          <p:nvPr/>
        </p:nvGrpSpPr>
        <p:grpSpPr bwMode="auto">
          <a:xfrm>
            <a:off x="685800" y="1752600"/>
            <a:ext cx="3733800" cy="2895600"/>
            <a:chOff x="192" y="816"/>
            <a:chExt cx="2976" cy="2208"/>
          </a:xfrm>
        </p:grpSpPr>
        <p:sp>
          <p:nvSpPr>
            <p:cNvPr id="19520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521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9522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9523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9524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525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9526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9527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9528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9529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19530" name="AutoShape 14"/>
            <p:cNvCxnSpPr>
              <a:cxnSpLocks noChangeShapeType="1"/>
              <a:stCxn id="19529" idx="6"/>
              <a:endCxn id="1952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1" name="AutoShape 15"/>
            <p:cNvCxnSpPr>
              <a:cxnSpLocks noChangeShapeType="1"/>
              <a:stCxn id="19528" idx="5"/>
              <a:endCxn id="1952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2" name="AutoShape 16"/>
            <p:cNvCxnSpPr>
              <a:cxnSpLocks noChangeShapeType="1"/>
              <a:stCxn id="19527" idx="2"/>
              <a:endCxn id="1952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3" name="AutoShape 17"/>
            <p:cNvCxnSpPr>
              <a:cxnSpLocks noChangeShapeType="1"/>
              <a:stCxn id="19528" idx="3"/>
              <a:endCxn id="1952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4" name="AutoShape 18"/>
            <p:cNvCxnSpPr>
              <a:cxnSpLocks noChangeShapeType="1"/>
              <a:stCxn id="19520" idx="6"/>
              <a:endCxn id="1952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5" name="AutoShape 19"/>
            <p:cNvCxnSpPr>
              <a:cxnSpLocks noChangeShapeType="1"/>
              <a:stCxn id="19520" idx="3"/>
              <a:endCxn id="1952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6" name="AutoShape 20"/>
            <p:cNvCxnSpPr>
              <a:cxnSpLocks noChangeShapeType="1"/>
              <a:stCxn id="19521" idx="6"/>
              <a:endCxn id="1952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7" name="AutoShape 21"/>
            <p:cNvCxnSpPr>
              <a:cxnSpLocks noChangeShapeType="1"/>
              <a:stCxn id="19522" idx="7"/>
              <a:endCxn id="1952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8" name="AutoShape 22"/>
            <p:cNvCxnSpPr>
              <a:cxnSpLocks noChangeShapeType="1"/>
              <a:stCxn id="19522" idx="5"/>
              <a:endCxn id="1952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9" name="AutoShape 23"/>
            <p:cNvCxnSpPr>
              <a:cxnSpLocks noChangeShapeType="1"/>
              <a:stCxn id="19523" idx="6"/>
              <a:endCxn id="1952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0" name="AutoShape 24"/>
            <p:cNvCxnSpPr>
              <a:cxnSpLocks noChangeShapeType="1"/>
              <a:stCxn id="19524" idx="6"/>
              <a:endCxn id="1952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1" name="AutoShape 25"/>
            <p:cNvCxnSpPr>
              <a:cxnSpLocks noChangeShapeType="1"/>
              <a:stCxn id="19525" idx="6"/>
              <a:endCxn id="1952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9458" name="Object 26"/>
          <p:cNvGraphicFramePr>
            <a:graphicFrameLocks noChangeAspect="1"/>
          </p:cNvGraphicFramePr>
          <p:nvPr/>
        </p:nvGraphicFramePr>
        <p:xfrm>
          <a:off x="4876800" y="1371600"/>
          <a:ext cx="2159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59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19462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497693" name="Group 29"/>
          <p:cNvGraphicFramePr>
            <a:graphicFrameLocks noGrp="1"/>
          </p:cNvGraphicFramePr>
          <p:nvPr/>
        </p:nvGraphicFramePr>
        <p:xfrm>
          <a:off x="7620000" y="1447800"/>
          <a:ext cx="254000" cy="3124202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7750" name="Group 86"/>
          <p:cNvGraphicFramePr>
            <a:graphicFrameLocks noGrp="1"/>
          </p:cNvGraphicFramePr>
          <p:nvPr/>
        </p:nvGraphicFramePr>
        <p:xfrm>
          <a:off x="7875588" y="1447800"/>
          <a:ext cx="277812" cy="3124202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12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19513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6 } → {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514" name="Line 80"/>
          <p:cNvSpPr>
            <a:spLocks noChangeShapeType="1"/>
          </p:cNvSpPr>
          <p:nvPr/>
        </p:nvSpPr>
        <p:spPr bwMode="auto">
          <a:xfrm>
            <a:off x="4648200" y="34623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9515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9516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25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6.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no unvisited neighbors of 6.</a:t>
            </a:r>
          </a:p>
        </p:txBody>
      </p:sp>
      <p:sp>
        <p:nvSpPr>
          <p:cNvPr id="19517" name="Text Box 83"/>
          <p:cNvSpPr txBox="1">
            <a:spLocks noChangeArrowheads="1"/>
          </p:cNvSpPr>
          <p:nvPr/>
        </p:nvSpPr>
        <p:spPr bwMode="auto">
          <a:xfrm>
            <a:off x="3849688" y="33067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19518" name="Oval 84"/>
          <p:cNvSpPr>
            <a:spLocks noChangeArrowheads="1"/>
          </p:cNvSpPr>
          <p:nvPr/>
        </p:nvSpPr>
        <p:spPr bwMode="auto">
          <a:xfrm>
            <a:off x="3886200" y="3886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19" name="Text Box 85"/>
          <p:cNvSpPr txBox="1">
            <a:spLocks noChangeArrowheads="1"/>
          </p:cNvSpPr>
          <p:nvPr/>
        </p:nvSpPr>
        <p:spPr bwMode="auto">
          <a:xfrm>
            <a:off x="7696200" y="2209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0" name="Text Box 53"/>
          <p:cNvSpPr txBox="1">
            <a:spLocks noChangeArrowheads="1"/>
          </p:cNvSpPr>
          <p:nvPr/>
        </p:nvSpPr>
        <p:spPr bwMode="auto">
          <a:xfrm>
            <a:off x="7080250" y="99060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Visited Table (T/F)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609600" y="1752600"/>
            <a:ext cx="3733800" cy="2895600"/>
            <a:chOff x="192" y="816"/>
            <a:chExt cx="2976" cy="2208"/>
          </a:xfrm>
        </p:grpSpPr>
        <p:sp>
          <p:nvSpPr>
            <p:cNvPr id="2054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054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054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054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054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54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054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054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055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055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0552" name="AutoShape 14"/>
            <p:cNvCxnSpPr>
              <a:cxnSpLocks noChangeShapeType="1"/>
              <a:stCxn id="20551" idx="6"/>
              <a:endCxn id="2055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3" name="AutoShape 15"/>
            <p:cNvCxnSpPr>
              <a:cxnSpLocks noChangeShapeType="1"/>
              <a:stCxn id="20550" idx="5"/>
              <a:endCxn id="2054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4" name="AutoShape 16"/>
            <p:cNvCxnSpPr>
              <a:cxnSpLocks noChangeShapeType="1"/>
              <a:stCxn id="20549" idx="2"/>
              <a:endCxn id="2054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5" name="AutoShape 17"/>
            <p:cNvCxnSpPr>
              <a:cxnSpLocks noChangeShapeType="1"/>
              <a:stCxn id="20550" idx="3"/>
              <a:endCxn id="2054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6" name="AutoShape 18"/>
            <p:cNvCxnSpPr>
              <a:cxnSpLocks noChangeShapeType="1"/>
              <a:stCxn id="20542" idx="6"/>
              <a:endCxn id="2054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7" name="AutoShape 19"/>
            <p:cNvCxnSpPr>
              <a:cxnSpLocks noChangeShapeType="1"/>
              <a:stCxn id="20542" idx="3"/>
              <a:endCxn id="2054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8" name="AutoShape 20"/>
            <p:cNvCxnSpPr>
              <a:cxnSpLocks noChangeShapeType="1"/>
              <a:stCxn id="20543" idx="6"/>
              <a:endCxn id="2054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9" name="AutoShape 21"/>
            <p:cNvCxnSpPr>
              <a:cxnSpLocks noChangeShapeType="1"/>
              <a:stCxn id="20544" idx="7"/>
              <a:endCxn id="2054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0" name="AutoShape 22"/>
            <p:cNvCxnSpPr>
              <a:cxnSpLocks noChangeShapeType="1"/>
              <a:stCxn id="20544" idx="5"/>
              <a:endCxn id="2054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1" name="AutoShape 23"/>
            <p:cNvCxnSpPr>
              <a:cxnSpLocks noChangeShapeType="1"/>
              <a:stCxn id="20545" idx="6"/>
              <a:endCxn id="2054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2" name="AutoShape 24"/>
            <p:cNvCxnSpPr>
              <a:cxnSpLocks noChangeShapeType="1"/>
              <a:stCxn id="20546" idx="6"/>
              <a:endCxn id="2054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3" name="AutoShape 25"/>
            <p:cNvCxnSpPr>
              <a:cxnSpLocks noChangeShapeType="1"/>
              <a:stCxn id="20547" idx="6"/>
              <a:endCxn id="2054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0482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20486" name="Text Box 28"/>
          <p:cNvSpPr txBox="1">
            <a:spLocks noChangeArrowheads="1"/>
          </p:cNvSpPr>
          <p:nvPr/>
        </p:nvSpPr>
        <p:spPr bwMode="auto">
          <a:xfrm>
            <a:off x="609600" y="251460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source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graphicFrame>
        <p:nvGraphicFramePr>
          <p:cNvPr id="498775" name="Group 87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8774" name="Group 86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36" name="Text Box 78"/>
          <p:cNvSpPr txBox="1">
            <a:spLocks noChangeArrowheads="1"/>
          </p:cNvSpPr>
          <p:nvPr/>
        </p:nvSpPr>
        <p:spPr bwMode="auto">
          <a:xfrm>
            <a:off x="557570" y="5486400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20537" name="Text Box 79"/>
          <p:cNvSpPr txBox="1">
            <a:spLocks noChangeArrowheads="1"/>
          </p:cNvSpPr>
          <p:nvPr/>
        </p:nvSpPr>
        <p:spPr bwMode="auto">
          <a:xfrm>
            <a:off x="985888" y="5472113"/>
            <a:ext cx="527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538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20539" name="Text Box 82"/>
          <p:cNvSpPr txBox="1">
            <a:spLocks noChangeArrowheads="1"/>
          </p:cNvSpPr>
          <p:nvPr/>
        </p:nvSpPr>
        <p:spPr bwMode="auto">
          <a:xfrm>
            <a:off x="1587081" y="5477933"/>
            <a:ext cx="288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STOP!!!   Q is empty!!!</a:t>
            </a:r>
          </a:p>
        </p:txBody>
      </p:sp>
      <p:sp>
        <p:nvSpPr>
          <p:cNvPr id="20540" name="Text Box 84"/>
          <p:cNvSpPr txBox="1">
            <a:spLocks noChangeArrowheads="1"/>
          </p:cNvSpPr>
          <p:nvPr/>
        </p:nvSpPr>
        <p:spPr bwMode="auto">
          <a:xfrm>
            <a:off x="7086600" y="449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20541" name="Text Box 85"/>
          <p:cNvSpPr txBox="1">
            <a:spLocks noChangeArrowheads="1"/>
          </p:cNvSpPr>
          <p:nvPr/>
        </p:nvSpPr>
        <p:spPr bwMode="auto">
          <a:xfrm>
            <a:off x="5029200" y="4737100"/>
            <a:ext cx="37274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What did we discover?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Look at “visited” tables.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There exists a path from source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vertex 2 to all vertices in the graph.</a:t>
            </a: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7080250" y="99060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Visited Table (T/F)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Shortest Path Recording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028700" y="1828800"/>
            <a:ext cx="72009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3000" dirty="0" smtClean="0">
                <a:ea typeface="宋体" panose="02010600030101010101" pitchFamily="2" charset="-122"/>
              </a:rPr>
              <a:t>BFS we saw only tells us whether a path exists from source s, to other vertices v.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>
                <a:ea typeface="宋体" panose="02010600030101010101" pitchFamily="2" charset="-122"/>
              </a:rPr>
              <a:t>It doesn’t tell us the path!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>
                <a:ea typeface="宋体" panose="02010600030101010101" pitchFamily="2" charset="-122"/>
              </a:rPr>
              <a:t>We need to modify the algorithm to record the path.</a:t>
            </a:r>
          </a:p>
          <a:p>
            <a:pPr>
              <a:lnSpc>
                <a:spcPct val="90000"/>
              </a:lnSpc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300" dirty="0" smtClean="0">
                <a:ea typeface="宋体" panose="02010600030101010101" pitchFamily="2" charset="-122"/>
              </a:rPr>
              <a:t>How can we do that?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Note: we do not know which vertices lie on this path until we reach v!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Efficient solution:</a:t>
            </a:r>
          </a:p>
          <a:p>
            <a:pPr lvl="2">
              <a:lnSpc>
                <a:spcPct val="90000"/>
              </a:lnSpc>
            </a:pPr>
            <a:r>
              <a:rPr lang="en-US" altLang="zh-CN" sz="2100" dirty="0" smtClean="0">
                <a:ea typeface="宋体" panose="02010600030101010101" pitchFamily="2" charset="-122"/>
              </a:rPr>
              <a:t>Use an additional array </a:t>
            </a:r>
            <a:r>
              <a:rPr lang="en-US" altLang="zh-CN" sz="2100" i="1" dirty="0" err="1" smtClean="0">
                <a:ea typeface="宋体" panose="02010600030101010101" pitchFamily="2" charset="-122"/>
              </a:rPr>
              <a:t>pred</a:t>
            </a:r>
            <a:r>
              <a:rPr lang="en-US" altLang="zh-CN" sz="2100" i="1" dirty="0" smtClean="0">
                <a:ea typeface="宋体" panose="02010600030101010101" pitchFamily="2" charset="-122"/>
              </a:rPr>
              <a:t>[0..n-1]</a:t>
            </a:r>
          </a:p>
          <a:p>
            <a:pPr lvl="2">
              <a:lnSpc>
                <a:spcPct val="90000"/>
              </a:lnSpc>
            </a:pPr>
            <a:r>
              <a:rPr lang="en-US" altLang="zh-CN" sz="2100" i="1" dirty="0" err="1" smtClean="0">
                <a:ea typeface="宋体" panose="02010600030101010101" pitchFamily="2" charset="-122"/>
              </a:rPr>
              <a:t>Pred</a:t>
            </a:r>
            <a:r>
              <a:rPr lang="en-US" altLang="zh-CN" sz="2100" i="1" dirty="0" smtClean="0">
                <a:ea typeface="宋体" panose="02010600030101010101" pitchFamily="2" charset="-122"/>
              </a:rPr>
              <a:t>[w] = v  means that vertex w was visited </a:t>
            </a:r>
            <a:r>
              <a:rPr lang="en-US" altLang="zh-CN" sz="2100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from</a:t>
            </a:r>
            <a:r>
              <a:rPr lang="en-US" altLang="zh-CN" sz="2100" i="1" dirty="0" smtClean="0">
                <a:ea typeface="宋体" panose="02010600030101010101" pitchFamily="2" charset="-122"/>
              </a:rPr>
              <a:t> 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99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BFS + Path Finding</a:t>
            </a: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890724"/>
              </p:ext>
            </p:extLst>
          </p:nvPr>
        </p:nvGraphicFramePr>
        <p:xfrm>
          <a:off x="623887" y="1007533"/>
          <a:ext cx="5903913" cy="552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Bitmap Image" r:id="rId3" imgW="7085714" imgH="6628571" progId="Paint.Picture">
                  <p:embed/>
                </p:oleObj>
              </mc:Choice>
              <mc:Fallback>
                <p:oleObj name="Bitmap Image" r:id="rId3" imgW="7085714" imgH="662857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" y="1007533"/>
                        <a:ext cx="5903913" cy="552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6172200" y="57150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280150" y="2362200"/>
            <a:ext cx="263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 initialize all </a:t>
            </a:r>
            <a:r>
              <a:rPr lang="en-US" altLang="zh-CN" sz="1800" b="0" dirty="0" err="1">
                <a:ea typeface="宋体" panose="02010600030101010101" pitchFamily="2" charset="-122"/>
              </a:rPr>
              <a:t>pred</a:t>
            </a:r>
            <a:r>
              <a:rPr lang="en-US" altLang="zh-CN" sz="1800" b="0" dirty="0">
                <a:ea typeface="宋体" panose="02010600030101010101" pitchFamily="2" charset="-122"/>
              </a:rPr>
              <a:t>[v] to -1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H="1">
            <a:off x="4756150" y="2514600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054850" y="5546725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Record where  you came 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990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Another application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40917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Wireless communication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185713"/>
              </p:ext>
            </p:extLst>
          </p:nvPr>
        </p:nvGraphicFramePr>
        <p:xfrm>
          <a:off x="5410200" y="664632"/>
          <a:ext cx="2743200" cy="2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Bitmap Image" r:id="rId3" imgW="3885714" imgH="3123810" progId="Paint.Picture">
                  <p:embed/>
                </p:oleObj>
              </mc:Choice>
              <mc:Fallback>
                <p:oleObj name="Bitmap Image" r:id="rId3" imgW="3885714" imgH="31238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64632"/>
                        <a:ext cx="2743200" cy="2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869419"/>
            <a:ext cx="794067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1800" b="0" dirty="0"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ea typeface="宋体" panose="02010600030101010101" pitchFamily="2" charset="-122"/>
              </a:rPr>
              <a:t>Can be represented by a weighted complete graph (every two vertices are connected by an edge).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zh-CN" sz="18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1800" b="0" dirty="0">
                <a:ea typeface="宋体" panose="02010600030101010101" pitchFamily="2" charset="-122"/>
              </a:rPr>
              <a:t> Each edge represents the Euclidean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distance </a:t>
            </a:r>
            <a:r>
              <a:rPr lang="en-US" altLang="zh-CN" sz="1800" b="0" i="1" dirty="0" err="1">
                <a:ea typeface="宋体" panose="02010600030101010101" pitchFamily="2" charset="-122"/>
              </a:rPr>
              <a:t>dij</a:t>
            </a:r>
            <a:r>
              <a:rPr lang="en-US" altLang="zh-CN" sz="1800" b="0" dirty="0">
                <a:ea typeface="宋体" panose="02010600030101010101" pitchFamily="2" charset="-122"/>
              </a:rPr>
              <a:t>   between two 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stations</a:t>
            </a:r>
            <a:r>
              <a:rPr lang="en-US" altLang="zh-CN" sz="1800" b="0" dirty="0">
                <a:ea typeface="宋体" panose="02010600030101010101" pitchFamily="2" charset="-12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zh-CN" sz="18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1800" b="0" dirty="0">
                <a:ea typeface="宋体" panose="02010600030101010101" pitchFamily="2" charset="-122"/>
              </a:rPr>
              <a:t> Each station uses a certain power </a:t>
            </a:r>
            <a:r>
              <a:rPr lang="en-US" altLang="zh-CN" sz="1800" b="0" dirty="0" err="1">
                <a:ea typeface="宋体" panose="02010600030101010101" pitchFamily="2" charset="-122"/>
              </a:rPr>
              <a:t>i</a:t>
            </a:r>
            <a:r>
              <a:rPr lang="en-US" altLang="zh-CN" sz="1800" b="0" dirty="0">
                <a:ea typeface="宋体" panose="02010600030101010101" pitchFamily="2" charset="-122"/>
              </a:rPr>
              <a:t> to transmit messages. Given this power </a:t>
            </a:r>
            <a:r>
              <a:rPr lang="en-US" altLang="zh-CN" sz="1800" b="0" dirty="0" err="1">
                <a:ea typeface="宋体" panose="02010600030101010101" pitchFamily="2" charset="-122"/>
              </a:rPr>
              <a:t>i</a:t>
            </a:r>
            <a:r>
              <a:rPr lang="en-US" altLang="zh-CN" sz="1800" b="0" dirty="0">
                <a:ea typeface="宋体" panose="02010600030101010101" pitchFamily="2" charset="-122"/>
              </a:rPr>
              <a:t>, only a few nodes can be reached (bold edges).  A station reachable by </a:t>
            </a:r>
            <a:r>
              <a:rPr lang="en-US" altLang="zh-CN" sz="1800" b="0" dirty="0" err="1">
                <a:ea typeface="宋体" panose="02010600030101010101" pitchFamily="2" charset="-122"/>
              </a:rPr>
              <a:t>i</a:t>
            </a:r>
            <a:r>
              <a:rPr lang="en-US" altLang="zh-CN" sz="1800" b="0" dirty="0">
                <a:ea typeface="宋体" panose="02010600030101010101" pitchFamily="2" charset="-122"/>
              </a:rPr>
              <a:t> then use its own power to relay the message to other stations not reachable by </a:t>
            </a:r>
            <a:r>
              <a:rPr lang="en-US" altLang="zh-CN" sz="1800" b="0" dirty="0" err="1">
                <a:ea typeface="宋体" panose="02010600030101010101" pitchFamily="2" charset="-122"/>
              </a:rPr>
              <a:t>i</a:t>
            </a:r>
            <a:r>
              <a:rPr lang="en-US" altLang="zh-CN" sz="1800" b="0" dirty="0">
                <a:ea typeface="宋体" panose="02010600030101010101" pitchFamily="2" charset="-12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zh-CN" sz="1800" b="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1800" b="0" dirty="0">
                <a:ea typeface="宋体" panose="02010600030101010101" pitchFamily="2" charset="-122"/>
              </a:rPr>
              <a:t> A typical wireless communication problem is: how to broadcast between </a:t>
            </a:r>
            <a:r>
              <a:rPr lang="en-US" altLang="zh-CN" sz="1800" b="0" i="1" dirty="0">
                <a:ea typeface="宋体" panose="02010600030101010101" pitchFamily="2" charset="-122"/>
              </a:rPr>
              <a:t>all</a:t>
            </a:r>
            <a:br>
              <a:rPr lang="en-US" altLang="zh-CN" sz="1800" b="0" i="1" dirty="0">
                <a:ea typeface="宋体" panose="02010600030101010101" pitchFamily="2" charset="-122"/>
              </a:rPr>
            </a:br>
            <a:r>
              <a:rPr lang="en-US" altLang="zh-CN" sz="1800" b="0" i="1" dirty="0">
                <a:ea typeface="宋体" panose="02010600030101010101" pitchFamily="2" charset="-122"/>
              </a:rPr>
              <a:t>  </a:t>
            </a:r>
            <a:r>
              <a:rPr lang="en-US" altLang="zh-CN" sz="1800" b="0" dirty="0">
                <a:ea typeface="宋体" panose="02010600030101010101" pitchFamily="2" charset="-122"/>
              </a:rPr>
              <a:t>stations such that they are all connected and the power consumption</a:t>
            </a:r>
            <a:br>
              <a:rPr lang="en-US" altLang="zh-CN" sz="1800" b="0" dirty="0">
                <a:ea typeface="宋体" panose="02010600030101010101" pitchFamily="2" charset="-122"/>
              </a:rPr>
            </a:br>
            <a:r>
              <a:rPr lang="en-US" altLang="zh-CN" sz="1800" b="0" dirty="0">
                <a:ea typeface="宋体" panose="02010600030101010101" pitchFamily="2" charset="-122"/>
              </a:rPr>
              <a:t>  is minimized.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762000" y="1752600"/>
            <a:ext cx="3733800" cy="2895600"/>
            <a:chOff x="192" y="816"/>
            <a:chExt cx="2976" cy="2208"/>
          </a:xfrm>
        </p:grpSpPr>
        <p:sp>
          <p:nvSpPr>
            <p:cNvPr id="22613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2614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2615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2616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617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2618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2619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2620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2621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2622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2623" name="AutoShape 14"/>
            <p:cNvCxnSpPr>
              <a:cxnSpLocks noChangeShapeType="1"/>
              <a:stCxn id="22622" idx="6"/>
              <a:endCxn id="22621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24" name="AutoShape 15"/>
            <p:cNvCxnSpPr>
              <a:cxnSpLocks noChangeShapeType="1"/>
              <a:stCxn id="22621" idx="5"/>
              <a:endCxn id="22620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25" name="AutoShape 16"/>
            <p:cNvCxnSpPr>
              <a:cxnSpLocks noChangeShapeType="1"/>
              <a:stCxn id="22620" idx="2"/>
              <a:endCxn id="22617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26" name="AutoShape 17"/>
            <p:cNvCxnSpPr>
              <a:cxnSpLocks noChangeShapeType="1"/>
              <a:stCxn id="22621" idx="3"/>
              <a:endCxn id="22613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27" name="AutoShape 18"/>
            <p:cNvCxnSpPr>
              <a:cxnSpLocks noChangeShapeType="1"/>
              <a:stCxn id="22613" idx="6"/>
              <a:endCxn id="22617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28" name="AutoShape 19"/>
            <p:cNvCxnSpPr>
              <a:cxnSpLocks noChangeShapeType="1"/>
              <a:stCxn id="22613" idx="3"/>
              <a:endCxn id="22614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29" name="AutoShape 20"/>
            <p:cNvCxnSpPr>
              <a:cxnSpLocks noChangeShapeType="1"/>
              <a:stCxn id="22614" idx="6"/>
              <a:endCxn id="22615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0" name="AutoShape 21"/>
            <p:cNvCxnSpPr>
              <a:cxnSpLocks noChangeShapeType="1"/>
              <a:stCxn id="22615" idx="7"/>
              <a:endCxn id="22617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1" name="AutoShape 22"/>
            <p:cNvCxnSpPr>
              <a:cxnSpLocks noChangeShapeType="1"/>
              <a:stCxn id="22615" idx="5"/>
              <a:endCxn id="22616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2" name="AutoShape 23"/>
            <p:cNvCxnSpPr>
              <a:cxnSpLocks noChangeShapeType="1"/>
              <a:stCxn id="22616" idx="6"/>
              <a:endCxn id="22619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3" name="AutoShape 24"/>
            <p:cNvCxnSpPr>
              <a:cxnSpLocks noChangeShapeType="1"/>
              <a:stCxn id="22617" idx="6"/>
              <a:endCxn id="22618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4" name="AutoShape 25"/>
            <p:cNvCxnSpPr>
              <a:cxnSpLocks noChangeShapeType="1"/>
              <a:stCxn id="22618" idx="6"/>
              <a:endCxn id="22619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2530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22534" name="Text Box 28"/>
          <p:cNvSpPr txBox="1">
            <a:spLocks noChangeArrowheads="1"/>
          </p:cNvSpPr>
          <p:nvPr/>
        </p:nvSpPr>
        <p:spPr bwMode="auto">
          <a:xfrm>
            <a:off x="599837" y="2590972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source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graphicFrame>
        <p:nvGraphicFramePr>
          <p:cNvPr id="503837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9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03862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84" name="Text Box 78"/>
          <p:cNvSpPr txBox="1">
            <a:spLocks noChangeArrowheads="1"/>
          </p:cNvSpPr>
          <p:nvPr/>
        </p:nvSpPr>
        <p:spPr bwMode="auto">
          <a:xfrm>
            <a:off x="1295400" y="5562600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22585" name="Text Box 79"/>
          <p:cNvSpPr txBox="1">
            <a:spLocks noChangeArrowheads="1"/>
          </p:cNvSpPr>
          <p:nvPr/>
        </p:nvSpPr>
        <p:spPr bwMode="auto">
          <a:xfrm>
            <a:off x="1771650" y="55006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  }</a:t>
            </a:r>
          </a:p>
        </p:txBody>
      </p:sp>
      <p:sp>
        <p:nvSpPr>
          <p:cNvPr id="22586" name="Text Box 80"/>
          <p:cNvSpPr txBox="1">
            <a:spLocks noChangeArrowheads="1"/>
          </p:cNvSpPr>
          <p:nvPr/>
        </p:nvSpPr>
        <p:spPr bwMode="auto">
          <a:xfrm>
            <a:off x="6858000" y="4724400"/>
            <a:ext cx="20764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Initialize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table (all False)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Initialize Pred to 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22587" name="Text Box 81"/>
          <p:cNvSpPr txBox="1">
            <a:spLocks noChangeArrowheads="1"/>
          </p:cNvSpPr>
          <p:nvPr/>
        </p:nvSpPr>
        <p:spPr bwMode="auto">
          <a:xfrm>
            <a:off x="838200" y="6019800"/>
            <a:ext cx="250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Initialize </a:t>
            </a:r>
            <a:r>
              <a:rPr lang="en-US" altLang="zh-CN" sz="1800">
                <a:ea typeface="宋体" panose="02010600030101010101" pitchFamily="2" charset="-122"/>
              </a:rPr>
              <a:t>Q </a:t>
            </a:r>
            <a:r>
              <a:rPr lang="en-US" altLang="zh-CN" sz="1800" b="0">
                <a:ea typeface="宋体" panose="02010600030101010101" pitchFamily="2" charset="-122"/>
              </a:rPr>
              <a:t>to be empty</a:t>
            </a:r>
          </a:p>
        </p:txBody>
      </p:sp>
      <p:graphicFrame>
        <p:nvGraphicFramePr>
          <p:cNvPr id="503890" name="Group 82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12" name="Text Box 106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685800" y="1752600"/>
            <a:ext cx="3733800" cy="2895600"/>
            <a:chOff x="192" y="816"/>
            <a:chExt cx="2976" cy="2208"/>
          </a:xfrm>
        </p:grpSpPr>
        <p:sp>
          <p:nvSpPr>
            <p:cNvPr id="23637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3638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3639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3640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3641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642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3643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3644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3645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3646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3647" name="AutoShape 14"/>
            <p:cNvCxnSpPr>
              <a:cxnSpLocks noChangeShapeType="1"/>
              <a:stCxn id="23646" idx="6"/>
              <a:endCxn id="23645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48" name="AutoShape 15"/>
            <p:cNvCxnSpPr>
              <a:cxnSpLocks noChangeShapeType="1"/>
              <a:stCxn id="23645" idx="5"/>
              <a:endCxn id="23644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49" name="AutoShape 16"/>
            <p:cNvCxnSpPr>
              <a:cxnSpLocks noChangeShapeType="1"/>
              <a:stCxn id="23644" idx="2"/>
              <a:endCxn id="23641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0" name="AutoShape 17"/>
            <p:cNvCxnSpPr>
              <a:cxnSpLocks noChangeShapeType="1"/>
              <a:stCxn id="23645" idx="3"/>
              <a:endCxn id="23637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1" name="AutoShape 18"/>
            <p:cNvCxnSpPr>
              <a:cxnSpLocks noChangeShapeType="1"/>
              <a:stCxn id="23637" idx="6"/>
              <a:endCxn id="23641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2" name="AutoShape 19"/>
            <p:cNvCxnSpPr>
              <a:cxnSpLocks noChangeShapeType="1"/>
              <a:stCxn id="23637" idx="3"/>
              <a:endCxn id="23638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3" name="AutoShape 20"/>
            <p:cNvCxnSpPr>
              <a:cxnSpLocks noChangeShapeType="1"/>
              <a:stCxn id="23638" idx="6"/>
              <a:endCxn id="23639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4" name="AutoShape 21"/>
            <p:cNvCxnSpPr>
              <a:cxnSpLocks noChangeShapeType="1"/>
              <a:stCxn id="23639" idx="7"/>
              <a:endCxn id="23641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5" name="AutoShape 22"/>
            <p:cNvCxnSpPr>
              <a:cxnSpLocks noChangeShapeType="1"/>
              <a:stCxn id="23639" idx="5"/>
              <a:endCxn id="23640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6" name="AutoShape 23"/>
            <p:cNvCxnSpPr>
              <a:cxnSpLocks noChangeShapeType="1"/>
              <a:stCxn id="23640" idx="6"/>
              <a:endCxn id="23643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7" name="AutoShape 24"/>
            <p:cNvCxnSpPr>
              <a:cxnSpLocks noChangeShapeType="1"/>
              <a:stCxn id="23641" idx="6"/>
              <a:endCxn id="23642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8" name="AutoShape 25"/>
            <p:cNvCxnSpPr>
              <a:cxnSpLocks noChangeShapeType="1"/>
              <a:stCxn id="23642" idx="6"/>
              <a:endCxn id="23643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3554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23558" name="Text Box 28"/>
          <p:cNvSpPr txBox="1">
            <a:spLocks noChangeArrowheads="1"/>
          </p:cNvSpPr>
          <p:nvPr/>
        </p:nvSpPr>
        <p:spPr bwMode="auto">
          <a:xfrm>
            <a:off x="664208" y="243840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source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graphicFrame>
        <p:nvGraphicFramePr>
          <p:cNvPr id="50486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3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04939" name="Group 107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08" name="Text Box 78"/>
          <p:cNvSpPr txBox="1">
            <a:spLocks noChangeArrowheads="1"/>
          </p:cNvSpPr>
          <p:nvPr/>
        </p:nvSpPr>
        <p:spPr bwMode="auto">
          <a:xfrm>
            <a:off x="1295400" y="5562600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23609" name="Text Box 79"/>
          <p:cNvSpPr txBox="1">
            <a:spLocks noChangeArrowheads="1"/>
          </p:cNvSpPr>
          <p:nvPr/>
        </p:nvSpPr>
        <p:spPr bwMode="auto">
          <a:xfrm>
            <a:off x="1771650" y="5500688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2   }</a:t>
            </a:r>
          </a:p>
        </p:txBody>
      </p:sp>
      <p:sp>
        <p:nvSpPr>
          <p:cNvPr id="23610" name="Text Box 80"/>
          <p:cNvSpPr txBox="1">
            <a:spLocks noChangeArrowheads="1"/>
          </p:cNvSpPr>
          <p:nvPr/>
        </p:nvSpPr>
        <p:spPr bwMode="auto">
          <a:xfrm>
            <a:off x="6858000" y="47244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Flag that 2 has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been visited.</a:t>
            </a:r>
          </a:p>
        </p:txBody>
      </p:sp>
      <p:sp>
        <p:nvSpPr>
          <p:cNvPr id="23611" name="Text Box 81"/>
          <p:cNvSpPr txBox="1">
            <a:spLocks noChangeArrowheads="1"/>
          </p:cNvSpPr>
          <p:nvPr/>
        </p:nvSpPr>
        <p:spPr bwMode="auto">
          <a:xfrm>
            <a:off x="838200" y="6019800"/>
            <a:ext cx="315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Place source 2 on the queue.</a:t>
            </a:r>
          </a:p>
        </p:txBody>
      </p:sp>
      <p:graphicFrame>
        <p:nvGraphicFramePr>
          <p:cNvPr id="504914" name="Group 82"/>
          <p:cNvGraphicFramePr>
            <a:graphicFrameLocks noGrp="1"/>
          </p:cNvGraphicFramePr>
          <p:nvPr/>
        </p:nvGraphicFramePr>
        <p:xfrm>
          <a:off x="8637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36" name="Text Box 106"/>
          <p:cNvSpPr txBox="1">
            <a:spLocks noChangeArrowheads="1"/>
          </p:cNvSpPr>
          <p:nvPr/>
        </p:nvSpPr>
        <p:spPr bwMode="auto">
          <a:xfrm>
            <a:off x="83820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838200" y="1752600"/>
            <a:ext cx="3733800" cy="2895600"/>
            <a:chOff x="192" y="816"/>
            <a:chExt cx="2976" cy="2208"/>
          </a:xfrm>
        </p:grpSpPr>
        <p:sp>
          <p:nvSpPr>
            <p:cNvPr id="2466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466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467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467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467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467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467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467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467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467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4678" name="AutoShape 14"/>
            <p:cNvCxnSpPr>
              <a:cxnSpLocks noChangeShapeType="1"/>
              <a:stCxn id="24677" idx="6"/>
              <a:endCxn id="2467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79" name="AutoShape 15"/>
            <p:cNvCxnSpPr>
              <a:cxnSpLocks noChangeShapeType="1"/>
              <a:stCxn id="24676" idx="5"/>
              <a:endCxn id="2467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0" name="AutoShape 16"/>
            <p:cNvCxnSpPr>
              <a:cxnSpLocks noChangeShapeType="1"/>
              <a:stCxn id="24675" idx="2"/>
              <a:endCxn id="2467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1" name="AutoShape 17"/>
            <p:cNvCxnSpPr>
              <a:cxnSpLocks noChangeShapeType="1"/>
              <a:stCxn id="24676" idx="3"/>
              <a:endCxn id="2466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2" name="AutoShape 18"/>
            <p:cNvCxnSpPr>
              <a:cxnSpLocks noChangeShapeType="1"/>
              <a:stCxn id="24668" idx="6"/>
              <a:endCxn id="2467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3" name="AutoShape 19"/>
            <p:cNvCxnSpPr>
              <a:cxnSpLocks noChangeShapeType="1"/>
              <a:stCxn id="24668" idx="3"/>
              <a:endCxn id="2466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4" name="AutoShape 20"/>
            <p:cNvCxnSpPr>
              <a:cxnSpLocks noChangeShapeType="1"/>
              <a:stCxn id="24669" idx="6"/>
              <a:endCxn id="2467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5" name="AutoShape 21"/>
            <p:cNvCxnSpPr>
              <a:cxnSpLocks noChangeShapeType="1"/>
              <a:stCxn id="24670" idx="7"/>
              <a:endCxn id="2467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6" name="AutoShape 22"/>
            <p:cNvCxnSpPr>
              <a:cxnSpLocks noChangeShapeType="1"/>
              <a:stCxn id="24670" idx="5"/>
              <a:endCxn id="2467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7" name="AutoShape 23"/>
            <p:cNvCxnSpPr>
              <a:cxnSpLocks noChangeShapeType="1"/>
              <a:stCxn id="24671" idx="6"/>
              <a:endCxn id="2467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8" name="AutoShape 24"/>
            <p:cNvCxnSpPr>
              <a:cxnSpLocks noChangeShapeType="1"/>
              <a:stCxn id="24672" idx="6"/>
              <a:endCxn id="2467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9" name="AutoShape 25"/>
            <p:cNvCxnSpPr>
              <a:cxnSpLocks noChangeShapeType="1"/>
              <a:stCxn id="24673" idx="6"/>
              <a:endCxn id="2467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578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8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24582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0588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7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05970" name="Group 114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32" name="Text Box 78"/>
          <p:cNvSpPr txBox="1">
            <a:spLocks noChangeArrowheads="1"/>
          </p:cNvSpPr>
          <p:nvPr/>
        </p:nvSpPr>
        <p:spPr bwMode="auto">
          <a:xfrm>
            <a:off x="1295400" y="54721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24633" name="Text Box 79"/>
          <p:cNvSpPr txBox="1">
            <a:spLocks noChangeArrowheads="1"/>
          </p:cNvSpPr>
          <p:nvPr/>
        </p:nvSpPr>
        <p:spPr bwMode="auto">
          <a:xfrm>
            <a:off x="1771650" y="5468938"/>
            <a:ext cx="186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{2} </a:t>
            </a:r>
            <a:r>
              <a:rPr lang="en-US" altLang="zh-CN" sz="1800" b="0">
                <a:ea typeface="宋体" panose="02010600030101010101" pitchFamily="2" charset="-122"/>
                <a:cs typeface="Arial" panose="020B0604020202020204" pitchFamily="34" charset="0"/>
              </a:rPr>
              <a:t>→  </a:t>
            </a:r>
            <a:r>
              <a:rPr lang="en-US" altLang="zh-CN" sz="1800" b="0">
                <a:ea typeface="宋体" panose="02010600030101010101" pitchFamily="2" charset="-122"/>
              </a:rPr>
              <a:t>{  8, 1, 4 }</a:t>
            </a:r>
          </a:p>
        </p:txBody>
      </p:sp>
      <p:sp>
        <p:nvSpPr>
          <p:cNvPr id="24634" name="Text Box 80"/>
          <p:cNvSpPr txBox="1">
            <a:spLocks noChangeArrowheads="1"/>
          </p:cNvSpPr>
          <p:nvPr/>
        </p:nvSpPr>
        <p:spPr bwMode="auto">
          <a:xfrm>
            <a:off x="7283450" y="4692650"/>
            <a:ext cx="18605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neighbors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as visited.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Record in Pred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that we came from 2.</a:t>
            </a:r>
          </a:p>
        </p:txBody>
      </p:sp>
      <p:sp>
        <p:nvSpPr>
          <p:cNvPr id="24635" name="Line 81"/>
          <p:cNvSpPr>
            <a:spLocks noChangeShapeType="1"/>
          </p:cNvSpPr>
          <p:nvPr/>
        </p:nvSpPr>
        <p:spPr bwMode="auto">
          <a:xfrm>
            <a:off x="4648200" y="23193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636" name="Text Box 82"/>
          <p:cNvSpPr txBox="1">
            <a:spLocks noChangeArrowheads="1"/>
          </p:cNvSpPr>
          <p:nvPr/>
        </p:nvSpPr>
        <p:spPr bwMode="auto">
          <a:xfrm>
            <a:off x="2209800" y="5911850"/>
            <a:ext cx="4921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2.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Place all unvisited neighbors of 2 on the queue</a:t>
            </a:r>
          </a:p>
        </p:txBody>
      </p:sp>
      <p:sp>
        <p:nvSpPr>
          <p:cNvPr id="24637" name="Text Box 83"/>
          <p:cNvSpPr txBox="1">
            <a:spLocks noChangeArrowheads="1"/>
          </p:cNvSpPr>
          <p:nvPr/>
        </p:nvSpPr>
        <p:spPr bwMode="auto">
          <a:xfrm>
            <a:off x="3849688" y="21637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grpSp>
        <p:nvGrpSpPr>
          <p:cNvPr id="24638" name="Group 84"/>
          <p:cNvGrpSpPr>
            <a:grpSpLocks/>
          </p:cNvGrpSpPr>
          <p:nvPr/>
        </p:nvGrpSpPr>
        <p:grpSpPr bwMode="auto">
          <a:xfrm>
            <a:off x="685800" y="2057400"/>
            <a:ext cx="2590800" cy="2590800"/>
            <a:chOff x="432" y="1296"/>
            <a:chExt cx="1632" cy="1632"/>
          </a:xfrm>
        </p:grpSpPr>
        <p:sp>
          <p:nvSpPr>
            <p:cNvPr id="24665" name="Oval 85"/>
            <p:cNvSpPr>
              <a:spLocks noChangeArrowheads="1"/>
            </p:cNvSpPr>
            <p:nvPr/>
          </p:nvSpPr>
          <p:spPr bwMode="auto">
            <a:xfrm>
              <a:off x="432" y="2544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66" name="Oval 86"/>
            <p:cNvSpPr>
              <a:spLocks noChangeArrowheads="1"/>
            </p:cNvSpPr>
            <p:nvPr/>
          </p:nvSpPr>
          <p:spPr bwMode="auto">
            <a:xfrm>
              <a:off x="1392" y="1920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67" name="Oval 87"/>
            <p:cNvSpPr>
              <a:spLocks noChangeArrowheads="1"/>
            </p:cNvSpPr>
            <p:nvPr/>
          </p:nvSpPr>
          <p:spPr bwMode="auto">
            <a:xfrm>
              <a:off x="1632" y="1296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4639" name="Oval 88"/>
          <p:cNvSpPr>
            <a:spLocks noChangeArrowheads="1"/>
          </p:cNvSpPr>
          <p:nvPr/>
        </p:nvSpPr>
        <p:spPr bwMode="auto">
          <a:xfrm>
            <a:off x="1219200" y="26670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05945" name="Group 89"/>
          <p:cNvGraphicFramePr>
            <a:graphicFrameLocks noGrp="1"/>
          </p:cNvGraphicFramePr>
          <p:nvPr/>
        </p:nvGraphicFramePr>
        <p:xfrm>
          <a:off x="8637588" y="1425575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64" name="Text Box 113"/>
          <p:cNvSpPr txBox="1">
            <a:spLocks noChangeArrowheads="1"/>
          </p:cNvSpPr>
          <p:nvPr/>
        </p:nvSpPr>
        <p:spPr bwMode="auto">
          <a:xfrm>
            <a:off x="8382000" y="43576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685800" y="1905000"/>
            <a:ext cx="3733800" cy="2895600"/>
            <a:chOff x="192" y="816"/>
            <a:chExt cx="2976" cy="2208"/>
          </a:xfrm>
        </p:grpSpPr>
        <p:sp>
          <p:nvSpPr>
            <p:cNvPr id="25691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5692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5693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5694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5695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96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5697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5698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5699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5700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5701" name="AutoShape 14"/>
            <p:cNvCxnSpPr>
              <a:cxnSpLocks noChangeShapeType="1"/>
              <a:stCxn id="25700" idx="6"/>
              <a:endCxn id="25699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2" name="AutoShape 15"/>
            <p:cNvCxnSpPr>
              <a:cxnSpLocks noChangeShapeType="1"/>
              <a:stCxn id="25699" idx="5"/>
              <a:endCxn id="25698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3" name="AutoShape 16"/>
            <p:cNvCxnSpPr>
              <a:cxnSpLocks noChangeShapeType="1"/>
              <a:stCxn id="25698" idx="2"/>
              <a:endCxn id="25695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4" name="AutoShape 17"/>
            <p:cNvCxnSpPr>
              <a:cxnSpLocks noChangeShapeType="1"/>
              <a:stCxn id="25699" idx="3"/>
              <a:endCxn id="25691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5" name="AutoShape 18"/>
            <p:cNvCxnSpPr>
              <a:cxnSpLocks noChangeShapeType="1"/>
              <a:stCxn id="25691" idx="6"/>
              <a:endCxn id="25695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6" name="AutoShape 19"/>
            <p:cNvCxnSpPr>
              <a:cxnSpLocks noChangeShapeType="1"/>
              <a:stCxn id="25691" idx="3"/>
              <a:endCxn id="25692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7" name="AutoShape 20"/>
            <p:cNvCxnSpPr>
              <a:cxnSpLocks noChangeShapeType="1"/>
              <a:stCxn id="25692" idx="6"/>
              <a:endCxn id="25693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8" name="AutoShape 21"/>
            <p:cNvCxnSpPr>
              <a:cxnSpLocks noChangeShapeType="1"/>
              <a:stCxn id="25693" idx="7"/>
              <a:endCxn id="25695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9" name="AutoShape 22"/>
            <p:cNvCxnSpPr>
              <a:cxnSpLocks noChangeShapeType="1"/>
              <a:stCxn id="25693" idx="5"/>
              <a:endCxn id="25694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0" name="AutoShape 23"/>
            <p:cNvCxnSpPr>
              <a:cxnSpLocks noChangeShapeType="1"/>
              <a:stCxn id="25694" idx="6"/>
              <a:endCxn id="25697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1" name="AutoShape 24"/>
            <p:cNvCxnSpPr>
              <a:cxnSpLocks noChangeShapeType="1"/>
              <a:stCxn id="25695" idx="6"/>
              <a:endCxn id="25696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2" name="AutoShape 25"/>
            <p:cNvCxnSpPr>
              <a:cxnSpLocks noChangeShapeType="1"/>
              <a:stCxn id="25696" idx="6"/>
              <a:endCxn id="25697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5602" name="Object 26"/>
          <p:cNvGraphicFramePr>
            <a:graphicFrameLocks noChangeAspect="1"/>
          </p:cNvGraphicFramePr>
          <p:nvPr/>
        </p:nvGraphicFramePr>
        <p:xfrm>
          <a:off x="4876800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25606" name="Text Box 28"/>
          <p:cNvSpPr txBox="1">
            <a:spLocks noChangeArrowheads="1"/>
          </p:cNvSpPr>
          <p:nvPr/>
        </p:nvSpPr>
        <p:spPr bwMode="auto">
          <a:xfrm>
            <a:off x="495181" y="274320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source</a:t>
            </a:r>
            <a:endParaRPr lang="en-US" altLang="zh-CN" sz="1200" i="1" dirty="0">
              <a:ea typeface="宋体" panose="02010600030101010101" pitchFamily="2" charset="-122"/>
            </a:endParaRPr>
          </a:p>
        </p:txBody>
      </p:sp>
      <p:graphicFrame>
        <p:nvGraphicFramePr>
          <p:cNvPr id="506909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1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06934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56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25657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274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8, 1, 4 } → { 1, 4, 0, 9 } </a:t>
            </a:r>
          </a:p>
        </p:txBody>
      </p:sp>
      <p:sp>
        <p:nvSpPr>
          <p:cNvPr id="25658" name="Text Box 80"/>
          <p:cNvSpPr txBox="1">
            <a:spLocks noChangeArrowheads="1"/>
          </p:cNvSpPr>
          <p:nvPr/>
        </p:nvSpPr>
        <p:spPr bwMode="auto">
          <a:xfrm>
            <a:off x="7086600" y="4616450"/>
            <a:ext cx="18859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Neighbors.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Record in Pred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that we came </a:t>
            </a:r>
            <a:b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from 8.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5659" name="Line 81"/>
          <p:cNvSpPr>
            <a:spLocks noChangeShapeType="1"/>
          </p:cNvSpPr>
          <p:nvPr/>
        </p:nvSpPr>
        <p:spPr bwMode="auto">
          <a:xfrm>
            <a:off x="4724400" y="3919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660" name="Text Box 82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25661" name="Text Box 83"/>
          <p:cNvSpPr txBox="1">
            <a:spLocks noChangeArrowheads="1"/>
          </p:cNvSpPr>
          <p:nvPr/>
        </p:nvSpPr>
        <p:spPr bwMode="auto">
          <a:xfrm>
            <a:off x="1752600" y="5853113"/>
            <a:ext cx="71310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8.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Place all unvisited neighbors of 8 on the queue.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Notice that 2 is not placed on the queue again, it has been visited!</a:t>
            </a:r>
          </a:p>
        </p:txBody>
      </p:sp>
      <p:sp>
        <p:nvSpPr>
          <p:cNvPr id="25662" name="Text Box 84"/>
          <p:cNvSpPr txBox="1">
            <a:spLocks noChangeArrowheads="1"/>
          </p:cNvSpPr>
          <p:nvPr/>
        </p:nvSpPr>
        <p:spPr bwMode="auto">
          <a:xfrm>
            <a:off x="3925888" y="37639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25663" name="Oval 85"/>
          <p:cNvSpPr>
            <a:spLocks noChangeArrowheads="1"/>
          </p:cNvSpPr>
          <p:nvPr/>
        </p:nvSpPr>
        <p:spPr bwMode="auto">
          <a:xfrm>
            <a:off x="3048000" y="2895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64" name="Oval 86"/>
          <p:cNvSpPr>
            <a:spLocks noChangeArrowheads="1"/>
          </p:cNvSpPr>
          <p:nvPr/>
        </p:nvSpPr>
        <p:spPr bwMode="auto">
          <a:xfrm>
            <a:off x="1143000" y="175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65" name="Oval 87"/>
          <p:cNvSpPr>
            <a:spLocks noChangeArrowheads="1"/>
          </p:cNvSpPr>
          <p:nvPr/>
        </p:nvSpPr>
        <p:spPr bwMode="auto">
          <a:xfrm>
            <a:off x="2438400" y="22098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06968" name="Group 88"/>
          <p:cNvGraphicFramePr>
            <a:graphicFrameLocks noGrp="1"/>
          </p:cNvGraphicFramePr>
          <p:nvPr/>
        </p:nvGraphicFramePr>
        <p:xfrm>
          <a:off x="85613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90" name="Text Box 112"/>
          <p:cNvSpPr txBox="1">
            <a:spLocks noChangeArrowheads="1"/>
          </p:cNvSpPr>
          <p:nvPr/>
        </p:nvSpPr>
        <p:spPr bwMode="auto">
          <a:xfrm>
            <a:off x="83058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685800" y="1752600"/>
            <a:ext cx="3733800" cy="2895600"/>
            <a:chOff x="192" y="816"/>
            <a:chExt cx="2976" cy="2208"/>
          </a:xfrm>
        </p:grpSpPr>
        <p:sp>
          <p:nvSpPr>
            <p:cNvPr id="26715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6716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6717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6718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6719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720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6721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6722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6723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6724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6725" name="AutoShape 14"/>
            <p:cNvCxnSpPr>
              <a:cxnSpLocks noChangeShapeType="1"/>
              <a:stCxn id="26724" idx="6"/>
              <a:endCxn id="26723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26" name="AutoShape 15"/>
            <p:cNvCxnSpPr>
              <a:cxnSpLocks noChangeShapeType="1"/>
              <a:stCxn id="26723" idx="5"/>
              <a:endCxn id="26722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27" name="AutoShape 16"/>
            <p:cNvCxnSpPr>
              <a:cxnSpLocks noChangeShapeType="1"/>
              <a:stCxn id="26722" idx="2"/>
              <a:endCxn id="26719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28" name="AutoShape 17"/>
            <p:cNvCxnSpPr>
              <a:cxnSpLocks noChangeShapeType="1"/>
              <a:stCxn id="26723" idx="3"/>
              <a:endCxn id="26715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29" name="AutoShape 18"/>
            <p:cNvCxnSpPr>
              <a:cxnSpLocks noChangeShapeType="1"/>
              <a:stCxn id="26715" idx="6"/>
              <a:endCxn id="26719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30" name="AutoShape 19"/>
            <p:cNvCxnSpPr>
              <a:cxnSpLocks noChangeShapeType="1"/>
              <a:stCxn id="26715" idx="3"/>
              <a:endCxn id="26716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31" name="AutoShape 20"/>
            <p:cNvCxnSpPr>
              <a:cxnSpLocks noChangeShapeType="1"/>
              <a:stCxn id="26716" idx="6"/>
              <a:endCxn id="26717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32" name="AutoShape 21"/>
            <p:cNvCxnSpPr>
              <a:cxnSpLocks noChangeShapeType="1"/>
              <a:stCxn id="26717" idx="7"/>
              <a:endCxn id="26719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33" name="AutoShape 22"/>
            <p:cNvCxnSpPr>
              <a:cxnSpLocks noChangeShapeType="1"/>
              <a:stCxn id="26717" idx="5"/>
              <a:endCxn id="26718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34" name="AutoShape 23"/>
            <p:cNvCxnSpPr>
              <a:cxnSpLocks noChangeShapeType="1"/>
              <a:stCxn id="26718" idx="6"/>
              <a:endCxn id="26721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35" name="AutoShape 24"/>
            <p:cNvCxnSpPr>
              <a:cxnSpLocks noChangeShapeType="1"/>
              <a:stCxn id="26719" idx="6"/>
              <a:endCxn id="26720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36" name="AutoShape 25"/>
            <p:cNvCxnSpPr>
              <a:cxnSpLocks noChangeShapeType="1"/>
              <a:stCxn id="26720" idx="6"/>
              <a:endCxn id="26721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6626" name="Object 26"/>
          <p:cNvGraphicFramePr>
            <a:graphicFrameLocks noChangeAspect="1"/>
          </p:cNvGraphicFramePr>
          <p:nvPr/>
        </p:nvGraphicFramePr>
        <p:xfrm>
          <a:off x="4876800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4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26630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07933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5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07958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0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26681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325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1, 4, 0, 9 } → { 4, 0, 9, 3, 7 } </a:t>
            </a:r>
          </a:p>
        </p:txBody>
      </p:sp>
      <p:sp>
        <p:nvSpPr>
          <p:cNvPr id="26682" name="Text Box 80"/>
          <p:cNvSpPr txBox="1">
            <a:spLocks noChangeArrowheads="1"/>
          </p:cNvSpPr>
          <p:nvPr/>
        </p:nvSpPr>
        <p:spPr bwMode="auto">
          <a:xfrm>
            <a:off x="7086600" y="4616450"/>
            <a:ext cx="18859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Neighbors.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Record in Pred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that we came </a:t>
            </a:r>
            <a:b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from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6683" name="Line 81"/>
          <p:cNvSpPr>
            <a:spLocks noChangeShapeType="1"/>
          </p:cNvSpPr>
          <p:nvPr/>
        </p:nvSpPr>
        <p:spPr bwMode="auto">
          <a:xfrm>
            <a:off x="4648200" y="1984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6684" name="Text Box 82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26685" name="Text Box 83"/>
          <p:cNvSpPr txBox="1">
            <a:spLocks noChangeArrowheads="1"/>
          </p:cNvSpPr>
          <p:nvPr/>
        </p:nvSpPr>
        <p:spPr bwMode="auto">
          <a:xfrm>
            <a:off x="1752600" y="5853113"/>
            <a:ext cx="5264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1.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Place all unvisited neighbors of 1 on the queue.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Only nodes 3 and 7 haven’t been visited yet.</a:t>
            </a:r>
          </a:p>
        </p:txBody>
      </p:sp>
      <p:sp>
        <p:nvSpPr>
          <p:cNvPr id="26686" name="Text Box 84"/>
          <p:cNvSpPr txBox="1">
            <a:spLocks noChangeArrowheads="1"/>
          </p:cNvSpPr>
          <p:nvPr/>
        </p:nvSpPr>
        <p:spPr bwMode="auto">
          <a:xfrm>
            <a:off x="3849688" y="1828800"/>
            <a:ext cx="874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26687" name="Oval 85"/>
          <p:cNvSpPr>
            <a:spLocks noChangeArrowheads="1"/>
          </p:cNvSpPr>
          <p:nvPr/>
        </p:nvSpPr>
        <p:spPr bwMode="auto">
          <a:xfrm>
            <a:off x="26670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88" name="Oval 86"/>
          <p:cNvSpPr>
            <a:spLocks noChangeArrowheads="1"/>
          </p:cNvSpPr>
          <p:nvPr/>
        </p:nvSpPr>
        <p:spPr bwMode="auto">
          <a:xfrm>
            <a:off x="1295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89" name="Oval 87"/>
          <p:cNvSpPr>
            <a:spLocks noChangeArrowheads="1"/>
          </p:cNvSpPr>
          <p:nvPr/>
        </p:nvSpPr>
        <p:spPr bwMode="auto">
          <a:xfrm>
            <a:off x="1981200" y="30480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07992" name="Group 88"/>
          <p:cNvGraphicFramePr>
            <a:graphicFrameLocks noGrp="1"/>
          </p:cNvGraphicFramePr>
          <p:nvPr/>
        </p:nvGraphicFramePr>
        <p:xfrm>
          <a:off x="8561388" y="1425575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14" name="Text Box 112"/>
          <p:cNvSpPr txBox="1">
            <a:spLocks noChangeArrowheads="1"/>
          </p:cNvSpPr>
          <p:nvPr/>
        </p:nvSpPr>
        <p:spPr bwMode="auto">
          <a:xfrm>
            <a:off x="8305800" y="43576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2773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73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773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773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774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74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774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774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774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774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7746" name="AutoShape 14"/>
            <p:cNvCxnSpPr>
              <a:cxnSpLocks noChangeShapeType="1"/>
              <a:stCxn id="27745" idx="6"/>
              <a:endCxn id="2774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7" name="AutoShape 15"/>
            <p:cNvCxnSpPr>
              <a:cxnSpLocks noChangeShapeType="1"/>
              <a:stCxn id="27744" idx="5"/>
              <a:endCxn id="2774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8" name="AutoShape 16"/>
            <p:cNvCxnSpPr>
              <a:cxnSpLocks noChangeShapeType="1"/>
              <a:stCxn id="27743" idx="2"/>
              <a:endCxn id="2774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9" name="AutoShape 17"/>
            <p:cNvCxnSpPr>
              <a:cxnSpLocks noChangeShapeType="1"/>
              <a:stCxn id="27744" idx="3"/>
              <a:endCxn id="2773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50" name="AutoShape 18"/>
            <p:cNvCxnSpPr>
              <a:cxnSpLocks noChangeShapeType="1"/>
              <a:stCxn id="27736" idx="6"/>
              <a:endCxn id="2774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51" name="AutoShape 19"/>
            <p:cNvCxnSpPr>
              <a:cxnSpLocks noChangeShapeType="1"/>
              <a:stCxn id="27736" idx="3"/>
              <a:endCxn id="2773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52" name="AutoShape 20"/>
            <p:cNvCxnSpPr>
              <a:cxnSpLocks noChangeShapeType="1"/>
              <a:stCxn id="27737" idx="6"/>
              <a:endCxn id="2773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53" name="AutoShape 21"/>
            <p:cNvCxnSpPr>
              <a:cxnSpLocks noChangeShapeType="1"/>
              <a:stCxn id="27738" idx="7"/>
              <a:endCxn id="2774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54" name="AutoShape 22"/>
            <p:cNvCxnSpPr>
              <a:cxnSpLocks noChangeShapeType="1"/>
              <a:stCxn id="27738" idx="5"/>
              <a:endCxn id="2773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55" name="AutoShape 23"/>
            <p:cNvCxnSpPr>
              <a:cxnSpLocks noChangeShapeType="1"/>
              <a:stCxn id="27739" idx="6"/>
              <a:endCxn id="2774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56" name="AutoShape 24"/>
            <p:cNvCxnSpPr>
              <a:cxnSpLocks noChangeShapeType="1"/>
              <a:stCxn id="27740" idx="6"/>
              <a:endCxn id="2774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57" name="AutoShape 25"/>
            <p:cNvCxnSpPr>
              <a:cxnSpLocks noChangeShapeType="1"/>
              <a:stCxn id="27741" idx="6"/>
              <a:endCxn id="2774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7650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27654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08957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9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08982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04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27705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319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4, 0, 9, 3, 7 } → { 0, 9, 3, 7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7706" name="Line 80"/>
          <p:cNvSpPr>
            <a:spLocks noChangeShapeType="1"/>
          </p:cNvSpPr>
          <p:nvPr/>
        </p:nvSpPr>
        <p:spPr bwMode="auto">
          <a:xfrm>
            <a:off x="4648200" y="28527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707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27708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43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4.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-- 4 has no unvisited neighbors!</a:t>
            </a:r>
          </a:p>
        </p:txBody>
      </p:sp>
      <p:sp>
        <p:nvSpPr>
          <p:cNvPr id="27709" name="Text Box 83"/>
          <p:cNvSpPr txBox="1">
            <a:spLocks noChangeArrowheads="1"/>
          </p:cNvSpPr>
          <p:nvPr/>
        </p:nvSpPr>
        <p:spPr bwMode="auto">
          <a:xfrm>
            <a:off x="3849688" y="26971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27710" name="Oval 84"/>
          <p:cNvSpPr>
            <a:spLocks noChangeArrowheads="1"/>
          </p:cNvSpPr>
          <p:nvPr/>
        </p:nvSpPr>
        <p:spPr bwMode="auto">
          <a:xfrm>
            <a:off x="304800" y="40386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09013" name="Group 85"/>
          <p:cNvGraphicFramePr>
            <a:graphicFrameLocks noGrp="1"/>
          </p:cNvGraphicFramePr>
          <p:nvPr/>
        </p:nvGraphicFramePr>
        <p:xfrm>
          <a:off x="85613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35" name="Text Box 109"/>
          <p:cNvSpPr txBox="1">
            <a:spLocks noChangeArrowheads="1"/>
          </p:cNvSpPr>
          <p:nvPr/>
        </p:nvSpPr>
        <p:spPr bwMode="auto">
          <a:xfrm>
            <a:off x="83058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28760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761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8762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8763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8764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765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8766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8767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8768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8769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8770" name="AutoShape 14"/>
            <p:cNvCxnSpPr>
              <a:cxnSpLocks noChangeShapeType="1"/>
              <a:stCxn id="28769" idx="6"/>
              <a:endCxn id="2876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71" name="AutoShape 15"/>
            <p:cNvCxnSpPr>
              <a:cxnSpLocks noChangeShapeType="1"/>
              <a:stCxn id="28768" idx="5"/>
              <a:endCxn id="2876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72" name="AutoShape 16"/>
            <p:cNvCxnSpPr>
              <a:cxnSpLocks noChangeShapeType="1"/>
              <a:stCxn id="28767" idx="2"/>
              <a:endCxn id="2876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73" name="AutoShape 17"/>
            <p:cNvCxnSpPr>
              <a:cxnSpLocks noChangeShapeType="1"/>
              <a:stCxn id="28768" idx="3"/>
              <a:endCxn id="2876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74" name="AutoShape 18"/>
            <p:cNvCxnSpPr>
              <a:cxnSpLocks noChangeShapeType="1"/>
              <a:stCxn id="28760" idx="6"/>
              <a:endCxn id="2876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75" name="AutoShape 19"/>
            <p:cNvCxnSpPr>
              <a:cxnSpLocks noChangeShapeType="1"/>
              <a:stCxn id="28760" idx="3"/>
              <a:endCxn id="2876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76" name="AutoShape 20"/>
            <p:cNvCxnSpPr>
              <a:cxnSpLocks noChangeShapeType="1"/>
              <a:stCxn id="28761" idx="6"/>
              <a:endCxn id="2876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77" name="AutoShape 21"/>
            <p:cNvCxnSpPr>
              <a:cxnSpLocks noChangeShapeType="1"/>
              <a:stCxn id="28762" idx="7"/>
              <a:endCxn id="2876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78" name="AutoShape 22"/>
            <p:cNvCxnSpPr>
              <a:cxnSpLocks noChangeShapeType="1"/>
              <a:stCxn id="28762" idx="5"/>
              <a:endCxn id="2876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79" name="AutoShape 23"/>
            <p:cNvCxnSpPr>
              <a:cxnSpLocks noChangeShapeType="1"/>
              <a:stCxn id="28763" idx="6"/>
              <a:endCxn id="2876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0" name="AutoShape 24"/>
            <p:cNvCxnSpPr>
              <a:cxnSpLocks noChangeShapeType="1"/>
              <a:stCxn id="28764" idx="6"/>
              <a:endCxn id="2876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1" name="AutoShape 25"/>
            <p:cNvCxnSpPr>
              <a:cxnSpLocks noChangeShapeType="1"/>
              <a:stCxn id="28765" idx="6"/>
              <a:endCxn id="2876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8674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9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28678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0998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3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10062" name="Group 110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28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28729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0, 9, 3, 7 } → { 9, 3, 7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8730" name="Line 80"/>
          <p:cNvSpPr>
            <a:spLocks noChangeShapeType="1"/>
          </p:cNvSpPr>
          <p:nvPr/>
        </p:nvSpPr>
        <p:spPr bwMode="auto">
          <a:xfrm>
            <a:off x="4648200" y="17097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731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28732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43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0.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-- 0 has no unvisited neighbors!</a:t>
            </a:r>
          </a:p>
        </p:txBody>
      </p:sp>
      <p:sp>
        <p:nvSpPr>
          <p:cNvPr id="28733" name="Text Box 83"/>
          <p:cNvSpPr txBox="1">
            <a:spLocks noChangeArrowheads="1"/>
          </p:cNvSpPr>
          <p:nvPr/>
        </p:nvSpPr>
        <p:spPr bwMode="auto">
          <a:xfrm>
            <a:off x="3849688" y="15541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28734" name="Oval 84"/>
          <p:cNvSpPr>
            <a:spLocks noChangeArrowheads="1"/>
          </p:cNvSpPr>
          <p:nvPr/>
        </p:nvSpPr>
        <p:spPr bwMode="auto">
          <a:xfrm>
            <a:off x="914400" y="1600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0037" name="Group 85"/>
          <p:cNvGraphicFramePr>
            <a:graphicFrameLocks noGrp="1"/>
          </p:cNvGraphicFramePr>
          <p:nvPr/>
        </p:nvGraphicFramePr>
        <p:xfrm>
          <a:off x="850423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59" name="Text Box 109"/>
          <p:cNvSpPr txBox="1">
            <a:spLocks noChangeArrowheads="1"/>
          </p:cNvSpPr>
          <p:nvPr/>
        </p:nvSpPr>
        <p:spPr bwMode="auto">
          <a:xfrm>
            <a:off x="824865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29784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785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9786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9787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9788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789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9790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9791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9792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9793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9794" name="AutoShape 14"/>
            <p:cNvCxnSpPr>
              <a:cxnSpLocks noChangeShapeType="1"/>
              <a:stCxn id="29793" idx="6"/>
              <a:endCxn id="29792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95" name="AutoShape 15"/>
            <p:cNvCxnSpPr>
              <a:cxnSpLocks noChangeShapeType="1"/>
              <a:stCxn id="29792" idx="5"/>
              <a:endCxn id="29791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96" name="AutoShape 16"/>
            <p:cNvCxnSpPr>
              <a:cxnSpLocks noChangeShapeType="1"/>
              <a:stCxn id="29791" idx="2"/>
              <a:endCxn id="29788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97" name="AutoShape 17"/>
            <p:cNvCxnSpPr>
              <a:cxnSpLocks noChangeShapeType="1"/>
              <a:stCxn id="29792" idx="3"/>
              <a:endCxn id="29784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98" name="AutoShape 18"/>
            <p:cNvCxnSpPr>
              <a:cxnSpLocks noChangeShapeType="1"/>
              <a:stCxn id="29784" idx="6"/>
              <a:endCxn id="29788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99" name="AutoShape 19"/>
            <p:cNvCxnSpPr>
              <a:cxnSpLocks noChangeShapeType="1"/>
              <a:stCxn id="29784" idx="3"/>
              <a:endCxn id="29785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00" name="AutoShape 20"/>
            <p:cNvCxnSpPr>
              <a:cxnSpLocks noChangeShapeType="1"/>
              <a:stCxn id="29785" idx="6"/>
              <a:endCxn id="29786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01" name="AutoShape 21"/>
            <p:cNvCxnSpPr>
              <a:cxnSpLocks noChangeShapeType="1"/>
              <a:stCxn id="29786" idx="7"/>
              <a:endCxn id="29788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02" name="AutoShape 22"/>
            <p:cNvCxnSpPr>
              <a:cxnSpLocks noChangeShapeType="1"/>
              <a:stCxn id="29786" idx="5"/>
              <a:endCxn id="29787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03" name="AutoShape 23"/>
            <p:cNvCxnSpPr>
              <a:cxnSpLocks noChangeShapeType="1"/>
              <a:stCxn id="29787" idx="6"/>
              <a:endCxn id="29790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04" name="AutoShape 24"/>
            <p:cNvCxnSpPr>
              <a:cxnSpLocks noChangeShapeType="1"/>
              <a:stCxn id="29788" idx="6"/>
              <a:endCxn id="29789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05" name="AutoShape 25"/>
            <p:cNvCxnSpPr>
              <a:cxnSpLocks noChangeShapeType="1"/>
              <a:stCxn id="29789" idx="6"/>
              <a:endCxn id="29790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9698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29702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1100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7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11086" name="Group 110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52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29753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217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9, 3, 7 } → { 3, 7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9754" name="Line 80"/>
          <p:cNvSpPr>
            <a:spLocks noChangeShapeType="1"/>
          </p:cNvSpPr>
          <p:nvPr/>
        </p:nvSpPr>
        <p:spPr bwMode="auto">
          <a:xfrm>
            <a:off x="4800600" y="4300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9755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29756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43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9.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-- 9 has no unvisited neighbors!</a:t>
            </a:r>
          </a:p>
        </p:txBody>
      </p:sp>
      <p:sp>
        <p:nvSpPr>
          <p:cNvPr id="29757" name="Text Box 83"/>
          <p:cNvSpPr txBox="1">
            <a:spLocks noChangeArrowheads="1"/>
          </p:cNvSpPr>
          <p:nvPr/>
        </p:nvSpPr>
        <p:spPr bwMode="auto">
          <a:xfrm>
            <a:off x="4002088" y="41449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29758" name="Oval 84"/>
          <p:cNvSpPr>
            <a:spLocks noChangeArrowheads="1"/>
          </p:cNvSpPr>
          <p:nvPr/>
        </p:nvSpPr>
        <p:spPr bwMode="auto">
          <a:xfrm>
            <a:off x="2819400" y="2743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1061" name="Group 85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83" name="Text Box 109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30810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811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0812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813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0814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815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0816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0817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0818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0819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30820" name="AutoShape 14"/>
            <p:cNvCxnSpPr>
              <a:cxnSpLocks noChangeShapeType="1"/>
              <a:stCxn id="30819" idx="6"/>
              <a:endCxn id="3081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21" name="AutoShape 15"/>
            <p:cNvCxnSpPr>
              <a:cxnSpLocks noChangeShapeType="1"/>
              <a:stCxn id="30818" idx="5"/>
              <a:endCxn id="3081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22" name="AutoShape 16"/>
            <p:cNvCxnSpPr>
              <a:cxnSpLocks noChangeShapeType="1"/>
              <a:stCxn id="30817" idx="2"/>
              <a:endCxn id="3081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23" name="AutoShape 17"/>
            <p:cNvCxnSpPr>
              <a:cxnSpLocks noChangeShapeType="1"/>
              <a:stCxn id="30818" idx="3"/>
              <a:endCxn id="3081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24" name="AutoShape 18"/>
            <p:cNvCxnSpPr>
              <a:cxnSpLocks noChangeShapeType="1"/>
              <a:stCxn id="30810" idx="6"/>
              <a:endCxn id="3081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25" name="AutoShape 19"/>
            <p:cNvCxnSpPr>
              <a:cxnSpLocks noChangeShapeType="1"/>
              <a:stCxn id="30810" idx="3"/>
              <a:endCxn id="3081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26" name="AutoShape 20"/>
            <p:cNvCxnSpPr>
              <a:cxnSpLocks noChangeShapeType="1"/>
              <a:stCxn id="30811" idx="6"/>
              <a:endCxn id="3081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27" name="AutoShape 21"/>
            <p:cNvCxnSpPr>
              <a:cxnSpLocks noChangeShapeType="1"/>
              <a:stCxn id="30812" idx="7"/>
              <a:endCxn id="3081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28" name="AutoShape 22"/>
            <p:cNvCxnSpPr>
              <a:cxnSpLocks noChangeShapeType="1"/>
              <a:stCxn id="30812" idx="5"/>
              <a:endCxn id="3081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29" name="AutoShape 23"/>
            <p:cNvCxnSpPr>
              <a:cxnSpLocks noChangeShapeType="1"/>
              <a:stCxn id="30813" idx="6"/>
              <a:endCxn id="3081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30" name="AutoShape 24"/>
            <p:cNvCxnSpPr>
              <a:cxnSpLocks noChangeShapeType="1"/>
              <a:stCxn id="30814" idx="6"/>
              <a:endCxn id="3081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31" name="AutoShape 25"/>
            <p:cNvCxnSpPr>
              <a:cxnSpLocks noChangeShapeType="1"/>
              <a:stCxn id="30815" idx="6"/>
              <a:endCxn id="3081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0722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9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30726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12029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1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12054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76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30777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3, 7 } → { 7, 5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0778" name="Line 80"/>
          <p:cNvSpPr>
            <a:spLocks noChangeShapeType="1"/>
          </p:cNvSpPr>
          <p:nvPr/>
        </p:nvSpPr>
        <p:spPr bwMode="auto">
          <a:xfrm>
            <a:off x="4648200" y="25939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79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30780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61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3.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place neighbor 5 on the queue.</a:t>
            </a:r>
          </a:p>
        </p:txBody>
      </p:sp>
      <p:sp>
        <p:nvSpPr>
          <p:cNvPr id="30781" name="Text Box 83"/>
          <p:cNvSpPr txBox="1">
            <a:spLocks noChangeArrowheads="1"/>
          </p:cNvSpPr>
          <p:nvPr/>
        </p:nvSpPr>
        <p:spPr bwMode="auto">
          <a:xfrm>
            <a:off x="3849688" y="2438400"/>
            <a:ext cx="874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30782" name="Oval 84"/>
          <p:cNvSpPr>
            <a:spLocks noChangeArrowheads="1"/>
          </p:cNvSpPr>
          <p:nvPr/>
        </p:nvSpPr>
        <p:spPr bwMode="auto">
          <a:xfrm>
            <a:off x="1066800" y="35814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83" name="Text Box 85"/>
          <p:cNvSpPr txBox="1">
            <a:spLocks noChangeArrowheads="1"/>
          </p:cNvSpPr>
          <p:nvPr/>
        </p:nvSpPr>
        <p:spPr bwMode="auto">
          <a:xfrm>
            <a:off x="7086600" y="4768850"/>
            <a:ext cx="18859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Vertex 5.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Record in Pred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that we came </a:t>
            </a:r>
            <a:b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from 3.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30784" name="Oval 86"/>
          <p:cNvSpPr>
            <a:spLocks noChangeArrowheads="1"/>
          </p:cNvSpPr>
          <p:nvPr/>
        </p:nvSpPr>
        <p:spPr bwMode="auto">
          <a:xfrm>
            <a:off x="1676400" y="4114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2087" name="Group 87"/>
          <p:cNvGraphicFramePr>
            <a:graphicFrameLocks noGrp="1"/>
          </p:cNvGraphicFramePr>
          <p:nvPr/>
        </p:nvGraphicFramePr>
        <p:xfrm>
          <a:off x="8485188" y="15240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09" name="Text Box 111"/>
          <p:cNvSpPr txBox="1">
            <a:spLocks noChangeArrowheads="1"/>
          </p:cNvSpPr>
          <p:nvPr/>
        </p:nvSpPr>
        <p:spPr bwMode="auto">
          <a:xfrm>
            <a:off x="8229600" y="4456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31834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835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1836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1837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1838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839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1840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1841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1842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1843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31844" name="AutoShape 14"/>
            <p:cNvCxnSpPr>
              <a:cxnSpLocks noChangeShapeType="1"/>
              <a:stCxn id="31843" idx="6"/>
              <a:endCxn id="31842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45" name="AutoShape 15"/>
            <p:cNvCxnSpPr>
              <a:cxnSpLocks noChangeShapeType="1"/>
              <a:stCxn id="31842" idx="5"/>
              <a:endCxn id="31841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46" name="AutoShape 16"/>
            <p:cNvCxnSpPr>
              <a:cxnSpLocks noChangeShapeType="1"/>
              <a:stCxn id="31841" idx="2"/>
              <a:endCxn id="31838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47" name="AutoShape 17"/>
            <p:cNvCxnSpPr>
              <a:cxnSpLocks noChangeShapeType="1"/>
              <a:stCxn id="31842" idx="3"/>
              <a:endCxn id="31834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48" name="AutoShape 18"/>
            <p:cNvCxnSpPr>
              <a:cxnSpLocks noChangeShapeType="1"/>
              <a:stCxn id="31834" idx="6"/>
              <a:endCxn id="31838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49" name="AutoShape 19"/>
            <p:cNvCxnSpPr>
              <a:cxnSpLocks noChangeShapeType="1"/>
              <a:stCxn id="31834" idx="3"/>
              <a:endCxn id="31835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50" name="AutoShape 20"/>
            <p:cNvCxnSpPr>
              <a:cxnSpLocks noChangeShapeType="1"/>
              <a:stCxn id="31835" idx="6"/>
              <a:endCxn id="31836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51" name="AutoShape 21"/>
            <p:cNvCxnSpPr>
              <a:cxnSpLocks noChangeShapeType="1"/>
              <a:stCxn id="31836" idx="7"/>
              <a:endCxn id="31838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52" name="AutoShape 22"/>
            <p:cNvCxnSpPr>
              <a:cxnSpLocks noChangeShapeType="1"/>
              <a:stCxn id="31836" idx="5"/>
              <a:endCxn id="31837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53" name="AutoShape 23"/>
            <p:cNvCxnSpPr>
              <a:cxnSpLocks noChangeShapeType="1"/>
              <a:stCxn id="31837" idx="6"/>
              <a:endCxn id="31840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54" name="AutoShape 24"/>
            <p:cNvCxnSpPr>
              <a:cxnSpLocks noChangeShapeType="1"/>
              <a:stCxn id="31838" idx="6"/>
              <a:endCxn id="31839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55" name="AutoShape 25"/>
            <p:cNvCxnSpPr>
              <a:cxnSpLocks noChangeShapeType="1"/>
              <a:stCxn id="31839" idx="6"/>
              <a:endCxn id="31840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1746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3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31750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13053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5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13136" name="Group 112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00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31801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7, 5 } → { 5, 6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802" name="Line 80"/>
          <p:cNvSpPr>
            <a:spLocks noChangeShapeType="1"/>
          </p:cNvSpPr>
          <p:nvPr/>
        </p:nvSpPr>
        <p:spPr bwMode="auto">
          <a:xfrm>
            <a:off x="4648200" y="36909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1803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31804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61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7.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place neighbor 6 on the queue.</a:t>
            </a:r>
          </a:p>
        </p:txBody>
      </p:sp>
      <p:sp>
        <p:nvSpPr>
          <p:cNvPr id="31805" name="Text Box 83"/>
          <p:cNvSpPr txBox="1">
            <a:spLocks noChangeArrowheads="1"/>
          </p:cNvSpPr>
          <p:nvPr/>
        </p:nvSpPr>
        <p:spPr bwMode="auto">
          <a:xfrm>
            <a:off x="3849688" y="35353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31806" name="Oval 84"/>
          <p:cNvSpPr>
            <a:spLocks noChangeArrowheads="1"/>
          </p:cNvSpPr>
          <p:nvPr/>
        </p:nvSpPr>
        <p:spPr bwMode="auto">
          <a:xfrm>
            <a:off x="2438400" y="3505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807" name="Text Box 85"/>
          <p:cNvSpPr txBox="1">
            <a:spLocks noChangeArrowheads="1"/>
          </p:cNvSpPr>
          <p:nvPr/>
        </p:nvSpPr>
        <p:spPr bwMode="auto">
          <a:xfrm>
            <a:off x="7086600" y="4692650"/>
            <a:ext cx="18859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Vertex 6.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Record in Pred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that we came </a:t>
            </a:r>
            <a:b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1800" b="0">
                <a:solidFill>
                  <a:schemeClr val="hlink"/>
                </a:solidFill>
                <a:ea typeface="宋体" panose="02010600030101010101" pitchFamily="2" charset="-122"/>
              </a:rPr>
              <a:t>from 7.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31808" name="Oval 86"/>
          <p:cNvSpPr>
            <a:spLocks noChangeArrowheads="1"/>
          </p:cNvSpPr>
          <p:nvPr/>
        </p:nvSpPr>
        <p:spPr bwMode="auto">
          <a:xfrm>
            <a:off x="37338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3111" name="Group 87"/>
          <p:cNvGraphicFramePr>
            <a:graphicFrameLocks noGrp="1"/>
          </p:cNvGraphicFramePr>
          <p:nvPr/>
        </p:nvGraphicFramePr>
        <p:xfrm>
          <a:off x="842803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33" name="Text Box 111"/>
          <p:cNvSpPr txBox="1">
            <a:spLocks noChangeArrowheads="1"/>
          </p:cNvSpPr>
          <p:nvPr/>
        </p:nvSpPr>
        <p:spPr bwMode="auto">
          <a:xfrm>
            <a:off x="817245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Weighted graphs in practice</a:t>
            </a:r>
          </a:p>
        </p:txBody>
      </p:sp>
      <p:pic>
        <p:nvPicPr>
          <p:cNvPr id="152" name="Shape 152" descr="Weighted Graphs in Practice"/>
          <p:cNvPicPr preferRelativeResize="0"/>
          <p:nvPr/>
        </p:nvPicPr>
        <p:blipFill rotWithShape="1">
          <a:blip r:embed="rId3">
            <a:alphaModFix/>
          </a:blip>
          <a:srcRect t="10522"/>
          <a:stretch/>
        </p:blipFill>
        <p:spPr>
          <a:xfrm>
            <a:off x="1547675" y="1800050"/>
            <a:ext cx="5905500" cy="34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3275856" y="6228020"/>
            <a:ext cx="57606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https://dzone.com/articles/algorithm-week-dijkstra</a:t>
            </a:r>
          </a:p>
        </p:txBody>
      </p:sp>
    </p:spTree>
    <p:extLst>
      <p:ext uri="{BB962C8B-B14F-4D97-AF65-F5344CB8AC3E}">
        <p14:creationId xmlns:p14="http://schemas.microsoft.com/office/powerpoint/2010/main" val="2454863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32857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2858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859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2860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861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862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2863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2864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2865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2866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32867" name="AutoShape 14"/>
            <p:cNvCxnSpPr>
              <a:cxnSpLocks noChangeShapeType="1"/>
              <a:stCxn id="32866" idx="6"/>
              <a:endCxn id="32865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68" name="AutoShape 15"/>
            <p:cNvCxnSpPr>
              <a:cxnSpLocks noChangeShapeType="1"/>
              <a:stCxn id="32865" idx="5"/>
              <a:endCxn id="32864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69" name="AutoShape 16"/>
            <p:cNvCxnSpPr>
              <a:cxnSpLocks noChangeShapeType="1"/>
              <a:stCxn id="32864" idx="2"/>
              <a:endCxn id="32861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0" name="AutoShape 17"/>
            <p:cNvCxnSpPr>
              <a:cxnSpLocks noChangeShapeType="1"/>
              <a:stCxn id="32865" idx="3"/>
              <a:endCxn id="32857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1" name="AutoShape 18"/>
            <p:cNvCxnSpPr>
              <a:cxnSpLocks noChangeShapeType="1"/>
              <a:stCxn id="32857" idx="6"/>
              <a:endCxn id="32861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2" name="AutoShape 19"/>
            <p:cNvCxnSpPr>
              <a:cxnSpLocks noChangeShapeType="1"/>
              <a:stCxn id="32857" idx="3"/>
              <a:endCxn id="32858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3" name="AutoShape 20"/>
            <p:cNvCxnSpPr>
              <a:cxnSpLocks noChangeShapeType="1"/>
              <a:stCxn id="32858" idx="6"/>
              <a:endCxn id="32859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4" name="AutoShape 21"/>
            <p:cNvCxnSpPr>
              <a:cxnSpLocks noChangeShapeType="1"/>
              <a:stCxn id="32859" idx="7"/>
              <a:endCxn id="32861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5" name="AutoShape 22"/>
            <p:cNvCxnSpPr>
              <a:cxnSpLocks noChangeShapeType="1"/>
              <a:stCxn id="32859" idx="5"/>
              <a:endCxn id="32860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6" name="AutoShape 23"/>
            <p:cNvCxnSpPr>
              <a:cxnSpLocks noChangeShapeType="1"/>
              <a:stCxn id="32860" idx="6"/>
              <a:endCxn id="32863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7" name="AutoShape 24"/>
            <p:cNvCxnSpPr>
              <a:cxnSpLocks noChangeShapeType="1"/>
              <a:stCxn id="32861" idx="6"/>
              <a:endCxn id="32862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8" name="AutoShape 25"/>
            <p:cNvCxnSpPr>
              <a:cxnSpLocks noChangeShapeType="1"/>
              <a:stCxn id="32862" idx="6"/>
              <a:endCxn id="32863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2770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32774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14077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99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14102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24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32825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5, 6} → { 6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2826" name="Line 80"/>
          <p:cNvSpPr>
            <a:spLocks noChangeShapeType="1"/>
          </p:cNvSpPr>
          <p:nvPr/>
        </p:nvSpPr>
        <p:spPr bwMode="auto">
          <a:xfrm>
            <a:off x="4648200" y="3127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2827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32828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25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5.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no unvisited neighbors of 5.</a:t>
            </a:r>
          </a:p>
        </p:txBody>
      </p:sp>
      <p:sp>
        <p:nvSpPr>
          <p:cNvPr id="32829" name="Text Box 83"/>
          <p:cNvSpPr txBox="1">
            <a:spLocks noChangeArrowheads="1"/>
          </p:cNvSpPr>
          <p:nvPr/>
        </p:nvSpPr>
        <p:spPr bwMode="auto">
          <a:xfrm>
            <a:off x="3849688" y="2971800"/>
            <a:ext cx="874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32830" name="Oval 84"/>
          <p:cNvSpPr>
            <a:spLocks noChangeArrowheads="1"/>
          </p:cNvSpPr>
          <p:nvPr/>
        </p:nvSpPr>
        <p:spPr bwMode="auto">
          <a:xfrm>
            <a:off x="1676400" y="41148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831" name="Text Box 85"/>
          <p:cNvSpPr txBox="1">
            <a:spLocks noChangeArrowheads="1"/>
          </p:cNvSpPr>
          <p:nvPr/>
        </p:nvSpPr>
        <p:spPr bwMode="auto">
          <a:xfrm>
            <a:off x="7086600" y="449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14134" name="Group 86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56" name="Text Box 110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33881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3882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3883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3884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3885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886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3887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3888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3889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3890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33891" name="AutoShape 14"/>
            <p:cNvCxnSpPr>
              <a:cxnSpLocks noChangeShapeType="1"/>
              <a:stCxn id="33890" idx="6"/>
              <a:endCxn id="33889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2" name="AutoShape 15"/>
            <p:cNvCxnSpPr>
              <a:cxnSpLocks noChangeShapeType="1"/>
              <a:stCxn id="33889" idx="5"/>
              <a:endCxn id="33888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3" name="AutoShape 16"/>
            <p:cNvCxnSpPr>
              <a:cxnSpLocks noChangeShapeType="1"/>
              <a:stCxn id="33888" idx="2"/>
              <a:endCxn id="33885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4" name="AutoShape 17"/>
            <p:cNvCxnSpPr>
              <a:cxnSpLocks noChangeShapeType="1"/>
              <a:stCxn id="33889" idx="3"/>
              <a:endCxn id="33881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5" name="AutoShape 18"/>
            <p:cNvCxnSpPr>
              <a:cxnSpLocks noChangeShapeType="1"/>
              <a:stCxn id="33881" idx="6"/>
              <a:endCxn id="33885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6" name="AutoShape 19"/>
            <p:cNvCxnSpPr>
              <a:cxnSpLocks noChangeShapeType="1"/>
              <a:stCxn id="33881" idx="3"/>
              <a:endCxn id="33882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7" name="AutoShape 20"/>
            <p:cNvCxnSpPr>
              <a:cxnSpLocks noChangeShapeType="1"/>
              <a:stCxn id="33882" idx="6"/>
              <a:endCxn id="33883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8" name="AutoShape 21"/>
            <p:cNvCxnSpPr>
              <a:cxnSpLocks noChangeShapeType="1"/>
              <a:stCxn id="33883" idx="7"/>
              <a:endCxn id="33885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AutoShape 22"/>
            <p:cNvCxnSpPr>
              <a:cxnSpLocks noChangeShapeType="1"/>
              <a:stCxn id="33883" idx="5"/>
              <a:endCxn id="33884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0" name="AutoShape 23"/>
            <p:cNvCxnSpPr>
              <a:cxnSpLocks noChangeShapeType="1"/>
              <a:stCxn id="33884" idx="6"/>
              <a:endCxn id="33887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1" name="AutoShape 24"/>
            <p:cNvCxnSpPr>
              <a:cxnSpLocks noChangeShapeType="1"/>
              <a:stCxn id="33885" idx="6"/>
              <a:endCxn id="33886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2" name="AutoShape 25"/>
            <p:cNvCxnSpPr>
              <a:cxnSpLocks noChangeShapeType="1"/>
              <a:stCxn id="33886" idx="6"/>
              <a:endCxn id="33887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3794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33798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1510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3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15126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48" name="Text Box 78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33849" name="Text Box 79"/>
          <p:cNvSpPr txBox="1">
            <a:spLocks noChangeArrowheads="1"/>
          </p:cNvSpPr>
          <p:nvPr/>
        </p:nvSpPr>
        <p:spPr bwMode="auto">
          <a:xfrm>
            <a:off x="1771650" y="533400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6 } → {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850" name="Line 80"/>
          <p:cNvSpPr>
            <a:spLocks noChangeShapeType="1"/>
          </p:cNvSpPr>
          <p:nvPr/>
        </p:nvSpPr>
        <p:spPr bwMode="auto">
          <a:xfrm>
            <a:off x="4648200" y="3432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3851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33852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325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Dequeue 6.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-- no unvisited neighbors of 6.</a:t>
            </a:r>
          </a:p>
        </p:txBody>
      </p:sp>
      <p:sp>
        <p:nvSpPr>
          <p:cNvPr id="33853" name="Text Box 83"/>
          <p:cNvSpPr txBox="1">
            <a:spLocks noChangeArrowheads="1"/>
          </p:cNvSpPr>
          <p:nvPr/>
        </p:nvSpPr>
        <p:spPr bwMode="auto">
          <a:xfrm>
            <a:off x="3849688" y="3276600"/>
            <a:ext cx="874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33854" name="Oval 84"/>
          <p:cNvSpPr>
            <a:spLocks noChangeArrowheads="1"/>
          </p:cNvSpPr>
          <p:nvPr/>
        </p:nvSpPr>
        <p:spPr bwMode="auto">
          <a:xfrm>
            <a:off x="3657600" y="3886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855" name="Text Box 85"/>
          <p:cNvSpPr txBox="1">
            <a:spLocks noChangeArrowheads="1"/>
          </p:cNvSpPr>
          <p:nvPr/>
        </p:nvSpPr>
        <p:spPr bwMode="auto">
          <a:xfrm>
            <a:off x="7086600" y="449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15158" name="Group 86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80" name="Text Box 110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34903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4904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4905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4906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4907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908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4909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4910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4911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4912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34913" name="AutoShape 14"/>
            <p:cNvCxnSpPr>
              <a:cxnSpLocks noChangeShapeType="1"/>
              <a:stCxn id="34912" idx="6"/>
              <a:endCxn id="34911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4" name="AutoShape 15"/>
            <p:cNvCxnSpPr>
              <a:cxnSpLocks noChangeShapeType="1"/>
              <a:stCxn id="34911" idx="5"/>
              <a:endCxn id="34910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5" name="AutoShape 16"/>
            <p:cNvCxnSpPr>
              <a:cxnSpLocks noChangeShapeType="1"/>
              <a:stCxn id="34910" idx="2"/>
              <a:endCxn id="34907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6" name="AutoShape 17"/>
            <p:cNvCxnSpPr>
              <a:cxnSpLocks noChangeShapeType="1"/>
              <a:stCxn id="34911" idx="3"/>
              <a:endCxn id="34903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7" name="AutoShape 18"/>
            <p:cNvCxnSpPr>
              <a:cxnSpLocks noChangeShapeType="1"/>
              <a:stCxn id="34903" idx="6"/>
              <a:endCxn id="34907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8" name="AutoShape 19"/>
            <p:cNvCxnSpPr>
              <a:cxnSpLocks noChangeShapeType="1"/>
              <a:stCxn id="34903" idx="3"/>
              <a:endCxn id="34904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9" name="AutoShape 20"/>
            <p:cNvCxnSpPr>
              <a:cxnSpLocks noChangeShapeType="1"/>
              <a:stCxn id="34904" idx="6"/>
              <a:endCxn id="34905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20" name="AutoShape 21"/>
            <p:cNvCxnSpPr>
              <a:cxnSpLocks noChangeShapeType="1"/>
              <a:stCxn id="34905" idx="7"/>
              <a:endCxn id="34907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21" name="AutoShape 22"/>
            <p:cNvCxnSpPr>
              <a:cxnSpLocks noChangeShapeType="1"/>
              <a:stCxn id="34905" idx="5"/>
              <a:endCxn id="34906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22" name="AutoShape 23"/>
            <p:cNvCxnSpPr>
              <a:cxnSpLocks noChangeShapeType="1"/>
              <a:stCxn id="34906" idx="6"/>
              <a:endCxn id="34909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23" name="AutoShape 24"/>
            <p:cNvCxnSpPr>
              <a:cxnSpLocks noChangeShapeType="1"/>
              <a:stCxn id="34907" idx="6"/>
              <a:endCxn id="34908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24" name="AutoShape 25"/>
            <p:cNvCxnSpPr>
              <a:cxnSpLocks noChangeShapeType="1"/>
              <a:stCxn id="34908" idx="6"/>
              <a:endCxn id="34909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4818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34822" name="Text Box 28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1612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47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16150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72" name="Text Box 78"/>
          <p:cNvSpPr txBox="1">
            <a:spLocks noChangeArrowheads="1"/>
          </p:cNvSpPr>
          <p:nvPr/>
        </p:nvSpPr>
        <p:spPr bwMode="auto">
          <a:xfrm>
            <a:off x="361950" y="54721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34873" name="Text Box 79"/>
          <p:cNvSpPr txBox="1">
            <a:spLocks noChangeArrowheads="1"/>
          </p:cNvSpPr>
          <p:nvPr/>
        </p:nvSpPr>
        <p:spPr bwMode="auto">
          <a:xfrm>
            <a:off x="838200" y="5410200"/>
            <a:ext cx="527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{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4874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34875" name="Text Box 82"/>
          <p:cNvSpPr txBox="1">
            <a:spLocks noChangeArrowheads="1"/>
          </p:cNvSpPr>
          <p:nvPr/>
        </p:nvSpPr>
        <p:spPr bwMode="auto">
          <a:xfrm>
            <a:off x="1371600" y="5461000"/>
            <a:ext cx="288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STOP!!!   Q is empty!!!</a:t>
            </a:r>
          </a:p>
        </p:txBody>
      </p:sp>
      <p:sp>
        <p:nvSpPr>
          <p:cNvPr id="34876" name="Text Box 84"/>
          <p:cNvSpPr txBox="1">
            <a:spLocks noChangeArrowheads="1"/>
          </p:cNvSpPr>
          <p:nvPr/>
        </p:nvSpPr>
        <p:spPr bwMode="auto">
          <a:xfrm>
            <a:off x="7086600" y="449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34877" name="Text Box 85"/>
          <p:cNvSpPr txBox="1">
            <a:spLocks noChangeArrowheads="1"/>
          </p:cNvSpPr>
          <p:nvPr/>
        </p:nvSpPr>
        <p:spPr bwMode="auto">
          <a:xfrm>
            <a:off x="4572000" y="5105400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Pred now can be traced backward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to report the path!</a:t>
            </a:r>
          </a:p>
        </p:txBody>
      </p:sp>
      <p:graphicFrame>
        <p:nvGraphicFramePr>
          <p:cNvPr id="516182" name="Group 86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902" name="Text Box 110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762000" y="1143000"/>
          <a:ext cx="5029200" cy="32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name="Bitmap Image" r:id="rId3" imgW="7085714" imgH="4590476" progId="Paint.Picture">
                  <p:embed/>
                </p:oleObj>
              </mc:Choice>
              <mc:Fallback>
                <p:oleObj name="Bitmap Image" r:id="rId3" imgW="7085714" imgH="4590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5029200" cy="325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Path reporting</a:t>
            </a:r>
          </a:p>
        </p:txBody>
      </p:sp>
      <p:graphicFrame>
        <p:nvGraphicFramePr>
          <p:cNvPr id="517124" name="Group 4"/>
          <p:cNvGraphicFramePr>
            <a:graphicFrameLocks noGrp="1"/>
          </p:cNvGraphicFramePr>
          <p:nvPr/>
        </p:nvGraphicFramePr>
        <p:xfrm>
          <a:off x="7245350" y="1600200"/>
          <a:ext cx="277813" cy="2971800"/>
        </p:xfrm>
        <a:graphic>
          <a:graphicData uri="http://schemas.openxmlformats.org/drawingml/2006/table">
            <a:tbl>
              <a:tblPr/>
              <a:tblGrid>
                <a:gridCol w="277813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7148" name="Group 28"/>
          <p:cNvGraphicFramePr>
            <a:graphicFrameLocks noGrp="1"/>
          </p:cNvGraphicFramePr>
          <p:nvPr/>
        </p:nvGraphicFramePr>
        <p:xfrm>
          <a:off x="6991350" y="16002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93" name="Text Box 52"/>
          <p:cNvSpPr txBox="1">
            <a:spLocks noChangeArrowheads="1"/>
          </p:cNvSpPr>
          <p:nvPr/>
        </p:nvSpPr>
        <p:spPr bwMode="auto">
          <a:xfrm>
            <a:off x="6407150" y="12192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nodes</a:t>
            </a:r>
          </a:p>
        </p:txBody>
      </p:sp>
      <p:sp>
        <p:nvSpPr>
          <p:cNvPr id="35894" name="Text Box 53"/>
          <p:cNvSpPr txBox="1">
            <a:spLocks noChangeArrowheads="1"/>
          </p:cNvSpPr>
          <p:nvPr/>
        </p:nvSpPr>
        <p:spPr bwMode="auto">
          <a:xfrm>
            <a:off x="7321550" y="1219200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from</a:t>
            </a:r>
          </a:p>
        </p:txBody>
      </p:sp>
      <p:graphicFrame>
        <p:nvGraphicFramePr>
          <p:cNvPr id="35843" name="Object 54"/>
          <p:cNvGraphicFramePr>
            <a:graphicFrameLocks noChangeAspect="1"/>
          </p:cNvGraphicFramePr>
          <p:nvPr/>
        </p:nvGraphicFramePr>
        <p:xfrm>
          <a:off x="533400" y="4876800"/>
          <a:ext cx="3343275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Bitmap Image" r:id="rId5" imgW="4866667" imgH="2305372" progId="Paint.Picture">
                  <p:embed/>
                </p:oleObj>
              </mc:Choice>
              <mc:Fallback>
                <p:oleObj name="Bitmap Image" r:id="rId5" imgW="4866667" imgH="2305372" progId="Paint.Picture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3343275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4191000" y="5029200"/>
            <a:ext cx="4603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Try some examples, report path from s to v: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Path(0) -&gt;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Path(6) -&gt;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Path(1) -&gt;</a:t>
            </a:r>
          </a:p>
        </p:txBody>
      </p: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4175125" y="6259513"/>
            <a:ext cx="4968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600" b="0">
                <a:solidFill>
                  <a:schemeClr val="hlink"/>
                </a:solidFill>
              </a:rPr>
              <a:t>The path returned is the shortest from s to v (minimum number of edges).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BFS tree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1025525" y="1428750"/>
            <a:ext cx="7200900" cy="3581400"/>
          </a:xfrm>
        </p:spPr>
        <p:txBody>
          <a:bodyPr/>
          <a:lstStyle/>
          <a:p>
            <a:r>
              <a:rPr lang="en-US" altLang="zh-CN" sz="2000" dirty="0" smtClean="0">
                <a:ea typeface="宋体" panose="02010600030101010101" pitchFamily="2" charset="-122"/>
              </a:rPr>
              <a:t>The paths found by BFS is often drawn as a rooted tree (called BFS tree), with the starting vertex as the root of the tree.</a:t>
            </a:r>
          </a:p>
        </p:txBody>
      </p:sp>
      <p:graphicFrame>
        <p:nvGraphicFramePr>
          <p:cNvPr id="368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346491"/>
              </p:ext>
            </p:extLst>
          </p:nvPr>
        </p:nvGraphicFramePr>
        <p:xfrm>
          <a:off x="2362200" y="2208212"/>
          <a:ext cx="4876800" cy="354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Bitmap Image" r:id="rId3" imgW="6276190" imgH="4563112" progId="Paint.Picture">
                  <p:embed/>
                </p:oleObj>
              </mc:Choice>
              <mc:Fallback>
                <p:oleObj name="Bitmap Image" r:id="rId3" imgW="6276190" imgH="456311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8212"/>
                        <a:ext cx="4876800" cy="354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635500" y="2300288"/>
            <a:ext cx="260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BFS tree for vertex s=2.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927225" y="6088591"/>
            <a:ext cx="574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Question: What would a “level” order traversal tell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400844"/>
            <a:ext cx="7200900" cy="1485900"/>
          </a:xfrm>
        </p:spPr>
        <p:txBody>
          <a:bodyPr/>
          <a:lstStyle/>
          <a:p>
            <a:r>
              <a:rPr lang="en-US" altLang="zh-CN" sz="4000" dirty="0" smtClean="0">
                <a:ea typeface="宋体" panose="02010600030101010101" pitchFamily="2" charset="-122"/>
              </a:rPr>
              <a:t>How do we record the shortest distances?</a:t>
            </a:r>
          </a:p>
        </p:txBody>
      </p:sp>
      <p:graphicFrame>
        <p:nvGraphicFramePr>
          <p:cNvPr id="37890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549357"/>
              </p:ext>
            </p:extLst>
          </p:nvPr>
        </p:nvGraphicFramePr>
        <p:xfrm>
          <a:off x="1271587" y="1447800"/>
          <a:ext cx="545782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Bitmap Image" r:id="rId3" imgW="7085714" imgH="6628571" progId="Paint.Picture">
                  <p:embed/>
                </p:oleObj>
              </mc:Choice>
              <mc:Fallback>
                <p:oleObj name="Bitmap Image" r:id="rId3" imgW="7085714" imgH="662857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7" y="1447800"/>
                        <a:ext cx="5457825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826000" y="2626254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 dirty="0">
                <a:solidFill>
                  <a:srgbClr val="FF0000"/>
                </a:solidFill>
              </a:rPr>
              <a:t>d(v) = </a:t>
            </a:r>
            <a:r>
              <a:rPr lang="en-US" altLang="en-US" sz="1800" b="0" dirty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  <a:r>
              <a:rPr lang="en-US" altLang="en-US" sz="1800" b="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959100" y="57150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 dirty="0">
                <a:solidFill>
                  <a:srgbClr val="FF0000"/>
                </a:solidFill>
              </a:rPr>
              <a:t>d(w)=d(v)+1;</a:t>
            </a: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3802592" y="3300147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 dirty="0">
                <a:solidFill>
                  <a:srgbClr val="FF0000"/>
                </a:solidFill>
              </a:rPr>
              <a:t>d(s) = </a:t>
            </a:r>
            <a:r>
              <a:rPr lang="en-US" altLang="en-US" sz="1800" b="0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altLang="en-US" sz="1800" b="0" dirty="0">
                <a:solidFill>
                  <a:srgbClr val="FF0000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of BFS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200900" cy="3581400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 One application concerns how to find 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     connected components in a graph</a:t>
            </a:r>
          </a:p>
          <a:p>
            <a:pPr>
              <a:buFont typeface="Monotype Sorts" pitchFamily="2" charset="2"/>
              <a:buNone/>
            </a:pPr>
            <a:endParaRPr lang="en-US" altLang="en-US" sz="2800" dirty="0" smtClean="0"/>
          </a:p>
          <a:p>
            <a:r>
              <a:rPr lang="en-US" altLang="en-US" sz="2800" dirty="0" smtClean="0"/>
              <a:t> If a graph has more than one connected components, BFS builds a BFS-forest (not just BFS-tree)!</a:t>
            </a:r>
          </a:p>
          <a:p>
            <a:pPr lvl="1"/>
            <a:r>
              <a:rPr lang="en-US" altLang="en-US" sz="2800" dirty="0" smtClean="0"/>
              <a:t>Each tree in the forest is a </a:t>
            </a:r>
            <a:r>
              <a:rPr lang="en-US" altLang="en-US" sz="2800" dirty="0" smtClean="0">
                <a:solidFill>
                  <a:schemeClr val="accent3">
                    <a:lumMod val="75000"/>
                  </a:schemeClr>
                </a:solidFill>
              </a:rPr>
              <a:t>connected component.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End of slides</a:t>
            </a:r>
            <a:endParaRPr lang="en-MY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520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Types of Graphs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236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/>
              <a:t>directed vs. undirected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-US" dirty="0"/>
              <a:t>weighted vs. unweighted </a:t>
            </a:r>
          </a:p>
        </p:txBody>
      </p:sp>
    </p:spTree>
    <p:extLst>
      <p:ext uri="{BB962C8B-B14F-4D97-AF65-F5344CB8AC3E}">
        <p14:creationId xmlns:p14="http://schemas.microsoft.com/office/powerpoint/2010/main" val="422302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876300" y="381000"/>
            <a:ext cx="7876200" cy="148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Directed vs. Undirected graphs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62100"/>
            <a:ext cx="8148955" cy="468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063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99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Definition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990600"/>
            <a:ext cx="8229600" cy="5105400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hlink"/>
                </a:solidFill>
                <a:ea typeface="宋体" panose="02010600030101010101" pitchFamily="2" charset="-122"/>
              </a:rPr>
              <a:t>Undirected</a:t>
            </a:r>
            <a:r>
              <a:rPr lang="en-US" altLang="zh-CN" sz="2800" dirty="0" smtClean="0">
                <a:ea typeface="宋体" panose="02010600030101010101" pitchFamily="2" charset="-122"/>
              </a:rPr>
              <a:t> graph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An undirected graph is specified by an ordered pair (V,E), where V is the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set of vertices </a:t>
            </a:r>
            <a:r>
              <a:rPr lang="en-US" altLang="zh-CN" sz="2400" dirty="0" smtClean="0">
                <a:ea typeface="宋体" panose="02010600030101010101" pitchFamily="2" charset="-122"/>
              </a:rPr>
              <a:t>and E is the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set of edges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715314"/>
              </p:ext>
            </p:extLst>
          </p:nvPr>
        </p:nvGraphicFramePr>
        <p:xfrm>
          <a:off x="2613025" y="2711980"/>
          <a:ext cx="4953000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Bitmap Image" r:id="rId3" imgW="7714286" imgH="5753903" progId="Paint.Picture">
                  <p:embed/>
                </p:oleObj>
              </mc:Choice>
              <mc:Fallback>
                <p:oleObj name="Bitmap Image" r:id="rId3" imgW="7714286" imgH="575390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2711980"/>
                        <a:ext cx="4953000" cy="369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36925" y="2743200"/>
            <a:ext cx="2682875" cy="2133600"/>
            <a:chOff x="2016" y="1728"/>
            <a:chExt cx="1690" cy="1344"/>
          </a:xfrm>
        </p:grpSpPr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3398" y="2551"/>
              <a:ext cx="3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chemeClr val="bg2"/>
                  </a:solidFill>
                  <a:ea typeface="宋体" panose="02010600030101010101" pitchFamily="2" charset="-122"/>
                </a:rPr>
                <a:t>{c,f}</a:t>
              </a:r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3120" y="1728"/>
              <a:ext cx="3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chemeClr val="bg2"/>
                  </a:solidFill>
                  <a:ea typeface="宋体" panose="02010600030101010101" pitchFamily="2" charset="-122"/>
                </a:rPr>
                <a:t>{a,c}</a:t>
              </a: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2304" y="1728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chemeClr val="bg2"/>
                  </a:solidFill>
                  <a:ea typeface="宋体" panose="02010600030101010101" pitchFamily="2" charset="-122"/>
                </a:rPr>
                <a:t>{a,b}</a:t>
              </a:r>
            </a:p>
          </p:txBody>
        </p:sp>
        <p:sp>
          <p:nvSpPr>
            <p:cNvPr id="3081" name="Text Box 9"/>
            <p:cNvSpPr txBox="1">
              <a:spLocks noChangeArrowheads="1"/>
            </p:cNvSpPr>
            <p:nvPr/>
          </p:nvSpPr>
          <p:spPr bwMode="auto">
            <a:xfrm>
              <a:off x="2400" y="2160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chemeClr val="bg2"/>
                  </a:solidFill>
                  <a:ea typeface="宋体" panose="02010600030101010101" pitchFamily="2" charset="-122"/>
                </a:rPr>
                <a:t>{b,d}</a:t>
              </a:r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2928" y="2208"/>
              <a:ext cx="3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chemeClr val="bg2"/>
                  </a:solidFill>
                  <a:ea typeface="宋体" panose="02010600030101010101" pitchFamily="2" charset="-122"/>
                </a:rPr>
                <a:t>{c,d}</a:t>
              </a: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2640" y="2880"/>
              <a:ext cx="3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chemeClr val="bg2"/>
                  </a:solidFill>
                  <a:ea typeface="宋体" panose="02010600030101010101" pitchFamily="2" charset="-122"/>
                </a:rPr>
                <a:t>{e,f}</a:t>
              </a: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2016" y="2496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chemeClr val="bg2"/>
                  </a:solidFill>
                  <a:ea typeface="宋体" panose="02010600030101010101" pitchFamily="2" charset="-122"/>
                </a:rPr>
                <a:t>{b,e}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333375"/>
            <a:ext cx="7200900" cy="14859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Terminology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028700" y="1600200"/>
            <a:ext cx="7429500" cy="4267200"/>
          </a:xfrm>
        </p:spPr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zh-CN" sz="2400" dirty="0" smtClean="0">
                <a:ea typeface="宋体" panose="02010600030101010101" pitchFamily="2" charset="-122"/>
              </a:rPr>
              <a:t>If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400" dirty="0" smtClean="0">
                <a:ea typeface="宋体" panose="02010600030101010101" pitchFamily="2" charset="-122"/>
              </a:rPr>
              <a:t> and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ea typeface="宋体" panose="02010600030101010101" pitchFamily="2" charset="-122"/>
              </a:rPr>
              <a:t> are connected, they are said to be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adjacent</a:t>
            </a:r>
            <a:r>
              <a:rPr lang="en-US" altLang="zh-CN" sz="2400" dirty="0" smtClean="0">
                <a:ea typeface="宋体" panose="02010600030101010101" pitchFamily="2" charset="-122"/>
              </a:rPr>
              <a:t> vertices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1371600" lvl="2" indent="-457200"/>
            <a:r>
              <a:rPr lang="en-US" altLang="zh-CN" b="1" i="1" dirty="0" smtClean="0">
                <a:ea typeface="宋体" panose="02010600030101010101" pitchFamily="2" charset="-122"/>
              </a:rPr>
              <a:t>v</a:t>
            </a:r>
            <a:r>
              <a:rPr lang="en-US" altLang="zh-CN" b="1" i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 and </a:t>
            </a:r>
            <a:r>
              <a:rPr lang="en-US" altLang="zh-CN" b="1" i="1" dirty="0" smtClean="0">
                <a:ea typeface="宋体" panose="02010600030101010101" pitchFamily="2" charset="-122"/>
              </a:rPr>
              <a:t>v</a:t>
            </a:r>
            <a:r>
              <a:rPr lang="en-US" altLang="zh-CN" b="1" i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</a:rPr>
              <a:t> are </a:t>
            </a:r>
            <a:r>
              <a:rPr lang="en-US" altLang="zh-CN" u="sng" dirty="0" smtClean="0">
                <a:ea typeface="宋体" panose="02010600030101010101" pitchFamily="2" charset="-122"/>
              </a:rPr>
              <a:t>endpoints</a:t>
            </a:r>
            <a:r>
              <a:rPr lang="en-US" altLang="zh-CN" dirty="0" smtClean="0">
                <a:ea typeface="宋体" panose="02010600030101010101" pitchFamily="2" charset="-122"/>
              </a:rPr>
              <a:t> of the edge {</a:t>
            </a:r>
            <a:r>
              <a:rPr lang="en-US" altLang="zh-CN" b="1" i="1" dirty="0" smtClean="0">
                <a:ea typeface="宋体" panose="02010600030101010101" pitchFamily="2" charset="-122"/>
              </a:rPr>
              <a:t>v</a:t>
            </a:r>
            <a:r>
              <a:rPr lang="en-US" altLang="zh-CN" b="1" i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i="1" dirty="0" smtClean="0"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ea typeface="宋体" panose="02010600030101010101" pitchFamily="2" charset="-122"/>
              </a:rPr>
              <a:t>v</a:t>
            </a:r>
            <a:r>
              <a:rPr lang="en-US" altLang="zh-CN" b="1" i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</a:rPr>
              <a:t>}</a:t>
            </a:r>
          </a:p>
          <a:p>
            <a:pPr marL="1371600" lvl="2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2400" dirty="0" smtClean="0">
                <a:ea typeface="宋体" panose="02010600030101010101" pitchFamily="2" charset="-122"/>
              </a:rPr>
              <a:t>If an edge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e</a:t>
            </a:r>
            <a:r>
              <a:rPr lang="en-US" altLang="zh-CN" sz="2400" dirty="0" smtClean="0">
                <a:ea typeface="宋体" panose="02010600030101010101" pitchFamily="2" charset="-122"/>
              </a:rPr>
              <a:t> is connected to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v</a:t>
            </a:r>
            <a:r>
              <a:rPr lang="en-US" altLang="zh-CN" sz="2400" dirty="0" smtClean="0">
                <a:ea typeface="宋体" panose="02010600030101010101" pitchFamily="2" charset="-122"/>
              </a:rPr>
              <a:t>, then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v</a:t>
            </a:r>
            <a:r>
              <a:rPr lang="en-US" altLang="zh-CN" sz="2400" dirty="0" smtClean="0">
                <a:ea typeface="宋体" panose="02010600030101010101" pitchFamily="2" charset="-122"/>
              </a:rPr>
              <a:t> is said to be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incident</a:t>
            </a:r>
            <a:r>
              <a:rPr lang="en-US" altLang="zh-CN" sz="2400" dirty="0" smtClean="0">
                <a:ea typeface="宋体" panose="02010600030101010101" pitchFamily="2" charset="-122"/>
              </a:rPr>
              <a:t> on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e</a:t>
            </a:r>
            <a:r>
              <a:rPr lang="en-US" altLang="zh-CN" sz="2400" dirty="0" smtClean="0">
                <a:ea typeface="宋体" panose="02010600030101010101" pitchFamily="2" charset="-122"/>
              </a:rPr>
              <a:t>.  Also, the edge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e</a:t>
            </a:r>
            <a:r>
              <a:rPr lang="en-US" altLang="zh-CN" sz="2400" dirty="0" smtClean="0">
                <a:ea typeface="宋体" panose="02010600030101010101" pitchFamily="2" charset="-122"/>
              </a:rPr>
              <a:t> is said to be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</a:rPr>
              <a:t>incident</a:t>
            </a:r>
            <a:r>
              <a:rPr lang="en-US" altLang="zh-CN" sz="2400" dirty="0" smtClean="0">
                <a:ea typeface="宋体" panose="02010600030101010101" pitchFamily="2" charset="-122"/>
              </a:rPr>
              <a:t> on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v</a:t>
            </a:r>
            <a:r>
              <a:rPr lang="en-US" altLang="zh-CN" sz="2400" dirty="0" smtClean="0">
                <a:ea typeface="宋体" panose="02010600030101010101" pitchFamily="2" charset="-122"/>
              </a:rPr>
              <a:t>.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2400" dirty="0" smtClean="0">
                <a:ea typeface="宋体" panose="02010600030101010101" pitchFamily="2" charset="-122"/>
              </a:rPr>
              <a:t>{</a:t>
            </a:r>
            <a:r>
              <a:rPr lang="en-US" altLang="zh-CN" sz="2400" b="1" i="1" dirty="0" smtClean="0">
                <a:ea typeface="宋体" panose="02010600030101010101" pitchFamily="2" charset="-122"/>
              </a:rPr>
              <a:t>v</a:t>
            </a:r>
            <a:r>
              <a:rPr lang="en-US" altLang="zh-CN" sz="2400" b="1" i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400" i="1" dirty="0" smtClean="0">
                <a:ea typeface="宋体" panose="02010600030101010101" pitchFamily="2" charset="-122"/>
              </a:rPr>
              <a:t>, </a:t>
            </a:r>
            <a:r>
              <a:rPr lang="en-US" altLang="zh-CN" sz="2400" b="1" i="1" dirty="0" smtClean="0">
                <a:ea typeface="宋体" panose="02010600030101010101" pitchFamily="2" charset="-122"/>
              </a:rPr>
              <a:t>v</a:t>
            </a:r>
            <a:r>
              <a:rPr lang="en-US" altLang="zh-CN" sz="2400" b="1" i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ea typeface="宋体" panose="02010600030101010101" pitchFamily="2" charset="-122"/>
              </a:rPr>
              <a:t>} = {</a:t>
            </a:r>
            <a:r>
              <a:rPr lang="en-US" altLang="zh-CN" sz="2400" b="1" i="1" dirty="0" smtClean="0">
                <a:ea typeface="宋体" panose="02010600030101010101" pitchFamily="2" charset="-122"/>
              </a:rPr>
              <a:t>v</a:t>
            </a:r>
            <a:r>
              <a:rPr lang="en-US" altLang="zh-CN" sz="2400" b="1" i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400" i="1" dirty="0" smtClean="0">
                <a:ea typeface="宋体" panose="02010600030101010101" pitchFamily="2" charset="-122"/>
              </a:rPr>
              <a:t>, </a:t>
            </a:r>
            <a:r>
              <a:rPr lang="en-US" altLang="zh-CN" sz="2400" b="1" i="1" dirty="0" smtClean="0">
                <a:ea typeface="宋体" panose="02010600030101010101" pitchFamily="2" charset="-122"/>
              </a:rPr>
              <a:t>v</a:t>
            </a:r>
            <a:r>
              <a:rPr lang="en-US" altLang="zh-CN" sz="2400" b="1" i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400" dirty="0" smtClean="0">
                <a:ea typeface="宋体" panose="02010600030101010101" pitchFamily="2" charset="-122"/>
              </a:rPr>
              <a:t>}*</a:t>
            </a:r>
          </a:p>
          <a:p>
            <a:pPr marL="609600" indent="-609600">
              <a:buFontTx/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/>
            </a:pP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56443" y="4948238"/>
            <a:ext cx="8329613" cy="12096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 dirty="0">
                <a:ea typeface="宋体" panose="02010600030101010101" pitchFamily="2" charset="-122"/>
              </a:rPr>
              <a:t>*</a:t>
            </a:r>
            <a:r>
              <a:rPr lang="en-US" altLang="zh-CN" sz="1800" b="0" dirty="0">
                <a:ea typeface="宋体" panose="02010600030101010101" pitchFamily="2" charset="-122"/>
              </a:rPr>
              <a:t>Later, we will talk about “directed graphs”, where edges have direction.  This</a:t>
            </a:r>
            <a:br>
              <a:rPr lang="en-US" altLang="zh-CN" sz="1800" b="0" dirty="0">
                <a:ea typeface="宋体" panose="02010600030101010101" pitchFamily="2" charset="-122"/>
              </a:rPr>
            </a:br>
            <a:r>
              <a:rPr lang="en-US" altLang="zh-CN" sz="1800" b="0" dirty="0">
                <a:ea typeface="宋体" panose="02010600030101010101" pitchFamily="2" charset="-122"/>
              </a:rPr>
              <a:t>means that {v</a:t>
            </a:r>
            <a:r>
              <a:rPr lang="en-US" altLang="zh-CN" sz="1800" b="0" baseline="-25000" dirty="0"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ea typeface="宋体" panose="02010600030101010101" pitchFamily="2" charset="-122"/>
              </a:rPr>
              <a:t>,v</a:t>
            </a:r>
            <a:r>
              <a:rPr lang="en-US" altLang="zh-CN" sz="1800" b="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b="0" dirty="0">
                <a:ea typeface="宋体" panose="02010600030101010101" pitchFamily="2" charset="-122"/>
              </a:rPr>
              <a:t>} </a:t>
            </a:r>
            <a:r>
              <a:rPr lang="en-US" altLang="zh-CN" sz="1800" b="0" dirty="0">
                <a:ea typeface="宋体" panose="02010600030101010101" pitchFamily="2" charset="-122"/>
                <a:cs typeface="Arial" panose="020B0604020202020204" pitchFamily="34" charset="0"/>
              </a:rPr>
              <a:t>≠ </a:t>
            </a:r>
            <a:r>
              <a:rPr lang="en-US" altLang="zh-CN" sz="1800" b="0" dirty="0">
                <a:ea typeface="宋体" panose="02010600030101010101" pitchFamily="2" charset="-122"/>
              </a:rPr>
              <a:t>{v</a:t>
            </a:r>
            <a:r>
              <a:rPr lang="en-US" altLang="zh-CN" sz="1800" b="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b="0" dirty="0">
                <a:ea typeface="宋体" panose="02010600030101010101" pitchFamily="2" charset="-122"/>
              </a:rPr>
              <a:t>,v</a:t>
            </a:r>
            <a:r>
              <a:rPr lang="en-US" altLang="zh-CN" sz="1800" b="0" baseline="-25000" dirty="0"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ea typeface="宋体" panose="02010600030101010101" pitchFamily="2" charset="-122"/>
              </a:rPr>
              <a:t>} .  Directed graphs are drawn with arrows (called arcs) between edges.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>
              <a:ea typeface="宋体" panose="02010600030101010101" pitchFamily="2" charset="-122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3380483" y="6363627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4708723" y="6341269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581400" y="6477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093593" y="6272212"/>
            <a:ext cx="346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This means {A,B} only, not {B,A}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4618</TotalTime>
  <Words>3588</Words>
  <Application>Microsoft Office PowerPoint</Application>
  <PresentationFormat>On-screen Show (4:3)</PresentationFormat>
  <Paragraphs>1644</Paragraphs>
  <Slides>57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Crop</vt:lpstr>
      <vt:lpstr>Bitmap Image</vt:lpstr>
      <vt:lpstr>Equation</vt:lpstr>
      <vt:lpstr>Graphs</vt:lpstr>
      <vt:lpstr>Graphs</vt:lpstr>
      <vt:lpstr>Applications</vt:lpstr>
      <vt:lpstr>Another application</vt:lpstr>
      <vt:lpstr>Weighted graphs in practice</vt:lpstr>
      <vt:lpstr>Types of Graphs</vt:lpstr>
      <vt:lpstr>Directed vs. Undirected graphs</vt:lpstr>
      <vt:lpstr>Definition</vt:lpstr>
      <vt:lpstr>Terminology</vt:lpstr>
      <vt:lpstr>Graph Representation</vt:lpstr>
      <vt:lpstr>Adjacency Matrix</vt:lpstr>
      <vt:lpstr>Adjacency matrix:  Weighted vs. Unweighted graphs</vt:lpstr>
      <vt:lpstr>Adjacency list</vt:lpstr>
      <vt:lpstr>Example – Adjacency Matrix</vt:lpstr>
      <vt:lpstr>Example – Adjacency List</vt:lpstr>
      <vt:lpstr>Storage of adjacency list</vt:lpstr>
      <vt:lpstr>Storage of adjacency list</vt:lpstr>
      <vt:lpstr>Adjacency Lists vs. Matrix</vt:lpstr>
      <vt:lpstr>Path between vertices</vt:lpstr>
      <vt:lpstr>Types of paths</vt:lpstr>
      <vt:lpstr>Examples</vt:lpstr>
      <vt:lpstr>Graph Traversal</vt:lpstr>
      <vt:lpstr>BFS and Shortest Path Problem</vt:lpstr>
      <vt:lpstr>BSF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Shortest Path Recording</vt:lpstr>
      <vt:lpstr>BFS + Path Finding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Path reporting</vt:lpstr>
      <vt:lpstr>BFS tree</vt:lpstr>
      <vt:lpstr>How do we record the shortest distances?</vt:lpstr>
      <vt:lpstr>Application of BFS</vt:lpstr>
      <vt:lpstr>End of slides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taicl</dc:creator>
  <cp:lastModifiedBy>User</cp:lastModifiedBy>
  <cp:revision>331</cp:revision>
  <dcterms:created xsi:type="dcterms:W3CDTF">2005-09-13T14:58:53Z</dcterms:created>
  <dcterms:modified xsi:type="dcterms:W3CDTF">2017-11-20T04:45:27Z</dcterms:modified>
</cp:coreProperties>
</file>