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2" r:id="rId1"/>
  </p:sldMasterIdLst>
  <p:notesMasterIdLst>
    <p:notesMasterId r:id="rId30"/>
  </p:notesMasterIdLst>
  <p:sldIdLst>
    <p:sldId id="325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75000"/>
      <a:buFont typeface="Monotype Sorts" pitchFamily="2" charset="2"/>
      <a:buChar char="l"/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CC00"/>
    <a:srgbClr val="070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70" autoAdjust="0"/>
  </p:normalViewPr>
  <p:slideViewPr>
    <p:cSldViewPr>
      <p:cViewPr varScale="1">
        <p:scale>
          <a:sx n="57" d="100"/>
          <a:sy n="57" d="100"/>
        </p:scale>
        <p:origin x="17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0"/>
            </a:lvl1pPr>
          </a:lstStyle>
          <a:p>
            <a:fld id="{2F2C1392-F8B0-4A42-8D1F-68EEA7A7E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173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1B6A294-AB12-488A-BA3B-9A6AAEB33B1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742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07549-637A-4110-B571-0E2EC21DE57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33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3F4D-770D-45CC-9314-709B84D7C6F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14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11720-1AC2-471D-B966-57FE7D03F80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51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2477457-782E-4118-9BFD-15A09BDAB96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62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E217-C039-4293-9BA9-60156F1F882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05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D47F-1B32-4A8F-B6BC-85E5BFFE057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5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59D0-2775-430D-906D-E3B51DA7B562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8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D66B-9998-4C18-80A6-9DD35D27F48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97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A0A9-4082-487E-ADD9-531FE8033743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26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CB140-13A5-44CE-B1B2-2B108E26E466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818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EBA02D-73E6-40A4-9F7B-C231E293919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400" dirty="0" smtClean="0"/>
              <a:t>GRAPHS:</a:t>
            </a:r>
            <a:br>
              <a:rPr lang="en-US" altLang="en-US" sz="5400" dirty="0" smtClean="0"/>
            </a:br>
            <a:r>
              <a:rPr lang="en-US" altLang="en-US" sz="5400" dirty="0" smtClean="0"/>
              <a:t>Depth-first </a:t>
            </a:r>
            <a:r>
              <a:rPr lang="en-US" altLang="en-US" sz="5400" dirty="0" smtClean="0"/>
              <a:t>search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713788" y="176213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Font typeface="Monotype Sorts" pitchFamily="2" charset="2"/>
              <a:buNone/>
            </a:pPr>
            <a:endParaRPr lang="en-US" altLang="zh-TW" sz="1600" b="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726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26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26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26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6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6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26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26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726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26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7270" name="AutoShape 14"/>
            <p:cNvCxnSpPr>
              <a:cxnSpLocks noChangeShapeType="1"/>
              <a:stCxn id="7269" idx="6"/>
              <a:endCxn id="726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AutoShape 15"/>
            <p:cNvCxnSpPr>
              <a:cxnSpLocks noChangeShapeType="1"/>
              <a:stCxn id="7268" idx="5"/>
              <a:endCxn id="726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AutoShape 16"/>
            <p:cNvCxnSpPr>
              <a:cxnSpLocks noChangeShapeType="1"/>
              <a:stCxn id="7267" idx="2"/>
              <a:endCxn id="726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AutoShape 17"/>
            <p:cNvCxnSpPr>
              <a:cxnSpLocks noChangeShapeType="1"/>
              <a:stCxn id="7268" idx="3"/>
              <a:endCxn id="726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4" name="AutoShape 18"/>
            <p:cNvCxnSpPr>
              <a:cxnSpLocks noChangeShapeType="1"/>
              <a:stCxn id="7260" idx="6"/>
              <a:endCxn id="726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5" name="AutoShape 19"/>
            <p:cNvCxnSpPr>
              <a:cxnSpLocks noChangeShapeType="1"/>
              <a:stCxn id="7260" idx="3"/>
              <a:endCxn id="726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6" name="AutoShape 20"/>
            <p:cNvCxnSpPr>
              <a:cxnSpLocks noChangeShapeType="1"/>
              <a:stCxn id="7261" idx="6"/>
              <a:endCxn id="726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7" name="AutoShape 21"/>
            <p:cNvCxnSpPr>
              <a:cxnSpLocks noChangeShapeType="1"/>
              <a:stCxn id="7262" idx="7"/>
              <a:endCxn id="726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8" name="AutoShape 22"/>
            <p:cNvCxnSpPr>
              <a:cxnSpLocks noChangeShapeType="1"/>
              <a:stCxn id="7262" idx="5"/>
              <a:endCxn id="726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9" name="AutoShape 23"/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0" name="AutoShape 24"/>
            <p:cNvCxnSpPr>
              <a:cxnSpLocks noChangeShapeType="1"/>
              <a:stCxn id="7264" idx="6"/>
              <a:endCxn id="726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81" name="AutoShape 25"/>
            <p:cNvCxnSpPr>
              <a:cxnSpLocks noChangeShapeType="1"/>
              <a:stCxn id="7265" idx="6"/>
              <a:endCxn id="726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170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7174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943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946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4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9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Pred[9]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9487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49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7250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1115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-&gt; visit 1,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7251" name="Line 106"/>
          <p:cNvSpPr>
            <a:spLocks noChangeShapeType="1"/>
          </p:cNvSpPr>
          <p:nvPr/>
        </p:nvSpPr>
        <p:spPr bwMode="auto">
          <a:xfrm>
            <a:off x="4343400" y="4267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252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7253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254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255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7256" name="Oval 114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57" name="Oval 116"/>
          <p:cNvSpPr>
            <a:spLocks noChangeArrowheads="1"/>
          </p:cNvSpPr>
          <p:nvPr/>
        </p:nvSpPr>
        <p:spPr bwMode="auto">
          <a:xfrm>
            <a:off x="6194425" y="38862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58" name="Oval 117"/>
          <p:cNvSpPr>
            <a:spLocks noChangeArrowheads="1"/>
          </p:cNvSpPr>
          <p:nvPr/>
        </p:nvSpPr>
        <p:spPr bwMode="auto">
          <a:xfrm>
            <a:off x="5638800" y="41576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59" name="Oval 118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828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28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28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28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29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29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29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29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829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9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8296" name="AutoShape 14"/>
            <p:cNvCxnSpPr>
              <a:cxnSpLocks noChangeShapeType="1"/>
              <a:stCxn id="8295" idx="6"/>
              <a:endCxn id="829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7" name="AutoShape 15"/>
            <p:cNvCxnSpPr>
              <a:cxnSpLocks noChangeShapeType="1"/>
              <a:stCxn id="8294" idx="5"/>
              <a:endCxn id="829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8" name="AutoShape 16"/>
            <p:cNvCxnSpPr>
              <a:cxnSpLocks noChangeShapeType="1"/>
              <a:stCxn id="8293" idx="2"/>
              <a:endCxn id="829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9" name="AutoShape 17"/>
            <p:cNvCxnSpPr>
              <a:cxnSpLocks noChangeShapeType="1"/>
              <a:stCxn id="8294" idx="3"/>
              <a:endCxn id="828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0" name="AutoShape 18"/>
            <p:cNvCxnSpPr>
              <a:cxnSpLocks noChangeShapeType="1"/>
              <a:stCxn id="8286" idx="6"/>
              <a:endCxn id="829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1" name="AutoShape 19"/>
            <p:cNvCxnSpPr>
              <a:cxnSpLocks noChangeShapeType="1"/>
              <a:stCxn id="8286" idx="3"/>
              <a:endCxn id="828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2" name="AutoShape 20"/>
            <p:cNvCxnSpPr>
              <a:cxnSpLocks noChangeShapeType="1"/>
              <a:stCxn id="8287" idx="6"/>
              <a:endCxn id="828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3" name="AutoShape 21"/>
            <p:cNvCxnSpPr>
              <a:cxnSpLocks noChangeShapeType="1"/>
              <a:stCxn id="8288" idx="7"/>
              <a:endCxn id="829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4" name="AutoShape 22"/>
            <p:cNvCxnSpPr>
              <a:cxnSpLocks noChangeShapeType="1"/>
              <a:stCxn id="8288" idx="5"/>
              <a:endCxn id="828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5" name="AutoShape 23"/>
            <p:cNvCxnSpPr>
              <a:cxnSpLocks noChangeShapeType="1"/>
              <a:stCxn id="8289" idx="6"/>
              <a:endCxn id="829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6" name="AutoShape 24"/>
            <p:cNvCxnSpPr>
              <a:cxnSpLocks noChangeShapeType="1"/>
              <a:stCxn id="8290" idx="6"/>
              <a:endCxn id="829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07" name="AutoShape 25"/>
            <p:cNvCxnSpPr>
              <a:cxnSpLocks noChangeShapeType="1"/>
              <a:stCxn id="8291" idx="6"/>
              <a:endCxn id="829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19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8198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046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048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8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1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Pred[1]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30511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3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8274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3718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visit 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8275" name="Line 106"/>
          <p:cNvSpPr>
            <a:spLocks noChangeShapeType="1"/>
          </p:cNvSpPr>
          <p:nvPr/>
        </p:nvSpPr>
        <p:spPr bwMode="auto">
          <a:xfrm>
            <a:off x="44196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276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8277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278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279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280" name="Line 114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8281" name="Oval 116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82" name="Oval 117"/>
          <p:cNvSpPr>
            <a:spLocks noChangeArrowheads="1"/>
          </p:cNvSpPr>
          <p:nvPr/>
        </p:nvSpPr>
        <p:spPr bwMode="auto">
          <a:xfrm>
            <a:off x="6203950" y="38750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83" name="Oval 118"/>
          <p:cNvSpPr>
            <a:spLocks noChangeArrowheads="1"/>
          </p:cNvSpPr>
          <p:nvPr/>
        </p:nvSpPr>
        <p:spPr bwMode="auto">
          <a:xfrm>
            <a:off x="5638800" y="4137025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84" name="Oval 119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85" name="Oval 120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931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31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31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31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1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1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31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31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32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32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9322" name="AutoShape 14"/>
            <p:cNvCxnSpPr>
              <a:cxnSpLocks noChangeShapeType="1"/>
              <a:stCxn id="9321" idx="6"/>
              <a:endCxn id="932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3" name="AutoShape 15"/>
            <p:cNvCxnSpPr>
              <a:cxnSpLocks noChangeShapeType="1"/>
              <a:stCxn id="9320" idx="5"/>
              <a:endCxn id="931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4" name="AutoShape 16"/>
            <p:cNvCxnSpPr>
              <a:cxnSpLocks noChangeShapeType="1"/>
              <a:stCxn id="9319" idx="2"/>
              <a:endCxn id="931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5" name="AutoShape 17"/>
            <p:cNvCxnSpPr>
              <a:cxnSpLocks noChangeShapeType="1"/>
              <a:stCxn id="9320" idx="3"/>
              <a:endCxn id="931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6" name="AutoShape 18"/>
            <p:cNvCxnSpPr>
              <a:cxnSpLocks noChangeShapeType="1"/>
              <a:stCxn id="9312" idx="6"/>
              <a:endCxn id="931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7" name="AutoShape 19"/>
            <p:cNvCxnSpPr>
              <a:cxnSpLocks noChangeShapeType="1"/>
              <a:stCxn id="9312" idx="3"/>
              <a:endCxn id="931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8" name="AutoShape 20"/>
            <p:cNvCxnSpPr>
              <a:cxnSpLocks noChangeShapeType="1"/>
              <a:stCxn id="9313" idx="6"/>
              <a:endCxn id="931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9" name="AutoShape 21"/>
            <p:cNvCxnSpPr>
              <a:cxnSpLocks noChangeShapeType="1"/>
              <a:stCxn id="9314" idx="7"/>
              <a:endCxn id="931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0" name="AutoShape 22"/>
            <p:cNvCxnSpPr>
              <a:cxnSpLocks noChangeShapeType="1"/>
              <a:stCxn id="9314" idx="5"/>
              <a:endCxn id="931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1" name="AutoShape 23"/>
            <p:cNvCxnSpPr>
              <a:cxnSpLocks noChangeShapeType="1"/>
              <a:stCxn id="9315" idx="6"/>
              <a:endCxn id="931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2" name="AutoShape 24"/>
            <p:cNvCxnSpPr>
              <a:cxnSpLocks noChangeShapeType="1"/>
              <a:stCxn id="9316" idx="6"/>
              <a:endCxn id="931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33" name="AutoShape 25"/>
            <p:cNvCxnSpPr>
              <a:cxnSpLocks noChangeShapeType="1"/>
              <a:stCxn id="9317" idx="6"/>
              <a:endCxn id="931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218" name="Object 26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9222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148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151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2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3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Pred[3]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31535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97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9298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7655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visit RDFS(4)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9299" name="Line 106"/>
          <p:cNvSpPr>
            <a:spLocks noChangeShapeType="1"/>
          </p:cNvSpPr>
          <p:nvPr/>
        </p:nvSpPr>
        <p:spPr bwMode="auto">
          <a:xfrm>
            <a:off x="4419600" y="2514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00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9301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02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03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04" name="Line 114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05" name="Line 117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9306" name="Oval 118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07" name="Oval 119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08" name="Oval 120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09" name="Oval 121"/>
          <p:cNvSpPr>
            <a:spLocks noChangeArrowheads="1"/>
          </p:cNvSpPr>
          <p:nvPr/>
        </p:nvSpPr>
        <p:spPr bwMode="auto">
          <a:xfrm>
            <a:off x="5627688" y="18938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0" name="Oval 122"/>
          <p:cNvSpPr>
            <a:spLocks noChangeArrowheads="1"/>
          </p:cNvSpPr>
          <p:nvPr/>
        </p:nvSpPr>
        <p:spPr bwMode="auto">
          <a:xfrm>
            <a:off x="5618163" y="24384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311" name="Oval 123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052513" y="4648200"/>
            <a:ext cx="8091487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RDFS(4) </a:t>
            </a:r>
            <a:r>
              <a:rPr lang="en-US" altLang="zh-CN" sz="1800" b="0">
                <a:ea typeface="宋体" panose="02010600030101010101" pitchFamily="2" charset="-122"/>
                <a:sym typeface="Wingdings" panose="05000000000000000000" pitchFamily="2" charset="2"/>
              </a:rPr>
              <a:t> STOP all of 4’s neighbors have been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                       return back to call RDFS(3)</a:t>
            </a: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10338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339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340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341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0342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343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0344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0345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0346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0347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0348" name="AutoShape 15"/>
            <p:cNvCxnSpPr>
              <a:cxnSpLocks noChangeShapeType="1"/>
              <a:stCxn id="10347" idx="6"/>
              <a:endCxn id="1034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9" name="AutoShape 16"/>
            <p:cNvCxnSpPr>
              <a:cxnSpLocks noChangeShapeType="1"/>
              <a:stCxn id="10346" idx="5"/>
              <a:endCxn id="1034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0" name="AutoShape 17"/>
            <p:cNvCxnSpPr>
              <a:cxnSpLocks noChangeShapeType="1"/>
              <a:stCxn id="10345" idx="2"/>
              <a:endCxn id="1034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1" name="AutoShape 18"/>
            <p:cNvCxnSpPr>
              <a:cxnSpLocks noChangeShapeType="1"/>
              <a:stCxn id="10346" idx="3"/>
              <a:endCxn id="1033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2" name="AutoShape 19"/>
            <p:cNvCxnSpPr>
              <a:cxnSpLocks noChangeShapeType="1"/>
              <a:stCxn id="10338" idx="6"/>
              <a:endCxn id="1034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3" name="AutoShape 20"/>
            <p:cNvCxnSpPr>
              <a:cxnSpLocks noChangeShapeType="1"/>
              <a:stCxn id="10338" idx="3"/>
              <a:endCxn id="1033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4" name="AutoShape 21"/>
            <p:cNvCxnSpPr>
              <a:cxnSpLocks noChangeShapeType="1"/>
              <a:stCxn id="10339" idx="6"/>
              <a:endCxn id="1034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5" name="AutoShape 22"/>
            <p:cNvCxnSpPr>
              <a:cxnSpLocks noChangeShapeType="1"/>
              <a:stCxn id="10340" idx="7"/>
              <a:endCxn id="1034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6" name="AutoShape 23"/>
            <p:cNvCxnSpPr>
              <a:cxnSpLocks noChangeShapeType="1"/>
              <a:stCxn id="10340" idx="5"/>
              <a:endCxn id="1034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7" name="AutoShape 24"/>
            <p:cNvCxnSpPr>
              <a:cxnSpLocks noChangeShapeType="1"/>
              <a:stCxn id="10341" idx="6"/>
              <a:endCxn id="1034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8" name="AutoShape 25"/>
            <p:cNvCxnSpPr>
              <a:cxnSpLocks noChangeShapeType="1"/>
              <a:stCxn id="10342" idx="6"/>
              <a:endCxn id="1034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9" name="AutoShape 26"/>
            <p:cNvCxnSpPr>
              <a:cxnSpLocks noChangeShapeType="1"/>
              <a:stCxn id="10343" idx="6"/>
              <a:endCxn id="1034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242" name="Object 27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28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0247" name="Text Box 29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2510" name="Group 30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2" name="Text Box 54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2535" name="Group 55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97" name="Text Box 79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4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Pred[4]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32560" name="Group 80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22" name="Text Box 104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10323" name="Line 106"/>
          <p:cNvSpPr>
            <a:spLocks noChangeShapeType="1"/>
          </p:cNvSpPr>
          <p:nvPr/>
        </p:nvSpPr>
        <p:spPr bwMode="auto">
          <a:xfrm>
            <a:off x="4419600" y="2819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4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10325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6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7" name="Line 112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8" name="Line 114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29" name="Line 117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30" name="Line 118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31" name="Oval 120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2" name="Oval 121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3" name="Oval 122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4" name="Oval 123"/>
          <p:cNvSpPr>
            <a:spLocks noChangeArrowheads="1"/>
          </p:cNvSpPr>
          <p:nvPr/>
        </p:nvSpPr>
        <p:spPr bwMode="auto">
          <a:xfrm>
            <a:off x="5638800" y="24384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5" name="Oval 124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6" name="Oval 126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7" name="Oval 127"/>
          <p:cNvSpPr>
            <a:spLocks noChangeArrowheads="1"/>
          </p:cNvSpPr>
          <p:nvPr/>
        </p:nvSpPr>
        <p:spPr bwMode="auto">
          <a:xfrm>
            <a:off x="381000" y="34718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18531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532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8533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534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8535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36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8537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538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8539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8540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8541" name="AutoShape 14"/>
            <p:cNvCxnSpPr>
              <a:cxnSpLocks noChangeShapeType="1"/>
              <a:stCxn id="18540" idx="6"/>
              <a:endCxn id="1853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2" name="AutoShape 15"/>
            <p:cNvCxnSpPr>
              <a:cxnSpLocks noChangeShapeType="1"/>
              <a:stCxn id="18539" idx="5"/>
              <a:endCxn id="1853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3" name="AutoShape 16"/>
            <p:cNvCxnSpPr>
              <a:cxnSpLocks noChangeShapeType="1"/>
              <a:stCxn id="18538" idx="2"/>
              <a:endCxn id="1853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4" name="AutoShape 17"/>
            <p:cNvCxnSpPr>
              <a:cxnSpLocks noChangeShapeType="1"/>
              <a:stCxn id="18539" idx="3"/>
              <a:endCxn id="1853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5" name="AutoShape 18"/>
            <p:cNvCxnSpPr>
              <a:cxnSpLocks noChangeShapeType="1"/>
              <a:stCxn id="18531" idx="6"/>
              <a:endCxn id="1853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6" name="AutoShape 19"/>
            <p:cNvCxnSpPr>
              <a:cxnSpLocks noChangeShapeType="1"/>
              <a:stCxn id="18531" idx="3"/>
              <a:endCxn id="1853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7" name="AutoShape 20"/>
            <p:cNvCxnSpPr>
              <a:cxnSpLocks noChangeShapeType="1"/>
              <a:stCxn id="18532" idx="6"/>
              <a:endCxn id="1853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8" name="AutoShape 21"/>
            <p:cNvCxnSpPr>
              <a:cxnSpLocks noChangeShapeType="1"/>
              <a:stCxn id="18533" idx="7"/>
              <a:endCxn id="1853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49" name="AutoShape 22"/>
            <p:cNvCxnSpPr>
              <a:cxnSpLocks noChangeShapeType="1"/>
              <a:stCxn id="18533" idx="5"/>
              <a:endCxn id="1853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50" name="AutoShape 23"/>
            <p:cNvCxnSpPr>
              <a:cxnSpLocks noChangeShapeType="1"/>
              <a:stCxn id="18534" idx="6"/>
              <a:endCxn id="1853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51" name="AutoShape 24"/>
            <p:cNvCxnSpPr>
              <a:cxnSpLocks noChangeShapeType="1"/>
              <a:stCxn id="18535" idx="6"/>
              <a:endCxn id="1853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52" name="AutoShape 25"/>
            <p:cNvCxnSpPr>
              <a:cxnSpLocks noChangeShapeType="1"/>
              <a:stCxn id="18536" idx="6"/>
              <a:endCxn id="1853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8438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353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355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82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12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18513" name="Text Box 104"/>
          <p:cNvSpPr txBox="1">
            <a:spLocks noChangeArrowheads="1"/>
          </p:cNvSpPr>
          <p:nvPr/>
        </p:nvSpPr>
        <p:spPr bwMode="auto">
          <a:xfrm>
            <a:off x="1052513" y="4648200"/>
            <a:ext cx="61341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visit 5 -&gt; RDFS(5)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8514" name="Text Box 106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18515" name="Line 108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16" name="Line 110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17" name="Line 111"/>
          <p:cNvSpPr>
            <a:spLocks noChangeShapeType="1"/>
          </p:cNvSpPr>
          <p:nvPr/>
        </p:nvSpPr>
        <p:spPr bwMode="auto">
          <a:xfrm flipV="1">
            <a:off x="1066800" y="3429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18" name="Text Box 112"/>
          <p:cNvSpPr txBox="1">
            <a:spLocks noChangeArrowheads="1"/>
          </p:cNvSpPr>
          <p:nvPr/>
        </p:nvSpPr>
        <p:spPr bwMode="auto">
          <a:xfrm>
            <a:off x="533400" y="411480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Back to 3</a:t>
            </a:r>
          </a:p>
        </p:txBody>
      </p:sp>
      <p:sp>
        <p:nvSpPr>
          <p:cNvPr id="18519" name="Line 113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20" name="Line 115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21" name="Line 118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22" name="Line 119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23" name="Oval 124"/>
          <p:cNvSpPr>
            <a:spLocks noChangeArrowheads="1"/>
          </p:cNvSpPr>
          <p:nvPr/>
        </p:nvSpPr>
        <p:spPr bwMode="auto">
          <a:xfrm>
            <a:off x="381000" y="34718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24" name="Oval 125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25" name="Line 127"/>
          <p:cNvSpPr>
            <a:spLocks noChangeShapeType="1"/>
          </p:cNvSpPr>
          <p:nvPr/>
        </p:nvSpPr>
        <p:spPr bwMode="auto">
          <a:xfrm>
            <a:off x="4419600" y="2514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526" name="Oval 128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27" name="Oval 129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28" name="Oval 130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29" name="Oval 131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530" name="Oval 132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1955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55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55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955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56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56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56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56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956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56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9566" name="AutoShape 14"/>
            <p:cNvCxnSpPr>
              <a:cxnSpLocks noChangeShapeType="1"/>
              <a:stCxn id="19565" idx="6"/>
              <a:endCxn id="1956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7" name="AutoShape 15"/>
            <p:cNvCxnSpPr>
              <a:cxnSpLocks noChangeShapeType="1"/>
              <a:stCxn id="19564" idx="5"/>
              <a:endCxn id="1956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8" name="AutoShape 16"/>
            <p:cNvCxnSpPr>
              <a:cxnSpLocks noChangeShapeType="1"/>
              <a:stCxn id="19563" idx="2"/>
              <a:endCxn id="1956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9" name="AutoShape 17"/>
            <p:cNvCxnSpPr>
              <a:cxnSpLocks noChangeShapeType="1"/>
              <a:stCxn id="19564" idx="3"/>
              <a:endCxn id="1955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0" name="AutoShape 18"/>
            <p:cNvCxnSpPr>
              <a:cxnSpLocks noChangeShapeType="1"/>
              <a:stCxn id="19556" idx="6"/>
              <a:endCxn id="1956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1" name="AutoShape 19"/>
            <p:cNvCxnSpPr>
              <a:cxnSpLocks noChangeShapeType="1"/>
              <a:stCxn id="19556" idx="3"/>
              <a:endCxn id="1955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2" name="AutoShape 20"/>
            <p:cNvCxnSpPr>
              <a:cxnSpLocks noChangeShapeType="1"/>
              <a:stCxn id="19557" idx="6"/>
              <a:endCxn id="1955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3" name="AutoShape 21"/>
            <p:cNvCxnSpPr>
              <a:cxnSpLocks noChangeShapeType="1"/>
              <a:stCxn id="19558" idx="7"/>
              <a:endCxn id="1956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4" name="AutoShape 22"/>
            <p:cNvCxnSpPr>
              <a:cxnSpLocks noChangeShapeType="1"/>
              <a:stCxn id="19558" idx="5"/>
              <a:endCxn id="1955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5" name="AutoShape 23"/>
            <p:cNvCxnSpPr>
              <a:cxnSpLocks noChangeShapeType="1"/>
              <a:stCxn id="19559" idx="6"/>
              <a:endCxn id="1956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6" name="AutoShape 24"/>
            <p:cNvCxnSpPr>
              <a:cxnSpLocks noChangeShapeType="1"/>
              <a:stCxn id="19560" idx="6"/>
              <a:endCxn id="1956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77" name="AutoShape 25"/>
            <p:cNvCxnSpPr>
              <a:cxnSpLocks noChangeShapeType="1"/>
              <a:stCxn id="19561" idx="6"/>
              <a:endCxn id="1956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0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19461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4650" name="Group 122"/>
          <p:cNvGraphicFramePr>
            <a:graphicFrameLocks noGrp="1"/>
          </p:cNvGraphicFramePr>
          <p:nvPr/>
        </p:nvGraphicFramePr>
        <p:xfrm>
          <a:off x="7620000" y="1447800"/>
          <a:ext cx="247650" cy="2971800"/>
        </p:xfrm>
        <a:graphic>
          <a:graphicData uri="http://schemas.openxmlformats.org/drawingml/2006/table">
            <a:tbl>
              <a:tblPr/>
              <a:tblGrid>
                <a:gridCol w="2476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458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4606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35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19536" name="Text Box 104"/>
          <p:cNvSpPr txBox="1">
            <a:spLocks noChangeArrowheads="1"/>
          </p:cNvSpPr>
          <p:nvPr/>
        </p:nvSpPr>
        <p:spPr bwMode="auto">
          <a:xfrm>
            <a:off x="1052513" y="4648200"/>
            <a:ext cx="67945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3 is already visited, so visit 6 -&gt; RDFS(6)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9537" name="Text Box 105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19538" name="Line 107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39" name="Line 109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40" name="Line 110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41" name="Line 112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42" name="Line 115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43" name="Line 116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44" name="Line 119"/>
          <p:cNvSpPr>
            <a:spLocks noChangeShapeType="1"/>
          </p:cNvSpPr>
          <p:nvPr/>
        </p:nvSpPr>
        <p:spPr bwMode="auto">
          <a:xfrm>
            <a:off x="1524000" y="3429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45" name="Rectangle 120"/>
          <p:cNvSpPr>
            <a:spLocks noChangeArrowheads="1"/>
          </p:cNvSpPr>
          <p:nvPr/>
        </p:nvSpPr>
        <p:spPr bwMode="auto">
          <a:xfrm>
            <a:off x="6781800" y="4953000"/>
            <a:ext cx="2362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5 as visited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Pred[5]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19546" name="Oval 125"/>
          <p:cNvSpPr>
            <a:spLocks noChangeArrowheads="1"/>
          </p:cNvSpPr>
          <p:nvPr/>
        </p:nvSpPr>
        <p:spPr bwMode="auto">
          <a:xfrm>
            <a:off x="381000" y="34718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47" name="Oval 126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9548" name="Picture 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49" name="Line 128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550" name="Oval 129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51" name="Oval 130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52" name="Oval 131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53" name="Oval 132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54" name="Oval 133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555" name="Oval 134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20582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583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584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585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586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587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0588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0589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0590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0591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0592" name="AutoShape 14"/>
            <p:cNvCxnSpPr>
              <a:cxnSpLocks noChangeShapeType="1"/>
              <a:stCxn id="20591" idx="6"/>
              <a:endCxn id="20590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3" name="AutoShape 15"/>
            <p:cNvCxnSpPr>
              <a:cxnSpLocks noChangeShapeType="1"/>
              <a:stCxn id="20590" idx="5"/>
              <a:endCxn id="20589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4" name="AutoShape 16"/>
            <p:cNvCxnSpPr>
              <a:cxnSpLocks noChangeShapeType="1"/>
              <a:stCxn id="20589" idx="2"/>
              <a:endCxn id="20586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5" name="AutoShape 17"/>
            <p:cNvCxnSpPr>
              <a:cxnSpLocks noChangeShapeType="1"/>
              <a:stCxn id="20590" idx="3"/>
              <a:endCxn id="20582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6" name="AutoShape 18"/>
            <p:cNvCxnSpPr>
              <a:cxnSpLocks noChangeShapeType="1"/>
              <a:stCxn id="20582" idx="6"/>
              <a:endCxn id="20586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7" name="AutoShape 19"/>
            <p:cNvCxnSpPr>
              <a:cxnSpLocks noChangeShapeType="1"/>
              <a:stCxn id="20582" idx="3"/>
              <a:endCxn id="20583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8" name="AutoShape 20"/>
            <p:cNvCxnSpPr>
              <a:cxnSpLocks noChangeShapeType="1"/>
              <a:stCxn id="20583" idx="6"/>
              <a:endCxn id="20584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9" name="AutoShape 21"/>
            <p:cNvCxnSpPr>
              <a:cxnSpLocks noChangeShapeType="1"/>
              <a:stCxn id="20584" idx="7"/>
              <a:endCxn id="20586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0" name="AutoShape 22"/>
            <p:cNvCxnSpPr>
              <a:cxnSpLocks noChangeShapeType="1"/>
              <a:stCxn id="20584" idx="5"/>
              <a:endCxn id="20585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1" name="AutoShape 23"/>
            <p:cNvCxnSpPr>
              <a:cxnSpLocks noChangeShapeType="1"/>
              <a:stCxn id="20585" idx="6"/>
              <a:endCxn id="20588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2" name="AutoShape 24"/>
            <p:cNvCxnSpPr>
              <a:cxnSpLocks noChangeShapeType="1"/>
              <a:stCxn id="20586" idx="6"/>
              <a:endCxn id="20587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603" name="AutoShape 25"/>
            <p:cNvCxnSpPr>
              <a:cxnSpLocks noChangeShapeType="1"/>
              <a:stCxn id="20587" idx="6"/>
              <a:endCxn id="20588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4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0485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558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0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560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5630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59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0560" name="Text Box 104"/>
          <p:cNvSpPr txBox="1">
            <a:spLocks noChangeArrowheads="1"/>
          </p:cNvSpPr>
          <p:nvPr/>
        </p:nvSpPr>
        <p:spPr bwMode="auto">
          <a:xfrm>
            <a:off x="1052513" y="4495800"/>
            <a:ext cx="48641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RDFS(6)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visit 7 -&gt; RDFS(7)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0561" name="Text Box 105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20562" name="Line 107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3" name="Line 109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4" name="Line 110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5" name="Line 112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6" name="Line 115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7" name="Line 116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8" name="Line 119"/>
          <p:cNvSpPr>
            <a:spLocks noChangeShapeType="1"/>
          </p:cNvSpPr>
          <p:nvPr/>
        </p:nvSpPr>
        <p:spPr bwMode="auto">
          <a:xfrm>
            <a:off x="1524000" y="3429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69" name="Rectangle 120"/>
          <p:cNvSpPr>
            <a:spLocks noChangeArrowheads="1"/>
          </p:cNvSpPr>
          <p:nvPr/>
        </p:nvSpPr>
        <p:spPr bwMode="auto">
          <a:xfrm>
            <a:off x="6781800" y="4953000"/>
            <a:ext cx="2362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6 as visited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Pred[6]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20570" name="Line 123"/>
          <p:cNvSpPr>
            <a:spLocks noChangeShapeType="1"/>
          </p:cNvSpPr>
          <p:nvPr/>
        </p:nvSpPr>
        <p:spPr bwMode="auto">
          <a:xfrm flipV="1">
            <a:off x="2209800" y="35052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71" name="Oval 126"/>
          <p:cNvSpPr>
            <a:spLocks noChangeArrowheads="1"/>
          </p:cNvSpPr>
          <p:nvPr/>
        </p:nvSpPr>
        <p:spPr bwMode="auto">
          <a:xfrm>
            <a:off x="381000" y="34718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2" name="Oval 127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0573" name="Picture 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4" name="Line 129"/>
          <p:cNvSpPr>
            <a:spLocks noChangeShapeType="1"/>
          </p:cNvSpPr>
          <p:nvPr/>
        </p:nvSpPr>
        <p:spPr bwMode="auto">
          <a:xfrm>
            <a:off x="4419600" y="3352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575" name="Oval 130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6" name="Oval 131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7" name="Oval 132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8" name="Oval 133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79" name="Oval 134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0" name="Oval 135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81" name="Oval 136"/>
          <p:cNvSpPr>
            <a:spLocks noChangeArrowheads="1"/>
          </p:cNvSpPr>
          <p:nvPr/>
        </p:nvSpPr>
        <p:spPr bwMode="auto">
          <a:xfrm>
            <a:off x="5638800" y="32337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2160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60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61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61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61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61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161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161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161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161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1618" name="AutoShape 14"/>
            <p:cNvCxnSpPr>
              <a:cxnSpLocks noChangeShapeType="1"/>
              <a:stCxn id="21617" idx="6"/>
              <a:endCxn id="2161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19" name="AutoShape 15"/>
            <p:cNvCxnSpPr>
              <a:cxnSpLocks noChangeShapeType="1"/>
              <a:stCxn id="21616" idx="5"/>
              <a:endCxn id="2161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0" name="AutoShape 16"/>
            <p:cNvCxnSpPr>
              <a:cxnSpLocks noChangeShapeType="1"/>
              <a:stCxn id="21615" idx="2"/>
              <a:endCxn id="2161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1" name="AutoShape 17"/>
            <p:cNvCxnSpPr>
              <a:cxnSpLocks noChangeShapeType="1"/>
              <a:stCxn id="21616" idx="3"/>
              <a:endCxn id="2160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2" name="AutoShape 18"/>
            <p:cNvCxnSpPr>
              <a:cxnSpLocks noChangeShapeType="1"/>
              <a:stCxn id="21608" idx="6"/>
              <a:endCxn id="2161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3" name="AutoShape 19"/>
            <p:cNvCxnSpPr>
              <a:cxnSpLocks noChangeShapeType="1"/>
              <a:stCxn id="21608" idx="3"/>
              <a:endCxn id="2160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4" name="AutoShape 20"/>
            <p:cNvCxnSpPr>
              <a:cxnSpLocks noChangeShapeType="1"/>
              <a:stCxn id="21609" idx="6"/>
              <a:endCxn id="2161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5" name="AutoShape 21"/>
            <p:cNvCxnSpPr>
              <a:cxnSpLocks noChangeShapeType="1"/>
              <a:stCxn id="21610" idx="7"/>
              <a:endCxn id="2161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6" name="AutoShape 22"/>
            <p:cNvCxnSpPr>
              <a:cxnSpLocks noChangeShapeType="1"/>
              <a:stCxn id="21610" idx="5"/>
              <a:endCxn id="2161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7" name="AutoShape 23"/>
            <p:cNvCxnSpPr>
              <a:cxnSpLocks noChangeShapeType="1"/>
              <a:stCxn id="21611" idx="6"/>
              <a:endCxn id="2161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8" name="AutoShape 24"/>
            <p:cNvCxnSpPr>
              <a:cxnSpLocks noChangeShapeType="1"/>
              <a:stCxn id="21612" idx="6"/>
              <a:endCxn id="2161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29" name="AutoShape 25"/>
            <p:cNvCxnSpPr>
              <a:cxnSpLocks noChangeShapeType="1"/>
              <a:stCxn id="21613" idx="6"/>
              <a:endCxn id="2161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8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1509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3660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4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663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6654" name="Group 7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83" name="Text Box 102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1584" name="Text Box 104"/>
          <p:cNvSpPr txBox="1">
            <a:spLocks noChangeArrowheads="1"/>
          </p:cNvSpPr>
          <p:nvPr/>
        </p:nvSpPr>
        <p:spPr bwMode="auto">
          <a:xfrm>
            <a:off x="1052513" y="4495800"/>
            <a:ext cx="76835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RDFS(6)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RDFS(7) -&gt; Stop no more unvisited neighbors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1585" name="Text Box 105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21586" name="Line 107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87" name="Line 109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88" name="Line 110"/>
          <p:cNvSpPr>
            <a:spLocks noChangeShapeType="1"/>
          </p:cNvSpPr>
          <p:nvPr/>
        </p:nvSpPr>
        <p:spPr bwMode="auto">
          <a:xfrm>
            <a:off x="26670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89" name="Line 112"/>
          <p:cNvSpPr>
            <a:spLocks noChangeShapeType="1"/>
          </p:cNvSpPr>
          <p:nvPr/>
        </p:nvSpPr>
        <p:spPr bwMode="auto">
          <a:xfrm flipH="1">
            <a:off x="2286000" y="25146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90" name="Line 115"/>
          <p:cNvSpPr>
            <a:spLocks noChangeShapeType="1"/>
          </p:cNvSpPr>
          <p:nvPr/>
        </p:nvSpPr>
        <p:spPr bwMode="auto">
          <a:xfrm flipH="1">
            <a:off x="1524000" y="28956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91" name="Line 116"/>
          <p:cNvSpPr>
            <a:spLocks noChangeShapeType="1"/>
          </p:cNvSpPr>
          <p:nvPr/>
        </p:nvSpPr>
        <p:spPr bwMode="auto">
          <a:xfrm flipH="1">
            <a:off x="762000" y="3429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92" name="Line 119"/>
          <p:cNvSpPr>
            <a:spLocks noChangeShapeType="1"/>
          </p:cNvSpPr>
          <p:nvPr/>
        </p:nvSpPr>
        <p:spPr bwMode="auto">
          <a:xfrm>
            <a:off x="1524000" y="3429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93" name="Rectangle 120"/>
          <p:cNvSpPr>
            <a:spLocks noChangeArrowheads="1"/>
          </p:cNvSpPr>
          <p:nvPr/>
        </p:nvSpPr>
        <p:spPr bwMode="auto">
          <a:xfrm>
            <a:off x="6781800" y="4953000"/>
            <a:ext cx="2362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7 as visited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Pred[7]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21594" name="Line 123"/>
          <p:cNvSpPr>
            <a:spLocks noChangeShapeType="1"/>
          </p:cNvSpPr>
          <p:nvPr/>
        </p:nvSpPr>
        <p:spPr bwMode="auto">
          <a:xfrm flipV="1">
            <a:off x="2209800" y="35052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95" name="Line 124"/>
          <p:cNvSpPr>
            <a:spLocks noChangeShapeType="1"/>
          </p:cNvSpPr>
          <p:nvPr/>
        </p:nvSpPr>
        <p:spPr bwMode="auto">
          <a:xfrm flipH="1" flipV="1">
            <a:off x="2971800" y="32004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596" name="Oval 127"/>
          <p:cNvSpPr>
            <a:spLocks noChangeArrowheads="1"/>
          </p:cNvSpPr>
          <p:nvPr/>
        </p:nvSpPr>
        <p:spPr bwMode="auto">
          <a:xfrm>
            <a:off x="381000" y="34718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7" name="Oval 128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1598" name="Picture 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99" name="Line 130"/>
          <p:cNvSpPr>
            <a:spLocks noChangeShapeType="1"/>
          </p:cNvSpPr>
          <p:nvPr/>
        </p:nvSpPr>
        <p:spPr bwMode="auto">
          <a:xfrm>
            <a:off x="4419600" y="3657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600" name="Oval 131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1" name="Oval 132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2" name="Oval 133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3" name="Oval 134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4" name="Oval 135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5" name="Oval 136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6" name="Oval 137"/>
          <p:cNvSpPr>
            <a:spLocks noChangeArrowheads="1"/>
          </p:cNvSpPr>
          <p:nvPr/>
        </p:nvSpPr>
        <p:spPr bwMode="auto">
          <a:xfrm>
            <a:off x="2536825" y="29606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7" name="Oval 138"/>
          <p:cNvSpPr>
            <a:spLocks noChangeArrowheads="1"/>
          </p:cNvSpPr>
          <p:nvPr/>
        </p:nvSpPr>
        <p:spPr bwMode="auto">
          <a:xfrm>
            <a:off x="5638800" y="32337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37605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7630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7654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5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2606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44958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RDFS(6)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2607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2608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2631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632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633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634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635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636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2637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638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2639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2640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2641" name="AutoShape 92"/>
            <p:cNvCxnSpPr>
              <a:cxnSpLocks noChangeShapeType="1"/>
              <a:stCxn id="22640" idx="6"/>
              <a:endCxn id="2263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2" name="AutoShape 93"/>
            <p:cNvCxnSpPr>
              <a:cxnSpLocks noChangeShapeType="1"/>
              <a:stCxn id="22639" idx="5"/>
              <a:endCxn id="2263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3" name="AutoShape 94"/>
            <p:cNvCxnSpPr>
              <a:cxnSpLocks noChangeShapeType="1"/>
              <a:stCxn id="22638" idx="2"/>
              <a:endCxn id="2263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4" name="AutoShape 95"/>
            <p:cNvCxnSpPr>
              <a:cxnSpLocks noChangeShapeType="1"/>
              <a:stCxn id="22639" idx="3"/>
              <a:endCxn id="2263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5" name="AutoShape 96"/>
            <p:cNvCxnSpPr>
              <a:cxnSpLocks noChangeShapeType="1"/>
              <a:stCxn id="22631" idx="6"/>
              <a:endCxn id="2263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6" name="AutoShape 97"/>
            <p:cNvCxnSpPr>
              <a:cxnSpLocks noChangeShapeType="1"/>
              <a:stCxn id="22631" idx="3"/>
              <a:endCxn id="2263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7" name="AutoShape 98"/>
            <p:cNvCxnSpPr>
              <a:cxnSpLocks noChangeShapeType="1"/>
              <a:stCxn id="22632" idx="6"/>
              <a:endCxn id="2263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8" name="AutoShape 99"/>
            <p:cNvCxnSpPr>
              <a:cxnSpLocks noChangeShapeType="1"/>
              <a:stCxn id="22633" idx="7"/>
              <a:endCxn id="2263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9" name="AutoShape 100"/>
            <p:cNvCxnSpPr>
              <a:cxnSpLocks noChangeShapeType="1"/>
              <a:stCxn id="22633" idx="5"/>
              <a:endCxn id="2263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0" name="AutoShape 101"/>
            <p:cNvCxnSpPr>
              <a:cxnSpLocks noChangeShapeType="1"/>
              <a:stCxn id="22634" idx="6"/>
              <a:endCxn id="2263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1" name="AutoShape 102"/>
            <p:cNvCxnSpPr>
              <a:cxnSpLocks noChangeShapeType="1"/>
              <a:stCxn id="22635" idx="6"/>
              <a:endCxn id="2263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2" name="AutoShape 103"/>
            <p:cNvCxnSpPr>
              <a:cxnSpLocks noChangeShapeType="1"/>
              <a:stCxn id="22636" idx="6"/>
              <a:endCxn id="2263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609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2610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1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2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3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4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5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6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7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8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19" name="Oval 125"/>
          <p:cNvSpPr>
            <a:spLocks noChangeArrowheads="1"/>
          </p:cNvSpPr>
          <p:nvPr/>
        </p:nvSpPr>
        <p:spPr bwMode="auto">
          <a:xfrm>
            <a:off x="531813" y="361473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0" name="Oval 126"/>
          <p:cNvSpPr>
            <a:spLocks noChangeArrowheads="1"/>
          </p:cNvSpPr>
          <p:nvPr/>
        </p:nvSpPr>
        <p:spPr bwMode="auto">
          <a:xfrm>
            <a:off x="1196975" y="1219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2621" name="Picture 1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22" name="Line 128"/>
          <p:cNvSpPr>
            <a:spLocks noChangeShapeType="1"/>
          </p:cNvSpPr>
          <p:nvPr/>
        </p:nvSpPr>
        <p:spPr bwMode="auto">
          <a:xfrm>
            <a:off x="4419600" y="3352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2623" name="Oval 129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4" name="Oval 130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5" name="Oval 131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6" name="Oval 132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7" name="Oval 133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8" name="Oval 134"/>
          <p:cNvSpPr>
            <a:spLocks noChangeArrowheads="1"/>
          </p:cNvSpPr>
          <p:nvPr/>
        </p:nvSpPr>
        <p:spPr bwMode="auto">
          <a:xfrm>
            <a:off x="5899150" y="29718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29" name="Oval 135"/>
          <p:cNvSpPr>
            <a:spLocks noChangeArrowheads="1"/>
          </p:cNvSpPr>
          <p:nvPr/>
        </p:nvSpPr>
        <p:spPr bwMode="auto">
          <a:xfrm>
            <a:off x="2689225" y="31130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630" name="Oval 136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38629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8654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8678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29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3630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RDFS(5)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3631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3632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3655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3656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3657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658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3659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660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3661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3662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3663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3664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3665" name="AutoShape 92"/>
            <p:cNvCxnSpPr>
              <a:cxnSpLocks noChangeShapeType="1"/>
              <a:stCxn id="23664" idx="6"/>
              <a:endCxn id="23663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93"/>
            <p:cNvCxnSpPr>
              <a:cxnSpLocks noChangeShapeType="1"/>
              <a:stCxn id="23663" idx="5"/>
              <a:endCxn id="23662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7" name="AutoShape 94"/>
            <p:cNvCxnSpPr>
              <a:cxnSpLocks noChangeShapeType="1"/>
              <a:stCxn id="23662" idx="2"/>
              <a:endCxn id="23659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8" name="AutoShape 95"/>
            <p:cNvCxnSpPr>
              <a:cxnSpLocks noChangeShapeType="1"/>
              <a:stCxn id="23663" idx="3"/>
              <a:endCxn id="23655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9" name="AutoShape 96"/>
            <p:cNvCxnSpPr>
              <a:cxnSpLocks noChangeShapeType="1"/>
              <a:stCxn id="23655" idx="6"/>
              <a:endCxn id="23659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0" name="AutoShape 97"/>
            <p:cNvCxnSpPr>
              <a:cxnSpLocks noChangeShapeType="1"/>
              <a:stCxn id="23655" idx="3"/>
              <a:endCxn id="23656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1" name="AutoShape 98"/>
            <p:cNvCxnSpPr>
              <a:cxnSpLocks noChangeShapeType="1"/>
              <a:stCxn id="23656" idx="6"/>
              <a:endCxn id="23657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2" name="AutoShape 99"/>
            <p:cNvCxnSpPr>
              <a:cxnSpLocks noChangeShapeType="1"/>
              <a:stCxn id="23657" idx="7"/>
              <a:endCxn id="23659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3" name="AutoShape 100"/>
            <p:cNvCxnSpPr>
              <a:cxnSpLocks noChangeShapeType="1"/>
              <a:stCxn id="23657" idx="5"/>
              <a:endCxn id="23658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101"/>
            <p:cNvCxnSpPr>
              <a:cxnSpLocks noChangeShapeType="1"/>
              <a:stCxn id="23658" idx="6"/>
              <a:endCxn id="23661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5" name="AutoShape 102"/>
            <p:cNvCxnSpPr>
              <a:cxnSpLocks noChangeShapeType="1"/>
              <a:stCxn id="23659" idx="6"/>
              <a:endCxn id="23660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6" name="AutoShape 103"/>
            <p:cNvCxnSpPr>
              <a:cxnSpLocks noChangeShapeType="1"/>
              <a:stCxn id="23660" idx="6"/>
              <a:endCxn id="23661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633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3634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35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36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37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38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39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40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41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42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43" name="Oval 125"/>
          <p:cNvSpPr>
            <a:spLocks noChangeArrowheads="1"/>
          </p:cNvSpPr>
          <p:nvPr/>
        </p:nvSpPr>
        <p:spPr bwMode="auto">
          <a:xfrm>
            <a:off x="533400" y="36242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44" name="Oval 126"/>
          <p:cNvSpPr>
            <a:spLocks noChangeArrowheads="1"/>
          </p:cNvSpPr>
          <p:nvPr/>
        </p:nvSpPr>
        <p:spPr bwMode="auto">
          <a:xfrm>
            <a:off x="1176338" y="1219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45" name="Oval 127"/>
          <p:cNvSpPr>
            <a:spLocks noChangeArrowheads="1"/>
          </p:cNvSpPr>
          <p:nvPr/>
        </p:nvSpPr>
        <p:spPr bwMode="auto">
          <a:xfrm>
            <a:off x="2678113" y="31130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46" name="Oval 128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3647" name="Picture 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48" name="Line 130"/>
          <p:cNvSpPr>
            <a:spLocks noChangeShapeType="1"/>
          </p:cNvSpPr>
          <p:nvPr/>
        </p:nvSpPr>
        <p:spPr bwMode="auto">
          <a:xfrm>
            <a:off x="4419600" y="3124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3649" name="Oval 131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50" name="Oval 132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51" name="Oval 133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52" name="Oval 134"/>
          <p:cNvSpPr>
            <a:spLocks noChangeArrowheads="1"/>
          </p:cNvSpPr>
          <p:nvPr/>
        </p:nvSpPr>
        <p:spPr bwMode="auto">
          <a:xfrm>
            <a:off x="5910263" y="24272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53" name="Oval 135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654" name="Oval 137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ea typeface="宋体" panose="02010600030101010101" pitchFamily="2" charset="-122"/>
              </a:rPr>
              <a:t>Depth-First Search (DFS)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 DFS is another popular graph search strategy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Idea is similar to pre-order traversal (visit children first)</a:t>
            </a: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 DFS can provide certain information about the graph that BFS cannot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It can tell whether we have encountered a cycle or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39653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4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39678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9702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53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4654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RDFS(3)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4655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4656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4679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4680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681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4682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683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684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4685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686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4687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4688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4689" name="AutoShape 92"/>
            <p:cNvCxnSpPr>
              <a:cxnSpLocks noChangeShapeType="1"/>
              <a:stCxn id="24688" idx="6"/>
              <a:endCxn id="24687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0" name="AutoShape 93"/>
            <p:cNvCxnSpPr>
              <a:cxnSpLocks noChangeShapeType="1"/>
              <a:stCxn id="24687" idx="5"/>
              <a:endCxn id="24686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1" name="AutoShape 94"/>
            <p:cNvCxnSpPr>
              <a:cxnSpLocks noChangeShapeType="1"/>
              <a:stCxn id="24686" idx="2"/>
              <a:endCxn id="24683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2" name="AutoShape 95"/>
            <p:cNvCxnSpPr>
              <a:cxnSpLocks noChangeShapeType="1"/>
              <a:stCxn id="24687" idx="3"/>
              <a:endCxn id="24679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3" name="AutoShape 96"/>
            <p:cNvCxnSpPr>
              <a:cxnSpLocks noChangeShapeType="1"/>
              <a:stCxn id="24679" idx="6"/>
              <a:endCxn id="24683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4" name="AutoShape 97"/>
            <p:cNvCxnSpPr>
              <a:cxnSpLocks noChangeShapeType="1"/>
              <a:stCxn id="24679" idx="3"/>
              <a:endCxn id="24680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5" name="AutoShape 98"/>
            <p:cNvCxnSpPr>
              <a:cxnSpLocks noChangeShapeType="1"/>
              <a:stCxn id="24680" idx="6"/>
              <a:endCxn id="24681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6" name="AutoShape 99"/>
            <p:cNvCxnSpPr>
              <a:cxnSpLocks noChangeShapeType="1"/>
              <a:stCxn id="24681" idx="7"/>
              <a:endCxn id="24683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7" name="AutoShape 100"/>
            <p:cNvCxnSpPr>
              <a:cxnSpLocks noChangeShapeType="1"/>
              <a:stCxn id="24681" idx="5"/>
              <a:endCxn id="24682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8" name="AutoShape 101"/>
            <p:cNvCxnSpPr>
              <a:cxnSpLocks noChangeShapeType="1"/>
              <a:stCxn id="24682" idx="6"/>
              <a:endCxn id="24685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99" name="AutoShape 102"/>
            <p:cNvCxnSpPr>
              <a:cxnSpLocks noChangeShapeType="1"/>
              <a:stCxn id="24683" idx="6"/>
              <a:endCxn id="24684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00" name="AutoShape 103"/>
            <p:cNvCxnSpPr>
              <a:cxnSpLocks noChangeShapeType="1"/>
              <a:stCxn id="24684" idx="6"/>
              <a:endCxn id="24685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57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4658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59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0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1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2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3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4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5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6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67" name="Oval 125"/>
          <p:cNvSpPr>
            <a:spLocks noChangeArrowheads="1"/>
          </p:cNvSpPr>
          <p:nvPr/>
        </p:nvSpPr>
        <p:spPr bwMode="auto">
          <a:xfrm>
            <a:off x="533400" y="361473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68" name="Oval 126"/>
          <p:cNvSpPr>
            <a:spLocks noChangeArrowheads="1"/>
          </p:cNvSpPr>
          <p:nvPr/>
        </p:nvSpPr>
        <p:spPr bwMode="auto">
          <a:xfrm>
            <a:off x="1185863" y="1219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69" name="Oval 127"/>
          <p:cNvSpPr>
            <a:spLocks noChangeArrowheads="1"/>
          </p:cNvSpPr>
          <p:nvPr/>
        </p:nvSpPr>
        <p:spPr bwMode="auto">
          <a:xfrm>
            <a:off x="2678113" y="31130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70" name="Oval 128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71" name="Oval 129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4672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3" name="Line 131"/>
          <p:cNvSpPr>
            <a:spLocks noChangeShapeType="1"/>
          </p:cNvSpPr>
          <p:nvPr/>
        </p:nvSpPr>
        <p:spPr bwMode="auto">
          <a:xfrm>
            <a:off x="4419600" y="2514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4674" name="Oval 13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75" name="Oval 133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76" name="Oval 134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77" name="Oval 136"/>
          <p:cNvSpPr>
            <a:spLocks noChangeArrowheads="1"/>
          </p:cNvSpPr>
          <p:nvPr/>
        </p:nvSpPr>
        <p:spPr bwMode="auto">
          <a:xfrm>
            <a:off x="5638800" y="1905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78" name="Oval 137"/>
          <p:cNvSpPr>
            <a:spLocks noChangeArrowheads="1"/>
          </p:cNvSpPr>
          <p:nvPr/>
        </p:nvSpPr>
        <p:spPr bwMode="auto">
          <a:xfrm>
            <a:off x="1295400" y="3200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8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0702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0726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77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5678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RDFS(1)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5679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5680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5703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5704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705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5706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5707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708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5709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5710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5711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5712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5713" name="AutoShape 92"/>
            <p:cNvCxnSpPr>
              <a:cxnSpLocks noChangeShapeType="1"/>
              <a:stCxn id="25712" idx="6"/>
              <a:endCxn id="2571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4" name="AutoShape 93"/>
            <p:cNvCxnSpPr>
              <a:cxnSpLocks noChangeShapeType="1"/>
              <a:stCxn id="25711" idx="5"/>
              <a:endCxn id="2571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5" name="AutoShape 94"/>
            <p:cNvCxnSpPr>
              <a:cxnSpLocks noChangeShapeType="1"/>
              <a:stCxn id="25710" idx="2"/>
              <a:endCxn id="2570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6" name="AutoShape 95"/>
            <p:cNvCxnSpPr>
              <a:cxnSpLocks noChangeShapeType="1"/>
              <a:stCxn id="25711" idx="3"/>
              <a:endCxn id="2570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7" name="AutoShape 96"/>
            <p:cNvCxnSpPr>
              <a:cxnSpLocks noChangeShapeType="1"/>
              <a:stCxn id="25703" idx="6"/>
              <a:endCxn id="2570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8" name="AutoShape 97"/>
            <p:cNvCxnSpPr>
              <a:cxnSpLocks noChangeShapeType="1"/>
              <a:stCxn id="25703" idx="3"/>
              <a:endCxn id="2570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9" name="AutoShape 98"/>
            <p:cNvCxnSpPr>
              <a:cxnSpLocks noChangeShapeType="1"/>
              <a:stCxn id="25704" idx="6"/>
              <a:endCxn id="2570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0" name="AutoShape 99"/>
            <p:cNvCxnSpPr>
              <a:cxnSpLocks noChangeShapeType="1"/>
              <a:stCxn id="25705" idx="7"/>
              <a:endCxn id="2570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1" name="AutoShape 100"/>
            <p:cNvCxnSpPr>
              <a:cxnSpLocks noChangeShapeType="1"/>
              <a:stCxn id="25705" idx="5"/>
              <a:endCxn id="2570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2" name="AutoShape 101"/>
            <p:cNvCxnSpPr>
              <a:cxnSpLocks noChangeShapeType="1"/>
              <a:stCxn id="25706" idx="6"/>
              <a:endCxn id="2570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3" name="AutoShape 102"/>
            <p:cNvCxnSpPr>
              <a:cxnSpLocks noChangeShapeType="1"/>
              <a:stCxn id="25707" idx="6"/>
              <a:endCxn id="2570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24" name="AutoShape 103"/>
            <p:cNvCxnSpPr>
              <a:cxnSpLocks noChangeShapeType="1"/>
              <a:stCxn id="25708" idx="6"/>
              <a:endCxn id="2570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81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5682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3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4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5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6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7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8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89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90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91" name="Oval 125"/>
          <p:cNvSpPr>
            <a:spLocks noChangeArrowheads="1"/>
          </p:cNvSpPr>
          <p:nvPr/>
        </p:nvSpPr>
        <p:spPr bwMode="auto">
          <a:xfrm>
            <a:off x="533400" y="36242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92" name="Oval 126"/>
          <p:cNvSpPr>
            <a:spLocks noChangeArrowheads="1"/>
          </p:cNvSpPr>
          <p:nvPr/>
        </p:nvSpPr>
        <p:spPr bwMode="auto">
          <a:xfrm>
            <a:off x="1176338" y="12112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93" name="Oval 127"/>
          <p:cNvSpPr>
            <a:spLocks noChangeArrowheads="1"/>
          </p:cNvSpPr>
          <p:nvPr/>
        </p:nvSpPr>
        <p:spPr bwMode="auto">
          <a:xfrm>
            <a:off x="2709863" y="31130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94" name="Oval 128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95" name="Oval 129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5696" name="Picture 1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97" name="Line 131"/>
          <p:cNvSpPr>
            <a:spLocks noChangeShapeType="1"/>
          </p:cNvSpPr>
          <p:nvPr/>
        </p:nvSpPr>
        <p:spPr bwMode="auto">
          <a:xfrm>
            <a:off x="44196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5698" name="Oval 13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699" name="Oval 133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700" name="Oval 134"/>
          <p:cNvSpPr>
            <a:spLocks noChangeArrowheads="1"/>
          </p:cNvSpPr>
          <p:nvPr/>
        </p:nvSpPr>
        <p:spPr bwMode="auto">
          <a:xfrm>
            <a:off x="5638800" y="407193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701" name="Oval 137"/>
          <p:cNvSpPr>
            <a:spLocks noChangeArrowheads="1"/>
          </p:cNvSpPr>
          <p:nvPr/>
        </p:nvSpPr>
        <p:spPr bwMode="auto">
          <a:xfrm>
            <a:off x="1306513" y="31797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702" name="Oval 138"/>
          <p:cNvSpPr>
            <a:spLocks noChangeArrowheads="1"/>
          </p:cNvSpPr>
          <p:nvPr/>
        </p:nvSpPr>
        <p:spPr bwMode="auto">
          <a:xfrm>
            <a:off x="2035175" y="2667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1701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2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1726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1750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01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6702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RDFS(9)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6703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6704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6727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728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6729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730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6731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732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6733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6734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6735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6736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6737" name="AutoShape 92"/>
            <p:cNvCxnSpPr>
              <a:cxnSpLocks noChangeShapeType="1"/>
              <a:stCxn id="26736" idx="6"/>
              <a:endCxn id="2673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8" name="AutoShape 93"/>
            <p:cNvCxnSpPr>
              <a:cxnSpLocks noChangeShapeType="1"/>
              <a:stCxn id="26735" idx="5"/>
              <a:endCxn id="2673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9" name="AutoShape 94"/>
            <p:cNvCxnSpPr>
              <a:cxnSpLocks noChangeShapeType="1"/>
              <a:stCxn id="26734" idx="2"/>
              <a:endCxn id="2673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0" name="AutoShape 95"/>
            <p:cNvCxnSpPr>
              <a:cxnSpLocks noChangeShapeType="1"/>
              <a:stCxn id="26735" idx="3"/>
              <a:endCxn id="2672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1" name="AutoShape 96"/>
            <p:cNvCxnSpPr>
              <a:cxnSpLocks noChangeShapeType="1"/>
              <a:stCxn id="26727" idx="6"/>
              <a:endCxn id="2673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2" name="AutoShape 97"/>
            <p:cNvCxnSpPr>
              <a:cxnSpLocks noChangeShapeType="1"/>
              <a:stCxn id="26727" idx="3"/>
              <a:endCxn id="2672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3" name="AutoShape 98"/>
            <p:cNvCxnSpPr>
              <a:cxnSpLocks noChangeShapeType="1"/>
              <a:stCxn id="26728" idx="6"/>
              <a:endCxn id="2672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4" name="AutoShape 99"/>
            <p:cNvCxnSpPr>
              <a:cxnSpLocks noChangeShapeType="1"/>
              <a:stCxn id="26729" idx="7"/>
              <a:endCxn id="2673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5" name="AutoShape 100"/>
            <p:cNvCxnSpPr>
              <a:cxnSpLocks noChangeShapeType="1"/>
              <a:stCxn id="26729" idx="5"/>
              <a:endCxn id="2673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6" name="AutoShape 101"/>
            <p:cNvCxnSpPr>
              <a:cxnSpLocks noChangeShapeType="1"/>
              <a:stCxn id="26730" idx="6"/>
              <a:endCxn id="2673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7" name="AutoShape 102"/>
            <p:cNvCxnSpPr>
              <a:cxnSpLocks noChangeShapeType="1"/>
              <a:stCxn id="26731" idx="6"/>
              <a:endCxn id="2673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48" name="AutoShape 103"/>
            <p:cNvCxnSpPr>
              <a:cxnSpLocks noChangeShapeType="1"/>
              <a:stCxn id="26732" idx="6"/>
              <a:endCxn id="2673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705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6706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07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08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09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10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11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12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13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14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15" name="Oval 126"/>
          <p:cNvSpPr>
            <a:spLocks noChangeArrowheads="1"/>
          </p:cNvSpPr>
          <p:nvPr/>
        </p:nvSpPr>
        <p:spPr bwMode="auto">
          <a:xfrm>
            <a:off x="533400" y="360521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16" name="Oval 127"/>
          <p:cNvSpPr>
            <a:spLocks noChangeArrowheads="1"/>
          </p:cNvSpPr>
          <p:nvPr/>
        </p:nvSpPr>
        <p:spPr bwMode="auto">
          <a:xfrm>
            <a:off x="1176338" y="1222375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17" name="Oval 128"/>
          <p:cNvSpPr>
            <a:spLocks noChangeArrowheads="1"/>
          </p:cNvSpPr>
          <p:nvPr/>
        </p:nvSpPr>
        <p:spPr bwMode="auto">
          <a:xfrm>
            <a:off x="2678113" y="3124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18" name="Oval 129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19" name="Oval 130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6720" name="Picture 1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1" name="Line 132"/>
          <p:cNvSpPr>
            <a:spLocks noChangeShapeType="1"/>
          </p:cNvSpPr>
          <p:nvPr/>
        </p:nvSpPr>
        <p:spPr bwMode="auto">
          <a:xfrm>
            <a:off x="4419600" y="4191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6722" name="Oval 133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23" name="Oval 134"/>
          <p:cNvSpPr>
            <a:spLocks noChangeArrowheads="1"/>
          </p:cNvSpPr>
          <p:nvPr/>
        </p:nvSpPr>
        <p:spPr bwMode="auto">
          <a:xfrm>
            <a:off x="6172200" y="38100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24" name="Oval 138"/>
          <p:cNvSpPr>
            <a:spLocks noChangeArrowheads="1"/>
          </p:cNvSpPr>
          <p:nvPr/>
        </p:nvSpPr>
        <p:spPr bwMode="auto">
          <a:xfrm>
            <a:off x="1306513" y="31797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25" name="Oval 139"/>
          <p:cNvSpPr>
            <a:spLocks noChangeArrowheads="1"/>
          </p:cNvSpPr>
          <p:nvPr/>
        </p:nvSpPr>
        <p:spPr bwMode="auto">
          <a:xfrm>
            <a:off x="2035175" y="2667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726" name="Oval 140"/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6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2750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2774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25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7726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7727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7728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7751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752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753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754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755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756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7757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7758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7759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7760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7761" name="AutoShape 92"/>
            <p:cNvCxnSpPr>
              <a:cxnSpLocks noChangeShapeType="1"/>
              <a:stCxn id="27760" idx="6"/>
              <a:endCxn id="27759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2" name="AutoShape 93"/>
            <p:cNvCxnSpPr>
              <a:cxnSpLocks noChangeShapeType="1"/>
              <a:stCxn id="27759" idx="5"/>
              <a:endCxn id="27758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3" name="AutoShape 94"/>
            <p:cNvCxnSpPr>
              <a:cxnSpLocks noChangeShapeType="1"/>
              <a:stCxn id="27758" idx="2"/>
              <a:endCxn id="27755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4" name="AutoShape 95"/>
            <p:cNvCxnSpPr>
              <a:cxnSpLocks noChangeShapeType="1"/>
              <a:stCxn id="27759" idx="3"/>
              <a:endCxn id="27751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5" name="AutoShape 96"/>
            <p:cNvCxnSpPr>
              <a:cxnSpLocks noChangeShapeType="1"/>
              <a:stCxn id="27751" idx="6"/>
              <a:endCxn id="27755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6" name="AutoShape 97"/>
            <p:cNvCxnSpPr>
              <a:cxnSpLocks noChangeShapeType="1"/>
              <a:stCxn id="27751" idx="3"/>
              <a:endCxn id="27752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7" name="AutoShape 98"/>
            <p:cNvCxnSpPr>
              <a:cxnSpLocks noChangeShapeType="1"/>
              <a:stCxn id="27752" idx="6"/>
              <a:endCxn id="27753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8" name="AutoShape 99"/>
            <p:cNvCxnSpPr>
              <a:cxnSpLocks noChangeShapeType="1"/>
              <a:stCxn id="27753" idx="7"/>
              <a:endCxn id="27755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69" name="AutoShape 100"/>
            <p:cNvCxnSpPr>
              <a:cxnSpLocks noChangeShapeType="1"/>
              <a:stCxn id="27753" idx="5"/>
              <a:endCxn id="27754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70" name="AutoShape 101"/>
            <p:cNvCxnSpPr>
              <a:cxnSpLocks noChangeShapeType="1"/>
              <a:stCxn id="27754" idx="6"/>
              <a:endCxn id="27757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71" name="AutoShape 102"/>
            <p:cNvCxnSpPr>
              <a:cxnSpLocks noChangeShapeType="1"/>
              <a:stCxn id="27755" idx="6"/>
              <a:endCxn id="27756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72" name="AutoShape 103"/>
            <p:cNvCxnSpPr>
              <a:cxnSpLocks noChangeShapeType="1"/>
              <a:stCxn id="27756" idx="6"/>
              <a:endCxn id="27757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729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7730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1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2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3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4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5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6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7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8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39" name="Oval 125"/>
          <p:cNvSpPr>
            <a:spLocks noChangeArrowheads="1"/>
          </p:cNvSpPr>
          <p:nvPr/>
        </p:nvSpPr>
        <p:spPr bwMode="auto">
          <a:xfrm>
            <a:off x="533400" y="3616325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0" name="Oval 126"/>
          <p:cNvSpPr>
            <a:spLocks noChangeArrowheads="1"/>
          </p:cNvSpPr>
          <p:nvPr/>
        </p:nvSpPr>
        <p:spPr bwMode="auto">
          <a:xfrm>
            <a:off x="1185863" y="12112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1" name="Oval 127"/>
          <p:cNvSpPr>
            <a:spLocks noChangeArrowheads="1"/>
          </p:cNvSpPr>
          <p:nvPr/>
        </p:nvSpPr>
        <p:spPr bwMode="auto">
          <a:xfrm>
            <a:off x="2709863" y="3124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2" name="Oval 128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3" name="Oval 129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4" name="Oval 137"/>
          <p:cNvSpPr>
            <a:spLocks noChangeArrowheads="1"/>
          </p:cNvSpPr>
          <p:nvPr/>
        </p:nvSpPr>
        <p:spPr bwMode="auto">
          <a:xfrm>
            <a:off x="1306513" y="31797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5" name="Oval 138"/>
          <p:cNvSpPr>
            <a:spLocks noChangeArrowheads="1"/>
          </p:cNvSpPr>
          <p:nvPr/>
        </p:nvSpPr>
        <p:spPr bwMode="auto">
          <a:xfrm>
            <a:off x="2035175" y="2667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46" name="Oval 139"/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7747" name="Picture 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48" name="Line 141"/>
          <p:cNvSpPr>
            <a:spLocks noChangeShapeType="1"/>
          </p:cNvSpPr>
          <p:nvPr/>
        </p:nvSpPr>
        <p:spPr bwMode="auto">
          <a:xfrm>
            <a:off x="4419600" y="3962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7749" name="Oval 14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750" name="Oval 144"/>
          <p:cNvSpPr>
            <a:spLocks noChangeArrowheads="1"/>
          </p:cNvSpPr>
          <p:nvPr/>
        </p:nvSpPr>
        <p:spPr bwMode="auto">
          <a:xfrm>
            <a:off x="2438400" y="1676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3749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3774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798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9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28750" name="Text Box 79"/>
          <p:cNvSpPr txBox="1">
            <a:spLocks noChangeArrowheads="1"/>
          </p:cNvSpPr>
          <p:nvPr/>
        </p:nvSpPr>
        <p:spPr bwMode="auto">
          <a:xfrm>
            <a:off x="1052513" y="4495800"/>
            <a:ext cx="564515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 -&gt; Stop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  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8751" name="Text Box 80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grpSp>
        <p:nvGrpSpPr>
          <p:cNvPr id="28752" name="Group 81"/>
          <p:cNvGrpSpPr>
            <a:grpSpLocks/>
          </p:cNvGrpSpPr>
          <p:nvPr/>
        </p:nvGrpSpPr>
        <p:grpSpPr bwMode="auto">
          <a:xfrm>
            <a:off x="609600" y="1295400"/>
            <a:ext cx="3733800" cy="2895600"/>
            <a:chOff x="192" y="816"/>
            <a:chExt cx="2976" cy="2208"/>
          </a:xfrm>
        </p:grpSpPr>
        <p:sp>
          <p:nvSpPr>
            <p:cNvPr id="28775" name="Oval 82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776" name="Oval 83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8777" name="Oval 84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778" name="Oval 85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8779" name="Oval 86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780" name="Oval 87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8781" name="Oval 88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8782" name="Oval 89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783" name="Oval 90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8784" name="Oval 91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8785" name="AutoShape 92"/>
            <p:cNvCxnSpPr>
              <a:cxnSpLocks noChangeShapeType="1"/>
              <a:stCxn id="28784" idx="6"/>
              <a:endCxn id="28783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6" name="AutoShape 93"/>
            <p:cNvCxnSpPr>
              <a:cxnSpLocks noChangeShapeType="1"/>
              <a:stCxn id="28783" idx="5"/>
              <a:endCxn id="28782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7" name="AutoShape 94"/>
            <p:cNvCxnSpPr>
              <a:cxnSpLocks noChangeShapeType="1"/>
              <a:stCxn id="28782" idx="2"/>
              <a:endCxn id="28779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8" name="AutoShape 95"/>
            <p:cNvCxnSpPr>
              <a:cxnSpLocks noChangeShapeType="1"/>
              <a:stCxn id="28783" idx="3"/>
              <a:endCxn id="28775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89" name="AutoShape 96"/>
            <p:cNvCxnSpPr>
              <a:cxnSpLocks noChangeShapeType="1"/>
              <a:stCxn id="28775" idx="6"/>
              <a:endCxn id="28779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0" name="AutoShape 97"/>
            <p:cNvCxnSpPr>
              <a:cxnSpLocks noChangeShapeType="1"/>
              <a:stCxn id="28775" idx="3"/>
              <a:endCxn id="28776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1" name="AutoShape 98"/>
            <p:cNvCxnSpPr>
              <a:cxnSpLocks noChangeShapeType="1"/>
              <a:stCxn id="28776" idx="6"/>
              <a:endCxn id="28777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2" name="AutoShape 99"/>
            <p:cNvCxnSpPr>
              <a:cxnSpLocks noChangeShapeType="1"/>
              <a:stCxn id="28777" idx="7"/>
              <a:endCxn id="28779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3" name="AutoShape 100"/>
            <p:cNvCxnSpPr>
              <a:cxnSpLocks noChangeShapeType="1"/>
              <a:stCxn id="28777" idx="5"/>
              <a:endCxn id="28778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4" name="AutoShape 101"/>
            <p:cNvCxnSpPr>
              <a:cxnSpLocks noChangeShapeType="1"/>
              <a:stCxn id="28778" idx="6"/>
              <a:endCxn id="28781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5" name="AutoShape 102"/>
            <p:cNvCxnSpPr>
              <a:cxnSpLocks noChangeShapeType="1"/>
              <a:stCxn id="28779" idx="6"/>
              <a:endCxn id="28780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96" name="AutoShape 103"/>
            <p:cNvCxnSpPr>
              <a:cxnSpLocks noChangeShapeType="1"/>
              <a:stCxn id="28780" idx="6"/>
              <a:endCxn id="28781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753" name="Text Box 104"/>
          <p:cNvSpPr txBox="1">
            <a:spLocks noChangeArrowheads="1"/>
          </p:cNvSpPr>
          <p:nvPr/>
        </p:nvSpPr>
        <p:spPr bwMode="auto">
          <a:xfrm>
            <a:off x="457200" y="2392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28754" name="Line 107"/>
          <p:cNvSpPr>
            <a:spLocks noChangeShapeType="1"/>
          </p:cNvSpPr>
          <p:nvPr/>
        </p:nvSpPr>
        <p:spPr bwMode="auto">
          <a:xfrm flipV="1">
            <a:off x="1524000" y="1981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55" name="Line 109"/>
          <p:cNvSpPr>
            <a:spLocks noChangeShapeType="1"/>
          </p:cNvSpPr>
          <p:nvPr/>
        </p:nvSpPr>
        <p:spPr bwMode="auto">
          <a:xfrm flipH="1" flipV="1">
            <a:off x="1600200" y="1524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56" name="Line 110"/>
          <p:cNvSpPr>
            <a:spLocks noChangeShapeType="1"/>
          </p:cNvSpPr>
          <p:nvPr/>
        </p:nvSpPr>
        <p:spPr bwMode="auto">
          <a:xfrm>
            <a:off x="2819400" y="2057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57" name="Line 112"/>
          <p:cNvSpPr>
            <a:spLocks noChangeShapeType="1"/>
          </p:cNvSpPr>
          <p:nvPr/>
        </p:nvSpPr>
        <p:spPr bwMode="auto">
          <a:xfrm flipH="1">
            <a:off x="2438400" y="2667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58" name="Line 115"/>
          <p:cNvSpPr>
            <a:spLocks noChangeShapeType="1"/>
          </p:cNvSpPr>
          <p:nvPr/>
        </p:nvSpPr>
        <p:spPr bwMode="auto">
          <a:xfrm flipH="1">
            <a:off x="1676400" y="3048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59" name="Line 116"/>
          <p:cNvSpPr>
            <a:spLocks noChangeShapeType="1"/>
          </p:cNvSpPr>
          <p:nvPr/>
        </p:nvSpPr>
        <p:spPr bwMode="auto">
          <a:xfrm flipH="1">
            <a:off x="914400" y="3581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60" name="Line 119"/>
          <p:cNvSpPr>
            <a:spLocks noChangeShapeType="1"/>
          </p:cNvSpPr>
          <p:nvPr/>
        </p:nvSpPr>
        <p:spPr bwMode="auto">
          <a:xfrm>
            <a:off x="1676400" y="3581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61" name="Line 121"/>
          <p:cNvSpPr>
            <a:spLocks noChangeShapeType="1"/>
          </p:cNvSpPr>
          <p:nvPr/>
        </p:nvSpPr>
        <p:spPr bwMode="auto">
          <a:xfrm flipV="1">
            <a:off x="2362200" y="3657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62" name="Line 122"/>
          <p:cNvSpPr>
            <a:spLocks noChangeShapeType="1"/>
          </p:cNvSpPr>
          <p:nvPr/>
        </p:nvSpPr>
        <p:spPr bwMode="auto">
          <a:xfrm flipH="1" flipV="1">
            <a:off x="3124200" y="3352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63" name="Oval 123"/>
          <p:cNvSpPr>
            <a:spLocks noChangeArrowheads="1"/>
          </p:cNvSpPr>
          <p:nvPr/>
        </p:nvSpPr>
        <p:spPr bwMode="auto">
          <a:xfrm>
            <a:off x="533400" y="3635375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64" name="Oval 124"/>
          <p:cNvSpPr>
            <a:spLocks noChangeArrowheads="1"/>
          </p:cNvSpPr>
          <p:nvPr/>
        </p:nvSpPr>
        <p:spPr bwMode="auto">
          <a:xfrm>
            <a:off x="1185863" y="12112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65" name="Oval 125"/>
          <p:cNvSpPr>
            <a:spLocks noChangeArrowheads="1"/>
          </p:cNvSpPr>
          <p:nvPr/>
        </p:nvSpPr>
        <p:spPr bwMode="auto">
          <a:xfrm>
            <a:off x="2698750" y="3124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66" name="Oval 126"/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67" name="Oval 127"/>
          <p:cNvSpPr>
            <a:spLocks noChangeArrowheads="1"/>
          </p:cNvSpPr>
          <p:nvPr/>
        </p:nvSpPr>
        <p:spPr bwMode="auto">
          <a:xfrm>
            <a:off x="1905000" y="3733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68" name="Oval 135"/>
          <p:cNvSpPr>
            <a:spLocks noChangeArrowheads="1"/>
          </p:cNvSpPr>
          <p:nvPr/>
        </p:nvSpPr>
        <p:spPr bwMode="auto">
          <a:xfrm>
            <a:off x="1306513" y="31797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69" name="Oval 136"/>
          <p:cNvSpPr>
            <a:spLocks noChangeArrowheads="1"/>
          </p:cNvSpPr>
          <p:nvPr/>
        </p:nvSpPr>
        <p:spPr bwMode="auto">
          <a:xfrm>
            <a:off x="2035175" y="2667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70" name="Oval 137"/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771" name="Oval 138"/>
          <p:cNvSpPr>
            <a:spLocks noChangeArrowheads="1"/>
          </p:cNvSpPr>
          <p:nvPr/>
        </p:nvSpPr>
        <p:spPr bwMode="auto">
          <a:xfrm>
            <a:off x="2438400" y="1676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28772" name="Picture 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20558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73" name="Line 140"/>
          <p:cNvSpPr>
            <a:spLocks noChangeShapeType="1"/>
          </p:cNvSpPr>
          <p:nvPr/>
        </p:nvSpPr>
        <p:spPr bwMode="auto">
          <a:xfrm>
            <a:off x="4419600" y="2286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8774" name="Oval 142"/>
          <p:cNvSpPr>
            <a:spLocks noChangeArrowheads="1"/>
          </p:cNvSpPr>
          <p:nvPr/>
        </p:nvSpPr>
        <p:spPr bwMode="auto">
          <a:xfrm>
            <a:off x="1066800" y="2286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876800" y="1371600"/>
          <a:ext cx="205581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05581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44798" name="Group 30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4822" name="Group 54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43" name="Text Box 78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11344" name="Text Box 79"/>
          <p:cNvSpPr txBox="1">
            <a:spLocks noChangeArrowheads="1"/>
          </p:cNvSpPr>
          <p:nvPr/>
        </p:nvSpPr>
        <p:spPr bwMode="auto">
          <a:xfrm>
            <a:off x="1508125" y="4760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11267" name="Object 80"/>
          <p:cNvGraphicFramePr>
            <a:graphicFrameLocks noChangeAspect="1"/>
          </p:cNvGraphicFramePr>
          <p:nvPr/>
        </p:nvGraphicFramePr>
        <p:xfrm>
          <a:off x="533400" y="4876800"/>
          <a:ext cx="33432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Bitmap Image" r:id="rId5" imgW="4866667" imgH="2305372" progId="Paint.Picture">
                  <p:embed/>
                </p:oleObj>
              </mc:Choice>
              <mc:Fallback>
                <p:oleObj name="Bitmap Image" r:id="rId5" imgW="4866667" imgH="2305372" progId="Paint.Picture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3343275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5" name="Text Box 81"/>
          <p:cNvSpPr txBox="1">
            <a:spLocks noChangeArrowheads="1"/>
          </p:cNvSpPr>
          <p:nvPr/>
        </p:nvSpPr>
        <p:spPr bwMode="auto">
          <a:xfrm>
            <a:off x="4953000" y="5181600"/>
            <a:ext cx="2241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Try some examples.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Path(0)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Path(6) 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Path(7) -&gt;</a:t>
            </a:r>
          </a:p>
        </p:txBody>
      </p:sp>
      <p:sp>
        <p:nvSpPr>
          <p:cNvPr id="11346" name="Text Box 82"/>
          <p:cNvSpPr txBox="1">
            <a:spLocks noChangeArrowheads="1"/>
          </p:cNvSpPr>
          <p:nvPr/>
        </p:nvSpPr>
        <p:spPr bwMode="auto">
          <a:xfrm>
            <a:off x="152400" y="4495800"/>
            <a:ext cx="522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Check our paths, does DFS find valid paths? Yes.</a:t>
            </a:r>
          </a:p>
        </p:txBody>
      </p:sp>
      <p:grpSp>
        <p:nvGrpSpPr>
          <p:cNvPr id="11347" name="Group 83"/>
          <p:cNvGrpSpPr>
            <a:grpSpLocks/>
          </p:cNvGrpSpPr>
          <p:nvPr/>
        </p:nvGrpSpPr>
        <p:grpSpPr bwMode="auto">
          <a:xfrm>
            <a:off x="533400" y="914400"/>
            <a:ext cx="3733800" cy="2895600"/>
            <a:chOff x="192" y="816"/>
            <a:chExt cx="2976" cy="2208"/>
          </a:xfrm>
        </p:grpSpPr>
        <p:sp>
          <p:nvSpPr>
            <p:cNvPr id="11368" name="Oval 8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369" name="Oval 8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370" name="Oval 8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371" name="Oval 8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372" name="Oval 8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73" name="Oval 8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1374" name="Oval 9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1375" name="Oval 9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1376" name="Oval 9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1377" name="Oval 9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11378" name="AutoShape 94"/>
            <p:cNvCxnSpPr>
              <a:cxnSpLocks noChangeShapeType="1"/>
              <a:stCxn id="11377" idx="6"/>
              <a:endCxn id="1137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9" name="AutoShape 95"/>
            <p:cNvCxnSpPr>
              <a:cxnSpLocks noChangeShapeType="1"/>
              <a:stCxn id="11376" idx="5"/>
              <a:endCxn id="1137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0" name="AutoShape 96"/>
            <p:cNvCxnSpPr>
              <a:cxnSpLocks noChangeShapeType="1"/>
              <a:stCxn id="11375" idx="2"/>
              <a:endCxn id="1137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1" name="AutoShape 97"/>
            <p:cNvCxnSpPr>
              <a:cxnSpLocks noChangeShapeType="1"/>
              <a:stCxn id="11376" idx="3"/>
              <a:endCxn id="1136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2" name="AutoShape 98"/>
            <p:cNvCxnSpPr>
              <a:cxnSpLocks noChangeShapeType="1"/>
              <a:stCxn id="11368" idx="6"/>
              <a:endCxn id="1137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3" name="AutoShape 99"/>
            <p:cNvCxnSpPr>
              <a:cxnSpLocks noChangeShapeType="1"/>
              <a:stCxn id="11368" idx="3"/>
              <a:endCxn id="1136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4" name="AutoShape 100"/>
            <p:cNvCxnSpPr>
              <a:cxnSpLocks noChangeShapeType="1"/>
              <a:stCxn id="11369" idx="6"/>
              <a:endCxn id="1137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5" name="AutoShape 101"/>
            <p:cNvCxnSpPr>
              <a:cxnSpLocks noChangeShapeType="1"/>
              <a:stCxn id="11370" idx="7"/>
              <a:endCxn id="1137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6" name="AutoShape 102"/>
            <p:cNvCxnSpPr>
              <a:cxnSpLocks noChangeShapeType="1"/>
              <a:stCxn id="11370" idx="5"/>
              <a:endCxn id="1137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7" name="AutoShape 103"/>
            <p:cNvCxnSpPr>
              <a:cxnSpLocks noChangeShapeType="1"/>
              <a:stCxn id="11371" idx="6"/>
              <a:endCxn id="1137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8" name="AutoShape 104"/>
            <p:cNvCxnSpPr>
              <a:cxnSpLocks noChangeShapeType="1"/>
              <a:stCxn id="11372" idx="6"/>
              <a:endCxn id="1137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89" name="AutoShape 105"/>
            <p:cNvCxnSpPr>
              <a:cxnSpLocks noChangeShapeType="1"/>
              <a:stCxn id="11373" idx="6"/>
              <a:endCxn id="1137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348" name="Text Box 106"/>
          <p:cNvSpPr txBox="1">
            <a:spLocks noChangeArrowheads="1"/>
          </p:cNvSpPr>
          <p:nvPr/>
        </p:nvSpPr>
        <p:spPr bwMode="auto">
          <a:xfrm>
            <a:off x="381000" y="20113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sp>
        <p:nvSpPr>
          <p:cNvPr id="11349" name="Line 109"/>
          <p:cNvSpPr>
            <a:spLocks noChangeShapeType="1"/>
          </p:cNvSpPr>
          <p:nvPr/>
        </p:nvSpPr>
        <p:spPr bwMode="auto">
          <a:xfrm flipV="1">
            <a:off x="1447800" y="16002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0" name="Line 111"/>
          <p:cNvSpPr>
            <a:spLocks noChangeShapeType="1"/>
          </p:cNvSpPr>
          <p:nvPr/>
        </p:nvSpPr>
        <p:spPr bwMode="auto">
          <a:xfrm flipH="1" flipV="1">
            <a:off x="1524000" y="1143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1" name="Line 112"/>
          <p:cNvSpPr>
            <a:spLocks noChangeShapeType="1"/>
          </p:cNvSpPr>
          <p:nvPr/>
        </p:nvSpPr>
        <p:spPr bwMode="auto">
          <a:xfrm>
            <a:off x="2743200" y="16764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2" name="Line 114"/>
          <p:cNvSpPr>
            <a:spLocks noChangeShapeType="1"/>
          </p:cNvSpPr>
          <p:nvPr/>
        </p:nvSpPr>
        <p:spPr bwMode="auto">
          <a:xfrm flipH="1">
            <a:off x="2362200" y="22860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3" name="Line 117"/>
          <p:cNvSpPr>
            <a:spLocks noChangeShapeType="1"/>
          </p:cNvSpPr>
          <p:nvPr/>
        </p:nvSpPr>
        <p:spPr bwMode="auto">
          <a:xfrm flipH="1">
            <a:off x="1600200" y="2667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4" name="Line 118"/>
          <p:cNvSpPr>
            <a:spLocks noChangeShapeType="1"/>
          </p:cNvSpPr>
          <p:nvPr/>
        </p:nvSpPr>
        <p:spPr bwMode="auto">
          <a:xfrm flipH="1">
            <a:off x="838200" y="3200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5" name="Line 121"/>
          <p:cNvSpPr>
            <a:spLocks noChangeShapeType="1"/>
          </p:cNvSpPr>
          <p:nvPr/>
        </p:nvSpPr>
        <p:spPr bwMode="auto">
          <a:xfrm>
            <a:off x="1600200" y="32004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6" name="Line 123"/>
          <p:cNvSpPr>
            <a:spLocks noChangeShapeType="1"/>
          </p:cNvSpPr>
          <p:nvPr/>
        </p:nvSpPr>
        <p:spPr bwMode="auto">
          <a:xfrm flipV="1">
            <a:off x="2286000" y="3276600"/>
            <a:ext cx="1600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7" name="Line 124"/>
          <p:cNvSpPr>
            <a:spLocks noChangeShapeType="1"/>
          </p:cNvSpPr>
          <p:nvPr/>
        </p:nvSpPr>
        <p:spPr bwMode="auto">
          <a:xfrm flipH="1" flipV="1">
            <a:off x="3048000" y="2971800"/>
            <a:ext cx="914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1358" name="Oval 125"/>
          <p:cNvSpPr>
            <a:spLocks noChangeArrowheads="1"/>
          </p:cNvSpPr>
          <p:nvPr/>
        </p:nvSpPr>
        <p:spPr bwMode="auto">
          <a:xfrm>
            <a:off x="436563" y="323373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59" name="Oval 126"/>
          <p:cNvSpPr>
            <a:spLocks noChangeArrowheads="1"/>
          </p:cNvSpPr>
          <p:nvPr/>
        </p:nvSpPr>
        <p:spPr bwMode="auto">
          <a:xfrm>
            <a:off x="1120775" y="85566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0" name="Oval 127"/>
          <p:cNvSpPr>
            <a:spLocks noChangeArrowheads="1"/>
          </p:cNvSpPr>
          <p:nvPr/>
        </p:nvSpPr>
        <p:spPr bwMode="auto">
          <a:xfrm>
            <a:off x="2624138" y="2732088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1" name="Oval 128"/>
          <p:cNvSpPr>
            <a:spLocks noChangeArrowheads="1"/>
          </p:cNvSpPr>
          <p:nvPr/>
        </p:nvSpPr>
        <p:spPr bwMode="auto">
          <a:xfrm>
            <a:off x="3819525" y="3048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2" name="Oval 129"/>
          <p:cNvSpPr>
            <a:spLocks noChangeArrowheads="1"/>
          </p:cNvSpPr>
          <p:nvPr/>
        </p:nvSpPr>
        <p:spPr bwMode="auto">
          <a:xfrm>
            <a:off x="1828800" y="3352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3" name="Oval 130"/>
          <p:cNvSpPr>
            <a:spLocks noChangeArrowheads="1"/>
          </p:cNvSpPr>
          <p:nvPr/>
        </p:nvSpPr>
        <p:spPr bwMode="auto">
          <a:xfrm>
            <a:off x="1219200" y="2819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4" name="Oval 131"/>
          <p:cNvSpPr>
            <a:spLocks noChangeArrowheads="1"/>
          </p:cNvSpPr>
          <p:nvPr/>
        </p:nvSpPr>
        <p:spPr bwMode="auto">
          <a:xfrm>
            <a:off x="1970088" y="229711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5" name="Oval 132"/>
          <p:cNvSpPr>
            <a:spLocks noChangeArrowheads="1"/>
          </p:cNvSpPr>
          <p:nvPr/>
        </p:nvSpPr>
        <p:spPr bwMode="auto">
          <a:xfrm>
            <a:off x="2971800" y="19812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6" name="Oval 133"/>
          <p:cNvSpPr>
            <a:spLocks noChangeArrowheads="1"/>
          </p:cNvSpPr>
          <p:nvPr/>
        </p:nvSpPr>
        <p:spPr bwMode="auto">
          <a:xfrm>
            <a:off x="2362200" y="12954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367" name="Oval 134"/>
          <p:cNvSpPr>
            <a:spLocks noChangeArrowheads="1"/>
          </p:cNvSpPr>
          <p:nvPr/>
        </p:nvSpPr>
        <p:spPr bwMode="auto">
          <a:xfrm>
            <a:off x="990600" y="1905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609344"/>
          </a:xfrm>
        </p:spPr>
        <p:txBody>
          <a:bodyPr/>
          <a:lstStyle/>
          <a:p>
            <a:r>
              <a:rPr lang="en-US" altLang="zh-CN" sz="4000" dirty="0" smtClean="0">
                <a:ea typeface="宋体" panose="02010600030101010101" pitchFamily="2" charset="-122"/>
              </a:rPr>
              <a:t>Time Complexity of </a:t>
            </a:r>
            <a:r>
              <a:rPr lang="en-US" altLang="zh-CN" sz="4000" dirty="0" smtClean="0">
                <a:ea typeface="宋体" panose="02010600030101010101" pitchFamily="2" charset="-122"/>
              </a:rPr>
              <a:t>DFS </a:t>
            </a:r>
            <a:r>
              <a:rPr lang="en-US" altLang="zh-CN" sz="2800" dirty="0" smtClean="0"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ea typeface="宋体" panose="02010600030101010101" pitchFamily="2" charset="-122"/>
              </a:rPr>
              <a:t>Using adjacency list)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We never visited a vertex more than once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We had to examine all edges of the vertices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We know </a:t>
            </a:r>
            <a:r>
              <a:rPr lang="el-GR" altLang="en-US" sz="2000" dirty="0" smtClean="0"/>
              <a:t>Σ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vertex </a:t>
            </a:r>
            <a:r>
              <a:rPr lang="en-US" altLang="zh-CN" sz="2000" i="1" baseline="-25000" dirty="0" smtClean="0">
                <a:ea typeface="宋体" panose="02010600030101010101" pitchFamily="2" charset="-122"/>
              </a:rPr>
              <a:t>v </a:t>
            </a:r>
            <a:r>
              <a:rPr lang="en-US" altLang="zh-CN" sz="2000" dirty="0" smtClean="0">
                <a:ea typeface="宋体" panose="02010600030101010101" pitchFamily="2" charset="-122"/>
              </a:rPr>
              <a:t>degree</a:t>
            </a:r>
            <a:r>
              <a:rPr lang="en-US" altLang="zh-CN" sz="2000" i="1" dirty="0" smtClean="0"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ea typeface="宋体" panose="02010600030101010101" pitchFamily="2" charset="-122"/>
              </a:rPr>
              <a:t>v</a:t>
            </a:r>
            <a:r>
              <a:rPr lang="en-US" altLang="zh-CN" sz="2000" i="1" dirty="0" smtClean="0">
                <a:ea typeface="宋体" panose="02010600030101010101" pitchFamily="2" charset="-122"/>
              </a:rPr>
              <a:t>) = </a:t>
            </a:r>
            <a:r>
              <a:rPr lang="en-US" altLang="zh-CN" sz="2000" dirty="0" smtClean="0">
                <a:ea typeface="宋体" panose="02010600030101010101" pitchFamily="2" charset="-122"/>
              </a:rPr>
              <a:t>2m  where m is the number of edges</a:t>
            </a:r>
          </a:p>
          <a:p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So, the running time of DFS is proportional to the number of edges and number of vertices (same as BFS)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O(n + m)</a:t>
            </a:r>
          </a:p>
          <a:p>
            <a:pPr lvl="1"/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You will also see this written as: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O(|v|+|e|)		|v| = number of vertices (n)			 		|e| = number of edges   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503935"/>
            <a:ext cx="7848600" cy="990600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ea typeface="宋体" panose="02010600030101010101" pitchFamily="2" charset="-122"/>
              </a:rPr>
              <a:t>DFS Tree</a:t>
            </a:r>
            <a:endParaRPr lang="en-US" altLang="zh-CN" sz="44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42304"/>
              </p:ext>
            </p:extLst>
          </p:nvPr>
        </p:nvGraphicFramePr>
        <p:xfrm>
          <a:off x="838200" y="1371600"/>
          <a:ext cx="2209800" cy="536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Bitmap Image" r:id="rId3" imgW="1980952" imgH="5235394" progId="Paint.Picture">
                  <p:embed/>
                </p:oleObj>
              </mc:Choice>
              <mc:Fallback>
                <p:oleObj name="Bitmap Image" r:id="rId3" imgW="1980952" imgH="523539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2209800" cy="536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505200" y="1494535"/>
            <a:ext cx="310373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Resulting DFS-tree.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Notice it is much “deeper”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ea typeface="宋体" panose="02010600030101010101" pitchFamily="2" charset="-122"/>
              </a:rPr>
              <a:t>than the BFS tree.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895600" y="3048000"/>
            <a:ext cx="60960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 dirty="0"/>
              <a:t>Captures the structure of the recursive calls</a:t>
            </a:r>
          </a:p>
          <a:p>
            <a:pPr>
              <a:buFontTx/>
              <a:buChar char="-"/>
            </a:pPr>
            <a:r>
              <a:rPr lang="en-US" altLang="en-US" sz="2400" b="0" dirty="0"/>
              <a:t> when we visit a neighbor w of v, we add w as child of v</a:t>
            </a:r>
          </a:p>
          <a:p>
            <a:pPr>
              <a:buFontTx/>
              <a:buChar char="-"/>
            </a:pPr>
            <a:r>
              <a:rPr lang="en-US" altLang="en-US" sz="2400" b="0" dirty="0"/>
              <a:t> whenever DFS returns from a vertex v, we climb up in the tree from v to its 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7200" dirty="0" smtClean="0"/>
              <a:t>END OF SLIDES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70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188"/>
            <a:ext cx="7772400" cy="1609344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ea typeface="宋体" panose="02010600030101010101" pitchFamily="2" charset="-122"/>
              </a:rPr>
              <a:t>DFS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19667" y="1345914"/>
            <a:ext cx="7772400" cy="4050792"/>
          </a:xfrm>
          <a:noFill/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DFS will continue to </a:t>
            </a:r>
            <a:r>
              <a:rPr lang="en-US" altLang="zh-CN" sz="2800" dirty="0" smtClean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visit neighbors </a:t>
            </a:r>
            <a:r>
              <a:rPr lang="en-US" altLang="zh-CN" sz="2800" dirty="0" smtClean="0">
                <a:ea typeface="宋体" panose="02010600030101010101" pitchFamily="2" charset="-122"/>
              </a:rPr>
              <a:t>in a recursive pattern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Whenever we visit v from u, we recursively visit all unvisited neighbors of v.  Then we backtrack (return) to u.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Note: it is possible that w2 was unvisited when we recursively 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visit w1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ea typeface="宋体" panose="02010600030101010101" pitchFamily="2" charset="-122"/>
              </a:rPr>
              <a:t>, but became visited by the time we return from the recursive call.</a:t>
            </a:r>
          </a:p>
          <a:p>
            <a:pPr lvl="2"/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165725" y="4648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/>
              <a:t>u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05400" y="5246687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dirty="0"/>
              <a:t>v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5764212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w1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421313" y="5780087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w2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878513" y="5322887"/>
            <a:ext cx="522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w3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257800" y="5018087"/>
            <a:ext cx="762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4876800" y="5551487"/>
            <a:ext cx="3048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334000" y="5551487"/>
            <a:ext cx="304800" cy="304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410200" y="5399087"/>
            <a:ext cx="457200" cy="76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819"/>
            <a:ext cx="7772400" cy="1609344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ea typeface="宋体" panose="02010600030101010101" pitchFamily="2" charset="-122"/>
              </a:rPr>
              <a:t>DFS Algorithm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762000" y="1600200"/>
          <a:ext cx="4586288" cy="403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4586667" imgH="4031329" progId="Paint.Picture">
                  <p:embed/>
                </p:oleObj>
              </mc:Choice>
              <mc:Fallback>
                <p:oleObj name="Bitmap Image" r:id="rId3" imgW="4586667" imgH="403132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4586288" cy="403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4572000" y="2590800"/>
            <a:ext cx="1143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851525" y="2322513"/>
            <a:ext cx="245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Flag all vertices as not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visited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 flipV="1">
            <a:off x="3886200" y="4281488"/>
            <a:ext cx="2133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096000" y="4052888"/>
            <a:ext cx="250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Flag yourself as visited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4953000" y="4648200"/>
            <a:ext cx="11430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089650" y="4800600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For unvisited neighbors,</a:t>
            </a:r>
            <a:br>
              <a:rPr lang="en-US" altLang="zh-CN" sz="1800" b="0">
                <a:ea typeface="宋体" panose="02010600030101010101" pitchFamily="2" charset="-122"/>
              </a:rPr>
            </a:br>
            <a:r>
              <a:rPr lang="en-US" altLang="zh-CN" sz="1800" b="0">
                <a:ea typeface="宋体" panose="02010600030101010101" pitchFamily="2" charset="-122"/>
              </a:rPr>
              <a:t>call RDFS(w) recursively</a:t>
            </a:r>
          </a:p>
        </p:txBody>
      </p:sp>
      <p:sp>
        <p:nvSpPr>
          <p:cNvPr id="523274" name="Text Box 10"/>
          <p:cNvSpPr txBox="1">
            <a:spLocks noChangeArrowheads="1"/>
          </p:cNvSpPr>
          <p:nvPr/>
        </p:nvSpPr>
        <p:spPr bwMode="auto">
          <a:xfrm>
            <a:off x="3108325" y="6107113"/>
            <a:ext cx="5386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hlink"/>
                </a:solidFill>
              </a:rPr>
              <a:t>We can also record the paths using pred[ 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457200" y="1219200"/>
            <a:ext cx="3733800" cy="2895600"/>
            <a:chOff x="192" y="816"/>
            <a:chExt cx="2976" cy="2208"/>
          </a:xfrm>
        </p:grpSpPr>
        <p:sp>
          <p:nvSpPr>
            <p:cNvPr id="213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3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3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3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3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3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13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13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13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13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140" name="AutoShape 14"/>
            <p:cNvCxnSpPr>
              <a:cxnSpLocks noChangeShapeType="1"/>
              <a:stCxn id="2139" idx="6"/>
              <a:endCxn id="213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1" name="AutoShape 15"/>
            <p:cNvCxnSpPr>
              <a:cxnSpLocks noChangeShapeType="1"/>
              <a:stCxn id="2138" idx="5"/>
              <a:endCxn id="213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2" name="AutoShape 16"/>
            <p:cNvCxnSpPr>
              <a:cxnSpLocks noChangeShapeType="1"/>
              <a:stCxn id="2137" idx="2"/>
              <a:endCxn id="213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3" name="AutoShape 17"/>
            <p:cNvCxnSpPr>
              <a:cxnSpLocks noChangeShapeType="1"/>
              <a:stCxn id="2138" idx="3"/>
              <a:endCxn id="213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4" name="AutoShape 18"/>
            <p:cNvCxnSpPr>
              <a:cxnSpLocks noChangeShapeType="1"/>
              <a:stCxn id="2130" idx="6"/>
              <a:endCxn id="213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5" name="AutoShape 19"/>
            <p:cNvCxnSpPr>
              <a:cxnSpLocks noChangeShapeType="1"/>
              <a:stCxn id="2130" idx="3"/>
              <a:endCxn id="213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6" name="AutoShape 20"/>
            <p:cNvCxnSpPr>
              <a:cxnSpLocks noChangeShapeType="1"/>
              <a:stCxn id="2131" idx="6"/>
              <a:endCxn id="213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" name="AutoShape 21"/>
            <p:cNvCxnSpPr>
              <a:cxnSpLocks noChangeShapeType="1"/>
              <a:stCxn id="2132" idx="7"/>
              <a:endCxn id="213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" name="AutoShape 22"/>
            <p:cNvCxnSpPr>
              <a:cxnSpLocks noChangeShapeType="1"/>
              <a:stCxn id="2132" idx="5"/>
              <a:endCxn id="213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9" name="AutoShape 23"/>
            <p:cNvCxnSpPr>
              <a:cxnSpLocks noChangeShapeType="1"/>
              <a:stCxn id="2133" idx="6"/>
              <a:endCxn id="213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0" name="AutoShape 24"/>
            <p:cNvCxnSpPr>
              <a:cxnSpLocks noChangeShapeType="1"/>
              <a:stCxn id="2134" idx="6"/>
              <a:endCxn id="213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" name="AutoShape 25"/>
            <p:cNvCxnSpPr>
              <a:cxnSpLocks noChangeShapeType="1"/>
              <a:stCxn id="2135" idx="6"/>
              <a:endCxn id="213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50" name="Object 26"/>
          <p:cNvGraphicFramePr>
            <a:graphicFrameLocks noChangeAspect="1"/>
          </p:cNvGraphicFramePr>
          <p:nvPr/>
        </p:nvGraphicFramePr>
        <p:xfrm>
          <a:off x="4876800" y="1371600"/>
          <a:ext cx="2159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59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2054" name="Text Box 28"/>
          <p:cNvSpPr txBox="1">
            <a:spLocks noChangeArrowheads="1"/>
          </p:cNvSpPr>
          <p:nvPr/>
        </p:nvSpPr>
        <p:spPr bwMode="auto">
          <a:xfrm>
            <a:off x="427038" y="2316163"/>
            <a:ext cx="6397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4317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9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4342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4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20764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table (all False)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Initialize Pred to 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4367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29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457200" y="1219200"/>
            <a:ext cx="3733800" cy="2895600"/>
            <a:chOff x="192" y="816"/>
            <a:chExt cx="2976" cy="2208"/>
          </a:xfrm>
        </p:grpSpPr>
        <p:sp>
          <p:nvSpPr>
            <p:cNvPr id="3157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58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159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60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61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62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163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164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165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66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167" name="AutoShape 14"/>
            <p:cNvCxnSpPr>
              <a:cxnSpLocks noChangeShapeType="1"/>
              <a:stCxn id="3166" idx="6"/>
              <a:endCxn id="3165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8" name="AutoShape 15"/>
            <p:cNvCxnSpPr>
              <a:cxnSpLocks noChangeShapeType="1"/>
              <a:stCxn id="3165" idx="5"/>
              <a:endCxn id="3164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9" name="AutoShape 16"/>
            <p:cNvCxnSpPr>
              <a:cxnSpLocks noChangeShapeType="1"/>
              <a:stCxn id="3164" idx="2"/>
              <a:endCxn id="3161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0" name="AutoShape 17"/>
            <p:cNvCxnSpPr>
              <a:cxnSpLocks noChangeShapeType="1"/>
              <a:stCxn id="3165" idx="3"/>
              <a:endCxn id="3157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1" name="AutoShape 18"/>
            <p:cNvCxnSpPr>
              <a:cxnSpLocks noChangeShapeType="1"/>
              <a:stCxn id="3157" idx="6"/>
              <a:endCxn id="3161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2" name="AutoShape 19"/>
            <p:cNvCxnSpPr>
              <a:cxnSpLocks noChangeShapeType="1"/>
              <a:stCxn id="3157" idx="3"/>
              <a:endCxn id="3158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3" name="AutoShape 20"/>
            <p:cNvCxnSpPr>
              <a:cxnSpLocks noChangeShapeType="1"/>
              <a:stCxn id="3158" idx="6"/>
              <a:endCxn id="3159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4" name="AutoShape 21"/>
            <p:cNvCxnSpPr>
              <a:cxnSpLocks noChangeShapeType="1"/>
              <a:stCxn id="3159" idx="7"/>
              <a:endCxn id="3161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" name="AutoShape 22"/>
            <p:cNvCxnSpPr>
              <a:cxnSpLocks noChangeShapeType="1"/>
              <a:stCxn id="3159" idx="5"/>
              <a:endCxn id="3160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" name="AutoShape 23"/>
            <p:cNvCxnSpPr>
              <a:cxnSpLocks noChangeShapeType="1"/>
              <a:stCxn id="3160" idx="6"/>
              <a:endCxn id="3163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" name="AutoShape 24"/>
            <p:cNvCxnSpPr>
              <a:cxnSpLocks noChangeShapeType="1"/>
              <a:stCxn id="3161" idx="6"/>
              <a:endCxn id="3162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" name="AutoShape 25"/>
            <p:cNvCxnSpPr>
              <a:cxnSpLocks noChangeShapeType="1"/>
              <a:stCxn id="3162" idx="6"/>
              <a:endCxn id="3163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074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3078" name="Text Box 28"/>
          <p:cNvSpPr txBox="1">
            <a:spLocks noChangeArrowheads="1"/>
          </p:cNvSpPr>
          <p:nvPr/>
        </p:nvSpPr>
        <p:spPr bwMode="auto">
          <a:xfrm>
            <a:off x="304800" y="24685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5341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3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5366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28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2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5420" name="Group 108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3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3154" name="Text Box 105"/>
          <p:cNvSpPr txBox="1">
            <a:spLocks noChangeArrowheads="1"/>
          </p:cNvSpPr>
          <p:nvPr/>
        </p:nvSpPr>
        <p:spPr bwMode="auto">
          <a:xfrm>
            <a:off x="1127125" y="5675313"/>
            <a:ext cx="297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Now visit RDFS(8)</a:t>
            </a:r>
          </a:p>
        </p:txBody>
      </p:sp>
      <p:sp>
        <p:nvSpPr>
          <p:cNvPr id="3155" name="Line 106"/>
          <p:cNvSpPr>
            <a:spLocks noChangeShapeType="1"/>
          </p:cNvSpPr>
          <p:nvPr/>
        </p:nvSpPr>
        <p:spPr bwMode="auto">
          <a:xfrm>
            <a:off x="4419600" y="2286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3156" name="Oval 109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4184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85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186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87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88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189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90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191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192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4193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4194" name="AutoShape 14"/>
            <p:cNvCxnSpPr>
              <a:cxnSpLocks noChangeShapeType="1"/>
              <a:stCxn id="4193" idx="6"/>
              <a:endCxn id="4192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5" name="AutoShape 15"/>
            <p:cNvCxnSpPr>
              <a:cxnSpLocks noChangeShapeType="1"/>
              <a:stCxn id="4192" idx="5"/>
              <a:endCxn id="4191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6" name="AutoShape 16"/>
            <p:cNvCxnSpPr>
              <a:cxnSpLocks noChangeShapeType="1"/>
              <a:stCxn id="4191" idx="2"/>
              <a:endCxn id="4188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7" name="AutoShape 17"/>
            <p:cNvCxnSpPr>
              <a:cxnSpLocks noChangeShapeType="1"/>
              <a:stCxn id="4192" idx="3"/>
              <a:endCxn id="4184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8" name="AutoShape 18"/>
            <p:cNvCxnSpPr>
              <a:cxnSpLocks noChangeShapeType="1"/>
              <a:stCxn id="4184" idx="6"/>
              <a:endCxn id="4188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" name="AutoShape 19"/>
            <p:cNvCxnSpPr>
              <a:cxnSpLocks noChangeShapeType="1"/>
              <a:stCxn id="4184" idx="3"/>
              <a:endCxn id="4185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" name="AutoShape 20"/>
            <p:cNvCxnSpPr>
              <a:cxnSpLocks noChangeShapeType="1"/>
              <a:stCxn id="4185" idx="6"/>
              <a:endCxn id="4186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" name="AutoShape 21"/>
            <p:cNvCxnSpPr>
              <a:cxnSpLocks noChangeShapeType="1"/>
              <a:stCxn id="4186" idx="7"/>
              <a:endCxn id="4188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" name="AutoShape 22"/>
            <p:cNvCxnSpPr>
              <a:cxnSpLocks noChangeShapeType="1"/>
              <a:stCxn id="4186" idx="5"/>
              <a:endCxn id="4187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" name="AutoShape 23"/>
            <p:cNvCxnSpPr>
              <a:cxnSpLocks noChangeShapeType="1"/>
              <a:stCxn id="4187" idx="6"/>
              <a:endCxn id="4190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" name="AutoShape 24"/>
            <p:cNvCxnSpPr>
              <a:cxnSpLocks noChangeShapeType="1"/>
              <a:stCxn id="4188" idx="6"/>
              <a:endCxn id="4189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5" name="AutoShape 25"/>
            <p:cNvCxnSpPr>
              <a:cxnSpLocks noChangeShapeType="1"/>
              <a:stCxn id="4189" idx="6"/>
              <a:endCxn id="4190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4098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4102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6365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27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6390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2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8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Pred[8]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6415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77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4178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47688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2 is already visited, so visit RDFS(0)</a:t>
            </a:r>
          </a:p>
        </p:txBody>
      </p:sp>
      <p:sp>
        <p:nvSpPr>
          <p:cNvPr id="4179" name="Line 106"/>
          <p:cNvSpPr>
            <a:spLocks noChangeShapeType="1"/>
          </p:cNvSpPr>
          <p:nvPr/>
        </p:nvSpPr>
        <p:spPr bwMode="auto">
          <a:xfrm>
            <a:off x="4419600" y="3962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80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4181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182" name="Oval 110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183" name="Oval 111"/>
          <p:cNvSpPr>
            <a:spLocks noChangeArrowheads="1"/>
          </p:cNvSpPr>
          <p:nvPr/>
        </p:nvSpPr>
        <p:spPr bwMode="auto">
          <a:xfrm>
            <a:off x="5932488" y="3875088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5210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211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12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213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14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15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16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217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5218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19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5220" name="AutoShape 14"/>
            <p:cNvCxnSpPr>
              <a:cxnSpLocks noChangeShapeType="1"/>
              <a:stCxn id="5219" idx="6"/>
              <a:endCxn id="5218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1" name="AutoShape 15"/>
            <p:cNvCxnSpPr>
              <a:cxnSpLocks noChangeShapeType="1"/>
              <a:stCxn id="5218" idx="5"/>
              <a:endCxn id="5217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2" name="AutoShape 16"/>
            <p:cNvCxnSpPr>
              <a:cxnSpLocks noChangeShapeType="1"/>
              <a:stCxn id="5217" idx="2"/>
              <a:endCxn id="5214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" name="AutoShape 17"/>
            <p:cNvCxnSpPr>
              <a:cxnSpLocks noChangeShapeType="1"/>
              <a:stCxn id="5218" idx="3"/>
              <a:endCxn id="5210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" name="AutoShape 18"/>
            <p:cNvCxnSpPr>
              <a:cxnSpLocks noChangeShapeType="1"/>
              <a:stCxn id="5210" idx="6"/>
              <a:endCxn id="5214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" name="AutoShape 19"/>
            <p:cNvCxnSpPr>
              <a:cxnSpLocks noChangeShapeType="1"/>
              <a:stCxn id="5210" idx="3"/>
              <a:endCxn id="5211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" name="AutoShape 20"/>
            <p:cNvCxnSpPr>
              <a:cxnSpLocks noChangeShapeType="1"/>
              <a:stCxn id="5211" idx="6"/>
              <a:endCxn id="5212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" name="AutoShape 21"/>
            <p:cNvCxnSpPr>
              <a:cxnSpLocks noChangeShapeType="1"/>
              <a:stCxn id="5212" idx="7"/>
              <a:endCxn id="5214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" name="AutoShape 22"/>
            <p:cNvCxnSpPr>
              <a:cxnSpLocks noChangeShapeType="1"/>
              <a:stCxn id="5212" idx="5"/>
              <a:endCxn id="5213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" name="AutoShape 23"/>
            <p:cNvCxnSpPr>
              <a:cxnSpLocks noChangeShapeType="1"/>
              <a:stCxn id="5213" idx="6"/>
              <a:endCxn id="5216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" name="AutoShape 24"/>
            <p:cNvCxnSpPr>
              <a:cxnSpLocks noChangeShapeType="1"/>
              <a:stCxn id="5214" idx="6"/>
              <a:endCxn id="5215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" name="AutoShape 25"/>
            <p:cNvCxnSpPr>
              <a:cxnSpLocks noChangeShapeType="1"/>
              <a:stCxn id="5215" idx="6"/>
              <a:endCxn id="5216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5126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7389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1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7414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6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986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0 as visited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Mark Pred[0]</a:t>
            </a:r>
            <a:br>
              <a:rPr lang="en-US" altLang="zh-CN" sz="1800" b="0">
                <a:ea typeface="宋体" panose="02010600030101010101" pitchFamily="2" charset="-122"/>
              </a:rPr>
            </a:br>
            <a:endParaRPr lang="en-US" altLang="zh-CN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7439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01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5202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5346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RDFS(0) -&gt; no unvisited neighbors, return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                          to call RDFS(8)</a:t>
            </a:r>
          </a:p>
        </p:txBody>
      </p:sp>
      <p:sp>
        <p:nvSpPr>
          <p:cNvPr id="5203" name="Line 106"/>
          <p:cNvSpPr>
            <a:spLocks noChangeShapeType="1"/>
          </p:cNvSpPr>
          <p:nvPr/>
        </p:nvSpPr>
        <p:spPr bwMode="auto">
          <a:xfrm>
            <a:off x="4419600" y="1752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04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5205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06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5207" name="Oval 112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08" name="Oval 113"/>
          <p:cNvSpPr>
            <a:spLocks noChangeArrowheads="1"/>
          </p:cNvSpPr>
          <p:nvPr/>
        </p:nvSpPr>
        <p:spPr bwMode="auto">
          <a:xfrm>
            <a:off x="5943600" y="3886200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209" name="Oval 116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229600" cy="914400"/>
          </a:xfrm>
        </p:spPr>
        <p:txBody>
          <a:bodyPr/>
          <a:lstStyle/>
          <a:p>
            <a:pPr algn="l"/>
            <a:r>
              <a:rPr lang="en-US" altLang="zh-CN" smtClean="0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457200" y="1143000"/>
            <a:ext cx="3733800" cy="2895600"/>
            <a:chOff x="192" y="816"/>
            <a:chExt cx="2976" cy="2208"/>
          </a:xfrm>
        </p:grpSpPr>
        <p:sp>
          <p:nvSpPr>
            <p:cNvPr id="6236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237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238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239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240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41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242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43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244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245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rgbClr val="E9B5B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6246" name="AutoShape 14"/>
            <p:cNvCxnSpPr>
              <a:cxnSpLocks noChangeShapeType="1"/>
              <a:stCxn id="6245" idx="6"/>
              <a:endCxn id="6244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7" name="AutoShape 15"/>
            <p:cNvCxnSpPr>
              <a:cxnSpLocks noChangeShapeType="1"/>
              <a:stCxn id="6244" idx="5"/>
              <a:endCxn id="6243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8" name="AutoShape 16"/>
            <p:cNvCxnSpPr>
              <a:cxnSpLocks noChangeShapeType="1"/>
              <a:stCxn id="6243" idx="2"/>
              <a:endCxn id="6240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9" name="AutoShape 17"/>
            <p:cNvCxnSpPr>
              <a:cxnSpLocks noChangeShapeType="1"/>
              <a:stCxn id="6244" idx="3"/>
              <a:endCxn id="6236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0" name="AutoShape 18"/>
            <p:cNvCxnSpPr>
              <a:cxnSpLocks noChangeShapeType="1"/>
              <a:stCxn id="6236" idx="6"/>
              <a:endCxn id="6240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1" name="AutoShape 19"/>
            <p:cNvCxnSpPr>
              <a:cxnSpLocks noChangeShapeType="1"/>
              <a:stCxn id="6236" idx="3"/>
              <a:endCxn id="6237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2" name="AutoShape 20"/>
            <p:cNvCxnSpPr>
              <a:cxnSpLocks noChangeShapeType="1"/>
              <a:stCxn id="6237" idx="6"/>
              <a:endCxn id="6238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3" name="AutoShape 21"/>
            <p:cNvCxnSpPr>
              <a:cxnSpLocks noChangeShapeType="1"/>
              <a:stCxn id="6238" idx="7"/>
              <a:endCxn id="6240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4" name="AutoShape 22"/>
            <p:cNvCxnSpPr>
              <a:cxnSpLocks noChangeShapeType="1"/>
              <a:stCxn id="6238" idx="5"/>
              <a:endCxn id="6239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5" name="AutoShape 23"/>
            <p:cNvCxnSpPr>
              <a:cxnSpLocks noChangeShapeType="1"/>
              <a:stCxn id="6239" idx="6"/>
              <a:endCxn id="6242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6" name="AutoShape 24"/>
            <p:cNvCxnSpPr>
              <a:cxnSpLocks noChangeShapeType="1"/>
              <a:stCxn id="6240" idx="6"/>
              <a:endCxn id="6241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57" name="AutoShape 25"/>
            <p:cNvCxnSpPr>
              <a:cxnSpLocks noChangeShapeType="1"/>
              <a:stCxn id="6241" idx="6"/>
              <a:endCxn id="6242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4876800" y="1371600"/>
          <a:ext cx="2108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Bitmap Image" r:id="rId3" imgW="2762636" imgH="4095238" progId="Paint.Picture">
                  <p:embed/>
                </p:oleObj>
              </mc:Choice>
              <mc:Fallback>
                <p:oleObj name="Bitmap Image" r:id="rId3" imgW="2762636" imgH="4095238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371600"/>
                        <a:ext cx="21082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27"/>
          <p:cNvSpPr txBox="1">
            <a:spLocks noChangeArrowheads="1"/>
          </p:cNvSpPr>
          <p:nvPr/>
        </p:nvSpPr>
        <p:spPr bwMode="auto">
          <a:xfrm>
            <a:off x="4876800" y="990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Adjacency List</a:t>
            </a:r>
          </a:p>
        </p:txBody>
      </p:sp>
      <p:sp>
        <p:nvSpPr>
          <p:cNvPr id="6150" name="Text Box 28"/>
          <p:cNvSpPr txBox="1">
            <a:spLocks noChangeArrowheads="1"/>
          </p:cNvSpPr>
          <p:nvPr/>
        </p:nvSpPr>
        <p:spPr bwMode="auto">
          <a:xfrm>
            <a:off x="304800" y="2239963"/>
            <a:ext cx="639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source</a:t>
            </a:r>
            <a:endParaRPr lang="en-US" altLang="zh-CN" sz="1200" i="1">
              <a:ea typeface="宋体" panose="02010600030101010101" pitchFamily="2" charset="-122"/>
            </a:endParaRPr>
          </a:p>
        </p:txBody>
      </p:sp>
      <p:graphicFrame>
        <p:nvGraphicFramePr>
          <p:cNvPr id="528413" name="Group 29"/>
          <p:cNvGraphicFramePr>
            <a:graphicFrameLocks noGrp="1"/>
          </p:cNvGraphicFramePr>
          <p:nvPr/>
        </p:nvGraphicFramePr>
        <p:xfrm>
          <a:off x="7620000" y="1447800"/>
          <a:ext cx="254000" cy="2971800"/>
        </p:xfrm>
        <a:graphic>
          <a:graphicData uri="http://schemas.openxmlformats.org/drawingml/2006/table">
            <a:tbl>
              <a:tblPr/>
              <a:tblGrid>
                <a:gridCol w="254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75" name="Text Box 53"/>
          <p:cNvSpPr txBox="1">
            <a:spLocks noChangeArrowheads="1"/>
          </p:cNvSpPr>
          <p:nvPr/>
        </p:nvSpPr>
        <p:spPr bwMode="auto">
          <a:xfrm>
            <a:off x="6927850" y="10048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Visited Table (T/F)</a:t>
            </a:r>
          </a:p>
        </p:txBody>
      </p:sp>
      <p:graphicFrame>
        <p:nvGraphicFramePr>
          <p:cNvPr id="528438" name="Group 54"/>
          <p:cNvGraphicFramePr>
            <a:graphicFrameLocks noGrp="1"/>
          </p:cNvGraphicFramePr>
          <p:nvPr/>
        </p:nvGraphicFramePr>
        <p:xfrm>
          <a:off x="78755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0" name="Text Box 78"/>
          <p:cNvSpPr txBox="1">
            <a:spLocks noChangeArrowheads="1"/>
          </p:cNvSpPr>
          <p:nvPr/>
        </p:nvSpPr>
        <p:spPr bwMode="auto">
          <a:xfrm>
            <a:off x="6858000" y="4724400"/>
            <a:ext cx="184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ea typeface="宋体" panose="02010600030101010101" pitchFamily="2" charset="-122"/>
              </a:rPr>
              <a:t/>
            </a:r>
            <a:br>
              <a:rPr lang="zh-CN" altLang="en-US" sz="1800" b="0">
                <a:ea typeface="宋体" panose="02010600030101010101" pitchFamily="2" charset="-122"/>
              </a:rPr>
            </a:br>
            <a:endParaRPr lang="zh-CN" altLang="en-US" sz="1800" b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graphicFrame>
        <p:nvGraphicFramePr>
          <p:cNvPr id="528463" name="Group 79"/>
          <p:cNvGraphicFramePr>
            <a:graphicFrameLocks noGrp="1"/>
          </p:cNvGraphicFramePr>
          <p:nvPr/>
        </p:nvGraphicFramePr>
        <p:xfrm>
          <a:off x="8485188" y="1447800"/>
          <a:ext cx="277812" cy="2971800"/>
        </p:xfrm>
        <a:graphic>
          <a:graphicData uri="http://schemas.openxmlformats.org/drawingml/2006/table">
            <a:tbl>
              <a:tblPr/>
              <a:tblGrid>
                <a:gridCol w="277812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25" name="Text Box 103"/>
          <p:cNvSpPr txBox="1">
            <a:spLocks noChangeArrowheads="1"/>
          </p:cNvSpPr>
          <p:nvPr/>
        </p:nvSpPr>
        <p:spPr bwMode="auto">
          <a:xfrm>
            <a:off x="8229600" y="43799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Pred</a:t>
            </a:r>
          </a:p>
        </p:txBody>
      </p:sp>
      <p:sp>
        <p:nvSpPr>
          <p:cNvPr id="6226" name="Text Box 105"/>
          <p:cNvSpPr txBox="1">
            <a:spLocks noChangeArrowheads="1"/>
          </p:cNvSpPr>
          <p:nvPr/>
        </p:nvSpPr>
        <p:spPr bwMode="auto">
          <a:xfrm>
            <a:off x="1143000" y="5105400"/>
            <a:ext cx="3441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RDFS( 2 )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        RDFS(8)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Now visit 9 -&gt; RDFS(9)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6227" name="Line 106"/>
          <p:cNvSpPr>
            <a:spLocks noChangeShapeType="1"/>
          </p:cNvSpPr>
          <p:nvPr/>
        </p:nvSpPr>
        <p:spPr bwMode="auto">
          <a:xfrm>
            <a:off x="4419600" y="3962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28" name="Text Box 107"/>
          <p:cNvSpPr txBox="1">
            <a:spLocks noChangeArrowheads="1"/>
          </p:cNvSpPr>
          <p:nvPr/>
        </p:nvSpPr>
        <p:spPr bwMode="auto">
          <a:xfrm>
            <a:off x="60325" y="5062538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ea typeface="宋体" panose="02010600030101010101" pitchFamily="2" charset="-122"/>
              </a:rPr>
              <a:t>Recursive</a:t>
            </a:r>
            <a:br>
              <a:rPr lang="en-US" altLang="zh-CN" sz="1200" b="0">
                <a:ea typeface="宋体" panose="02010600030101010101" pitchFamily="2" charset="-122"/>
              </a:rPr>
            </a:br>
            <a:r>
              <a:rPr lang="en-US" altLang="zh-CN" sz="1200" b="0">
                <a:ea typeface="宋体" panose="02010600030101010101" pitchFamily="2" charset="-122"/>
              </a:rPr>
              <a:t>calls</a:t>
            </a:r>
          </a:p>
        </p:txBody>
      </p:sp>
      <p:sp>
        <p:nvSpPr>
          <p:cNvPr id="6229" name="Line 109"/>
          <p:cNvSpPr>
            <a:spLocks noChangeShapeType="1"/>
          </p:cNvSpPr>
          <p:nvPr/>
        </p:nvSpPr>
        <p:spPr bwMode="auto">
          <a:xfrm flipV="1">
            <a:off x="1371600" y="1828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30" name="Line 111"/>
          <p:cNvSpPr>
            <a:spLocks noChangeShapeType="1"/>
          </p:cNvSpPr>
          <p:nvPr/>
        </p:nvSpPr>
        <p:spPr bwMode="auto">
          <a:xfrm flipH="1" flipV="1">
            <a:off x="1447800" y="13716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31" name="Line 112"/>
          <p:cNvSpPr>
            <a:spLocks noChangeShapeType="1"/>
          </p:cNvSpPr>
          <p:nvPr/>
        </p:nvSpPr>
        <p:spPr bwMode="auto">
          <a:xfrm flipH="1">
            <a:off x="2667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6232" name="Text Box 113"/>
          <p:cNvSpPr txBox="1">
            <a:spLocks noChangeArrowheads="1"/>
          </p:cNvSpPr>
          <p:nvPr/>
        </p:nvSpPr>
        <p:spPr bwMode="auto">
          <a:xfrm>
            <a:off x="2514600" y="8524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Back to 8</a:t>
            </a:r>
          </a:p>
        </p:txBody>
      </p:sp>
      <p:sp>
        <p:nvSpPr>
          <p:cNvPr id="6233" name="Oval 114"/>
          <p:cNvSpPr>
            <a:spLocks noChangeArrowheads="1"/>
          </p:cNvSpPr>
          <p:nvPr/>
        </p:nvSpPr>
        <p:spPr bwMode="auto">
          <a:xfrm>
            <a:off x="5638800" y="21764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34" name="Oval 115"/>
          <p:cNvSpPr>
            <a:spLocks noChangeArrowheads="1"/>
          </p:cNvSpPr>
          <p:nvPr/>
        </p:nvSpPr>
        <p:spPr bwMode="auto">
          <a:xfrm>
            <a:off x="6194425" y="3865563"/>
            <a:ext cx="228600" cy="228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235" name="Oval 117"/>
          <p:cNvSpPr>
            <a:spLocks noChangeArrowheads="1"/>
          </p:cNvSpPr>
          <p:nvPr/>
        </p:nvSpPr>
        <p:spPr bwMode="auto">
          <a:xfrm>
            <a:off x="1044575" y="10668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5222</TotalTime>
  <Words>1601</Words>
  <Application>Microsoft Office PowerPoint</Application>
  <PresentationFormat>On-screen Show (4:3)</PresentationFormat>
  <Paragraphs>1188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Monotype Sorts</vt:lpstr>
      <vt:lpstr>Times New Roman</vt:lpstr>
      <vt:lpstr>Wingdings</vt:lpstr>
      <vt:lpstr>PMingLiU</vt:lpstr>
      <vt:lpstr>宋体</vt:lpstr>
      <vt:lpstr>Wood Type</vt:lpstr>
      <vt:lpstr>Bitmap Image</vt:lpstr>
      <vt:lpstr>GRAPHS: Depth-first search </vt:lpstr>
      <vt:lpstr>Depth-First Search (DFS)</vt:lpstr>
      <vt:lpstr>DFS Algorithm</vt:lpstr>
      <vt:lpstr>DFS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Time Complexity of DFS (Using adjacency list)</vt:lpstr>
      <vt:lpstr>DFS Tree</vt:lpstr>
      <vt:lpstr>END OF SLIDES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taicl</dc:creator>
  <cp:lastModifiedBy>USER</cp:lastModifiedBy>
  <cp:revision>342</cp:revision>
  <dcterms:created xsi:type="dcterms:W3CDTF">2005-09-13T14:58:53Z</dcterms:created>
  <dcterms:modified xsi:type="dcterms:W3CDTF">2016-04-14T02:02:47Z</dcterms:modified>
</cp:coreProperties>
</file>