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</p:sldIdLst>
  <p:sldSz cx="9144000" cy="5143500" type="screen16x9"/>
  <p:notesSz cx="6781800" cy="9918700"/>
  <p:embeddedFontLst>
    <p:embeddedFont>
      <p:font typeface="Questrial" panose="020B0604020202020204" charset="0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yaacob IIU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84666" y="744537"/>
            <a:ext cx="6612600" cy="371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1813"/>
            <a:ext cx="2938462" cy="4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462" cy="495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5731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9" name="Shape 59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sldNum" idx="12"/>
          </p:nvPr>
        </p:nvSpPr>
        <p:spPr>
          <a:xfrm>
            <a:off x="3841750" y="9421813"/>
            <a:ext cx="2938500" cy="4953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5" name="Shape 725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7862" y="4711700"/>
            <a:ext cx="5426074" cy="4462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13525" cy="37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0" y="0"/>
            <a:ext cx="2305051" cy="5143500"/>
            <a:chOff x="0" y="0"/>
            <a:chExt cx="2305051" cy="6858000"/>
          </a:xfrm>
        </p:grpSpPr>
        <p:sp>
          <p:nvSpPr>
            <p:cNvPr id="59" name="Shape 59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0500" y="9525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290637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81125" y="9525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1643063" y="0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743075" y="4763"/>
              <a:ext cx="419099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952500" y="4763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8187" y="5622925"/>
              <a:ext cx="338137" cy="12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647700" y="5480050"/>
              <a:ext cx="157162" cy="157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1644650"/>
              <a:ext cx="133349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95325" y="4763"/>
              <a:ext cx="309562" cy="1558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Shape 84"/>
            <p:cNvSpPr/>
            <p:nvPr/>
          </p:nvSpPr>
          <p:spPr>
            <a:xfrm>
              <a:off x="57150" y="48815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38113" y="5060950"/>
              <a:ext cx="304799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561975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6200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5978525"/>
              <a:ext cx="190500" cy="461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014412" y="1801813"/>
              <a:ext cx="214312" cy="75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Shape 91"/>
            <p:cNvSpPr/>
            <p:nvPr/>
          </p:nvSpPr>
          <p:spPr>
            <a:xfrm>
              <a:off x="938212" y="2547938"/>
              <a:ext cx="166688" cy="160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95312" y="4763"/>
              <a:ext cx="638174" cy="402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1300162" y="1849438"/>
              <a:ext cx="10953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Shape 96"/>
            <p:cNvSpPr/>
            <p:nvPr/>
          </p:nvSpPr>
          <p:spPr>
            <a:xfrm>
              <a:off x="238125" y="38830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Shape 98"/>
            <p:cNvSpPr/>
            <p:nvPr/>
          </p:nvSpPr>
          <p:spPr>
            <a:xfrm>
              <a:off x="52388" y="20669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319212" y="5041900"/>
              <a:ext cx="371474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Shape 101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19150" y="3983037"/>
              <a:ext cx="347662" cy="286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24012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404937" y="5422900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1666875" y="5945187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66888" y="6330950"/>
              <a:ext cx="419099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Shape 110"/>
            <p:cNvSpPr/>
            <p:nvPr/>
          </p:nvSpPr>
          <p:spPr>
            <a:xfrm>
              <a:off x="2147888" y="6221412"/>
              <a:ext cx="157162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90023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90023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5801051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900236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915603" y="4057650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56058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300" cy="2474700"/>
          </a:xfrm>
          <a:prstGeom prst="round2DiagRect">
            <a:avLst>
              <a:gd name="adj1" fmla="val 5101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56024" y="3843014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84658" y="457200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0483" y="2524167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96579" y="53884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817472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856058" y="2520197"/>
            <a:ext cx="2396400" cy="18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4"/>
          </p:nvPr>
        </p:nvSpPr>
        <p:spPr>
          <a:xfrm>
            <a:off x="3386075" y="2522576"/>
            <a:ext cx="2388900" cy="18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856059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856059" y="2000248"/>
            <a:ext cx="23964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856059" y="3735644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3366789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pic" idx="5"/>
          </p:nvPr>
        </p:nvSpPr>
        <p:spPr>
          <a:xfrm>
            <a:off x="3366789" y="2000248"/>
            <a:ext cx="2399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6"/>
          </p:nvPr>
        </p:nvSpPr>
        <p:spPr>
          <a:xfrm>
            <a:off x="3365694" y="3735642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99" cy="4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pic" idx="8"/>
          </p:nvPr>
        </p:nvSpPr>
        <p:spPr>
          <a:xfrm>
            <a:off x="5889332" y="2000248"/>
            <a:ext cx="2396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 rot="5400000">
            <a:off x="3242709" y="-699534"/>
            <a:ext cx="2656199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 rot="5400000">
            <a:off x="5590509" y="1648350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 rot="5400000">
            <a:off x="1818750" y="-505350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56058" y="331827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800" cy="26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399" cy="26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078901" y="1687114"/>
            <a:ext cx="3435900" cy="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xfrm>
            <a:off x="4851992" y="1687113"/>
            <a:ext cx="3433500" cy="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60029" y="457200"/>
            <a:ext cx="2891999" cy="12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1999" cy="26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56061" y="457200"/>
            <a:ext cx="3753900" cy="12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4832866" y="457200"/>
            <a:ext cx="3452700" cy="3886200"/>
          </a:xfrm>
          <a:prstGeom prst="round2DiagRect">
            <a:avLst>
              <a:gd name="adj1" fmla="val 6074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254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753900" cy="26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11"/>
          <p:cNvGrpSpPr/>
          <p:nvPr/>
        </p:nvGrpSpPr>
        <p:grpSpPr>
          <a:xfrm>
            <a:off x="-14288" y="0"/>
            <a:ext cx="9041773" cy="5143500"/>
            <a:chOff x="-14288" y="0"/>
            <a:chExt cx="9041773" cy="6858000"/>
          </a:xfrm>
        </p:grpSpPr>
        <p:grpSp>
          <p:nvGrpSpPr>
            <p:cNvPr id="12" name="Shape 12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Shape 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Shape 20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4" name="Shape 2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5" name="Shape 25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Shape 3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Shape 36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Shape 39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40" name="Shape 40"/>
            <p:cNvGrpSpPr/>
            <p:nvPr/>
          </p:nvGrpSpPr>
          <p:grpSpPr>
            <a:xfrm>
              <a:off x="8352797" y="0"/>
              <a:ext cx="674688" cy="6848476"/>
              <a:chOff x="11364911" y="0"/>
              <a:chExt cx="674688" cy="6848476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Shape 4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Shape 4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r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856058" y="4412457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50006" algn="l" rtl="0">
              <a:spcBef>
                <a:spcPts val="21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  <a:def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952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Arial"/>
              <a:buChar char="●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707240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1590"/>
              <a:buFont typeface="Arial"/>
              <a:buChar char="●"/>
            </a:pPr>
            <a:fld id="{00000000-1234-1234-1234-123412341234}" type="slidenum"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/>
          </p:nvPr>
        </p:nvSpPr>
        <p:spPr>
          <a:xfrm>
            <a:off x="1752600" y="1314450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8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HASHING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8713788" y="132159"/>
            <a:ext cx="184200" cy="25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72991" y="514350"/>
            <a:ext cx="7429500" cy="80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HASHING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58641" y="1485900"/>
            <a:ext cx="8458200" cy="331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Design a good hash function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that is fast to compute and 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minimize the number of collisions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Noto Sans Symbols"/>
              <a:buChar char="➢"/>
            </a:pPr>
            <a:r>
              <a:rPr lang="en-US"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Design a method to resolve the collisions when they occur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Hashing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5" y="1572688"/>
            <a:ext cx="8250629" cy="326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Examples of Hash Functions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bg1"/>
              </a:buClr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Modulo </a:t>
            </a:r>
            <a:r>
              <a:rPr lang="en-US" dirty="0">
                <a:solidFill>
                  <a:schemeClr val="bg1"/>
                </a:solidFill>
              </a:rPr>
              <a:t>operation </a:t>
            </a:r>
          </a:p>
          <a:p>
            <a:pPr marL="457200" lvl="0" indent="-228600" rtl="0">
              <a:spcBef>
                <a:spcPts val="0"/>
              </a:spcBef>
              <a:buClr>
                <a:schemeClr val="bg1"/>
              </a:buClr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Mid-Square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bg1"/>
              </a:buClr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Folding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838200" y="895350"/>
            <a:ext cx="7932300" cy="391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division method 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h(k) = k mod m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 m=12, k=100, h(k)=4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Requires only a single division operation (quite fast)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Certain values of m should be avoided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 if m=2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then h(k) is just the p lowest-order bits of k; the hash function does not depend on all the bits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Similarly, if the keys are decimal numbers, should not set m to be a power of 10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It’s a good practice to set the table size </a:t>
            </a:r>
            <a:r>
              <a:rPr lang="en-US" sz="2000" b="0" i="0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to be a </a:t>
            </a:r>
            <a:r>
              <a:rPr lang="en-US" sz="2000" b="0" i="0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prime number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Good values for m: primes not too close to exact powers of 2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 the hash table is to hold 2000 numbers, and we don’t mind an average of 3 numbers being hashed to the same entry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choose m=701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38200" y="706"/>
            <a:ext cx="7429500" cy="110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Modulo operation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784979" y="361950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Example: Hashing using Modulo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25088"/>
            <a:ext cx="8237459" cy="326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Example: Modulo function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75" y="1641963"/>
            <a:ext cx="8237459" cy="326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914400" y="223242"/>
            <a:ext cx="7848600" cy="74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0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COLLISION HANDLING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23341"/>
            <a:ext cx="6629398" cy="388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914400" y="223242"/>
            <a:ext cx="7848600" cy="74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COLLISION HANDLING: </a:t>
            </a:r>
            <a:br>
              <a:rPr lang="en-US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(1) SEPARATE CHAINING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533400" y="1419825"/>
            <a:ext cx="37845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Instead of a hash table, we use a table of linked list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keep a linked list of keys that hash to the same value</a:t>
            </a:r>
          </a:p>
        </p:txBody>
      </p:sp>
      <p:pic>
        <p:nvPicPr>
          <p:cNvPr id="394" name="Shape 394" descr="5"/>
          <p:cNvPicPr preferRelativeResize="0"/>
          <p:nvPr/>
        </p:nvPicPr>
        <p:blipFill rotWithShape="1">
          <a:blip r:embed="rId3">
            <a:alphaModFix/>
          </a:blip>
          <a:srcRect b="10050"/>
          <a:stretch/>
        </p:blipFill>
        <p:spPr>
          <a:xfrm>
            <a:off x="4544325" y="1285064"/>
            <a:ext cx="3949200" cy="27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5317650" y="4176325"/>
            <a:ext cx="2760900" cy="29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h(K) = K mod 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856058" y="9122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SEPARATE CHAINING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341709" y="1200150"/>
            <a:ext cx="84582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insert a key K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Compute h(K) to determine which list to traverse 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T[h(K)] contains a null pointer, initia</a:t>
            </a:r>
            <a:r>
              <a:rPr lang="en-US" sz="2400"/>
              <a:t>l</a:t>
            </a: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ize this entry to point to a linked list that contains K alone. 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T[h(K)] is a non-empty list, we add K at the beginning of this list.</a:t>
            </a:r>
          </a:p>
          <a:p>
            <a:pPr marL="457200" marR="0" lvl="0" indent="0" algn="l" rtl="0">
              <a:lnSpc>
                <a:spcPct val="120000"/>
              </a:lnSpc>
              <a:spcBef>
                <a:spcPts val="50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856058" y="9122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SEPARATE CHAINING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341709" y="1200150"/>
            <a:ext cx="84582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lang="en-US" sz="2800"/>
              <a:t>Retrieve</a:t>
            </a: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 key K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Compute h(K) to determine which list to traverse 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T[h(K)] contains a null pointer, then key </a:t>
            </a:r>
            <a:r>
              <a:rPr lang="en-US" sz="2400"/>
              <a:t>is not found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T[h(K)] is a non-empty list, search the T[h(k)] list.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500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933450" y="17145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5400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HASH </a:t>
            </a:r>
            <a:r>
              <a:rPr lang="en-US" sz="5400" b="1" i="0" u="none" strike="noStrike" cap="none" dirty="0" smtClean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TABLES</a:t>
            </a:r>
            <a:endParaRPr lang="en-US" sz="5400" b="1" i="0" u="none" strike="noStrike" cap="none" dirty="0">
              <a:solidFill>
                <a:srgbClr val="98D6EB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533400" y="1200150"/>
            <a:ext cx="8229600" cy="329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Created to support the following operations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Find 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Insert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Delete. (deletions may be unnecessary in some applications)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856058" y="9122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SEPARATE CHAINING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41709" y="1200150"/>
            <a:ext cx="84582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delete a key K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compute h(K), then search for K within the list at T[h(K)].  Delete K if it is found.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3820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000" b="1" dirty="0">
                <a:solidFill>
                  <a:srgbClr val="98D6EB"/>
                </a:solidFill>
              </a:rPr>
              <a:t>How to </a:t>
            </a:r>
            <a:r>
              <a:rPr lang="en-US" sz="4000" b="1" dirty="0">
                <a:solidFill>
                  <a:srgbClr val="98D6EB"/>
                </a:solidFill>
              </a:rPr>
              <a:t>d</a:t>
            </a:r>
            <a:r>
              <a:rPr lang="en-US" sz="4000" b="1" dirty="0" smtClean="0">
                <a:solidFill>
                  <a:srgbClr val="98D6EB"/>
                </a:solidFill>
              </a:rPr>
              <a:t>etermine </a:t>
            </a:r>
            <a:r>
              <a:rPr lang="en-US" sz="4000" b="1" dirty="0" err="1" smtClean="0">
                <a:solidFill>
                  <a:srgbClr val="98D6EB"/>
                </a:solidFill>
              </a:rPr>
              <a:t>hashtable</a:t>
            </a:r>
            <a:r>
              <a:rPr lang="en-US" sz="4000" b="1" dirty="0" smtClean="0">
                <a:solidFill>
                  <a:srgbClr val="98D6EB"/>
                </a:solidFill>
              </a:rPr>
              <a:t> size, </a:t>
            </a:r>
            <a:r>
              <a:rPr lang="en-US" sz="4000" b="1" i="1" dirty="0">
                <a:solidFill>
                  <a:srgbClr val="98D6EB"/>
                </a:solidFill>
              </a:rPr>
              <a:t>m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856059" y="1314450"/>
            <a:ext cx="7429500" cy="34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Assume that we will be storing </a:t>
            </a:r>
            <a:r>
              <a:rPr lang="en-US" b="0" i="1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keys.  Then we should make </a:t>
            </a:r>
            <a:r>
              <a:rPr lang="en-US" b="0" i="1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the next larger prime number.  If the hash function works well, the number of keys in each linked list will be a </a:t>
            </a:r>
            <a:r>
              <a:rPr lang="en-US" b="0" i="0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small constant</a:t>
            </a: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Therefore, we expect that each search, insertion, and deletion can be  done in </a:t>
            </a:r>
            <a:r>
              <a:rPr lang="en-US" b="0" i="0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constant time</a:t>
            </a: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Disadvantage: Memory allocation in linked list manipulation will slow down the program.  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Advantage: deletion is easy.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126136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1066800" y="26267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COLLISION HANDLING:</a:t>
            </a:r>
            <a:b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(2) OPEN ADDRESSING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1733550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Open addressing: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relocate the key K to be inserted if it collides with an existing key.  That is, we store K at an entry different from T[h(K)].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Two issues arise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the relocation scheme?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 to search for K later?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066800" y="26267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3 METHODS FOR </a:t>
            </a:r>
            <a:b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OPEN ADDRESSING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1657350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Three common methods for resolving a collision in open addressing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Linear probing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Quadratic probing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Double hashing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856058" y="11430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OPEN ADDRESSING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1229577"/>
            <a:ext cx="79248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insert a key K, compute h</a:t>
            </a:r>
            <a:r>
              <a:rPr lang="en-US" sz="2590" b="1" i="0" u="none" strike="noStrike" cap="none" baseline="-25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</a:t>
            </a: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(K).  </a:t>
            </a:r>
          </a:p>
          <a:p>
            <a:pPr marR="0" lvl="1" indent="44211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T[h</a:t>
            </a:r>
            <a:r>
              <a:rPr lang="en-US" sz="2590" b="1" i="0" u="none" strike="noStrike" cap="none" baseline="-25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</a:t>
            </a: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(K)] is empty, insert it there.  </a:t>
            </a:r>
          </a:p>
          <a:p>
            <a:pPr marR="0" lvl="1" indent="44211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collision occurs, probe alternative cell h</a:t>
            </a:r>
            <a:r>
              <a:rPr lang="en-US" sz="2590" b="1" i="0" u="none" strike="noStrike" cap="none" baseline="-25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(K), h</a:t>
            </a:r>
            <a:r>
              <a:rPr lang="en-US" sz="2590" b="1" i="0" u="none" strike="noStrike" cap="none" baseline="-25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(K), .... until an empty cell is found.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</a:t>
            </a:r>
            <a:r>
              <a:rPr lang="en-US" sz="2590" b="1" i="0" u="none" strike="noStrike" cap="none" baseline="-25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</a:t>
            </a: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(K) = hash</a:t>
            </a:r>
            <a:r>
              <a:rPr lang="en-US" sz="2590" b="1"/>
              <a:t>[</a:t>
            </a:r>
            <a:r>
              <a:rPr lang="en-US" sz="259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hash(K) + f(i)</a:t>
            </a:r>
            <a:r>
              <a:rPr lang="en-US" sz="2590" b="1"/>
              <a:t>]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6136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f: </a:t>
            </a:r>
            <a:r>
              <a:rPr lang="en-US" sz="2220" b="1" i="1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collision resolution strategy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1028700" y="11430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LINEAR PROBING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09600" y="9525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2596"/>
              <a:buFont typeface="Arial"/>
              <a:buChar char="•"/>
            </a:pPr>
            <a:r>
              <a:rPr lang="en-US" sz="2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f(i) =i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568"/>
              <a:buFont typeface="Arial"/>
              <a:buChar char="•"/>
            </a:pPr>
            <a:r>
              <a:rPr lang="en-US" sz="221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cells are probed </a:t>
            </a:r>
            <a:r>
              <a:rPr lang="en-US" sz="2210" b="0" i="0" u="none" strike="noStrike" cap="none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sequentially</a:t>
            </a:r>
            <a:r>
              <a:rPr lang="en-US" sz="221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(with wraparound) 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568"/>
              <a:buFont typeface="Arial"/>
              <a:buChar char="•"/>
            </a:pPr>
            <a:r>
              <a:rPr lang="en-US" sz="221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</a:t>
            </a:r>
            <a:r>
              <a:rPr lang="en-US" sz="2210" b="0" i="0" u="none" strike="noStrike" cap="none" baseline="-25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</a:t>
            </a:r>
            <a:r>
              <a:rPr lang="en-US" sz="221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(K) = </a:t>
            </a:r>
            <a:r>
              <a:rPr lang="en-US" sz="2210"/>
              <a:t>hash[ </a:t>
            </a:r>
            <a:r>
              <a:rPr lang="en-US" sz="221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hash(K) +  i </a:t>
            </a:r>
            <a:r>
              <a:rPr lang="en-US" sz="2210"/>
              <a:t>], 	i = 1, 2, 3, …. m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44886"/>
              <a:buFont typeface="Arial"/>
              <a:buChar char="•"/>
            </a:pPr>
            <a:r>
              <a:rPr lang="en-US" sz="221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we cannot find an empty entry to put K, it means that the table is full and we should report an error.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04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89, 18, 49, 58, 69, 6</a:t>
            </a:r>
            <a:r>
              <a:rPr lang="en-US" sz="21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100" b="1" dirty="0" smtClean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1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hash(K)=K mod 10</a:t>
            </a: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105150"/>
            <a:ext cx="5252424" cy="7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89, 18, 49, 58, 69, 6</a:t>
            </a:r>
            <a:r>
              <a:rPr lang="en-US" sz="21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1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hash(K)=K mod 10</a:t>
            </a:r>
          </a:p>
          <a:p>
            <a:pPr lvl="0" rtl="0">
              <a:spcBef>
                <a:spcPts val="0"/>
              </a:spcBef>
              <a:buNone/>
            </a:pPr>
            <a:endParaRPr sz="1700"/>
          </a:p>
        </p:txBody>
      </p:sp>
      <p:pic>
        <p:nvPicPr>
          <p:cNvPr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76" y="1809750"/>
            <a:ext cx="4796524" cy="2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en-US" sz="2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 lang="en-US"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475" y="1845600"/>
            <a:ext cx="4796525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89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 dirty="0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700" dirty="0"/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75" y="1845600"/>
            <a:ext cx="4796525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18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933450" y="17145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5400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HASH </a:t>
            </a:r>
            <a:r>
              <a:rPr lang="en-US" sz="5400" b="1" i="0" u="none" strike="noStrike" cap="none" dirty="0" smtClean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TABLES</a:t>
            </a:r>
            <a:endParaRPr lang="en-US" sz="5400" b="1" i="0" u="none" strike="noStrike" cap="none" dirty="0">
              <a:solidFill>
                <a:srgbClr val="98D6EB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533400" y="104775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Unlike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binary search tree, AVL tree and B+-tree, the following functions cannot be done: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Minimum and maximum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Successor and predecessor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Report data within a given range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List out the data in order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sz="1700" dirty="0"/>
          </a:p>
        </p:txBody>
      </p:sp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75" y="1693200"/>
            <a:ext cx="4796525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4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T[9]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T[(9+1) mod 10]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 dirty="0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sz="1700" dirty="0"/>
          </a:p>
        </p:txBody>
      </p:sp>
      <p:sp>
        <p:nvSpPr>
          <p:cNvPr id="499" name="Shape 499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58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T[(</a:t>
            </a:r>
            <a:r>
              <a:rPr lang="en-US" sz="1600">
                <a:solidFill>
                  <a:schemeClr val="lt1"/>
                </a:solidFill>
              </a:rPr>
              <a:t>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+1) mod 10]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T[(8+2) mod 10]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75" y="1704775"/>
            <a:ext cx="4796525" cy="2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sz="1700" dirty="0"/>
          </a:p>
        </p:txBody>
      </p:sp>
      <p:sp>
        <p:nvSpPr>
          <p:cNvPr id="509" name="Shape 509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69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T[(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+1) mod 10]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T[(9+2) mod 10]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T[(9+3) mod 10]</a:t>
            </a: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75" y="1711050"/>
            <a:ext cx="4796525" cy="2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1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700" dirty="0"/>
          </a:p>
        </p:txBody>
      </p:sp>
      <p:sp>
        <p:nvSpPr>
          <p:cNvPr id="519" name="Shape 519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6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6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50" y="1728650"/>
            <a:ext cx="4796525" cy="2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847592" y="17145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PRIMARY CLUSTERING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30659" y="1143000"/>
            <a:ext cx="7856100" cy="377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call a block of contiguously occupied table entries a </a:t>
            </a:r>
            <a:r>
              <a:rPr lang="en-US" sz="2200" b="0" i="0" u="none" strike="noStrike" cap="none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cluster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 the average, when we insert a new key K, we may hit the middle of a cluster.  Therefore, the time to insert K would be proportional to half the size of a cluster.  That is, </a:t>
            </a:r>
            <a:r>
              <a:rPr lang="en-US" sz="2200" b="0" i="0" u="none" strike="noStrike" cap="none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the larger the cluster, the slower the performance</a:t>
            </a: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847592" y="17145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PRIMARY CLUSTERING.</a:t>
            </a:r>
            <a:r>
              <a:rPr lang="en-US" sz="4400" b="1">
                <a:solidFill>
                  <a:srgbClr val="98D6EB"/>
                </a:solidFill>
              </a:rPr>
              <a:t>..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830659" y="1352550"/>
            <a:ext cx="7856100" cy="3562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Linear probing has the following disadvantages: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Once h(K) falls into a cluster, this cluster will definitely grow in size by one.  Thus, this may worsen the performance of insertion in the future.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two cluster are only separated by one entry, then inserting one key into a cluster can merge the two clusters together.  Thus, the cluster size can increase drastically by a single insertion.  This means that the performance of insertion can deteriorate drastically after a single insertion.</a:t>
            </a: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Large clusters are easy targets for collisions.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839126" y="26267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QUADRATIC PROBING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838200" y="1504950"/>
            <a:ext cx="7429500" cy="24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 table size is </a:t>
            </a:r>
            <a:r>
              <a:rPr lang="en-US" sz="2800" b="0" i="0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prime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then a new key can always be inserted if the table is at least half empty (see proof in text book)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89, 18, 49, 58, 69, 6</a:t>
            </a:r>
            <a:r>
              <a:rPr lang="en-US" sz="21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100" b="1" dirty="0" smtClean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1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hash(K)=K mod 10</a:t>
            </a: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546" name="Shape 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99" y="3181350"/>
            <a:ext cx="4393625" cy="7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en-US" sz="2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keys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89, 18, 49, 58, 69, 6</a:t>
            </a:r>
            <a:r>
              <a:rPr lang="en-US" sz="2100" b="1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1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hash(K)=K mod 10</a:t>
            </a:r>
            <a:endParaRPr lang="en-US"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25" y="1693200"/>
            <a:ext cx="4748275" cy="2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en-US" sz="2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 sz="1700" dirty="0"/>
          </a:p>
        </p:txBody>
      </p:sp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26" y="1657350"/>
            <a:ext cx="4748274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89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30659" y="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0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UNREALISTIC SOLUTION 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78933" y="857250"/>
            <a:ext cx="76794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position (</a:t>
            </a:r>
            <a:r>
              <a:rPr lang="en-US" b="1" i="0" u="none" strike="noStrike" cap="none" dirty="0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slot</a:t>
            </a: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corresponds to a key in the universe of keys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 T[k] corresponds to an element with key k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 set contains no element with key k, then T[k]=NULL</a:t>
            </a:r>
          </a:p>
        </p:txBody>
      </p:sp>
      <p:pic>
        <p:nvPicPr>
          <p:cNvPr id="258" name="Shape 258" descr="12"/>
          <p:cNvPicPr preferRelativeResize="0"/>
          <p:nvPr/>
        </p:nvPicPr>
        <p:blipFill rotWithShape="1">
          <a:blip r:embed="rId3">
            <a:alphaModFix/>
          </a:blip>
          <a:srcRect t="3479" r="8184" b="29564"/>
          <a:stretch/>
        </p:blipFill>
        <p:spPr>
          <a:xfrm>
            <a:off x="1447800" y="2658750"/>
            <a:ext cx="6755208" cy="23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700" dirty="0"/>
          </a:p>
        </p:txBody>
      </p:sp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10600"/>
            <a:ext cx="4748249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18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sz="1700" dirty="0"/>
          </a:p>
        </p:txBody>
      </p:sp>
      <p:pic>
        <p:nvPicPr>
          <p:cNvPr id="584" name="Shape 5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10600"/>
            <a:ext cx="4748249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Shape 585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49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T[(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600">
                <a:solidFill>
                  <a:schemeClr val="lt1"/>
                </a:solidFill>
              </a:rPr>
              <a:t>1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mod 10]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sz="1700" dirty="0"/>
          </a:p>
        </p:txBody>
      </p:sp>
      <p:pic>
        <p:nvPicPr>
          <p:cNvPr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710600"/>
            <a:ext cx="4748249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58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T[(</a:t>
            </a:r>
            <a:r>
              <a:rPr lang="en-US" sz="1600">
                <a:solidFill>
                  <a:schemeClr val="lt1"/>
                </a:solidFill>
              </a:rPr>
              <a:t>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+1) mod 10]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T[(8+4) mod 10]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sz="1700" dirty="0"/>
          </a:p>
        </p:txBody>
      </p:sp>
      <p:pic>
        <p:nvPicPr>
          <p:cNvPr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710600"/>
            <a:ext cx="4748249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69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T[(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+1) mod 10]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T[(9+4) mod 10]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505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Quadratic probing</a:t>
            </a:r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700" dirty="0"/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726349"/>
            <a:ext cx="4748249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6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6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000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SECONDARY CLUSTERING</a:t>
            </a:r>
            <a:r>
              <a:rPr lang="en-US" sz="3200" b="1" i="1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200" b="1" i="1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lang="en-US" sz="3200" b="1" i="1" u="none" strike="noStrike" cap="none" dirty="0">
              <a:solidFill>
                <a:srgbClr val="00FF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278800" cy="3295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Keys that hash to the same home position will probe the same alternative cells</a:t>
            </a:r>
          </a:p>
          <a:p>
            <a:pPr marR="0" lvl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Simulation results suggest that it generally causes less than an extra half probe per search</a:t>
            </a:r>
          </a:p>
          <a:p>
            <a:pPr marR="0" lvl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avoid secondary clustering, the probe sequence need to be a function of the original key value, not the home position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81458" y="26267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5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DOUBLE HASHING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331250" y="1371600"/>
            <a:ext cx="8566200" cy="311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306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alleviate the problem of clustering, the sequence of probes for a key should be independent of its primary position =&gt; use two hash functions: hash() and hash2()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306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f(</a:t>
            </a:r>
            <a:r>
              <a:rPr lang="en-US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</a:t>
            </a: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= </a:t>
            </a:r>
            <a:r>
              <a:rPr lang="en-US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</a:t>
            </a: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* hash2(K)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4519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 hash2(K) = R - (K mod R), with R is a prime smaller than </a:t>
            </a:r>
            <a:r>
              <a:rPr lang="en-US" b="0" i="1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 dirty="0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38200" y="1047750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89, 18, 49, 58, 69, 6</a:t>
            </a:r>
            <a:r>
              <a:rPr lang="en-US" sz="21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</a:p>
          <a:p>
            <a:pPr marL="45720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hash(K)=K mod 10</a:t>
            </a:r>
          </a:p>
          <a:p>
            <a:pPr marL="45720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hash2(K)=R-(K mod R)</a:t>
            </a:r>
          </a:p>
          <a:p>
            <a:pPr marL="45720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m=10, R=7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375" y="3234915"/>
            <a:ext cx="6147863" cy="132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sz="2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b="1" dirty="0">
              <a:solidFill>
                <a:srgbClr val="98D6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644" name="Shape 6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726350"/>
            <a:ext cx="4748250" cy="2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en-US" sz="2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</a:t>
            </a:r>
            <a:endParaRPr b="1" dirty="0">
              <a:solidFill>
                <a:srgbClr val="98D6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726350"/>
            <a:ext cx="4748250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Shape 654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 dirty="0">
                <a:solidFill>
                  <a:schemeClr val="lt1"/>
                </a:solidFill>
              </a:rPr>
              <a:t>89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 dirty="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47592" y="26267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UNREALISTIC SOLUTION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09441" y="1143000"/>
            <a:ext cx="8305800" cy="26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Advantage: insert, delete and find all take O(1) (worst-case) time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Problem: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scheme wastes too much space if the universe is too large compared with the actual number of elements to be stored. 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 student IDs are 8-digit integers, so the universe size is 10</a:t>
            </a:r>
            <a:r>
              <a:rPr lang="en-US" sz="2000" b="0" i="0" u="none" strike="noStrike" cap="none" baseline="30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but we only have about 7000 students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1" dirty="0">
              <a:solidFill>
                <a:srgbClr val="98D6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663" name="Shape 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25" y="1726350"/>
            <a:ext cx="4748250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18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 b="1" dirty="0">
              <a:solidFill>
                <a:srgbClr val="98D6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673" name="Shape 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26350"/>
            <a:ext cx="4748250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49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T[9]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6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 dirty="0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b="1" dirty="0">
              <a:solidFill>
                <a:srgbClr val="98D6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26350"/>
            <a:ext cx="4748250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58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T[8]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3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b="1" dirty="0">
              <a:solidFill>
                <a:srgbClr val="98D6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26350"/>
            <a:ext cx="4748250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69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9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T[0]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202909" y="166663"/>
            <a:ext cx="7429500" cy="110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900" b="1">
                <a:solidFill>
                  <a:srgbClr val="98D6EB"/>
                </a:solidFill>
                <a:latin typeface="Arial"/>
                <a:ea typeface="Arial"/>
                <a:cs typeface="Arial"/>
                <a:sym typeface="Arial"/>
              </a:rPr>
              <a:t>Double hashing</a:t>
            </a:r>
          </a:p>
        </p:txBody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857259" y="856815"/>
            <a:ext cx="7429500" cy="265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keys </a:t>
            </a:r>
            <a:r>
              <a:rPr lang="en-US" sz="21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89, 18, 49, 58, 69, </a:t>
            </a:r>
            <a:r>
              <a:rPr lang="en-US" sz="2100" b="1" dirty="0" smtClean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en-US" sz="21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b="1" dirty="0">
              <a:solidFill>
                <a:srgbClr val="98D6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endParaRPr sz="2100" b="1" dirty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700" dirty="0"/>
          </a:p>
        </p:txBody>
      </p:sp>
      <p:pic>
        <p:nvPicPr>
          <p:cNvPr id="703" name="Shape 7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726350"/>
            <a:ext cx="4748250" cy="29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Shape 704"/>
          <p:cNvSpPr txBox="1"/>
          <p:nvPr/>
        </p:nvSpPr>
        <p:spPr>
          <a:xfrm>
            <a:off x="6413350" y="2316625"/>
            <a:ext cx="2409900" cy="80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insert </a:t>
            </a:r>
            <a:r>
              <a:rPr lang="en-US" sz="1600">
                <a:solidFill>
                  <a:schemeClr val="lt1"/>
                </a:solidFill>
              </a:rPr>
              <a:t>6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probe</a:t>
            </a: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T[</a:t>
            </a:r>
            <a:r>
              <a:rPr lang="en-US" sz="1600">
                <a:solidFill>
                  <a:schemeClr val="lt1"/>
                </a:solidFill>
              </a:rPr>
              <a:t>6</a:t>
            </a: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457200" lvl="0" indent="-330200" rtl="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1600">
                <a:solidFill>
                  <a:schemeClr val="lt1"/>
                </a:solidFill>
              </a:rPr>
              <a:t>T[7]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856059" y="3407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CHOICE OF HASH2()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382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Hash2() must never evaluate to zero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any key K, hash2(K) must be relatively prime to the table size m.  Otherwise, we will only be able to examine a fraction of the table entries.  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E.g., if hash(K) = 0 and hash2(K) = m/2, then we can only examine the entries T[0], T[m/2], and nothing else!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856059" y="3407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CHOICE OF HASH2()</a:t>
            </a:r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8382000" cy="33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600" b="0" i="0" u="none" strike="noStrike" cap="none" baseline="30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One solution is to make m prime, and choose R to be a prime smaller than m, and set  </a:t>
            </a:r>
            <a:r>
              <a:rPr lang="en-US" sz="3600" b="0" i="0" u="none" strike="noStrike" cap="none" baseline="300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hash2(K</a:t>
            </a:r>
            <a:r>
              <a:rPr lang="en-US" sz="3600" b="0" i="0" u="none" strike="noStrike" cap="none" baseline="30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= R – (K mod R)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600" b="0" i="0" u="none" strike="noStrike" cap="none" baseline="30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Quadratic probing, however, does not require the use of a second hash function likely to be simpler and faster in practice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title"/>
          </p:nvPr>
        </p:nvSpPr>
        <p:spPr>
          <a:xfrm>
            <a:off x="609600" y="285750"/>
            <a:ext cx="82296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000" b="1" i="0" u="none" strike="noStrike" cap="none" dirty="0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DELETION IN OPEN ADDRESSING</a:t>
            </a:r>
          </a:p>
        </p:txBody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487675" y="14287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01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Actual deletion cannot be performed in open addressing hash tables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otherwise this will isolate records further down the probe sequence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101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Solution: Add an extra bit to each table entry, and mark a deleted slot by storing a special value DELETED (</a:t>
            </a:r>
            <a:r>
              <a:rPr lang="en-US" sz="2800" b="0" i="1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tombstone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ctrTitle"/>
          </p:nvPr>
        </p:nvSpPr>
        <p:spPr>
          <a:xfrm>
            <a:off x="190023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END OF SLIDES</a:t>
            </a:r>
          </a:p>
        </p:txBody>
      </p:sp>
      <p:sp>
        <p:nvSpPr>
          <p:cNvPr id="728" name="Shape 728"/>
          <p:cNvSpPr txBox="1">
            <a:spLocks noGrp="1"/>
          </p:cNvSpPr>
          <p:nvPr>
            <p:ph type="subTitle" idx="1"/>
          </p:nvPr>
        </p:nvSpPr>
        <p:spPr>
          <a:xfrm>
            <a:off x="190023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711200" y="167422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HASHING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666750"/>
            <a:ext cx="4752900" cy="22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57200" y="3181350"/>
            <a:ext cx="8229600" cy="149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Usually, size of m &lt;&lt; size of N.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hash function h(K</a:t>
            </a:r>
            <a:r>
              <a:rPr lang="en-US" sz="28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= an integer in [0, …, m-1] called the </a:t>
            </a:r>
            <a:r>
              <a:rPr lang="en-US" sz="2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hash value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key K</a:t>
            </a:r>
            <a:r>
              <a:rPr lang="en-US" sz="28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990600" y="11430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EXAMPLE APPLICATIONS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856059" y="1223227"/>
            <a:ext cx="7429500" cy="374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2767"/>
              <a:buFont typeface="Arial"/>
              <a:buChar char="•"/>
            </a:pPr>
            <a:r>
              <a:rPr lang="en-US" sz="2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Compilers use hash tables (symbol table) to keep track of declared variables.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2767"/>
              <a:buFont typeface="Arial"/>
              <a:buChar char="•"/>
            </a:pPr>
            <a:r>
              <a:rPr lang="en-US" sz="2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On-line spell checkers.  After prehashing the entire dictionary, one can check each word in constant time and print out the misspelled word in order of their appearance in the document.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lt1"/>
              </a:buClr>
              <a:buSzPct val="122767"/>
              <a:buFont typeface="Arial"/>
              <a:buChar char="•"/>
            </a:pPr>
            <a:r>
              <a:rPr lang="en-US" sz="2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Useful in applications when the input keys come in sorted order.  This is a bad case for binary search tree.  AVL tree and B+-tree are harder to implement and they are not necessarily more efficient.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56059" y="0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0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HASHING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09599" y="2171700"/>
            <a:ext cx="8336100" cy="28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None/>
            </a:pPr>
            <a:endParaRPr sz="222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6136"/>
              <a:buFont typeface="Arial"/>
              <a:buNone/>
            </a:pPr>
            <a:endParaRPr sz="222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3883"/>
              <a:buFont typeface="Arial"/>
              <a:buChar char="•"/>
            </a:pPr>
            <a:r>
              <a:rPr lang="en-US" sz="27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With hashing, an element of key k is stored in T[h(k)]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3883"/>
              <a:buFont typeface="Arial"/>
              <a:buChar char="•"/>
            </a:pPr>
            <a:r>
              <a:rPr lang="en-US" sz="27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h: </a:t>
            </a:r>
            <a:r>
              <a:rPr lang="en-US" sz="2775" b="1" i="1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hash function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260"/>
              <a:buFont typeface="Arial"/>
              <a:buChar char="•"/>
            </a:pPr>
            <a:r>
              <a:rPr lang="en-US" sz="240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maps the universe U of keys into the slots of a </a:t>
            </a:r>
            <a:r>
              <a:rPr lang="en-US" sz="2405" b="1" i="1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hash table</a:t>
            </a:r>
            <a:r>
              <a:rPr lang="en-US" sz="240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T[0,1,...,m-1]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260"/>
              <a:buFont typeface="Arial"/>
              <a:buChar char="•"/>
            </a:pPr>
            <a:r>
              <a:rPr lang="en-US" sz="240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element of key k </a:t>
            </a:r>
            <a:r>
              <a:rPr lang="en-US" sz="2405" b="1" i="1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hashes</a:t>
            </a:r>
            <a:r>
              <a:rPr lang="en-US" sz="240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to slot h(k)</a:t>
            </a: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buClr>
                <a:schemeClr val="lt1"/>
              </a:buClr>
              <a:buSzPct val="125260"/>
              <a:buFont typeface="Arial"/>
              <a:buChar char="•"/>
            </a:pPr>
            <a:r>
              <a:rPr lang="en-US" sz="240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h(k) is the </a:t>
            </a:r>
            <a:r>
              <a:rPr lang="en-US" sz="2405" b="1" i="1" u="none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hash value</a:t>
            </a:r>
            <a:r>
              <a:rPr lang="en-US" sz="240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key k</a:t>
            </a:r>
          </a:p>
        </p:txBody>
      </p:sp>
      <p:pic>
        <p:nvPicPr>
          <p:cNvPr id="284" name="Shape 284" descr="12"/>
          <p:cNvPicPr preferRelativeResize="0"/>
          <p:nvPr/>
        </p:nvPicPr>
        <p:blipFill rotWithShape="1">
          <a:blip r:embed="rId3">
            <a:alphaModFix/>
          </a:blip>
          <a:srcRect t="2020" r="15957" b="16161"/>
          <a:stretch/>
        </p:blipFill>
        <p:spPr>
          <a:xfrm>
            <a:off x="3276600" y="550892"/>
            <a:ext cx="5669100" cy="21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72992" y="114300"/>
            <a:ext cx="7429500" cy="800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8D6EB"/>
              </a:buClr>
              <a:buSzPct val="25000"/>
              <a:buFont typeface="Questrial"/>
              <a:buNone/>
            </a:pPr>
            <a:r>
              <a:rPr lang="en-US" sz="4400" b="1" i="0" u="none" strike="noStrike" cap="none">
                <a:solidFill>
                  <a:srgbClr val="98D6EB"/>
                </a:solidFill>
                <a:latin typeface="Questrial"/>
                <a:ea typeface="Questrial"/>
                <a:cs typeface="Questrial"/>
                <a:sym typeface="Questrial"/>
              </a:rPr>
              <a:t>HASHING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81000" y="971550"/>
            <a:ext cx="8458200" cy="325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Problem: </a:t>
            </a:r>
            <a:r>
              <a:rPr lang="en-US" sz="3600" b="1" i="1" u="none" strike="noStrike" cap="none" dirty="0">
                <a:solidFill>
                  <a:srgbClr val="00FF00"/>
                </a:solidFill>
                <a:latin typeface="Questrial"/>
                <a:ea typeface="Questrial"/>
                <a:cs typeface="Questrial"/>
                <a:sym typeface="Questrial"/>
              </a:rPr>
              <a:t>collision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two keys may hash to the same slot</a:t>
            </a: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we ensure that any two distinct keys get different cells?</a:t>
            </a:r>
          </a:p>
          <a:p>
            <a:pPr marL="1143000" marR="0" lvl="2" indent="-228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No, if |U|&gt;m, where m is the size of the hash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2005</Words>
  <Application>Microsoft Office PowerPoint</Application>
  <PresentationFormat>On-screen Show (16:9)</PresentationFormat>
  <Paragraphs>278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Courier New</vt:lpstr>
      <vt:lpstr>Questrial</vt:lpstr>
      <vt:lpstr>Noto Sans Symbols</vt:lpstr>
      <vt:lpstr>Circuit</vt:lpstr>
      <vt:lpstr>HASHING</vt:lpstr>
      <vt:lpstr>HASH TABLES</vt:lpstr>
      <vt:lpstr>HASH TABLES</vt:lpstr>
      <vt:lpstr>UNREALISTIC SOLUTION </vt:lpstr>
      <vt:lpstr>UNREALISTIC SOLUTION</vt:lpstr>
      <vt:lpstr>HASHING</vt:lpstr>
      <vt:lpstr>EXAMPLE APPLICATIONS</vt:lpstr>
      <vt:lpstr>HASHING</vt:lpstr>
      <vt:lpstr>HASHING</vt:lpstr>
      <vt:lpstr>HASHING</vt:lpstr>
      <vt:lpstr>Hashing</vt:lpstr>
      <vt:lpstr>Examples of Hash Functions</vt:lpstr>
      <vt:lpstr>1. Modulo operation</vt:lpstr>
      <vt:lpstr>Example: Hashing using Modulo</vt:lpstr>
      <vt:lpstr>Example: Modulo function</vt:lpstr>
      <vt:lpstr>COLLISION HANDLING</vt:lpstr>
      <vt:lpstr>COLLISION HANDLING:  (1) SEPARATE CHAINING</vt:lpstr>
      <vt:lpstr>SEPARATE CHAINING</vt:lpstr>
      <vt:lpstr>SEPARATE CHAINING</vt:lpstr>
      <vt:lpstr>SEPARATE CHAINING</vt:lpstr>
      <vt:lpstr>How to determine hashtable size, m</vt:lpstr>
      <vt:lpstr>COLLISION HANDLING: (2) OPEN ADDRESSING</vt:lpstr>
      <vt:lpstr>3 METHODS FOR  OPEN ADDRESSING</vt:lpstr>
      <vt:lpstr>OPEN ADDRESSING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Linear probing</vt:lpstr>
      <vt:lpstr>PRIMARY CLUSTERING</vt:lpstr>
      <vt:lpstr>PRIMARY CLUSTERING...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Quadratic probing</vt:lpstr>
      <vt:lpstr>SECONDARY CLUSTERING 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Double hashing</vt:lpstr>
      <vt:lpstr>CHOICE OF HASH2()</vt:lpstr>
      <vt:lpstr>CHOICE OF HASH2()</vt:lpstr>
      <vt:lpstr>DELETION IN OPEN ADDRESSING</vt:lpstr>
      <vt:lpstr>END OF SLIDES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cp:lastModifiedBy>Firdaus</cp:lastModifiedBy>
  <cp:revision>6</cp:revision>
  <dcterms:modified xsi:type="dcterms:W3CDTF">2017-09-07T04:08:36Z</dcterms:modified>
</cp:coreProperties>
</file>