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743700" cy="9893300"/>
  <p:embeddedFontLst>
    <p:embeddedFont>
      <p:font typeface="Garamond" panose="02020404030301010803" pitchFamily="18" charset="0"/>
      <p:regular r:id="rId41"/>
      <p:bold r:id="rId42"/>
      <p:italic r:id="rId43"/>
    </p:embeddedFont>
    <p:embeddedFont>
      <p:font typeface="Tahoma" panose="020B0604030504040204" pitchFamily="34" charset="0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24150" y="741975"/>
            <a:ext cx="4495999" cy="37099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74350" y="4699300"/>
            <a:ext cx="5394950" cy="4451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48190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74350" y="4699300"/>
            <a:ext cx="5394950" cy="4451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741363"/>
            <a:ext cx="4946650" cy="3709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9413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74350" y="4699300"/>
            <a:ext cx="5394900" cy="445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741363"/>
            <a:ext cx="4946650" cy="3709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3853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74350" y="4699300"/>
            <a:ext cx="5394900" cy="445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741363"/>
            <a:ext cx="4946650" cy="3709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5653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74350" y="4699300"/>
            <a:ext cx="5394900" cy="445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741363"/>
            <a:ext cx="4946650" cy="3709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9917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74350" y="4699300"/>
            <a:ext cx="5394900" cy="445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741363"/>
            <a:ext cx="4946650" cy="3709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9041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74350" y="4699300"/>
            <a:ext cx="5394950" cy="4451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741363"/>
            <a:ext cx="4946650" cy="3709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5261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74350" y="4699300"/>
            <a:ext cx="5394900" cy="445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741363"/>
            <a:ext cx="4946650" cy="3709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5610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74350" y="4699300"/>
            <a:ext cx="5394900" cy="445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741363"/>
            <a:ext cx="4946650" cy="3709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8908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74350" y="4699300"/>
            <a:ext cx="5394950" cy="4451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741363"/>
            <a:ext cx="4946650" cy="3709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1147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74350" y="4699300"/>
            <a:ext cx="5394950" cy="4451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741363"/>
            <a:ext cx="4946650" cy="3709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5781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74350" y="4699300"/>
            <a:ext cx="5394950" cy="4451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741363"/>
            <a:ext cx="4946650" cy="3709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4257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74350" y="4699300"/>
            <a:ext cx="5394950" cy="4451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741363"/>
            <a:ext cx="4946650" cy="3709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9215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74350" y="4699300"/>
            <a:ext cx="5394950" cy="4451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741363"/>
            <a:ext cx="4946650" cy="3709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10373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74350" y="4699300"/>
            <a:ext cx="5394950" cy="4451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741363"/>
            <a:ext cx="4946650" cy="3709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6886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74350" y="4699300"/>
            <a:ext cx="5394950" cy="4451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741363"/>
            <a:ext cx="4946650" cy="3709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12418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74350" y="4699300"/>
            <a:ext cx="5394950" cy="4451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741363"/>
            <a:ext cx="4946650" cy="3709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03403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74350" y="4699300"/>
            <a:ext cx="5394950" cy="4451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741363"/>
            <a:ext cx="4946650" cy="3709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24152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74350" y="4699300"/>
            <a:ext cx="5394950" cy="4451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741363"/>
            <a:ext cx="4946650" cy="3709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8267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74350" y="4699300"/>
            <a:ext cx="5394950" cy="4451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741363"/>
            <a:ext cx="4946650" cy="3709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60668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74350" y="4699300"/>
            <a:ext cx="5394950" cy="4451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741363"/>
            <a:ext cx="4946650" cy="3709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45486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74350" y="4699300"/>
            <a:ext cx="5394950" cy="4451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741363"/>
            <a:ext cx="4946650" cy="3709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97417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74350" y="4699300"/>
            <a:ext cx="5394950" cy="4451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741363"/>
            <a:ext cx="4946650" cy="3709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8835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74350" y="4699300"/>
            <a:ext cx="5394950" cy="4451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741363"/>
            <a:ext cx="4946650" cy="3709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09800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74350" y="4699300"/>
            <a:ext cx="5394950" cy="4451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741363"/>
            <a:ext cx="4946650" cy="3709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63127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74350" y="4699300"/>
            <a:ext cx="5394950" cy="4451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741363"/>
            <a:ext cx="4946650" cy="3709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89902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74350" y="4699300"/>
            <a:ext cx="5394950" cy="4451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741363"/>
            <a:ext cx="4946650" cy="3709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8196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74350" y="4699300"/>
            <a:ext cx="5394950" cy="4451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741363"/>
            <a:ext cx="4946650" cy="3709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66780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74350" y="4699300"/>
            <a:ext cx="5394950" cy="4451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741363"/>
            <a:ext cx="4946650" cy="3709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79413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74350" y="4699300"/>
            <a:ext cx="5394950" cy="4451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741363"/>
            <a:ext cx="4946650" cy="3709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94124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74350" y="4699300"/>
            <a:ext cx="5394900" cy="445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741363"/>
            <a:ext cx="4946650" cy="3709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38821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74350" y="4699300"/>
            <a:ext cx="5394950" cy="4451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741363"/>
            <a:ext cx="4946650" cy="3709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15605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674350" y="4699300"/>
            <a:ext cx="5394950" cy="4451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741363"/>
            <a:ext cx="4946650" cy="3709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463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74350" y="4699300"/>
            <a:ext cx="5394950" cy="4451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741363"/>
            <a:ext cx="4946650" cy="3709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1483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74350" y="4699300"/>
            <a:ext cx="5394950" cy="4451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741363"/>
            <a:ext cx="4946650" cy="3709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9935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74350" y="4699300"/>
            <a:ext cx="5394950" cy="4451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741363"/>
            <a:ext cx="4946650" cy="3709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7676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74350" y="4699300"/>
            <a:ext cx="5394950" cy="4451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741363"/>
            <a:ext cx="4946650" cy="3709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5358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74350" y="4699300"/>
            <a:ext cx="5394900" cy="445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741363"/>
            <a:ext cx="4946650" cy="3709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8551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74350" y="4699300"/>
            <a:ext cx="5394900" cy="445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741363"/>
            <a:ext cx="4946650" cy="3709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705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SD-PanelTitle-GrommetsCombin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921933" y="1811863"/>
            <a:ext cx="5308865" cy="15155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4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921933" y="3598326"/>
            <a:ext cx="5308865" cy="13776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ctr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ctr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ctr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ctr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ctr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6065417" y="5054601"/>
            <a:ext cx="673275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921933" y="5054601"/>
            <a:ext cx="4064859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6817317" y="5054601"/>
            <a:ext cx="413482" cy="279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9" name="Shape 19"/>
          <p:cNvCxnSpPr/>
          <p:nvPr/>
        </p:nvCxnSpPr>
        <p:spPr>
          <a:xfrm>
            <a:off x="2019825" y="3471328"/>
            <a:ext cx="5113082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176866" y="4815414"/>
            <a:ext cx="6798733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pic" idx="2"/>
          </p:nvPr>
        </p:nvSpPr>
        <p:spPr>
          <a:xfrm>
            <a:off x="1026259" y="1032933"/>
            <a:ext cx="7091481" cy="3361268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176866" y="5382153"/>
            <a:ext cx="6798733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356669" y="5960532"/>
            <a:ext cx="1148283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76865" y="5960532"/>
            <a:ext cx="5104666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7580090" y="5960532"/>
            <a:ext cx="395510" cy="279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1176866" y="906873"/>
            <a:ext cx="6798733" cy="30978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3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6356669" y="5960532"/>
            <a:ext cx="1148283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1176865" y="5960532"/>
            <a:ext cx="5104666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7580090" y="5960532"/>
            <a:ext cx="395510" cy="279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90" name="Shape 90"/>
          <p:cNvCxnSpPr/>
          <p:nvPr/>
        </p:nvCxnSpPr>
        <p:spPr>
          <a:xfrm>
            <a:off x="1278465" y="4140198"/>
            <a:ext cx="6606425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1334333" y="982132"/>
            <a:ext cx="6400249" cy="23706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aramond"/>
              <a:buNone/>
              <a:defRPr sz="3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600200" y="3352798"/>
            <a:ext cx="5892797" cy="6519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971800" marR="0" lvl="6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429000" marR="0" lvl="7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886200" marR="0" lvl="8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1176862" y="4343400"/>
            <a:ext cx="6798738" cy="15324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6356669" y="5960532"/>
            <a:ext cx="1148283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1176865" y="5960532"/>
            <a:ext cx="5104666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7580090" y="5960532"/>
            <a:ext cx="395510" cy="279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7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7633503" y="2827869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7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cxnSp>
        <p:nvCxnSpPr>
          <p:cNvPr id="100" name="Shape 100"/>
          <p:cNvCxnSpPr/>
          <p:nvPr/>
        </p:nvCxnSpPr>
        <p:spPr>
          <a:xfrm>
            <a:off x="1278466" y="4140198"/>
            <a:ext cx="659553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76869" y="3308580"/>
            <a:ext cx="6798728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3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176867" y="4777380"/>
            <a:ext cx="6798729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6356669" y="5960532"/>
            <a:ext cx="1148283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1176865" y="5960532"/>
            <a:ext cx="5104666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7580090" y="5960532"/>
            <a:ext cx="395510" cy="279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aramond"/>
              <a:buNone/>
              <a:defRPr sz="3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176867" y="3639312"/>
            <a:ext cx="6798729" cy="886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2"/>
          </p:nvPr>
        </p:nvSpPr>
        <p:spPr>
          <a:xfrm>
            <a:off x="1176865" y="4529667"/>
            <a:ext cx="6798736" cy="134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6356669" y="5960532"/>
            <a:ext cx="1148283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1176865" y="5960532"/>
            <a:ext cx="5104666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7580090" y="5960532"/>
            <a:ext cx="395510" cy="279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878059" y="896895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7649796" y="2607727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cxnSp>
        <p:nvCxnSpPr>
          <p:cNvPr id="116" name="Shape 116"/>
          <p:cNvCxnSpPr/>
          <p:nvPr/>
        </p:nvCxnSpPr>
        <p:spPr>
          <a:xfrm>
            <a:off x="1278466" y="3429000"/>
            <a:ext cx="659553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1176865" y="982130"/>
            <a:ext cx="6798733" cy="22944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3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1176867" y="3566160"/>
            <a:ext cx="6798729" cy="9052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1176866" y="4470400"/>
            <a:ext cx="6798733" cy="14054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6356669" y="5960532"/>
            <a:ext cx="1148283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1176865" y="5960532"/>
            <a:ext cx="5104666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7580090" y="5960532"/>
            <a:ext cx="395510" cy="279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24" name="Shape 124"/>
          <p:cNvCxnSpPr/>
          <p:nvPr/>
        </p:nvCxnSpPr>
        <p:spPr>
          <a:xfrm>
            <a:off x="1278469" y="3429000"/>
            <a:ext cx="660642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76866" y="915337"/>
            <a:ext cx="6798733" cy="13038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4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 rot="5400000">
            <a:off x="2883366" y="783633"/>
            <a:ext cx="3385733" cy="6798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1049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397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200150" marR="0" lvl="2" indent="-154305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543050" marR="0" lvl="3" indent="-5461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00250" marR="0" lvl="4" indent="-6921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971800" marR="0" lvl="6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429000" marR="0" lvl="7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886200" marR="0" lvl="8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6356669" y="5960532"/>
            <a:ext cx="1148283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1176865" y="5960532"/>
            <a:ext cx="5104666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7580090" y="5960532"/>
            <a:ext cx="395510" cy="279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31" name="Shape 131"/>
          <p:cNvCxnSpPr/>
          <p:nvPr/>
        </p:nvCxnSpPr>
        <p:spPr>
          <a:xfrm>
            <a:off x="1278466" y="2354669"/>
            <a:ext cx="6606423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 rot="5400000">
            <a:off x="4681634" y="2581905"/>
            <a:ext cx="4968994" cy="16189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4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 rot="5400000">
            <a:off x="1150125" y="933615"/>
            <a:ext cx="4968992" cy="49155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1049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397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200150" marR="0" lvl="2" indent="-154305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543050" marR="0" lvl="3" indent="-5461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00250" marR="0" lvl="4" indent="-6921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971800" marR="0" lvl="6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429000" marR="0" lvl="7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886200" marR="0" lvl="8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dt" idx="10"/>
          </p:nvPr>
        </p:nvSpPr>
        <p:spPr>
          <a:xfrm>
            <a:off x="6356669" y="5960532"/>
            <a:ext cx="1148283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ftr" idx="11"/>
          </p:nvPr>
        </p:nvSpPr>
        <p:spPr>
          <a:xfrm>
            <a:off x="1176865" y="5960532"/>
            <a:ext cx="5104666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7580090" y="5960532"/>
            <a:ext cx="395510" cy="279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38" name="Shape 138"/>
          <p:cNvCxnSpPr/>
          <p:nvPr/>
        </p:nvCxnSpPr>
        <p:spPr>
          <a:xfrm>
            <a:off x="6245512" y="906873"/>
            <a:ext cx="0" cy="4968992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1278466" y="2354669"/>
            <a:ext cx="6595532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1176866" y="915337"/>
            <a:ext cx="6798733" cy="13038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4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176865" y="2490134"/>
            <a:ext cx="6798736" cy="34449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1049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397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200150" marR="0" lvl="2" indent="-154305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543050" marR="0" lvl="3" indent="-5461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00250" marR="0" lvl="4" indent="-6921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971800" marR="0" lvl="6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429000" marR="0" lvl="7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886200" marR="0" lvl="8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356669" y="5960532"/>
            <a:ext cx="1148283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1176865" y="5960532"/>
            <a:ext cx="5104666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7580090" y="5960532"/>
            <a:ext cx="395510" cy="279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6356669" y="5960532"/>
            <a:ext cx="1148283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76865" y="5960532"/>
            <a:ext cx="5104666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7580090" y="5960532"/>
            <a:ext cx="395510" cy="279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278465" y="1641413"/>
            <a:ext cx="6595534" cy="1822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4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278465" y="3734858"/>
            <a:ext cx="6595534" cy="10900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6356669" y="5960532"/>
            <a:ext cx="1148283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1176865" y="5960532"/>
            <a:ext cx="5104666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7580090" y="5960532"/>
            <a:ext cx="395510" cy="279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37" name="Shape 37"/>
          <p:cNvCxnSpPr/>
          <p:nvPr/>
        </p:nvCxnSpPr>
        <p:spPr>
          <a:xfrm>
            <a:off x="1278466" y="3599392"/>
            <a:ext cx="6595532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hape 39"/>
          <p:cNvCxnSpPr/>
          <p:nvPr/>
        </p:nvCxnSpPr>
        <p:spPr>
          <a:xfrm>
            <a:off x="1278465" y="2356259"/>
            <a:ext cx="659553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176866" y="915337"/>
            <a:ext cx="6798733" cy="13038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4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179575" y="2487167"/>
            <a:ext cx="3337559" cy="3447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1049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397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200150" marR="0" lvl="2" indent="-154305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543050" marR="0" lvl="3" indent="-5461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00250" marR="0" lvl="4" indent="-6921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971800" marR="0" lvl="6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429000" marR="0" lvl="7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886200" marR="0" lvl="8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5151" y="2487167"/>
            <a:ext cx="3337559" cy="3447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1049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397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200150" marR="0" lvl="2" indent="-154305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543050" marR="0" lvl="3" indent="-5461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00250" marR="0" lvl="4" indent="-6921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971800" marR="0" lvl="6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429000" marR="0" lvl="7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886200" marR="0" lvl="8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6356669" y="5960532"/>
            <a:ext cx="1148283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1176865" y="5960532"/>
            <a:ext cx="5104666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7580090" y="5960532"/>
            <a:ext cx="395510" cy="279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76866" y="915337"/>
            <a:ext cx="6798733" cy="13038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4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76867" y="2658533"/>
            <a:ext cx="333755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8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1176867" y="3243261"/>
            <a:ext cx="3337559" cy="27066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1049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397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200150" marR="0" lvl="2" indent="-154305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543050" marR="0" lvl="3" indent="-5461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00250" marR="0" lvl="4" indent="-6921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971800" marR="0" lvl="6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429000" marR="0" lvl="7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886200" marR="0" lvl="8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41832" y="2658533"/>
            <a:ext cx="333755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8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641832" y="3243261"/>
            <a:ext cx="3337559" cy="27066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1049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397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200150" marR="0" lvl="2" indent="-154305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543050" marR="0" lvl="3" indent="-5461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00250" marR="0" lvl="4" indent="-6921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971800" marR="0" lvl="6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429000" marR="0" lvl="7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886200" marR="0" lvl="8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6356669" y="5960532"/>
            <a:ext cx="1148283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1176865" y="5960532"/>
            <a:ext cx="5104666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7580090" y="5960532"/>
            <a:ext cx="395510" cy="279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55" name="Shape 55"/>
          <p:cNvCxnSpPr/>
          <p:nvPr/>
        </p:nvCxnSpPr>
        <p:spPr>
          <a:xfrm>
            <a:off x="1278466" y="2354669"/>
            <a:ext cx="659553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1176865" y="915337"/>
            <a:ext cx="6798734" cy="13038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4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356669" y="5960532"/>
            <a:ext cx="1148283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1176865" y="5960532"/>
            <a:ext cx="5104666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580090" y="5960532"/>
            <a:ext cx="395510" cy="279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61" name="Shape 61"/>
          <p:cNvCxnSpPr/>
          <p:nvPr/>
        </p:nvCxnSpPr>
        <p:spPr>
          <a:xfrm>
            <a:off x="1278466" y="2354669"/>
            <a:ext cx="659553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176865" y="1388533"/>
            <a:ext cx="2536798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120062" y="982132"/>
            <a:ext cx="3855538" cy="48937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1049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397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200150" marR="0" lvl="2" indent="-154305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543050" marR="0" lvl="3" indent="-5461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00250" marR="0" lvl="4" indent="-6921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971800" marR="0" lvl="6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429000" marR="0" lvl="7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886200" marR="0" lvl="8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1176865" y="3031065"/>
            <a:ext cx="2536798" cy="24384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6356669" y="5960532"/>
            <a:ext cx="1148283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1176865" y="5960532"/>
            <a:ext cx="5104666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7580090" y="5960532"/>
            <a:ext cx="395510" cy="279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69" name="Shape 69"/>
          <p:cNvCxnSpPr/>
          <p:nvPr/>
        </p:nvCxnSpPr>
        <p:spPr>
          <a:xfrm>
            <a:off x="1278466" y="2912533"/>
            <a:ext cx="233359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176865" y="1883832"/>
            <a:ext cx="3632202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pic" idx="2"/>
          </p:nvPr>
        </p:nvSpPr>
        <p:spPr>
          <a:xfrm>
            <a:off x="5183069" y="1032933"/>
            <a:ext cx="2929463" cy="4792135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176865" y="3255432"/>
            <a:ext cx="3632200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6356669" y="5960532"/>
            <a:ext cx="1148283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176865" y="5960532"/>
            <a:ext cx="5104666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7580090" y="5960532"/>
            <a:ext cx="395510" cy="279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SD-PanelContent-GrommetsCombined.png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176866" y="915337"/>
            <a:ext cx="6798733" cy="13038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62626"/>
              </a:buClr>
              <a:buFont typeface="Garamond"/>
              <a:buNone/>
              <a:defRPr sz="4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1176865" y="2490134"/>
            <a:ext cx="6798736" cy="34449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1049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397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200150" marR="0" lvl="2" indent="-154305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543050" marR="0" lvl="3" indent="-5461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00250" marR="0" lvl="4" indent="-6921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2971800" marR="0" lvl="6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429000" marR="0" lvl="7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3886200" marR="0" lvl="8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6356669" y="5960532"/>
            <a:ext cx="1148283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1176865" y="5960532"/>
            <a:ext cx="5104666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7580090" y="5960532"/>
            <a:ext cx="395510" cy="279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 idx="4294967295"/>
          </p:nvPr>
        </p:nvSpPr>
        <p:spPr>
          <a:xfrm>
            <a:off x="1921933" y="2065866"/>
            <a:ext cx="5308865" cy="15155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B3681F"/>
              </a:buClr>
              <a:buSzPct val="25000"/>
              <a:buFont typeface="Garamond"/>
              <a:buNone/>
            </a:pPr>
            <a:r>
              <a:rPr lang="en-US" sz="11500" b="1" i="0" u="none" strike="noStrike" cap="none" dirty="0">
                <a:solidFill>
                  <a:srgbClr val="B3681F"/>
                </a:solidFill>
                <a:latin typeface="Garamond"/>
                <a:ea typeface="Garamond"/>
                <a:cs typeface="Garamond"/>
                <a:sym typeface="Garamond"/>
              </a:rPr>
              <a:t>Lists</a:t>
            </a:r>
            <a:endParaRPr lang="en-US" sz="8800" b="1" i="0" u="none" strike="noStrike" cap="none" dirty="0">
              <a:solidFill>
                <a:srgbClr val="B3681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4294967295"/>
          </p:nvPr>
        </p:nvSpPr>
        <p:spPr>
          <a:xfrm>
            <a:off x="651933" y="195732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Tx/>
              <a:buSzPct val="1150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chemeClr val="tx1"/>
                </a:solidFill>
                <a:latin typeface="Garamond"/>
                <a:ea typeface="Garamond"/>
                <a:cs typeface="Garamond"/>
                <a:sym typeface="Garamond"/>
              </a:rPr>
              <a:t>findKth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Garamond"/>
                <a:ea typeface="Garamond"/>
                <a:cs typeface="Garamond"/>
                <a:sym typeface="Garamond"/>
              </a:rPr>
              <a:t>: 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Tx/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941832" y="2424912"/>
            <a:ext cx="7543800" cy="3853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9900FF"/>
                </a:solidFill>
              </a:rPr>
              <a:t>    	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findKth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 {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 if( (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&lt;0) &amp;&amp; (MAX_SIZE&lt;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)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      {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	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"position is out of bound "&lt;&lt;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     	 return -1;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      }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      else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  {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     	 if (items[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]==0)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     	 {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		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"Cell is empty" &lt;&lt;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		 return -1;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	 }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      else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		 return items[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 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 }</a:t>
            </a:r>
          </a:p>
        </p:txBody>
      </p:sp>
      <p:sp>
        <p:nvSpPr>
          <p:cNvPr id="5" name="Shape 192"/>
          <p:cNvSpPr txBox="1">
            <a:spLocks/>
          </p:cNvSpPr>
          <p:nvPr/>
        </p:nvSpPr>
        <p:spPr>
          <a:xfrm>
            <a:off x="395349" y="695829"/>
            <a:ext cx="8313300" cy="130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sz="4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pPr>
              <a:buClr>
                <a:srgbClr val="B3681F"/>
              </a:buClr>
              <a:buSzPct val="25000"/>
            </a:pP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</a:rPr>
              <a:t>Implementation of Array based List</a:t>
            </a:r>
            <a:endParaRPr lang="en-US" sz="48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4294967295"/>
          </p:nvPr>
        </p:nvSpPr>
        <p:spPr>
          <a:xfrm>
            <a:off x="651933" y="195732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Tx/>
              <a:buSzPct val="1150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sz="2400" b="0" i="0" u="none" strike="noStrike" cap="none" dirty="0" smtClean="0">
                <a:solidFill>
                  <a:schemeClr val="tx1"/>
                </a:solidFill>
                <a:latin typeface="Garamond"/>
                <a:ea typeface="Garamond"/>
                <a:cs typeface="Garamond"/>
                <a:sym typeface="Garamond"/>
              </a:rPr>
              <a:t>nsert:</a:t>
            </a:r>
            <a:r>
              <a:rPr lang="en-US" sz="2400" b="0" i="0" u="none" strike="noStrike" cap="none" dirty="0" smtClean="0">
                <a:solidFill>
                  <a:srgbClr val="9900FF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 lang="en-US" sz="2400" b="0" i="0" u="none" strike="noStrike" cap="none" dirty="0">
              <a:solidFill>
                <a:srgbClr val="9900F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1365950" y="2647249"/>
            <a:ext cx="6495160" cy="2921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9900FF"/>
                </a:solidFill>
              </a:rPr>
              <a:t>    	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insert(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 {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 if (size == MAX_SIZE)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     	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"List is full" &lt;&lt;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      else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      {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     	 items[size]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     	 size++;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 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 }</a:t>
            </a:r>
          </a:p>
        </p:txBody>
      </p:sp>
      <p:sp>
        <p:nvSpPr>
          <p:cNvPr id="5" name="Shape 192"/>
          <p:cNvSpPr txBox="1">
            <a:spLocks/>
          </p:cNvSpPr>
          <p:nvPr/>
        </p:nvSpPr>
        <p:spPr>
          <a:xfrm>
            <a:off x="395349" y="695829"/>
            <a:ext cx="8313300" cy="130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sz="4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pPr>
              <a:buClr>
                <a:srgbClr val="B3681F"/>
              </a:buClr>
              <a:buSzPct val="25000"/>
            </a:pP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</a:rPr>
              <a:t>Implementation of Array based List</a:t>
            </a:r>
            <a:endParaRPr lang="en-US" sz="48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4294967295"/>
          </p:nvPr>
        </p:nvSpPr>
        <p:spPr>
          <a:xfrm>
            <a:off x="651933" y="195732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Tx/>
              <a:buSzPct val="1150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sz="2400" b="0" i="0" u="none" strike="noStrike" cap="none" dirty="0" smtClean="0">
                <a:solidFill>
                  <a:schemeClr val="tx1"/>
                </a:solidFill>
                <a:latin typeface="Garamond"/>
                <a:ea typeface="Garamond"/>
                <a:cs typeface="Garamond"/>
                <a:sym typeface="Garamond"/>
              </a:rPr>
              <a:t>nsert: </a:t>
            </a:r>
            <a:endParaRPr lang="en-US" sz="2400" b="0" i="0" u="none" strike="noStrike" cap="none" dirty="0">
              <a:solidFill>
                <a:schemeClr val="tx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786384" y="2418650"/>
            <a:ext cx="7580376" cy="393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9900FF"/>
                </a:solidFill>
              </a:rPr>
              <a:t>    	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insert(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 {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 if (size == MAX_SIZE)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     	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"List is full" &lt;&lt;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      else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      {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	 if( (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&lt;0) || (MAX_SIZE &lt;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)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     	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 is out of bound " &lt;&lt;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      else {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     	 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		 for(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size-1;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			 items[i+1] = items[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 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		 items[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		 size++;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	 }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 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 }</a:t>
            </a:r>
          </a:p>
        </p:txBody>
      </p:sp>
      <p:sp>
        <p:nvSpPr>
          <p:cNvPr id="5" name="Shape 192"/>
          <p:cNvSpPr txBox="1">
            <a:spLocks/>
          </p:cNvSpPr>
          <p:nvPr/>
        </p:nvSpPr>
        <p:spPr>
          <a:xfrm>
            <a:off x="395349" y="695829"/>
            <a:ext cx="8313300" cy="130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sz="4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pPr>
              <a:buClr>
                <a:srgbClr val="B3681F"/>
              </a:buClr>
              <a:buSzPct val="25000"/>
            </a:pP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</a:rPr>
              <a:t>Implementation of Array based List</a:t>
            </a:r>
            <a:endParaRPr lang="en-US" sz="48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4294967295"/>
          </p:nvPr>
        </p:nvSpPr>
        <p:spPr>
          <a:xfrm>
            <a:off x="627699" y="1958685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Tx/>
              <a:buSzPct val="11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Garamond"/>
                <a:ea typeface="Garamond"/>
                <a:cs typeface="Garamond"/>
                <a:sym typeface="Garamond"/>
              </a:rPr>
              <a:t>delete:  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1442150" y="2418650"/>
            <a:ext cx="6769162" cy="3302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9900FF"/>
                </a:solidFill>
              </a:rPr>
              <a:t>    	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remove(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 {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      if( (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&lt;0) &amp;&amp; (MAX_SIZE&lt;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)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     	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"position is out of bound "&lt;&lt;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      else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 {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	 for(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MAX_SIZE;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		 items[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items[i+1];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	 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	 items[MAX_SIZE-1] = 0;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	 size--;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      }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 }</a:t>
            </a:r>
          </a:p>
        </p:txBody>
      </p:sp>
      <p:sp>
        <p:nvSpPr>
          <p:cNvPr id="5" name="Shape 192"/>
          <p:cNvSpPr txBox="1">
            <a:spLocks/>
          </p:cNvSpPr>
          <p:nvPr/>
        </p:nvSpPr>
        <p:spPr>
          <a:xfrm>
            <a:off x="395349" y="695829"/>
            <a:ext cx="8313300" cy="130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sz="4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pPr>
              <a:buClr>
                <a:srgbClr val="B3681F"/>
              </a:buClr>
              <a:buSzPct val="25000"/>
            </a:pP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</a:rPr>
              <a:t>Implementation of Array based List</a:t>
            </a:r>
            <a:endParaRPr lang="en-US" sz="48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 idx="4294967295"/>
          </p:nvPr>
        </p:nvSpPr>
        <p:spPr>
          <a:xfrm>
            <a:off x="436728" y="649197"/>
            <a:ext cx="8256896" cy="13033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B3681F"/>
              </a:buClr>
              <a:buSzPct val="25000"/>
            </a:pPr>
            <a:r>
              <a:rPr lang="en-US" sz="4400" b="1" dirty="0" smtClean="0">
                <a:solidFill>
                  <a:srgbClr val="B3681F"/>
                </a:solidFill>
              </a:rPr>
              <a:t>Implementation of Pointer </a:t>
            </a:r>
            <a:r>
              <a:rPr lang="en-US" sz="4400" b="1" i="0" u="none" strike="noStrike" cap="none" dirty="0">
                <a:solidFill>
                  <a:srgbClr val="B3681F"/>
                </a:solidFill>
                <a:latin typeface="Garamond"/>
                <a:ea typeface="Garamond"/>
                <a:cs typeface="Garamond"/>
                <a:sym typeface="Garamond"/>
              </a:rPr>
              <a:t>based </a:t>
            </a:r>
            <a:r>
              <a:rPr lang="en-US" sz="4400" b="1" i="0" u="none" strike="noStrike" cap="none" dirty="0" smtClean="0">
                <a:solidFill>
                  <a:srgbClr val="B3681F"/>
                </a:solidFill>
                <a:latin typeface="Garamond"/>
                <a:ea typeface="Garamond"/>
                <a:cs typeface="Garamond"/>
                <a:sym typeface="Garamond"/>
              </a:rPr>
              <a:t>List</a:t>
            </a:r>
            <a:endParaRPr lang="en-US" sz="4400" b="1" i="0" u="none" strike="noStrike" cap="none" dirty="0">
              <a:solidFill>
                <a:srgbClr val="B3681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8" name="Shape 228"/>
          <p:cNvSpPr txBox="1">
            <a:spLocks noGrp="1"/>
          </p:cNvSpPr>
          <p:nvPr>
            <p:ph type="body" idx="4294967295"/>
          </p:nvPr>
        </p:nvSpPr>
        <p:spPr>
          <a:xfrm>
            <a:off x="609600" y="1930131"/>
            <a:ext cx="82550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list elements </a:t>
            </a:r>
            <a:r>
              <a:rPr lang="en-US" sz="2800" dirty="0"/>
              <a:t>may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not be stored contiguously</a:t>
            </a:r>
          </a:p>
          <a:p>
            <a:pPr marL="742950" marR="0" lvl="1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 series of structures that are not necessarily adjacent in memory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609600" y="4542430"/>
            <a:ext cx="8321675" cy="16435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" lvl="0" indent="-285750">
              <a:spcBef>
                <a:spcPts val="0"/>
              </a:spcBef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Each node contains the element and a pointer to a structure containing its successor</a:t>
            </a:r>
          </a:p>
          <a:p>
            <a:pPr marL="57150" lvl="0" indent="-285750">
              <a:spcBef>
                <a:spcPts val="480"/>
              </a:spcBef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80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the last cell’s next link points to NULL</a:t>
            </a:r>
          </a:p>
          <a:p>
            <a:pPr marL="57150" lvl="0" indent="-285750">
              <a:spcBef>
                <a:spcPts val="400"/>
              </a:spcBef>
              <a:buClr>
                <a:schemeClr val="accent1"/>
              </a:buClr>
              <a:buSzPct val="115000"/>
              <a:buFont typeface="Arial"/>
              <a:buChar char="•"/>
            </a:pPr>
            <a:endParaRPr sz="2800" dirty="0">
              <a:solidFill>
                <a:srgbClr val="262626"/>
              </a:solidFill>
              <a:latin typeface="Garamond"/>
              <a:ea typeface="Garamond"/>
              <a:cs typeface="Garamond"/>
            </a:endParaRP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3301730"/>
            <a:ext cx="6938266" cy="1041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 idx="4294967295"/>
          </p:nvPr>
        </p:nvSpPr>
        <p:spPr>
          <a:xfrm>
            <a:off x="762000" y="833425"/>
            <a:ext cx="7546200" cy="130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B3681F"/>
              </a:buClr>
              <a:buSzPct val="25000"/>
              <a:buFont typeface="Garamond"/>
              <a:buNone/>
            </a:pPr>
            <a:r>
              <a:rPr lang="en-US" sz="4400" b="1">
                <a:solidFill>
                  <a:srgbClr val="B3681F"/>
                </a:solidFill>
              </a:rPr>
              <a:t>Variants of Pointer based List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143000" y="2799600"/>
            <a:ext cx="6394200" cy="164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571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sz="3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Singly Linked List</a:t>
            </a:r>
          </a:p>
          <a:p>
            <a:pPr marL="0" marR="0" lvl="0" indent="-571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sz="3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Doubly Linked List</a:t>
            </a:r>
          </a:p>
          <a:p>
            <a:pPr marL="0" marR="0" lvl="0" indent="-571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sz="3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Circular Linked List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 idx="4294967295"/>
          </p:nvPr>
        </p:nvSpPr>
        <p:spPr>
          <a:xfrm>
            <a:off x="1086908" y="381000"/>
            <a:ext cx="6798600" cy="130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B3681F"/>
              </a:buClr>
              <a:buSzPct val="25000"/>
              <a:buFont typeface="Garamond"/>
              <a:buNone/>
            </a:pPr>
            <a:r>
              <a:rPr lang="en-US" sz="5400" b="1">
                <a:solidFill>
                  <a:srgbClr val="B3681F"/>
                </a:solidFill>
              </a:rPr>
              <a:t>Singly </a:t>
            </a:r>
            <a:r>
              <a:rPr lang="en-US" sz="5400" b="1" i="0" u="none" strike="noStrike" cap="none">
                <a:solidFill>
                  <a:srgbClr val="B3681F"/>
                </a:solidFill>
                <a:latin typeface="Garamond"/>
                <a:ea typeface="Garamond"/>
                <a:cs typeface="Garamond"/>
                <a:sym typeface="Garamond"/>
              </a:rPr>
              <a:t>Linked Lists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4294967295"/>
          </p:nvPr>
        </p:nvSpPr>
        <p:spPr>
          <a:xfrm>
            <a:off x="990599" y="2709861"/>
            <a:ext cx="7389300" cy="304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 </a:t>
            </a:r>
            <a:r>
              <a:rPr lang="en-US" sz="2400" b="0" i="1" u="none" strike="noStrike" cap="none" dirty="0">
                <a:solidFill>
                  <a:srgbClr val="774514"/>
                </a:solidFill>
                <a:latin typeface="Garamond"/>
                <a:ea typeface="Garamond"/>
                <a:cs typeface="Garamond"/>
                <a:sym typeface="Garamond"/>
              </a:rPr>
              <a:t>linked list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is a series of connected </a:t>
            </a:r>
            <a:r>
              <a:rPr lang="en-US" sz="2400" b="0" i="1" u="none" strike="noStrike" cap="none" dirty="0">
                <a:solidFill>
                  <a:srgbClr val="774514"/>
                </a:solidFill>
                <a:latin typeface="Garamond"/>
                <a:ea typeface="Garamond"/>
                <a:cs typeface="Garamond"/>
                <a:sym typeface="Garamond"/>
              </a:rPr>
              <a:t>nodes</a:t>
            </a: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Each node contains at least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 piece of data (any type)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Pointer to the next node in the list</a:t>
            </a: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b="0" i="1" u="none" strike="noStrike" cap="none" dirty="0">
                <a:solidFill>
                  <a:srgbClr val="774514"/>
                </a:solidFill>
                <a:latin typeface="Garamond"/>
                <a:ea typeface="Garamond"/>
                <a:cs typeface="Garamond"/>
                <a:sym typeface="Garamond"/>
              </a:rPr>
              <a:t>Head</a:t>
            </a:r>
            <a:r>
              <a:rPr lang="en-US" sz="2400" b="0" i="1" u="none" strike="noStrike" cap="none" dirty="0">
                <a:solidFill>
                  <a:srgbClr val="FFCC00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: pointer to the first node</a:t>
            </a: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The last node points to 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</a:p>
        </p:txBody>
      </p:sp>
      <p:sp>
        <p:nvSpPr>
          <p:cNvPr id="243" name="Shape 243"/>
          <p:cNvSpPr/>
          <p:nvPr/>
        </p:nvSpPr>
        <p:spPr>
          <a:xfrm>
            <a:off x="3267075" y="1658175"/>
            <a:ext cx="609600" cy="609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Shape 244"/>
          <p:cNvCxnSpPr/>
          <p:nvPr/>
        </p:nvCxnSpPr>
        <p:spPr>
          <a:xfrm>
            <a:off x="3571875" y="1962975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triangle" w="lg" len="lg"/>
          </a:ln>
        </p:spPr>
      </p:cxnSp>
      <p:sp>
        <p:nvSpPr>
          <p:cNvPr id="245" name="Shape 245"/>
          <p:cNvSpPr/>
          <p:nvPr/>
        </p:nvSpPr>
        <p:spPr>
          <a:xfrm>
            <a:off x="5095875" y="1658175"/>
            <a:ext cx="609600" cy="609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6" name="Shape 246"/>
          <p:cNvCxnSpPr/>
          <p:nvPr/>
        </p:nvCxnSpPr>
        <p:spPr>
          <a:xfrm>
            <a:off x="5400675" y="1962975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triangle" w="lg" len="lg"/>
          </a:ln>
        </p:spPr>
      </p:cxnSp>
      <p:sp>
        <p:nvSpPr>
          <p:cNvPr id="247" name="Shape 247"/>
          <p:cNvSpPr/>
          <p:nvPr/>
        </p:nvSpPr>
        <p:spPr>
          <a:xfrm>
            <a:off x="6924675" y="1658175"/>
            <a:ext cx="609600" cy="609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7050088" y="1766125"/>
            <a:ext cx="393600" cy="3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∅</a:t>
            </a:r>
          </a:p>
        </p:txBody>
      </p:sp>
      <p:sp>
        <p:nvSpPr>
          <p:cNvPr id="249" name="Shape 249"/>
          <p:cNvSpPr/>
          <p:nvPr/>
        </p:nvSpPr>
        <p:spPr>
          <a:xfrm>
            <a:off x="1438275" y="1651825"/>
            <a:ext cx="609600" cy="609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Shape 250"/>
          <p:cNvCxnSpPr/>
          <p:nvPr/>
        </p:nvCxnSpPr>
        <p:spPr>
          <a:xfrm>
            <a:off x="1743075" y="1962975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triangle" w="lg" len="lg"/>
          </a:ln>
        </p:spPr>
      </p:cxnSp>
      <p:sp>
        <p:nvSpPr>
          <p:cNvPr id="251" name="Shape 251"/>
          <p:cNvSpPr txBox="1"/>
          <p:nvPr/>
        </p:nvSpPr>
        <p:spPr>
          <a:xfrm>
            <a:off x="531408" y="1571329"/>
            <a:ext cx="762000" cy="3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74514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774514"/>
                </a:solidFill>
                <a:latin typeface="Tahoma"/>
                <a:ea typeface="Tahoma"/>
                <a:cs typeface="Tahoma"/>
                <a:sym typeface="Tahoma"/>
              </a:rPr>
              <a:t>Head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5794078" y="5962931"/>
            <a:ext cx="685800" cy="36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6810375" y="5974341"/>
            <a:ext cx="990600" cy="36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5641678" y="4734853"/>
            <a:ext cx="838200" cy="36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</a:p>
        </p:txBody>
      </p:sp>
      <p:sp>
        <p:nvSpPr>
          <p:cNvPr id="255" name="Shape 255"/>
          <p:cNvSpPr/>
          <p:nvPr/>
        </p:nvSpPr>
        <p:spPr>
          <a:xfrm>
            <a:off x="2657475" y="1658175"/>
            <a:ext cx="609600" cy="609600"/>
          </a:xfrm>
          <a:prstGeom prst="rect">
            <a:avLst/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None/>
            </a:pPr>
            <a:r>
              <a:rPr lang="en-US" sz="20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256" name="Shape 256"/>
          <p:cNvSpPr/>
          <p:nvPr/>
        </p:nvSpPr>
        <p:spPr>
          <a:xfrm>
            <a:off x="4486275" y="1658175"/>
            <a:ext cx="609600" cy="609600"/>
          </a:xfrm>
          <a:prstGeom prst="rect">
            <a:avLst/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None/>
            </a:pPr>
            <a:r>
              <a:rPr lang="en-US" sz="20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257" name="Shape 257"/>
          <p:cNvSpPr/>
          <p:nvPr/>
        </p:nvSpPr>
        <p:spPr>
          <a:xfrm>
            <a:off x="6315075" y="1658175"/>
            <a:ext cx="609600" cy="609600"/>
          </a:xfrm>
          <a:prstGeom prst="rect">
            <a:avLst/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None/>
            </a:pPr>
            <a:r>
              <a:rPr lang="en-US" sz="20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58" name="Shape 258"/>
          <p:cNvSpPr/>
          <p:nvPr/>
        </p:nvSpPr>
        <p:spPr>
          <a:xfrm>
            <a:off x="6086475" y="5257575"/>
            <a:ext cx="609600" cy="613800"/>
          </a:xfrm>
          <a:prstGeom prst="rect">
            <a:avLst/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6696075" y="5257575"/>
            <a:ext cx="609600" cy="609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Shape 260"/>
          <p:cNvCxnSpPr/>
          <p:nvPr/>
        </p:nvCxnSpPr>
        <p:spPr>
          <a:xfrm>
            <a:off x="7000875" y="5562375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triangle" w="lg" len="lg"/>
          </a:ln>
        </p:spPr>
      </p:cxnSp>
      <p:cxnSp>
        <p:nvCxnSpPr>
          <p:cNvPr id="3" name="Straight Arrow Connector 2"/>
          <p:cNvCxnSpPr>
            <a:stCxn id="252" idx="0"/>
          </p:cNvCxnSpPr>
          <p:nvPr/>
        </p:nvCxnSpPr>
        <p:spPr>
          <a:xfrm flipV="1">
            <a:off x="6136978" y="5633019"/>
            <a:ext cx="281173" cy="3299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253" idx="0"/>
          </p:cNvCxnSpPr>
          <p:nvPr/>
        </p:nvCxnSpPr>
        <p:spPr>
          <a:xfrm flipH="1" flipV="1">
            <a:off x="7050088" y="5675060"/>
            <a:ext cx="255587" cy="2992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4294967295"/>
          </p:nvPr>
        </p:nvSpPr>
        <p:spPr>
          <a:xfrm>
            <a:off x="1193655" y="2057400"/>
            <a:ext cx="6392099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We use two classes: </a:t>
            </a:r>
            <a:r>
              <a:rPr lang="en-US" sz="2400" b="1" i="0" u="none" strike="noStrike" cap="none" dirty="0">
                <a:solidFill>
                  <a:srgbClr val="339966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and </a:t>
            </a:r>
            <a:r>
              <a:rPr lang="en-US" sz="2400" b="1" i="0" u="none" strike="noStrike" cap="none" dirty="0">
                <a:solidFill>
                  <a:srgbClr val="339966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Declare </a:t>
            </a:r>
            <a:r>
              <a:rPr lang="en-US" sz="2400" b="1" i="0" u="none" strike="noStrike" cap="none" dirty="0" smtClean="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Node </a:t>
            </a:r>
            <a:r>
              <a:rPr lang="en-US" sz="2400" b="0" i="0" u="none" strike="noStrike" cap="none" dirty="0" smtClean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class 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for the nodes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: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-type data in this example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: a pointer to the next node in the list</a:t>
            </a:r>
          </a:p>
        </p:txBody>
      </p:sp>
      <p:sp>
        <p:nvSpPr>
          <p:cNvPr id="267" name="Shape 267"/>
          <p:cNvSpPr/>
          <p:nvPr/>
        </p:nvSpPr>
        <p:spPr>
          <a:xfrm>
            <a:off x="945396" y="4419600"/>
            <a:ext cx="7499400" cy="1616100"/>
          </a:xfrm>
          <a:prstGeom prst="rect">
            <a:avLst/>
          </a:prstGeom>
          <a:noFill/>
          <a:ln w="31750" cap="flat" cmpd="sng">
            <a:solidFill>
              <a:srgbClr val="00206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Node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double	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	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Node*	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		// pointer to next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sp>
        <p:nvSpPr>
          <p:cNvPr id="6" name="Shape 279"/>
          <p:cNvSpPr txBox="1">
            <a:spLocks/>
          </p:cNvSpPr>
          <p:nvPr/>
        </p:nvSpPr>
        <p:spPr>
          <a:xfrm>
            <a:off x="1176866" y="533193"/>
            <a:ext cx="6798733" cy="13038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sz="4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pPr>
              <a:buClr>
                <a:srgbClr val="B3681F"/>
              </a:buClr>
              <a:buSzPct val="25000"/>
            </a:pPr>
            <a:r>
              <a:rPr lang="en-US" sz="4400" b="1" dirty="0" smtClean="0">
                <a:solidFill>
                  <a:srgbClr val="B3681F"/>
                </a:solidFill>
              </a:rPr>
              <a:t>A Simple Linked List Class </a:t>
            </a:r>
            <a:endParaRPr lang="en-US" sz="4400" b="1" dirty="0">
              <a:solidFill>
                <a:srgbClr val="B3681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4294967295"/>
          </p:nvPr>
        </p:nvSpPr>
        <p:spPr>
          <a:xfrm>
            <a:off x="1176865" y="2490134"/>
            <a:ext cx="6798736" cy="34449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Operations of </a:t>
            </a:r>
            <a:r>
              <a:rPr lang="en-US" sz="24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IsEmpty</a:t>
            </a:r>
            <a:r>
              <a:rPr lang="en-US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: determine whether or not the list is empty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InsertNode</a:t>
            </a:r>
            <a:r>
              <a:rPr lang="en-US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: insert a new node at a particular position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FindNode</a:t>
            </a:r>
            <a:r>
              <a:rPr lang="en-US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: find a node with a given value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DeleteNode</a:t>
            </a:r>
            <a:r>
              <a:rPr lang="en-US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: delete a node with a given value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DisplayList</a:t>
            </a:r>
            <a:r>
              <a:rPr lang="en-US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: print all the nodes in the list</a:t>
            </a:r>
          </a:p>
        </p:txBody>
      </p:sp>
      <p:sp>
        <p:nvSpPr>
          <p:cNvPr id="4" name="Shape 279"/>
          <p:cNvSpPr txBox="1">
            <a:spLocks/>
          </p:cNvSpPr>
          <p:nvPr/>
        </p:nvSpPr>
        <p:spPr>
          <a:xfrm>
            <a:off x="1176866" y="533193"/>
            <a:ext cx="6798733" cy="13038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sz="4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pPr>
              <a:buClr>
                <a:srgbClr val="B3681F"/>
              </a:buClr>
              <a:buSzPct val="25000"/>
            </a:pPr>
            <a:r>
              <a:rPr lang="en-US" sz="4400" b="1" dirty="0" smtClean="0">
                <a:solidFill>
                  <a:srgbClr val="B3681F"/>
                </a:solidFill>
              </a:rPr>
              <a:t>A Simple Linked List Class </a:t>
            </a:r>
            <a:endParaRPr lang="en-US" sz="4400" b="1" dirty="0">
              <a:solidFill>
                <a:srgbClr val="B3681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4294967295"/>
          </p:nvPr>
        </p:nvSpPr>
        <p:spPr>
          <a:xfrm>
            <a:off x="876946" y="1668418"/>
            <a:ext cx="7848599" cy="144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6045"/>
              <a:buFont typeface="Arial"/>
              <a:buChar char="•"/>
            </a:pPr>
            <a:r>
              <a:rPr lang="en-US" sz="2220" b="0" i="0" u="none" strike="noStrike" cap="none" dirty="0" smtClean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Declares </a:t>
            </a:r>
            <a:r>
              <a:rPr lang="en-US" sz="2220" b="0" i="0" u="none" strike="noStrike" cap="none" dirty="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222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, which contains</a:t>
            </a:r>
          </a:p>
          <a:p>
            <a:pPr marL="742950" marR="0" lvl="1" indent="-285750" algn="l" rtl="0">
              <a:lnSpc>
                <a:spcPct val="70000"/>
              </a:lnSpc>
              <a:spcBef>
                <a:spcPts val="970"/>
              </a:spcBef>
              <a:spcAft>
                <a:spcPts val="0"/>
              </a:spcAft>
              <a:buClr>
                <a:schemeClr val="accent1"/>
              </a:buClr>
              <a:buSzPct val="111973"/>
              <a:buFont typeface="Arial"/>
              <a:buChar char="•"/>
            </a:pPr>
            <a:r>
              <a:rPr lang="en-US" sz="1850" b="0" i="0" u="none" strike="noStrike" cap="none" dirty="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-US" sz="185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: a pointer to the first node in the list. </a:t>
            </a:r>
          </a:p>
          <a:p>
            <a:pPr marL="742950" marR="0" lvl="1" indent="-285750" algn="l" rtl="0">
              <a:lnSpc>
                <a:spcPct val="70000"/>
              </a:lnSpc>
              <a:spcBef>
                <a:spcPts val="97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85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Since the list is empty initially, </a:t>
            </a:r>
            <a:r>
              <a:rPr lang="en-US" sz="1850" b="0" i="0" u="none" strike="noStrike" cap="none" dirty="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-US" sz="185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is set to </a:t>
            </a:r>
            <a:r>
              <a:rPr lang="en-US" sz="1850" b="0" i="0" u="none" strike="noStrike" cap="none" dirty="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</a:p>
          <a:p>
            <a:pPr marL="742950" marR="0" lvl="1" indent="-285750" algn="l" rtl="0">
              <a:lnSpc>
                <a:spcPct val="70000"/>
              </a:lnSpc>
              <a:spcBef>
                <a:spcPts val="970"/>
              </a:spcBef>
              <a:spcAft>
                <a:spcPts val="0"/>
              </a:spcAft>
              <a:buClr>
                <a:schemeClr val="accent1"/>
              </a:buClr>
              <a:buSzPct val="111973"/>
              <a:buFont typeface="Arial"/>
              <a:buChar char="•"/>
            </a:pPr>
            <a:r>
              <a:rPr lang="en-US" sz="185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Operations on </a:t>
            </a:r>
            <a:r>
              <a:rPr lang="en-US" sz="1850" b="0" i="0" u="none" strike="noStrike" cap="none" dirty="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</a:p>
        </p:txBody>
      </p:sp>
      <p:sp>
        <p:nvSpPr>
          <p:cNvPr id="274" name="Shape 274"/>
          <p:cNvSpPr/>
          <p:nvPr/>
        </p:nvSpPr>
        <p:spPr>
          <a:xfrm>
            <a:off x="1143645" y="3061626"/>
            <a:ext cx="7581900" cy="366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List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List(void) { head = NULL; }	// constructor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~List(void);			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US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destructor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bool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IsEmpty</a:t>
            </a:r>
            <a:r>
              <a:rPr lang="en-US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 return head == NULL;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Node*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InsertNode</a:t>
            </a:r>
            <a:r>
              <a:rPr lang="en-US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index, double x);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FindNode</a:t>
            </a:r>
            <a:r>
              <a:rPr lang="en-US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(double x);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DeleteNode</a:t>
            </a:r>
            <a:r>
              <a:rPr lang="en-US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(double x);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void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DisplayList</a:t>
            </a:r>
            <a:r>
              <a:rPr lang="en-US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(void);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Node* head;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sp>
        <p:nvSpPr>
          <p:cNvPr id="5" name="Shape 279"/>
          <p:cNvSpPr txBox="1">
            <a:spLocks/>
          </p:cNvSpPr>
          <p:nvPr/>
        </p:nvSpPr>
        <p:spPr>
          <a:xfrm>
            <a:off x="1176866" y="533193"/>
            <a:ext cx="6798733" cy="13038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sz="4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pPr>
              <a:buClr>
                <a:srgbClr val="B3681F"/>
              </a:buClr>
              <a:buSzPct val="25000"/>
            </a:pPr>
            <a:r>
              <a:rPr lang="en-US" sz="4400" b="1" dirty="0" smtClean="0">
                <a:solidFill>
                  <a:srgbClr val="B3681F"/>
                </a:solidFill>
              </a:rPr>
              <a:t>A Simple Linked List Class </a:t>
            </a:r>
            <a:endParaRPr lang="en-US" sz="4400" b="1" dirty="0">
              <a:solidFill>
                <a:srgbClr val="B3681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 idx="4294967295"/>
          </p:nvPr>
        </p:nvSpPr>
        <p:spPr>
          <a:xfrm>
            <a:off x="1176866" y="915337"/>
            <a:ext cx="6798733" cy="13038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B3681F"/>
              </a:buClr>
              <a:buSzPct val="25000"/>
              <a:buFont typeface="Garamond"/>
              <a:buNone/>
            </a:pPr>
            <a:r>
              <a:rPr lang="en-US" sz="7200" b="1" i="0" u="none" strike="noStrike" cap="none">
                <a:solidFill>
                  <a:srgbClr val="B3681F"/>
                </a:solidFill>
                <a:latin typeface="Garamond"/>
                <a:ea typeface="Garamond"/>
                <a:cs typeface="Garamond"/>
                <a:sym typeface="Garamond"/>
              </a:rPr>
              <a:t>Outline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1216152" y="2438400"/>
            <a:ext cx="7623047" cy="34449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List ADT and Implementation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Array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4375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inked lists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Basic operations of linked lists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Insert, find, delete, print, etc.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Variations of linked lists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Circular linked lists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Doubly linked lists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 idx="4294967295"/>
          </p:nvPr>
        </p:nvSpPr>
        <p:spPr>
          <a:xfrm>
            <a:off x="228600" y="136480"/>
            <a:ext cx="6799200" cy="130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B3681F"/>
              </a:buClr>
              <a:buSzPct val="25000"/>
              <a:buFont typeface="Garamond"/>
              <a:buNone/>
            </a:pPr>
            <a:r>
              <a:rPr lang="en-US" sz="4400" b="1" i="0" u="none" strike="noStrike" cap="none" dirty="0">
                <a:solidFill>
                  <a:srgbClr val="B3681F"/>
                </a:solidFill>
                <a:latin typeface="Garamond"/>
                <a:ea typeface="Garamond"/>
                <a:cs typeface="Garamond"/>
                <a:sym typeface="Garamond"/>
              </a:rPr>
              <a:t>Inserting a new node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4294967295"/>
          </p:nvPr>
        </p:nvSpPr>
        <p:spPr>
          <a:xfrm>
            <a:off x="533400" y="1295400"/>
            <a:ext cx="86106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33400" marR="0" lvl="0" indent="-533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6045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Node* </a:t>
            </a:r>
            <a:r>
              <a:rPr lang="en-US" sz="222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InsertNode</a:t>
            </a:r>
            <a:r>
              <a:rPr lang="en-US" sz="222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22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2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index, double x) </a:t>
            </a:r>
          </a:p>
          <a:p>
            <a:pPr marL="914400" marR="0" lvl="1" indent="-457200" algn="l" rtl="0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chemeClr val="accent1"/>
              </a:buClr>
              <a:buSzPct val="111973"/>
              <a:buFont typeface="Arial"/>
              <a:buChar char="•"/>
            </a:pPr>
            <a:r>
              <a:rPr lang="en-US" sz="185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Insert a node with data equal to </a:t>
            </a:r>
            <a:r>
              <a:rPr lang="en-US" sz="1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85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after the </a:t>
            </a:r>
            <a:r>
              <a:rPr lang="en-US" sz="1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index’</a:t>
            </a:r>
            <a:r>
              <a:rPr lang="en-US" sz="1850" b="0" i="0" u="none" strike="noStrike" cap="none" dirty="0" err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</a:t>
            </a:r>
            <a:r>
              <a:rPr lang="en-US" sz="1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5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elements. </a:t>
            </a:r>
            <a:r>
              <a:rPr lang="en-US" sz="148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(i.e., when </a:t>
            </a:r>
            <a:r>
              <a:rPr lang="en-US" sz="148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 = 0</a:t>
            </a:r>
            <a:r>
              <a:rPr lang="en-US" sz="148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, insert the node as the first element; </a:t>
            </a:r>
          </a:p>
          <a:p>
            <a:pPr marL="914400" marR="0" lvl="1" indent="-457200" algn="l" rtl="0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48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when </a:t>
            </a:r>
            <a:r>
              <a:rPr lang="en-US" sz="148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 = 1</a:t>
            </a:r>
            <a:r>
              <a:rPr lang="en-US" sz="148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, insert the node after the first element, and so on)</a:t>
            </a:r>
          </a:p>
          <a:p>
            <a:pPr marL="914400" marR="0" lvl="1" indent="-457200" algn="l" rtl="0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chemeClr val="accent1"/>
              </a:buClr>
              <a:buSzPct val="111973"/>
              <a:buFont typeface="Arial"/>
              <a:buChar char="•"/>
            </a:pPr>
            <a:r>
              <a:rPr lang="en-US" sz="185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If the insertion is successful, return the inserted node. </a:t>
            </a:r>
          </a:p>
          <a:p>
            <a:pPr marL="914400" marR="0" lvl="1" indent="-457200" algn="l" rtl="0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85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Otherwise, return </a:t>
            </a:r>
            <a:r>
              <a:rPr lang="en-US" sz="1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85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. </a:t>
            </a:r>
          </a:p>
          <a:p>
            <a:pPr marL="914400" marR="0" lvl="1" indent="-457200" algn="l" rtl="0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48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(If </a:t>
            </a:r>
            <a:r>
              <a:rPr lang="en-US" sz="148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48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is &lt; 0 or &gt; length of the list, the insertion will fail.)</a:t>
            </a:r>
          </a:p>
          <a:p>
            <a:pPr marL="533400" marR="0" lvl="0" indent="-533400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chemeClr val="accent1"/>
              </a:buClr>
              <a:buSzPct val="116045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Steps</a:t>
            </a:r>
          </a:p>
          <a:p>
            <a:pPr marL="914400" marR="0" lvl="1" indent="-457200" algn="l" rtl="0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chemeClr val="accent1"/>
              </a:buClr>
              <a:buSzPct val="111973"/>
              <a:buFont typeface="Arial"/>
              <a:buAutoNum type="arabicPeriod"/>
            </a:pPr>
            <a:r>
              <a:rPr lang="en-US" sz="185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Locate </a:t>
            </a:r>
            <a:r>
              <a:rPr lang="en-US" sz="1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850" b="0" i="0" u="none" strike="noStrike" cap="none" dirty="0" err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’th</a:t>
            </a:r>
            <a:r>
              <a:rPr lang="en-US" sz="185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element</a:t>
            </a:r>
          </a:p>
          <a:p>
            <a:pPr marL="914400" marR="0" lvl="1" indent="-457200" algn="l" rtl="0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chemeClr val="accent1"/>
              </a:buClr>
              <a:buSzPct val="111973"/>
              <a:buFont typeface="Arial"/>
              <a:buAutoNum type="arabicPeriod"/>
            </a:pPr>
            <a:r>
              <a:rPr lang="en-US" sz="185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Allocate memory for the new node</a:t>
            </a:r>
          </a:p>
          <a:p>
            <a:pPr marL="914400" marR="0" lvl="1" indent="-457200" algn="l" rtl="0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chemeClr val="accent1"/>
              </a:buClr>
              <a:buSzPct val="111973"/>
              <a:buFont typeface="Arial"/>
              <a:buAutoNum type="arabicPeriod"/>
            </a:pPr>
            <a:r>
              <a:rPr lang="en-US" sz="185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Point the new node to its successor</a:t>
            </a:r>
          </a:p>
          <a:p>
            <a:pPr marL="914400" marR="0" lvl="1" indent="-457200" algn="l" rtl="0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chemeClr val="accent1"/>
              </a:buClr>
              <a:buSzPct val="111973"/>
              <a:buFont typeface="Arial"/>
              <a:buAutoNum type="arabicPeriod"/>
            </a:pPr>
            <a:r>
              <a:rPr lang="en-US" sz="185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Point the new node’s predecessor to the new node</a:t>
            </a:r>
          </a:p>
          <a:p>
            <a:pPr marL="914400" marR="0" lvl="1" indent="-457200" algn="l" rtl="0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chemeClr val="accent1"/>
              </a:buClr>
              <a:buSzPct val="111973"/>
              <a:buFont typeface="Arial"/>
              <a:buNone/>
            </a:pPr>
            <a:endParaRPr sz="1850" b="0" i="0" u="none" strike="noStrike" cap="none" dirty="0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914400" marR="0" lvl="1" indent="-457200" algn="l" rtl="0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chemeClr val="accent1"/>
              </a:buClr>
              <a:buSzPct val="111973"/>
              <a:buFont typeface="Arial"/>
              <a:buNone/>
            </a:pPr>
            <a:endParaRPr sz="1850" b="0" i="0" u="none" strike="noStrike" cap="none" dirty="0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7943850" y="4500562"/>
            <a:ext cx="384300" cy="3843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7562850" y="4502150"/>
            <a:ext cx="381000" cy="381000"/>
          </a:xfrm>
          <a:prstGeom prst="rect">
            <a:avLst/>
          </a:prstGeom>
          <a:solidFill>
            <a:schemeClr val="folHlink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7256463" y="5124600"/>
            <a:ext cx="384300" cy="406375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6788213" y="5124600"/>
            <a:ext cx="468250" cy="409425"/>
          </a:xfrm>
          <a:prstGeom prst="rect">
            <a:avLst/>
          </a:prstGeom>
          <a:solidFill>
            <a:schemeClr val="folHlink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1" name="Shape 291"/>
          <p:cNvCxnSpPr/>
          <p:nvPr/>
        </p:nvCxnSpPr>
        <p:spPr>
          <a:xfrm rot="10800000" flipH="1">
            <a:off x="8162925" y="4676700"/>
            <a:ext cx="371400" cy="9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triangle" w="lg" len="lg"/>
          </a:ln>
        </p:spPr>
      </p:cxnSp>
      <p:sp>
        <p:nvSpPr>
          <p:cNvPr id="292" name="Shape 292"/>
          <p:cNvSpPr txBox="1"/>
          <p:nvPr/>
        </p:nvSpPr>
        <p:spPr>
          <a:xfrm>
            <a:off x="6713538" y="5562600"/>
            <a:ext cx="10590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</a:p>
        </p:txBody>
      </p:sp>
      <p:cxnSp>
        <p:nvCxnSpPr>
          <p:cNvPr id="293" name="Shape 293"/>
          <p:cNvCxnSpPr/>
          <p:nvPr/>
        </p:nvCxnSpPr>
        <p:spPr>
          <a:xfrm rot="10800000" flipH="1">
            <a:off x="7467600" y="4876800"/>
            <a:ext cx="228600" cy="457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triangle" w="lg" len="lg"/>
          </a:ln>
        </p:spPr>
      </p:cxnSp>
      <p:sp>
        <p:nvSpPr>
          <p:cNvPr id="294" name="Shape 294"/>
          <p:cNvSpPr/>
          <p:nvPr/>
        </p:nvSpPr>
        <p:spPr>
          <a:xfrm>
            <a:off x="6596063" y="4500562"/>
            <a:ext cx="384300" cy="3843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6215063" y="4495800"/>
            <a:ext cx="381000" cy="381000"/>
          </a:xfrm>
          <a:prstGeom prst="rect">
            <a:avLst/>
          </a:prstGeom>
          <a:solidFill>
            <a:schemeClr val="folHlink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6" name="Shape 296"/>
          <p:cNvCxnSpPr/>
          <p:nvPr/>
        </p:nvCxnSpPr>
        <p:spPr>
          <a:xfrm>
            <a:off x="6815138" y="4686300"/>
            <a:ext cx="682500" cy="0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dot"/>
            <a:round/>
            <a:headEnd type="oval" w="med" len="med"/>
            <a:tailEnd type="triangle" w="lg" len="lg"/>
          </a:ln>
        </p:spPr>
      </p:cxnSp>
      <p:cxnSp>
        <p:nvCxnSpPr>
          <p:cNvPr id="297" name="Shape 297"/>
          <p:cNvCxnSpPr/>
          <p:nvPr/>
        </p:nvCxnSpPr>
        <p:spPr>
          <a:xfrm>
            <a:off x="6788213" y="4692712"/>
            <a:ext cx="192150" cy="431888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triangle" w="lg" len="lg"/>
          </a:ln>
        </p:spPr>
      </p:cxnSp>
      <p:sp>
        <p:nvSpPr>
          <p:cNvPr id="298" name="Shape 298"/>
          <p:cNvSpPr txBox="1"/>
          <p:nvPr/>
        </p:nvSpPr>
        <p:spPr>
          <a:xfrm>
            <a:off x="6096000" y="3962400"/>
            <a:ext cx="1059000" cy="517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index’th element</a:t>
            </a:r>
          </a:p>
        </p:txBody>
      </p:sp>
      <p:cxnSp>
        <p:nvCxnSpPr>
          <p:cNvPr id="299" name="Shape 299"/>
          <p:cNvCxnSpPr/>
          <p:nvPr/>
        </p:nvCxnSpPr>
        <p:spPr>
          <a:xfrm>
            <a:off x="7239000" y="4572000"/>
            <a:ext cx="76200" cy="2286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0" name="Shape 300"/>
          <p:cNvCxnSpPr/>
          <p:nvPr/>
        </p:nvCxnSpPr>
        <p:spPr>
          <a:xfrm flipH="1">
            <a:off x="7162800" y="4572000"/>
            <a:ext cx="228600" cy="2286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 idx="4294967295"/>
          </p:nvPr>
        </p:nvSpPr>
        <p:spPr>
          <a:xfrm>
            <a:off x="872066" y="534337"/>
            <a:ext cx="6798600" cy="130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B3681F"/>
              </a:buClr>
              <a:buSzPct val="25000"/>
              <a:buFont typeface="Garamond"/>
              <a:buNone/>
            </a:pPr>
            <a:r>
              <a:rPr lang="en-US" sz="4800" b="1" i="0" u="none" strike="noStrike" cap="none">
                <a:solidFill>
                  <a:srgbClr val="B3681F"/>
                </a:solidFill>
                <a:latin typeface="Garamond"/>
                <a:ea typeface="Garamond"/>
                <a:cs typeface="Garamond"/>
                <a:sym typeface="Garamond"/>
              </a:rPr>
              <a:t>Inserting a new node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body" idx="4294967295"/>
          </p:nvPr>
        </p:nvSpPr>
        <p:spPr>
          <a:xfrm>
            <a:off x="457200" y="1981200"/>
            <a:ext cx="8534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33400" marR="0" lvl="0" indent="-5334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Possible cases of </a:t>
            </a:r>
            <a:r>
              <a:rPr lang="en-US" sz="2400" b="0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InsertNode</a:t>
            </a:r>
          </a:p>
          <a:p>
            <a:pPr marL="914400" marR="0" lvl="1" indent="-457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Insert into an empty list</a:t>
            </a:r>
          </a:p>
          <a:p>
            <a:pPr marL="914400" marR="0" lvl="1" indent="-457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Insert in front</a:t>
            </a:r>
          </a:p>
          <a:p>
            <a:pPr marL="914400" marR="0" lvl="1" indent="-457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Insert at back</a:t>
            </a:r>
          </a:p>
          <a:p>
            <a:pPr marL="914400" marR="0" lvl="1" indent="-457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Insert in middle</a:t>
            </a:r>
          </a:p>
          <a:p>
            <a:pPr marL="533400" marR="0" lvl="0" indent="-53340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But, in fact, only need to handle two cases</a:t>
            </a:r>
          </a:p>
          <a:p>
            <a:pPr marL="914400" marR="0" lvl="1" indent="-457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Insert as the first node (Case 1 and Case 2)</a:t>
            </a:r>
          </a:p>
          <a:p>
            <a:pPr marL="914400" marR="0" lvl="1" indent="-457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Insert in the middle or at the end of the list (Case 3 and Case 4)</a:t>
            </a:r>
          </a:p>
          <a:p>
            <a:pPr marL="533400" marR="0" lvl="0" indent="-53340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</a:pPr>
            <a:endParaRPr sz="240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 idx="4294967295"/>
          </p:nvPr>
        </p:nvSpPr>
        <p:spPr>
          <a:xfrm>
            <a:off x="0" y="296840"/>
            <a:ext cx="7848599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B3681F"/>
              </a:buClr>
              <a:buSzPct val="25000"/>
              <a:buFont typeface="Garamond"/>
              <a:buNone/>
            </a:pPr>
            <a:r>
              <a:rPr lang="en-US" sz="4400" b="1" i="0" u="none" strike="noStrike" cap="none" dirty="0">
                <a:solidFill>
                  <a:srgbClr val="B3681F"/>
                </a:solidFill>
                <a:latin typeface="Garamond"/>
                <a:ea typeface="Garamond"/>
                <a:cs typeface="Garamond"/>
                <a:sym typeface="Garamond"/>
              </a:rPr>
              <a:t>Inserting a new node</a:t>
            </a:r>
          </a:p>
        </p:txBody>
      </p:sp>
      <p:sp>
        <p:nvSpPr>
          <p:cNvPr id="312" name="Shape 312"/>
          <p:cNvSpPr/>
          <p:nvPr/>
        </p:nvSpPr>
        <p:spPr>
          <a:xfrm>
            <a:off x="441325" y="990600"/>
            <a:ext cx="8169274" cy="571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Node* List::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index, double x)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(index &lt; 0) return NULL;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currIndex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=	1;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Node*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=	head;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while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&amp;&amp; index &gt;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currIndex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=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-&gt;next;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currIndex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(index &gt; 0 &amp;&amp;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== NULL) return NULL;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Node*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=	new	Node;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-&gt;data	=	x;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(index == 0)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-&gt;next	=	head;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head		=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else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-&gt;next	=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-&gt;next;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-&gt;next	=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13" name="Shape 313"/>
          <p:cNvSpPr/>
          <p:nvPr/>
        </p:nvSpPr>
        <p:spPr>
          <a:xfrm>
            <a:off x="1066800" y="1280160"/>
            <a:ext cx="6172199" cy="2209799"/>
          </a:xfrm>
          <a:prstGeom prst="rect">
            <a:avLst/>
          </a:prstGeom>
          <a:noFill/>
          <a:ln w="31750" cap="flat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6355080" y="990600"/>
            <a:ext cx="2633471" cy="93878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3638" y="9000"/>
                </a:moveTo>
                <a:lnTo>
                  <a:pt x="-44089" y="77877"/>
                </a:lnTo>
              </a:path>
            </a:pathLst>
          </a:custGeom>
          <a:solidFill>
            <a:schemeClr val="folHlink"/>
          </a:solidFill>
          <a:ln w="317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lt2"/>
                </a:solidFill>
                <a:sym typeface="Arial"/>
              </a:rPr>
              <a:t>Try to locate </a:t>
            </a:r>
            <a:r>
              <a:rPr lang="en-US" sz="1600" b="1" i="0" u="none" strike="noStrike" cap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600" b="1" i="0" u="none" strike="noStrike" cap="none" dirty="0" err="1">
                <a:solidFill>
                  <a:schemeClr val="lt2"/>
                </a:solidFill>
                <a:sym typeface="Arial"/>
              </a:rPr>
              <a:t>’th</a:t>
            </a:r>
            <a:r>
              <a:rPr lang="en-US" sz="1600" b="1" i="0" u="none" strike="noStrike" cap="none" dirty="0">
                <a:solidFill>
                  <a:schemeClr val="lt2"/>
                </a:solidFill>
                <a:sym typeface="Arial"/>
              </a:rPr>
              <a:t> </a:t>
            </a:r>
            <a:endParaRPr lang="en-US" sz="16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lt2"/>
                </a:solidFill>
                <a:sym typeface="Arial"/>
              </a:rPr>
              <a:t>node</a:t>
            </a:r>
            <a:r>
              <a:rPr lang="en-US" sz="1800" b="1" i="0" u="none" strike="noStrike" cap="none" dirty="0">
                <a:solidFill>
                  <a:schemeClr val="lt2"/>
                </a:solidFill>
                <a:sym typeface="Arial"/>
              </a:rPr>
              <a:t>. If it doesn’t exist, </a:t>
            </a:r>
            <a:endParaRPr lang="en-US" sz="1800" b="1" i="0" u="none" strike="noStrike" cap="none" dirty="0" smtClean="0">
              <a:solidFill>
                <a:schemeClr val="lt2"/>
              </a:solidFill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lt2"/>
                </a:solidFill>
                <a:sym typeface="Arial"/>
              </a:rPr>
              <a:t>return </a:t>
            </a:r>
            <a:r>
              <a:rPr lang="en-US" sz="1800" b="1" i="0" u="none" strike="noStrike" cap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800" b="1" i="0" u="none" strike="noStrike" cap="none" dirty="0">
                <a:solidFill>
                  <a:schemeClr val="lt2"/>
                </a:solidFill>
                <a:sym typeface="Arial"/>
              </a:rPr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/>
        </p:nvSpPr>
        <p:spPr>
          <a:xfrm>
            <a:off x="441325" y="1066800"/>
            <a:ext cx="8169274" cy="571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Node* List::InsertNode(int index, double x)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(index &lt; 0) return NULL;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currIndex	=	1;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Node* currNode	=	head;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while (currNode &amp;&amp; index &gt; currIndex)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currNode	=	currNode-&gt;next;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currIndex++;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(index &gt; 0 &amp;&amp; currNode == NULL) return NULL;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Node* newNode	=	new	Node;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newNode-&gt;data	=	x;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(index == 0)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newNode-&gt;next	=	head;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head		=	newNode;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else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newNode-&gt;next	=	currNode-&gt;next;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currNode-&gt;next	=	newNode;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newNode;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21" name="Shape 321"/>
          <p:cNvSpPr/>
          <p:nvPr/>
        </p:nvSpPr>
        <p:spPr>
          <a:xfrm>
            <a:off x="1143000" y="3733800"/>
            <a:ext cx="6172199" cy="609599"/>
          </a:xfrm>
          <a:prstGeom prst="rect">
            <a:avLst/>
          </a:prstGeom>
          <a:noFill/>
          <a:ln w="31750" cap="flat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6583680" y="4495800"/>
            <a:ext cx="2514599" cy="381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3638" y="36000"/>
                </a:moveTo>
                <a:lnTo>
                  <a:pt x="-37422" y="-137000"/>
                </a:lnTo>
              </a:path>
            </a:pathLst>
          </a:custGeom>
          <a:solidFill>
            <a:schemeClr val="folHlink"/>
          </a:solidFill>
          <a:ln w="317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Create a new node</a:t>
            </a:r>
          </a:p>
        </p:txBody>
      </p:sp>
      <p:sp>
        <p:nvSpPr>
          <p:cNvPr id="6" name="Shape 327"/>
          <p:cNvSpPr txBox="1">
            <a:spLocks/>
          </p:cNvSpPr>
          <p:nvPr/>
        </p:nvSpPr>
        <p:spPr>
          <a:xfrm>
            <a:off x="468824" y="264142"/>
            <a:ext cx="7848599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sz="4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pPr>
              <a:buClr>
                <a:srgbClr val="B3681F"/>
              </a:buClr>
              <a:buSzPct val="25000"/>
            </a:pPr>
            <a:r>
              <a:rPr lang="en-US" sz="4400" b="1" smtClean="0">
                <a:solidFill>
                  <a:srgbClr val="B3681F"/>
                </a:solidFill>
              </a:rPr>
              <a:t>Inserting a new node</a:t>
            </a:r>
            <a:endParaRPr lang="en-US" sz="4400" b="1" dirty="0">
              <a:solidFill>
                <a:srgbClr val="B3681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 idx="4294967295"/>
          </p:nvPr>
        </p:nvSpPr>
        <p:spPr>
          <a:xfrm>
            <a:off x="468824" y="264142"/>
            <a:ext cx="7848599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B3681F"/>
              </a:buClr>
              <a:buSzPct val="25000"/>
              <a:buFont typeface="Garamond"/>
              <a:buNone/>
            </a:pPr>
            <a:r>
              <a:rPr lang="en-US" sz="4400" b="1" i="0" u="none" strike="noStrike" cap="none" dirty="0">
                <a:solidFill>
                  <a:srgbClr val="B3681F"/>
                </a:solidFill>
                <a:latin typeface="Garamond"/>
                <a:ea typeface="Garamond"/>
                <a:cs typeface="Garamond"/>
                <a:sym typeface="Garamond"/>
              </a:rPr>
              <a:t>Inserting a new node</a:t>
            </a:r>
          </a:p>
        </p:txBody>
      </p:sp>
      <p:sp>
        <p:nvSpPr>
          <p:cNvPr id="328" name="Shape 328"/>
          <p:cNvSpPr/>
          <p:nvPr/>
        </p:nvSpPr>
        <p:spPr>
          <a:xfrm>
            <a:off x="699010" y="838200"/>
            <a:ext cx="8169274" cy="571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Node* List::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index, double x)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(index &lt; 0) return NULL;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currIndex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=	1;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Node*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=	head;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while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&amp;&amp; index &gt;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currIndex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=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-&gt;next;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currIndex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(index &gt; 0 &amp;&amp;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== NULL) return NULL;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Node*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=	new	Node;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-&gt;data	=	x;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(index == 0)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-&gt;next	=	head;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head		=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else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-&gt;next	=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-&gt;next;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-&gt;next	=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}</a:t>
            </a:r>
          </a:p>
        </p:txBody>
      </p:sp>
      <p:sp>
        <p:nvSpPr>
          <p:cNvPr id="329" name="Shape 329"/>
          <p:cNvSpPr/>
          <p:nvPr/>
        </p:nvSpPr>
        <p:spPr>
          <a:xfrm>
            <a:off x="1143000" y="4191000"/>
            <a:ext cx="6047864" cy="812799"/>
          </a:xfrm>
          <a:prstGeom prst="rect">
            <a:avLst/>
          </a:prstGeom>
          <a:noFill/>
          <a:ln w="31750" cap="flat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6172200" y="3810000"/>
            <a:ext cx="2971799" cy="381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3078" y="36000"/>
                </a:moveTo>
                <a:lnTo>
                  <a:pt x="-10766" y="211500"/>
                </a:lnTo>
              </a:path>
            </a:pathLst>
          </a:custGeom>
          <a:solidFill>
            <a:schemeClr val="folHlink"/>
          </a:solidFill>
          <a:ln w="317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Insert as first element</a:t>
            </a:r>
          </a:p>
        </p:txBody>
      </p:sp>
      <p:sp>
        <p:nvSpPr>
          <p:cNvPr id="331" name="Shape 331"/>
          <p:cNvSpPr/>
          <p:nvPr/>
        </p:nvSpPr>
        <p:spPr>
          <a:xfrm>
            <a:off x="8534400" y="4495800"/>
            <a:ext cx="384174" cy="384174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8153400" y="4502150"/>
            <a:ext cx="381000" cy="381000"/>
          </a:xfrm>
          <a:prstGeom prst="rect">
            <a:avLst/>
          </a:prstGeom>
          <a:solidFill>
            <a:schemeClr val="folHlink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7254874" y="4191000"/>
            <a:ext cx="57785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903B25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903B25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</a:p>
        </p:txBody>
      </p:sp>
      <p:sp>
        <p:nvSpPr>
          <p:cNvPr id="334" name="Shape 334"/>
          <p:cNvSpPr/>
          <p:nvPr/>
        </p:nvSpPr>
        <p:spPr>
          <a:xfrm>
            <a:off x="7543800" y="4502150"/>
            <a:ext cx="384174" cy="384174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5" name="Shape 335"/>
          <p:cNvCxnSpPr/>
          <p:nvPr/>
        </p:nvCxnSpPr>
        <p:spPr>
          <a:xfrm rot="10800000" flipH="1">
            <a:off x="7753350" y="4686300"/>
            <a:ext cx="371474" cy="9524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dot"/>
            <a:round/>
            <a:headEnd type="oval" w="med" len="med"/>
            <a:tailEnd type="triangle" w="lg" len="lg"/>
          </a:ln>
        </p:spPr>
      </p:cxnSp>
      <p:sp>
        <p:nvSpPr>
          <p:cNvPr id="336" name="Shape 336"/>
          <p:cNvSpPr/>
          <p:nvPr/>
        </p:nvSpPr>
        <p:spPr>
          <a:xfrm>
            <a:off x="8086725" y="5146675"/>
            <a:ext cx="384174" cy="384174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7705725" y="5153025"/>
            <a:ext cx="381000" cy="381000"/>
          </a:xfrm>
          <a:prstGeom prst="rect">
            <a:avLst/>
          </a:prstGeom>
          <a:solidFill>
            <a:schemeClr val="folHlink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8" name="Shape 338"/>
          <p:cNvCxnSpPr/>
          <p:nvPr/>
        </p:nvCxnSpPr>
        <p:spPr>
          <a:xfrm rot="10800000" flipH="1">
            <a:off x="8753475" y="4676775"/>
            <a:ext cx="371474" cy="952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triangle" w="lg" len="lg"/>
          </a:ln>
        </p:spPr>
      </p:cxnSp>
      <p:sp>
        <p:nvSpPr>
          <p:cNvPr id="339" name="Shape 339"/>
          <p:cNvSpPr txBox="1"/>
          <p:nvPr/>
        </p:nvSpPr>
        <p:spPr>
          <a:xfrm>
            <a:off x="7543800" y="5562600"/>
            <a:ext cx="1058862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903B25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903B25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</a:p>
        </p:txBody>
      </p:sp>
      <p:cxnSp>
        <p:nvCxnSpPr>
          <p:cNvPr id="340" name="Shape 340"/>
          <p:cNvCxnSpPr/>
          <p:nvPr/>
        </p:nvCxnSpPr>
        <p:spPr>
          <a:xfrm>
            <a:off x="7772400" y="4800600"/>
            <a:ext cx="0" cy="32385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triangle" w="lg" len="lg"/>
          </a:ln>
        </p:spPr>
      </p:cxnSp>
      <p:cxnSp>
        <p:nvCxnSpPr>
          <p:cNvPr id="341" name="Shape 341"/>
          <p:cNvCxnSpPr/>
          <p:nvPr/>
        </p:nvCxnSpPr>
        <p:spPr>
          <a:xfrm rot="10800000">
            <a:off x="8305800" y="4876799"/>
            <a:ext cx="0" cy="457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triangle" w="lg" len="lg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433387" y="914400"/>
            <a:ext cx="8169274" cy="571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Node* List::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index, double x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(index &lt; 0) return NULL;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currIndex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=	1;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Node*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=	head;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while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&amp;&amp; index &gt;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currIndex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=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-&gt;next;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currIndex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(index &gt; 0 &amp;&amp;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== NULL) return NULL;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Node*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=	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 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-&gt;data	=	x;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(index == 0)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-&gt;next	=	head;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head		=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else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-&gt;next	=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-&gt;next;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-&gt;next	=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48" name="Shape 348"/>
          <p:cNvSpPr/>
          <p:nvPr/>
        </p:nvSpPr>
        <p:spPr>
          <a:xfrm>
            <a:off x="1143000" y="5378200"/>
            <a:ext cx="5867400" cy="990599"/>
          </a:xfrm>
          <a:prstGeom prst="rect">
            <a:avLst/>
          </a:prstGeom>
          <a:noFill/>
          <a:ln w="31750" cap="flat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6602452" y="3581399"/>
            <a:ext cx="2663744" cy="381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3078" y="36000"/>
                </a:moveTo>
                <a:lnTo>
                  <a:pt x="-10766" y="211500"/>
                </a:lnTo>
              </a:path>
            </a:pathLst>
          </a:custGeom>
          <a:solidFill>
            <a:schemeClr val="folHlink"/>
          </a:solidFill>
          <a:ln w="317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Insert after </a:t>
            </a:r>
            <a:r>
              <a:rPr lang="en-US" sz="2000" b="1" i="0" u="none" strike="noStrike" cap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endParaRPr lang="en-US" sz="2000" b="1" i="0" u="none" strike="noStrike" cap="none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8255000" y="4605337"/>
            <a:ext cx="384174" cy="384174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7807325" y="4605337"/>
            <a:ext cx="447675" cy="384174"/>
          </a:xfrm>
          <a:prstGeom prst="rect">
            <a:avLst/>
          </a:prstGeom>
          <a:solidFill>
            <a:schemeClr val="folHlink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7807325" y="5251450"/>
            <a:ext cx="384174" cy="384174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7426325" y="5257800"/>
            <a:ext cx="381000" cy="381000"/>
          </a:xfrm>
          <a:prstGeom prst="rect">
            <a:avLst/>
          </a:prstGeom>
          <a:solidFill>
            <a:schemeClr val="folHlink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4" name="Shape 354"/>
          <p:cNvCxnSpPr/>
          <p:nvPr/>
        </p:nvCxnSpPr>
        <p:spPr>
          <a:xfrm rot="10800000" flipH="1">
            <a:off x="8474075" y="4781550"/>
            <a:ext cx="371474" cy="952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triangle" w="lg" len="lg"/>
          </a:ln>
        </p:spPr>
      </p:cxnSp>
      <p:sp>
        <p:nvSpPr>
          <p:cNvPr id="355" name="Shape 355"/>
          <p:cNvSpPr txBox="1"/>
          <p:nvPr/>
        </p:nvSpPr>
        <p:spPr>
          <a:xfrm>
            <a:off x="7543800" y="6477000"/>
            <a:ext cx="1058862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</a:p>
        </p:txBody>
      </p:sp>
      <p:cxnSp>
        <p:nvCxnSpPr>
          <p:cNvPr id="356" name="Shape 356"/>
          <p:cNvCxnSpPr/>
          <p:nvPr/>
        </p:nvCxnSpPr>
        <p:spPr>
          <a:xfrm rot="10800000">
            <a:off x="8026400" y="4981574"/>
            <a:ext cx="0" cy="457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triangle" w="lg" len="lg"/>
          </a:ln>
        </p:spPr>
      </p:cxnSp>
      <p:sp>
        <p:nvSpPr>
          <p:cNvPr id="357" name="Shape 357"/>
          <p:cNvSpPr/>
          <p:nvPr/>
        </p:nvSpPr>
        <p:spPr>
          <a:xfrm>
            <a:off x="7211704" y="4605337"/>
            <a:ext cx="384174" cy="384174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6830704" y="4605337"/>
            <a:ext cx="381000" cy="384174"/>
          </a:xfrm>
          <a:prstGeom prst="rect">
            <a:avLst/>
          </a:prstGeom>
          <a:solidFill>
            <a:schemeClr val="folHlink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9" name="Shape 359"/>
          <p:cNvCxnSpPr/>
          <p:nvPr/>
        </p:nvCxnSpPr>
        <p:spPr>
          <a:xfrm rot="10800000" flipH="1">
            <a:off x="8029861" y="5423848"/>
            <a:ext cx="371474" cy="9524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dot"/>
            <a:round/>
            <a:headEnd type="oval" w="med" len="med"/>
            <a:tailEnd type="triangle" w="lg" len="lg"/>
          </a:ln>
        </p:spPr>
      </p:cxnSp>
      <p:cxnSp>
        <p:nvCxnSpPr>
          <p:cNvPr id="360" name="Shape 360"/>
          <p:cNvCxnSpPr/>
          <p:nvPr/>
        </p:nvCxnSpPr>
        <p:spPr>
          <a:xfrm>
            <a:off x="7426325" y="4797424"/>
            <a:ext cx="117475" cy="580776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triangle" w="lg" len="lg"/>
          </a:ln>
        </p:spPr>
      </p:cxnSp>
      <p:sp>
        <p:nvSpPr>
          <p:cNvPr id="361" name="Shape 361"/>
          <p:cNvSpPr txBox="1"/>
          <p:nvPr/>
        </p:nvSpPr>
        <p:spPr>
          <a:xfrm>
            <a:off x="6491773" y="4206227"/>
            <a:ext cx="1058862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602718"/>
              </a:buClr>
              <a:buSzPct val="250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602718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endParaRPr lang="en-US" sz="1400" b="0" i="0" u="none" strike="noStrike" cap="none" dirty="0">
              <a:solidFill>
                <a:srgbClr val="60271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" name="Shape 327"/>
          <p:cNvSpPr txBox="1">
            <a:spLocks/>
          </p:cNvSpPr>
          <p:nvPr/>
        </p:nvSpPr>
        <p:spPr>
          <a:xfrm>
            <a:off x="468824" y="264142"/>
            <a:ext cx="7848599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sz="4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pPr>
              <a:buClr>
                <a:srgbClr val="B3681F"/>
              </a:buClr>
              <a:buSzPct val="25000"/>
            </a:pPr>
            <a:r>
              <a:rPr lang="en-US" sz="4400" b="1" smtClean="0">
                <a:solidFill>
                  <a:srgbClr val="B3681F"/>
                </a:solidFill>
              </a:rPr>
              <a:t>Inserting a new node</a:t>
            </a:r>
            <a:endParaRPr lang="en-US" sz="4400" b="1" dirty="0">
              <a:solidFill>
                <a:srgbClr val="B3681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 idx="4294967295"/>
          </p:nvPr>
        </p:nvSpPr>
        <p:spPr>
          <a:xfrm>
            <a:off x="959644" y="264318"/>
            <a:ext cx="6799261" cy="13033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B3681F"/>
              </a:buClr>
              <a:buSzPct val="25000"/>
              <a:buFont typeface="Garamond"/>
              <a:buNone/>
            </a:pPr>
            <a:r>
              <a:rPr lang="en-US" sz="4800" b="1" i="0" u="none" strike="noStrike" cap="none" dirty="0">
                <a:solidFill>
                  <a:srgbClr val="B3681F"/>
                </a:solidFill>
                <a:latin typeface="Garamond"/>
                <a:ea typeface="Garamond"/>
                <a:cs typeface="Garamond"/>
                <a:sym typeface="Garamond"/>
              </a:rPr>
              <a:t>Finding a node</a:t>
            </a:r>
          </a:p>
        </p:txBody>
      </p:sp>
      <p:sp>
        <p:nvSpPr>
          <p:cNvPr id="367" name="Shape 367"/>
          <p:cNvSpPr txBox="1">
            <a:spLocks noGrp="1"/>
          </p:cNvSpPr>
          <p:nvPr>
            <p:ph type="body" idx="4294967295"/>
          </p:nvPr>
        </p:nvSpPr>
        <p:spPr>
          <a:xfrm>
            <a:off x="609600" y="1295400"/>
            <a:ext cx="7848599" cy="182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FindNode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x)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Search for a node with the value equal to 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in the list.</a:t>
            </a: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If such a node is found, return its position. </a:t>
            </a:r>
            <a:endParaRPr lang="en-US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None/>
            </a:pPr>
            <a:r>
              <a:rPr lang="en-US" sz="2000" b="0" i="0" u="none" strike="noStrike" cap="none" dirty="0" smtClean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Otherwise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, return 0.</a:t>
            </a:r>
          </a:p>
        </p:txBody>
      </p:sp>
      <p:sp>
        <p:nvSpPr>
          <p:cNvPr id="368" name="Shape 368"/>
          <p:cNvSpPr/>
          <p:nvPr/>
        </p:nvSpPr>
        <p:spPr>
          <a:xfrm>
            <a:off x="685800" y="3336925"/>
            <a:ext cx="7346950" cy="31400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List::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FindNode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(double x)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Node*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=	head;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currIndex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=	1;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while 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-&gt;data != x)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=	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-&gt;next;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currIndex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return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currIndex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 idx="4294967295"/>
          </p:nvPr>
        </p:nvSpPr>
        <p:spPr>
          <a:xfrm>
            <a:off x="0" y="381000"/>
            <a:ext cx="7848599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B3681F"/>
              </a:buClr>
              <a:buSzPct val="25000"/>
              <a:buFont typeface="Garamond"/>
              <a:buNone/>
            </a:pPr>
            <a:r>
              <a:rPr lang="en-US" sz="4800" b="1" i="0" u="none" strike="noStrike" cap="none" dirty="0">
                <a:solidFill>
                  <a:srgbClr val="B3681F"/>
                </a:solidFill>
                <a:latin typeface="Garamond"/>
                <a:ea typeface="Garamond"/>
                <a:cs typeface="Garamond"/>
                <a:sym typeface="Garamond"/>
              </a:rPr>
              <a:t>Deleting a node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body" idx="4294967295"/>
          </p:nvPr>
        </p:nvSpPr>
        <p:spPr>
          <a:xfrm>
            <a:off x="609600" y="1295400"/>
            <a:ext cx="7848599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1973"/>
              <a:buFont typeface="Arial"/>
              <a:buChar char="•"/>
            </a:pPr>
            <a:r>
              <a:rPr lang="en-US" sz="1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DeleteNode</a:t>
            </a:r>
            <a:r>
              <a:rPr lang="en-US" sz="1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(double x)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chemeClr val="accent1"/>
              </a:buClr>
              <a:buSzPct val="111973"/>
              <a:buFont typeface="Arial"/>
              <a:buChar char="•"/>
            </a:pPr>
            <a:r>
              <a:rPr lang="en-US" sz="185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Delete a node with the value equal to </a:t>
            </a:r>
            <a:r>
              <a:rPr lang="en-US" sz="1850" b="0" i="0" u="none" strike="noStrike" cap="none" dirty="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85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from the list.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chemeClr val="accent1"/>
              </a:buClr>
              <a:buSzPct val="111973"/>
              <a:buFont typeface="Arial"/>
              <a:buChar char="•"/>
            </a:pPr>
            <a:r>
              <a:rPr lang="en-US" sz="185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If such a node is found, return its position. Otherwise, return 0.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chemeClr val="accent1"/>
              </a:buClr>
              <a:buSzPct val="116045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Steps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chemeClr val="accent1"/>
              </a:buClr>
              <a:buSzPct val="111973"/>
              <a:buFont typeface="Arial"/>
              <a:buChar char="•"/>
            </a:pPr>
            <a:r>
              <a:rPr lang="en-US" sz="185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Find the desirable node (similar to </a:t>
            </a:r>
            <a:r>
              <a:rPr lang="en-US" sz="1850" b="0" i="0" u="none" strike="noStrike" cap="none" dirty="0" err="1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FindNode</a:t>
            </a:r>
            <a:r>
              <a:rPr lang="en-US" sz="185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)</a:t>
            </a:r>
          </a:p>
          <a:p>
            <a:pPr lvl="1" indent="-285750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SzPct val="111973"/>
            </a:pPr>
            <a:r>
              <a:rPr lang="en-US" sz="1850" dirty="0"/>
              <a:t>Set the pointer of the predecessor of the found node to the successor of the found node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chemeClr val="accent1"/>
              </a:buClr>
              <a:buSzPct val="111973"/>
              <a:buFont typeface="Arial"/>
              <a:buChar char="•"/>
            </a:pPr>
            <a:r>
              <a:rPr lang="en-US" sz="1850" b="0" i="0" u="none" strike="noStrike" cap="none" dirty="0" smtClean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Release </a:t>
            </a:r>
            <a:r>
              <a:rPr lang="en-US" sz="185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the memory occupied by the found node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chemeClr val="accent1"/>
              </a:buClr>
              <a:buSzPct val="116045"/>
              <a:buFont typeface="Arial"/>
              <a:buChar char="•"/>
            </a:pPr>
            <a:r>
              <a:rPr lang="en-US" sz="2220" b="0" i="0" u="none" strike="noStrike" cap="none" dirty="0" smtClean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Like </a:t>
            </a:r>
            <a:r>
              <a:rPr lang="en-US" sz="2220" b="0" i="0" u="none" strike="noStrike" cap="none" dirty="0" err="1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InsertNode</a:t>
            </a:r>
            <a:r>
              <a:rPr lang="en-US" sz="222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, there are two special cases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chemeClr val="accent1"/>
              </a:buClr>
              <a:buSzPct val="111973"/>
              <a:buFont typeface="Arial"/>
              <a:buChar char="•"/>
            </a:pPr>
            <a:r>
              <a:rPr lang="en-US" sz="185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Delete first node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chemeClr val="accent1"/>
              </a:buClr>
              <a:buSzPct val="111973"/>
              <a:buFont typeface="Arial"/>
              <a:buChar char="•"/>
            </a:pPr>
            <a:r>
              <a:rPr lang="en-US" sz="1850" b="0" i="0" u="none" strike="noStrike" cap="none" dirty="0" smtClean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Delete the node in middle or at the end of the list</a:t>
            </a:r>
            <a:endParaRPr lang="en-US" sz="1850" b="0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 idx="4294967295"/>
          </p:nvPr>
        </p:nvSpPr>
        <p:spPr>
          <a:xfrm>
            <a:off x="0" y="381000"/>
            <a:ext cx="7848599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B3681F"/>
              </a:buClr>
              <a:buSzPct val="25000"/>
              <a:buFont typeface="Garamond"/>
              <a:buNone/>
            </a:pPr>
            <a:r>
              <a:rPr lang="en-US" sz="4800" b="1" i="0" u="none" strike="noStrike" cap="none" dirty="0">
                <a:solidFill>
                  <a:srgbClr val="B3681F"/>
                </a:solidFill>
                <a:latin typeface="Garamond"/>
                <a:ea typeface="Garamond"/>
                <a:cs typeface="Garamond"/>
                <a:sym typeface="Garamond"/>
              </a:rPr>
              <a:t>Deleting a node</a:t>
            </a:r>
          </a:p>
        </p:txBody>
      </p:sp>
      <p:sp>
        <p:nvSpPr>
          <p:cNvPr id="380" name="Shape 380"/>
          <p:cNvSpPr/>
          <p:nvPr/>
        </p:nvSpPr>
        <p:spPr>
          <a:xfrm>
            <a:off x="725487" y="1143000"/>
            <a:ext cx="7504112" cy="54705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List::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(double x)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Node*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=	NULL;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Node*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=	head;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currIndex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=	1;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while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-&gt;data != x)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=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=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-&gt;next;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currIndex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if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-&gt;next	=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-&gt;next;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delete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else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head		=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-&gt;next;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delete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return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currIndex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81" name="Shape 381"/>
          <p:cNvSpPr/>
          <p:nvPr/>
        </p:nvSpPr>
        <p:spPr>
          <a:xfrm>
            <a:off x="1143000" y="1447800"/>
            <a:ext cx="6175374" cy="1962149"/>
          </a:xfrm>
          <a:prstGeom prst="rect">
            <a:avLst/>
          </a:prstGeom>
          <a:noFill/>
          <a:ln w="31750" cap="flat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5718175" y="876300"/>
            <a:ext cx="3117067" cy="838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2856" y="16360"/>
                </a:moveTo>
                <a:lnTo>
                  <a:pt x="-17553" y="85045"/>
                </a:lnTo>
              </a:path>
            </a:pathLst>
          </a:custGeom>
          <a:solidFill>
            <a:schemeClr val="folHlink"/>
          </a:solidFill>
          <a:ln w="317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Try </a:t>
            </a:r>
            <a:r>
              <a:rPr lang="en-US" sz="20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to find the node with </a:t>
            </a:r>
            <a:endParaRPr lang="en-US" sz="2000" b="1" i="0" u="none" strike="noStrike" cap="none" dirty="0" smtClean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its </a:t>
            </a:r>
            <a:r>
              <a:rPr lang="en-US" sz="20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value equal to </a:t>
            </a:r>
            <a:r>
              <a:rPr lang="en-US" sz="2000" b="1" i="0" u="none" strike="noStrike" cap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 idx="4294967295"/>
          </p:nvPr>
        </p:nvSpPr>
        <p:spPr>
          <a:xfrm>
            <a:off x="348712" y="304800"/>
            <a:ext cx="7848599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B3681F"/>
              </a:buClr>
              <a:buSzPct val="25000"/>
              <a:buFont typeface="Garamond"/>
              <a:buNone/>
            </a:pPr>
            <a:r>
              <a:rPr lang="en-US" sz="4400" b="1" i="0" u="none" strike="noStrike" cap="none" dirty="0">
                <a:solidFill>
                  <a:srgbClr val="B3681F"/>
                </a:solidFill>
                <a:latin typeface="Garamond"/>
                <a:ea typeface="Garamond"/>
                <a:cs typeface="Garamond"/>
                <a:sym typeface="Garamond"/>
              </a:rPr>
              <a:t>Deleting a node</a:t>
            </a:r>
          </a:p>
        </p:txBody>
      </p:sp>
      <p:sp>
        <p:nvSpPr>
          <p:cNvPr id="388" name="Shape 388"/>
          <p:cNvSpPr/>
          <p:nvPr/>
        </p:nvSpPr>
        <p:spPr>
          <a:xfrm>
            <a:off x="725487" y="1074736"/>
            <a:ext cx="7504112" cy="54705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List::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(double x)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Node*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=	NULL;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Node*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=	head;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currIndex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=	1;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while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-&gt;data != x)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=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=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-&gt;next;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currIndex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16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if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-&gt;next	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600" b="0" i="0" u="none" strike="noStrike" cap="none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&gt;next;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delete </a:t>
            </a:r>
            <a:r>
              <a:rPr lang="en-US" sz="1600" b="0" i="0" u="none" strike="noStrike" cap="none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else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 =</a:t>
            </a:r>
            <a:r>
              <a:rPr lang="en-US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&gt;next;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delete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return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currIndex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89" name="Shape 389"/>
          <p:cNvSpPr/>
          <p:nvPr/>
        </p:nvSpPr>
        <p:spPr>
          <a:xfrm>
            <a:off x="1505200" y="3690048"/>
            <a:ext cx="6175500" cy="990600"/>
          </a:xfrm>
          <a:prstGeom prst="rect">
            <a:avLst/>
          </a:prstGeom>
          <a:noFill/>
          <a:ln w="31750" cap="flat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 txBox="1"/>
          <p:nvPr/>
        </p:nvSpPr>
        <p:spPr>
          <a:xfrm>
            <a:off x="6781800" y="2849750"/>
            <a:ext cx="1058862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Arial"/>
              <a:buNone/>
            </a:pPr>
            <a:r>
              <a:rPr lang="en-US" sz="1400" b="1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</a:p>
        </p:txBody>
      </p:sp>
      <p:sp>
        <p:nvSpPr>
          <p:cNvPr id="391" name="Shape 391"/>
          <p:cNvSpPr/>
          <p:nvPr/>
        </p:nvSpPr>
        <p:spPr>
          <a:xfrm>
            <a:off x="6324600" y="3129150"/>
            <a:ext cx="384174" cy="384174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5943600" y="3121852"/>
            <a:ext cx="381000" cy="381000"/>
          </a:xfrm>
          <a:prstGeom prst="rect">
            <a:avLst/>
          </a:prstGeom>
          <a:solidFill>
            <a:schemeClr val="folHlink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3" name="Shape 393"/>
          <p:cNvCxnSpPr/>
          <p:nvPr/>
        </p:nvCxnSpPr>
        <p:spPr>
          <a:xfrm rot="10800000" flipH="1">
            <a:off x="6543675" y="3310125"/>
            <a:ext cx="371474" cy="9524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dot"/>
            <a:round/>
            <a:headEnd type="oval" w="med" len="med"/>
            <a:tailEnd type="triangle" w="lg" len="lg"/>
          </a:ln>
        </p:spPr>
      </p:cxnSp>
      <p:sp>
        <p:nvSpPr>
          <p:cNvPr id="394" name="Shape 394"/>
          <p:cNvSpPr/>
          <p:nvPr/>
        </p:nvSpPr>
        <p:spPr>
          <a:xfrm>
            <a:off x="7315200" y="3129150"/>
            <a:ext cx="384174" cy="384174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6934200" y="3121852"/>
            <a:ext cx="381000" cy="381000"/>
          </a:xfrm>
          <a:prstGeom prst="rect">
            <a:avLst/>
          </a:prstGeom>
          <a:solidFill>
            <a:schemeClr val="folHlink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6" name="Shape 396"/>
          <p:cNvCxnSpPr/>
          <p:nvPr/>
        </p:nvCxnSpPr>
        <p:spPr>
          <a:xfrm rot="10800000" flipH="1">
            <a:off x="7534275" y="3310125"/>
            <a:ext cx="371474" cy="9524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dot"/>
            <a:round/>
            <a:headEnd type="oval" w="med" len="med"/>
            <a:tailEnd type="triangle" w="lg" len="lg"/>
          </a:ln>
        </p:spPr>
      </p:cxnSp>
      <p:sp>
        <p:nvSpPr>
          <p:cNvPr id="397" name="Shape 397"/>
          <p:cNvSpPr/>
          <p:nvPr/>
        </p:nvSpPr>
        <p:spPr>
          <a:xfrm>
            <a:off x="8305800" y="3129150"/>
            <a:ext cx="384174" cy="384174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7924800" y="3121852"/>
            <a:ext cx="381000" cy="381000"/>
          </a:xfrm>
          <a:prstGeom prst="rect">
            <a:avLst/>
          </a:prstGeom>
          <a:solidFill>
            <a:schemeClr val="folHlink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9" name="Shape 399"/>
          <p:cNvCxnSpPr/>
          <p:nvPr/>
        </p:nvCxnSpPr>
        <p:spPr>
          <a:xfrm rot="10800000" flipH="1">
            <a:off x="8524875" y="3310125"/>
            <a:ext cx="371474" cy="952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triangle" w="lg" len="lg"/>
          </a:ln>
        </p:spPr>
      </p:cxnSp>
      <p:sp>
        <p:nvSpPr>
          <p:cNvPr id="400" name="Shape 400"/>
          <p:cNvSpPr txBox="1"/>
          <p:nvPr/>
        </p:nvSpPr>
        <p:spPr>
          <a:xfrm>
            <a:off x="5791200" y="2849750"/>
            <a:ext cx="1058862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Arial"/>
              <a:buNone/>
            </a:pPr>
            <a:r>
              <a:rPr lang="en-US" sz="1400" b="1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prevNode</a:t>
            </a:r>
            <a:endParaRPr lang="en-US" sz="1400" b="1" i="0" u="none" strike="noStrike" cap="none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01" name="Shape 401"/>
          <p:cNvCxnSpPr/>
          <p:nvPr/>
        </p:nvCxnSpPr>
        <p:spPr>
          <a:xfrm>
            <a:off x="6541325" y="3357750"/>
            <a:ext cx="0" cy="381000"/>
          </a:xfrm>
          <a:prstGeom prst="straightConnector1">
            <a:avLst/>
          </a:prstGeom>
          <a:noFill/>
          <a:ln w="317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02" name="Shape 402"/>
          <p:cNvCxnSpPr/>
          <p:nvPr/>
        </p:nvCxnSpPr>
        <p:spPr>
          <a:xfrm>
            <a:off x="6553200" y="3725102"/>
            <a:ext cx="1524000" cy="0"/>
          </a:xfrm>
          <a:prstGeom prst="straightConnector1">
            <a:avLst/>
          </a:prstGeom>
          <a:noFill/>
          <a:ln w="317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" name="Shape 403"/>
          <p:cNvCxnSpPr/>
          <p:nvPr/>
        </p:nvCxnSpPr>
        <p:spPr>
          <a:xfrm rot="10800000">
            <a:off x="8065325" y="3486399"/>
            <a:ext cx="0" cy="228600"/>
          </a:xfrm>
          <a:prstGeom prst="straightConnector1">
            <a:avLst/>
          </a:prstGeom>
          <a:noFill/>
          <a:ln w="317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" name="Rectangle 2"/>
          <p:cNvSpPr/>
          <p:nvPr/>
        </p:nvSpPr>
        <p:spPr>
          <a:xfrm rot="20090876">
            <a:off x="6369697" y="4319577"/>
            <a:ext cx="25588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Delete the node in middle or at the end of the list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 idx="4294967295"/>
          </p:nvPr>
        </p:nvSpPr>
        <p:spPr>
          <a:xfrm>
            <a:off x="872066" y="686737"/>
            <a:ext cx="6798600" cy="130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B3681F"/>
              </a:buClr>
              <a:buSzPct val="25000"/>
              <a:buFont typeface="Garamond"/>
              <a:buNone/>
            </a:pPr>
            <a:r>
              <a:rPr lang="en-US" sz="4800" b="1" i="0" u="none" strike="noStrike" cap="none">
                <a:solidFill>
                  <a:srgbClr val="B3681F"/>
                </a:solidFill>
                <a:latin typeface="Garamond"/>
                <a:ea typeface="Garamond"/>
                <a:cs typeface="Garamond"/>
                <a:sym typeface="Garamond"/>
              </a:rPr>
              <a:t>The List ADT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4294967295"/>
          </p:nvPr>
        </p:nvSpPr>
        <p:spPr>
          <a:xfrm>
            <a:off x="1152144" y="1981200"/>
            <a:ext cx="7492322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 sequence of zero or more elements</a:t>
            </a:r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</a:t>
            </a:r>
            <a:r>
              <a:rPr lang="en-US" sz="2400" b="0" i="0" u="none" strike="noStrike" cap="none" baseline="-2500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0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, A</a:t>
            </a:r>
            <a:r>
              <a:rPr lang="en-US" sz="2400" b="0" i="0" u="none" strike="noStrike" cap="none" baseline="-2500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1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, A</a:t>
            </a:r>
            <a:r>
              <a:rPr lang="en-US" sz="2400" b="0" i="0" u="none" strike="noStrike" cap="none" baseline="-2500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, … A</a:t>
            </a:r>
            <a:r>
              <a:rPr lang="en-US" sz="2400" b="0" i="0" u="none" strike="noStrike" cap="none" baseline="-2500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N-1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N: length of the list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</a:t>
            </a:r>
            <a:r>
              <a:rPr lang="en-US" sz="2400" b="0" i="0" u="none" strike="noStrike" cap="none" baseline="-2500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0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: first element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</a:t>
            </a:r>
            <a:r>
              <a:rPr lang="en-US" sz="2400" b="0" i="0" u="none" strike="noStrike" cap="none" baseline="-2500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N-1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: last element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</a:t>
            </a:r>
            <a:r>
              <a:rPr lang="en-US" sz="2400" b="0" i="0" u="none" strike="noStrike" cap="none" baseline="-2500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: position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</a:t>
            </a:r>
            <a:endParaRPr lang="en-US" sz="2400" b="0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If N=0, then empty list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Linearly ordered</a:t>
            </a: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</a:t>
            </a:r>
            <a:r>
              <a:rPr lang="en-US" sz="2000" b="0" i="0" u="none" strike="noStrike" cap="none" baseline="-2500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precedes A</a:t>
            </a:r>
            <a:r>
              <a:rPr lang="en-US" sz="2000" b="0" i="0" u="none" strike="noStrike" cap="none" baseline="-2500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i+1</a:t>
            </a: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</a:t>
            </a:r>
            <a:r>
              <a:rPr lang="en-US" sz="2000" b="0" i="0" u="none" strike="noStrike" cap="none" baseline="-2500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follows A</a:t>
            </a:r>
            <a:r>
              <a:rPr lang="en-US" sz="2000" b="0" i="0" u="none" strike="noStrike" cap="none" baseline="-2500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i-1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title" idx="4294967295"/>
          </p:nvPr>
        </p:nvSpPr>
        <p:spPr>
          <a:xfrm>
            <a:off x="0" y="408296"/>
            <a:ext cx="7848599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B3681F"/>
              </a:buClr>
              <a:buSzPct val="25000"/>
              <a:buFont typeface="Garamond"/>
              <a:buNone/>
            </a:pPr>
            <a:r>
              <a:rPr lang="en-US" sz="4800" b="1" i="0" u="none" strike="noStrike" cap="none" dirty="0">
                <a:solidFill>
                  <a:srgbClr val="B3681F"/>
                </a:solidFill>
                <a:latin typeface="Garamond"/>
                <a:ea typeface="Garamond"/>
                <a:cs typeface="Garamond"/>
                <a:sym typeface="Garamond"/>
              </a:rPr>
              <a:t>Deleting a node</a:t>
            </a:r>
          </a:p>
        </p:txBody>
      </p:sp>
      <p:sp>
        <p:nvSpPr>
          <p:cNvPr id="409" name="Shape 409"/>
          <p:cNvSpPr/>
          <p:nvPr/>
        </p:nvSpPr>
        <p:spPr>
          <a:xfrm>
            <a:off x="725487" y="1143000"/>
            <a:ext cx="7504112" cy="54705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List::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(double x)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Node*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=	NULL;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Node*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=	head;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currIndex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=	1;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while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-&gt;data != x)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=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=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-&gt;next;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currIndex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if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-&gt;next	=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-&gt;next;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delete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else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head		=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-&gt;next;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delete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return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currIndex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410" name="Shape 410"/>
          <p:cNvSpPr/>
          <p:nvPr/>
        </p:nvSpPr>
        <p:spPr>
          <a:xfrm>
            <a:off x="2209800" y="4622800"/>
            <a:ext cx="6175374" cy="1219199"/>
          </a:xfrm>
          <a:prstGeom prst="rect">
            <a:avLst/>
          </a:prstGeom>
          <a:noFill/>
          <a:ln w="31750" cap="flat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6781800" y="5816600"/>
            <a:ext cx="1058862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</a:p>
        </p:txBody>
      </p:sp>
      <p:sp>
        <p:nvSpPr>
          <p:cNvPr id="412" name="Shape 412"/>
          <p:cNvSpPr/>
          <p:nvPr/>
        </p:nvSpPr>
        <p:spPr>
          <a:xfrm>
            <a:off x="6324600" y="6096000"/>
            <a:ext cx="384174" cy="384174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3" name="Shape 413"/>
          <p:cNvCxnSpPr/>
          <p:nvPr/>
        </p:nvCxnSpPr>
        <p:spPr>
          <a:xfrm rot="10800000" flipH="1">
            <a:off x="6543675" y="6276975"/>
            <a:ext cx="371474" cy="9524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dot"/>
            <a:round/>
            <a:headEnd type="oval" w="med" len="med"/>
            <a:tailEnd type="triangle" w="lg" len="lg"/>
          </a:ln>
        </p:spPr>
      </p:cxnSp>
      <p:sp>
        <p:nvSpPr>
          <p:cNvPr id="414" name="Shape 414"/>
          <p:cNvSpPr/>
          <p:nvPr/>
        </p:nvSpPr>
        <p:spPr>
          <a:xfrm>
            <a:off x="7315200" y="6096000"/>
            <a:ext cx="384174" cy="384174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6934200" y="6102350"/>
            <a:ext cx="381000" cy="381000"/>
          </a:xfrm>
          <a:prstGeom prst="rect">
            <a:avLst/>
          </a:prstGeom>
          <a:solidFill>
            <a:schemeClr val="folHlink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6" name="Shape 416"/>
          <p:cNvCxnSpPr/>
          <p:nvPr/>
        </p:nvCxnSpPr>
        <p:spPr>
          <a:xfrm rot="10800000" flipH="1">
            <a:off x="7534275" y="6276975"/>
            <a:ext cx="371474" cy="9524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dot"/>
            <a:round/>
            <a:headEnd type="oval" w="med" len="med"/>
            <a:tailEnd type="triangle" w="lg" len="lg"/>
          </a:ln>
        </p:spPr>
      </p:cxnSp>
      <p:sp>
        <p:nvSpPr>
          <p:cNvPr id="417" name="Shape 417"/>
          <p:cNvSpPr/>
          <p:nvPr/>
        </p:nvSpPr>
        <p:spPr>
          <a:xfrm>
            <a:off x="8305800" y="6096000"/>
            <a:ext cx="384174" cy="384174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Shape 418"/>
          <p:cNvSpPr/>
          <p:nvPr/>
        </p:nvSpPr>
        <p:spPr>
          <a:xfrm>
            <a:off x="7924800" y="6102350"/>
            <a:ext cx="381000" cy="381000"/>
          </a:xfrm>
          <a:prstGeom prst="rect">
            <a:avLst/>
          </a:prstGeom>
          <a:solidFill>
            <a:schemeClr val="folHlink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9" name="Shape 419"/>
          <p:cNvCxnSpPr/>
          <p:nvPr/>
        </p:nvCxnSpPr>
        <p:spPr>
          <a:xfrm rot="10800000" flipH="1">
            <a:off x="8524875" y="6276975"/>
            <a:ext cx="371474" cy="952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triangle" w="lg" len="lg"/>
          </a:ln>
        </p:spPr>
      </p:cxnSp>
      <p:sp>
        <p:nvSpPr>
          <p:cNvPr id="420" name="Shape 420"/>
          <p:cNvSpPr txBox="1"/>
          <p:nvPr/>
        </p:nvSpPr>
        <p:spPr>
          <a:xfrm>
            <a:off x="6172200" y="5816600"/>
            <a:ext cx="677863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Arial"/>
              <a:buNone/>
            </a:pPr>
            <a:r>
              <a:rPr lang="en-US" sz="1400" b="1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head</a:t>
            </a:r>
          </a:p>
        </p:txBody>
      </p:sp>
      <p:cxnSp>
        <p:nvCxnSpPr>
          <p:cNvPr id="421" name="Shape 421"/>
          <p:cNvCxnSpPr/>
          <p:nvPr/>
        </p:nvCxnSpPr>
        <p:spPr>
          <a:xfrm>
            <a:off x="6553200" y="6324600"/>
            <a:ext cx="0" cy="381000"/>
          </a:xfrm>
          <a:prstGeom prst="straightConnector1">
            <a:avLst/>
          </a:prstGeom>
          <a:noFill/>
          <a:ln w="317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22" name="Shape 422"/>
          <p:cNvCxnSpPr/>
          <p:nvPr/>
        </p:nvCxnSpPr>
        <p:spPr>
          <a:xfrm flipV="1">
            <a:off x="6553200" y="6705599"/>
            <a:ext cx="1562100" cy="1"/>
          </a:xfrm>
          <a:prstGeom prst="straightConnector1">
            <a:avLst/>
          </a:prstGeom>
          <a:noFill/>
          <a:ln w="317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3" name="Shape 423"/>
          <p:cNvCxnSpPr/>
          <p:nvPr/>
        </p:nvCxnSpPr>
        <p:spPr>
          <a:xfrm flipH="1" flipV="1">
            <a:off x="8104495" y="6324600"/>
            <a:ext cx="1" cy="380999"/>
          </a:xfrm>
          <a:prstGeom prst="straightConnector1">
            <a:avLst/>
          </a:prstGeom>
          <a:noFill/>
          <a:ln w="317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" name="Rectangle 3"/>
          <p:cNvSpPr/>
          <p:nvPr/>
        </p:nvSpPr>
        <p:spPr>
          <a:xfrm rot="19599448">
            <a:off x="7085468" y="5135256"/>
            <a:ext cx="16786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Delete first node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body" idx="4294967295"/>
          </p:nvPr>
        </p:nvSpPr>
        <p:spPr>
          <a:xfrm>
            <a:off x="533400" y="1600200"/>
            <a:ext cx="78485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DisplayList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(void)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Print the data of all the elements 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Print the number of the nodes in the list</a:t>
            </a:r>
          </a:p>
        </p:txBody>
      </p:sp>
      <p:sp>
        <p:nvSpPr>
          <p:cNvPr id="430" name="Shape 430"/>
          <p:cNvSpPr/>
          <p:nvPr/>
        </p:nvSpPr>
        <p:spPr>
          <a:xfrm>
            <a:off x="838200" y="3124200"/>
            <a:ext cx="8102600" cy="31130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List::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DisplayList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0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Node*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head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while (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!= NULL){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-&gt;data &lt;&lt;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&gt;next;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"Number of nodes in the list: "&lt;&lt;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5" name="Shape 373"/>
          <p:cNvSpPr txBox="1">
            <a:spLocks/>
          </p:cNvSpPr>
          <p:nvPr/>
        </p:nvSpPr>
        <p:spPr>
          <a:xfrm>
            <a:off x="0" y="408296"/>
            <a:ext cx="7848599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sz="4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pPr>
              <a:buClr>
                <a:srgbClr val="B3681F"/>
              </a:buClr>
              <a:buSzPct val="25000"/>
            </a:pPr>
            <a:r>
              <a:rPr lang="en-US" sz="4800" b="1" dirty="0" smtClean="0">
                <a:solidFill>
                  <a:srgbClr val="B3681F"/>
                </a:solidFill>
              </a:rPr>
              <a:t>Displaying the list</a:t>
            </a:r>
            <a:endParaRPr lang="en-US" sz="4800" b="1" dirty="0">
              <a:solidFill>
                <a:srgbClr val="B3681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body" idx="4294967295"/>
          </p:nvPr>
        </p:nvSpPr>
        <p:spPr>
          <a:xfrm>
            <a:off x="532262" y="1580866"/>
            <a:ext cx="7848599" cy="152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List(void)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Use the destructor to release all the memory used by the list.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Step through the list and delete each node one by one.</a:t>
            </a:r>
          </a:p>
        </p:txBody>
      </p:sp>
      <p:sp>
        <p:nvSpPr>
          <p:cNvPr id="437" name="Shape 437"/>
          <p:cNvSpPr/>
          <p:nvPr/>
        </p:nvSpPr>
        <p:spPr>
          <a:xfrm>
            <a:off x="1187450" y="3200400"/>
            <a:ext cx="6737349" cy="31400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List::~List(void)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Node*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head, *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nextNode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NULL;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while 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!= NULL)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nextNode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=	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-&gt;next;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destroy the current node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delete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currNode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=	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nextNode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5" name="Shape 373"/>
          <p:cNvSpPr txBox="1">
            <a:spLocks/>
          </p:cNvSpPr>
          <p:nvPr/>
        </p:nvSpPr>
        <p:spPr>
          <a:xfrm>
            <a:off x="0" y="408296"/>
            <a:ext cx="7848599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sz="4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pPr>
              <a:buClr>
                <a:srgbClr val="B3681F"/>
              </a:buClr>
              <a:buSzPct val="25000"/>
            </a:pPr>
            <a:r>
              <a:rPr lang="en-US" sz="4800" b="1" dirty="0" smtClean="0">
                <a:solidFill>
                  <a:srgbClr val="B3681F"/>
                </a:solidFill>
              </a:rPr>
              <a:t>Displaying the list</a:t>
            </a:r>
            <a:endParaRPr lang="en-US" sz="4800" b="1" dirty="0">
              <a:solidFill>
                <a:srgbClr val="B3681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title" idx="4294967295"/>
          </p:nvPr>
        </p:nvSpPr>
        <p:spPr>
          <a:xfrm>
            <a:off x="381000" y="128339"/>
            <a:ext cx="6799263" cy="1304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B3681F"/>
              </a:buClr>
              <a:buSzPct val="25000"/>
              <a:buFont typeface="Garamond"/>
              <a:buNone/>
            </a:pPr>
            <a:r>
              <a:rPr lang="en-US" sz="4400" b="1" i="0" u="none" strike="noStrike" cap="none" dirty="0" smtClean="0">
                <a:solidFill>
                  <a:srgbClr val="B3681F"/>
                </a:solidFill>
                <a:latin typeface="Garamond"/>
                <a:ea typeface="Garamond"/>
                <a:cs typeface="Garamond"/>
                <a:sym typeface="Garamond"/>
              </a:rPr>
              <a:t>Sample run </a:t>
            </a:r>
            <a:r>
              <a:rPr lang="en-US" sz="4400" b="1" dirty="0" smtClean="0">
                <a:solidFill>
                  <a:srgbClr val="B3681F"/>
                </a:solidFill>
              </a:rPr>
              <a:t>u</a:t>
            </a:r>
            <a:r>
              <a:rPr lang="en-US" sz="4400" b="1" i="0" u="none" strike="noStrike" cap="none" dirty="0" smtClean="0">
                <a:solidFill>
                  <a:srgbClr val="B3681F"/>
                </a:solidFill>
                <a:latin typeface="Garamond"/>
                <a:ea typeface="Garamond"/>
                <a:cs typeface="Garamond"/>
                <a:sym typeface="Garamond"/>
              </a:rPr>
              <a:t>sing </a:t>
            </a:r>
            <a:r>
              <a:rPr lang="en-US" sz="4400" b="1" i="0" u="none" strike="noStrike" cap="none" dirty="0">
                <a:solidFill>
                  <a:srgbClr val="B3681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</a:p>
        </p:txBody>
      </p:sp>
      <p:sp>
        <p:nvSpPr>
          <p:cNvPr id="443" name="Shape 443"/>
          <p:cNvSpPr/>
          <p:nvPr/>
        </p:nvSpPr>
        <p:spPr>
          <a:xfrm>
            <a:off x="381000" y="1175982"/>
            <a:ext cx="9328150" cy="53101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main(void)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List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list.InsertNode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(0, 7.0); // successful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list.InsertNode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(1, 5.0); // successful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list.InsertNode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(-1, 5.0);// unsuccessful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list.InsertNode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(0, 6.0); // successful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list.InsertNode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(8, 4.0); // unsuccessful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// print all the elements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list.DisplayList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		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if(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list.FindNode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(5.0) &gt; 0)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"5.0 found" &lt;&lt;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else			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"5.0 not found" &lt;&lt;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if(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list.FindNode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(4.5) &gt; 0)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"4.5 found" &lt;&lt;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else			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"4.5 not found" &lt;&lt;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list.DeleteNode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(7.0);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list.DisplayList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return 0;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6400800" y="1066800"/>
            <a:ext cx="2743200" cy="2362200"/>
          </a:xfrm>
          <a:prstGeom prst="foldedCorner">
            <a:avLst>
              <a:gd name="adj" fmla="val 12500"/>
            </a:avLst>
          </a:prstGeom>
          <a:solidFill>
            <a:schemeClr val="folHlink"/>
          </a:solidFill>
          <a:ln w="317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Number of nodes in the list: 3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5.0 found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4.5 not found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Number of nodes in the list: 2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7442481" y="677886"/>
            <a:ext cx="914400" cy="3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result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 idx="4294967295"/>
          </p:nvPr>
        </p:nvSpPr>
        <p:spPr>
          <a:xfrm>
            <a:off x="838200" y="915337"/>
            <a:ext cx="7391399" cy="13038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B3681F"/>
              </a:buClr>
              <a:buSzPct val="25000"/>
              <a:buFont typeface="Garamond"/>
              <a:buNone/>
            </a:pPr>
            <a:r>
              <a:rPr lang="en-US" sz="4800" b="1">
                <a:solidFill>
                  <a:srgbClr val="B3681F"/>
                </a:solidFill>
              </a:rPr>
              <a:t>Circular</a:t>
            </a:r>
            <a:r>
              <a:rPr lang="en-US" sz="4800" b="1" i="0" u="none" strike="noStrike" cap="none">
                <a:solidFill>
                  <a:srgbClr val="B3681F"/>
                </a:solidFill>
                <a:latin typeface="Garamond"/>
                <a:ea typeface="Garamond"/>
                <a:cs typeface="Garamond"/>
                <a:sym typeface="Garamond"/>
              </a:rPr>
              <a:t> Linked List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4294967295"/>
          </p:nvPr>
        </p:nvSpPr>
        <p:spPr>
          <a:xfrm>
            <a:off x="609600" y="2438400"/>
            <a:ext cx="78485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38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The last node points to the first node of the list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</a:pP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</a:pP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</a:pP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</a:pPr>
            <a:endParaRPr sz="2000" b="0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</a:pPr>
            <a:endParaRPr sz="2000" b="0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How do we know when we have finished traversing the list? </a:t>
            </a:r>
            <a:endParaRPr lang="en-US" sz="2000" b="0" i="0" u="none" strike="noStrike" cap="none" dirty="0" smtClean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None/>
            </a:pPr>
            <a:r>
              <a:rPr lang="en-US" sz="2000" b="0" i="0" u="none" strike="noStrike" cap="none" dirty="0" smtClean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(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Tip: check if the pointer of the current node is equal to the head.)</a:t>
            </a:r>
          </a:p>
        </p:txBody>
      </p:sp>
      <p:sp>
        <p:nvSpPr>
          <p:cNvPr id="452" name="Shape 452"/>
          <p:cNvSpPr/>
          <p:nvPr/>
        </p:nvSpPr>
        <p:spPr>
          <a:xfrm>
            <a:off x="3352800" y="3802062"/>
            <a:ext cx="609599" cy="609599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3" name="Shape 453"/>
          <p:cNvCxnSpPr/>
          <p:nvPr/>
        </p:nvCxnSpPr>
        <p:spPr>
          <a:xfrm>
            <a:off x="3657600" y="4106862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triangle" w="lg" len="lg"/>
          </a:ln>
        </p:spPr>
      </p:cxnSp>
      <p:sp>
        <p:nvSpPr>
          <p:cNvPr id="454" name="Shape 454"/>
          <p:cNvSpPr/>
          <p:nvPr/>
        </p:nvSpPr>
        <p:spPr>
          <a:xfrm>
            <a:off x="5181600" y="3802062"/>
            <a:ext cx="609599" cy="609599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5" name="Shape 455"/>
          <p:cNvCxnSpPr/>
          <p:nvPr/>
        </p:nvCxnSpPr>
        <p:spPr>
          <a:xfrm>
            <a:off x="5486400" y="4106862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triangle" w="lg" len="lg"/>
          </a:ln>
        </p:spPr>
      </p:cxnSp>
      <p:sp>
        <p:nvSpPr>
          <p:cNvPr id="456" name="Shape 456"/>
          <p:cNvSpPr/>
          <p:nvPr/>
        </p:nvSpPr>
        <p:spPr>
          <a:xfrm>
            <a:off x="7010400" y="3802062"/>
            <a:ext cx="609599" cy="609599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7" name="Shape 457"/>
          <p:cNvGrpSpPr/>
          <p:nvPr/>
        </p:nvGrpSpPr>
        <p:grpSpPr>
          <a:xfrm>
            <a:off x="2743200" y="3802062"/>
            <a:ext cx="609599" cy="609599"/>
            <a:chOff x="1728" y="2879"/>
            <a:chExt cx="383" cy="383"/>
          </a:xfrm>
        </p:grpSpPr>
        <p:sp>
          <p:nvSpPr>
            <p:cNvPr id="458" name="Shape 458"/>
            <p:cNvSpPr/>
            <p:nvPr/>
          </p:nvSpPr>
          <p:spPr>
            <a:xfrm>
              <a:off x="1728" y="2879"/>
              <a:ext cx="383" cy="383"/>
            </a:xfrm>
            <a:prstGeom prst="rect">
              <a:avLst/>
            </a:prstGeom>
            <a:solidFill>
              <a:schemeClr val="folHlink"/>
            </a:solidFill>
            <a:ln w="2857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Font typeface="Arial"/>
                <a:buNone/>
              </a:pPr>
              <a:endPara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Shape 459"/>
            <p:cNvSpPr txBox="1"/>
            <p:nvPr/>
          </p:nvSpPr>
          <p:spPr>
            <a:xfrm>
              <a:off x="1819" y="2965"/>
              <a:ext cx="212" cy="2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</a:p>
          </p:txBody>
        </p:sp>
      </p:grpSp>
      <p:sp>
        <p:nvSpPr>
          <p:cNvPr id="460" name="Shape 460"/>
          <p:cNvSpPr/>
          <p:nvPr/>
        </p:nvSpPr>
        <p:spPr>
          <a:xfrm>
            <a:off x="1524000" y="3810000"/>
            <a:ext cx="609599" cy="609599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1" name="Shape 461"/>
          <p:cNvCxnSpPr/>
          <p:nvPr/>
        </p:nvCxnSpPr>
        <p:spPr>
          <a:xfrm>
            <a:off x="1828800" y="4106862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triangle" w="lg" len="lg"/>
          </a:ln>
        </p:spPr>
      </p:cxnSp>
      <p:sp>
        <p:nvSpPr>
          <p:cNvPr id="462" name="Shape 462"/>
          <p:cNvSpPr txBox="1"/>
          <p:nvPr/>
        </p:nvSpPr>
        <p:spPr>
          <a:xfrm>
            <a:off x="755841" y="4335462"/>
            <a:ext cx="768159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15C25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715C25"/>
                </a:solidFill>
                <a:latin typeface="Tahoma"/>
                <a:ea typeface="Tahoma"/>
                <a:cs typeface="Tahoma"/>
                <a:sym typeface="Tahoma"/>
              </a:rPr>
              <a:t>Head</a:t>
            </a:r>
          </a:p>
        </p:txBody>
      </p:sp>
      <p:grpSp>
        <p:nvGrpSpPr>
          <p:cNvPr id="463" name="Shape 463"/>
          <p:cNvGrpSpPr/>
          <p:nvPr/>
        </p:nvGrpSpPr>
        <p:grpSpPr>
          <a:xfrm>
            <a:off x="4572000" y="3802062"/>
            <a:ext cx="609599" cy="609599"/>
            <a:chOff x="1728" y="2879"/>
            <a:chExt cx="383" cy="383"/>
          </a:xfrm>
        </p:grpSpPr>
        <p:sp>
          <p:nvSpPr>
            <p:cNvPr id="464" name="Shape 464"/>
            <p:cNvSpPr/>
            <p:nvPr/>
          </p:nvSpPr>
          <p:spPr>
            <a:xfrm>
              <a:off x="1728" y="2879"/>
              <a:ext cx="383" cy="383"/>
            </a:xfrm>
            <a:prstGeom prst="rect">
              <a:avLst/>
            </a:prstGeom>
            <a:solidFill>
              <a:schemeClr val="folHlink"/>
            </a:solidFill>
            <a:ln w="2857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Font typeface="Arial"/>
                <a:buNone/>
              </a:pPr>
              <a:endPara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Shape 465"/>
            <p:cNvSpPr txBox="1"/>
            <p:nvPr/>
          </p:nvSpPr>
          <p:spPr>
            <a:xfrm>
              <a:off x="1820" y="2965"/>
              <a:ext cx="210" cy="2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</a:p>
          </p:txBody>
        </p:sp>
      </p:grpSp>
      <p:grpSp>
        <p:nvGrpSpPr>
          <p:cNvPr id="466" name="Shape 466"/>
          <p:cNvGrpSpPr/>
          <p:nvPr/>
        </p:nvGrpSpPr>
        <p:grpSpPr>
          <a:xfrm>
            <a:off x="6400800" y="3802062"/>
            <a:ext cx="609599" cy="609599"/>
            <a:chOff x="1728" y="2879"/>
            <a:chExt cx="383" cy="383"/>
          </a:xfrm>
        </p:grpSpPr>
        <p:sp>
          <p:nvSpPr>
            <p:cNvPr id="467" name="Shape 467"/>
            <p:cNvSpPr/>
            <p:nvPr/>
          </p:nvSpPr>
          <p:spPr>
            <a:xfrm>
              <a:off x="1728" y="2879"/>
              <a:ext cx="383" cy="383"/>
            </a:xfrm>
            <a:prstGeom prst="rect">
              <a:avLst/>
            </a:prstGeom>
            <a:solidFill>
              <a:schemeClr val="folHlink"/>
            </a:solidFill>
            <a:ln w="2857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Font typeface="Arial"/>
                <a:buNone/>
              </a:pPr>
              <a:endPara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Shape 468"/>
            <p:cNvSpPr txBox="1"/>
            <p:nvPr/>
          </p:nvSpPr>
          <p:spPr>
            <a:xfrm>
              <a:off x="1819" y="2965"/>
              <a:ext cx="212" cy="2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</a:p>
          </p:txBody>
        </p:sp>
      </p:grpSp>
      <p:cxnSp>
        <p:nvCxnSpPr>
          <p:cNvPr id="469" name="Shape 469"/>
          <p:cNvCxnSpPr/>
          <p:nvPr/>
        </p:nvCxnSpPr>
        <p:spPr>
          <a:xfrm rot="10800000" flipH="1">
            <a:off x="7299325" y="3432175"/>
            <a:ext cx="1587" cy="715962"/>
          </a:xfrm>
          <a:prstGeom prst="straightConnector1">
            <a:avLst/>
          </a:prstGeom>
          <a:noFill/>
          <a:ln w="31750" cap="flat" cmpd="sng">
            <a:solidFill>
              <a:schemeClr val="hlink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>
            <a:off x="3057525" y="3436937"/>
            <a:ext cx="4241799" cy="0"/>
          </a:xfrm>
          <a:prstGeom prst="straightConnector1">
            <a:avLst/>
          </a:prstGeom>
          <a:noFill/>
          <a:ln w="317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Shape 471"/>
          <p:cNvCxnSpPr/>
          <p:nvPr/>
        </p:nvCxnSpPr>
        <p:spPr>
          <a:xfrm>
            <a:off x="3057525" y="3436937"/>
            <a:ext cx="0" cy="381000"/>
          </a:xfrm>
          <a:prstGeom prst="straightConnector1">
            <a:avLst/>
          </a:prstGeom>
          <a:noFill/>
          <a:ln w="31750" cap="flat" cmpd="sng">
            <a:solidFill>
              <a:schemeClr val="hlink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 idx="4294967295"/>
          </p:nvPr>
        </p:nvSpPr>
        <p:spPr>
          <a:xfrm>
            <a:off x="1077626" y="505294"/>
            <a:ext cx="7137300" cy="130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B3681F"/>
              </a:buClr>
              <a:buSzPct val="25000"/>
              <a:buFont typeface="Garamond"/>
              <a:buNone/>
            </a:pPr>
            <a:r>
              <a:rPr lang="en-US" sz="4800" b="1" dirty="0">
                <a:solidFill>
                  <a:srgbClr val="B3681F"/>
                </a:solidFill>
              </a:rPr>
              <a:t>Doubly Linked List</a:t>
            </a:r>
          </a:p>
        </p:txBody>
      </p:sp>
      <p:sp>
        <p:nvSpPr>
          <p:cNvPr id="477" name="Shape 477"/>
          <p:cNvSpPr txBox="1">
            <a:spLocks noGrp="1"/>
          </p:cNvSpPr>
          <p:nvPr>
            <p:ph type="body" idx="4294967295"/>
          </p:nvPr>
        </p:nvSpPr>
        <p:spPr>
          <a:xfrm>
            <a:off x="492125" y="1699325"/>
            <a:ext cx="8153400" cy="266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98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3636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Each node points to not only successor but the predecessor</a:t>
            </a:r>
          </a:p>
          <a:p>
            <a:pPr marL="742950" marR="0" lvl="1" indent="-298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3636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There are two </a:t>
            </a:r>
            <a:r>
              <a:rPr lang="en-US" sz="2200" b="0" i="0" u="none" strike="noStrike" cap="none" dirty="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NULL: </a:t>
            </a:r>
            <a:r>
              <a:rPr lang="en-US" sz="22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at the first and last nodes in the list</a:t>
            </a:r>
          </a:p>
          <a:p>
            <a:pPr marL="742950" marR="0" lvl="1" indent="-298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3636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Advantage: given a node, it is easy to visit its predecessor. Convenient to traverse lists </a:t>
            </a:r>
            <a:r>
              <a:rPr lang="en-US" sz="2200" b="0" i="0" u="none" strike="noStrike" cap="none" dirty="0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</a:rPr>
              <a:t>backwards</a:t>
            </a:r>
          </a:p>
        </p:txBody>
      </p:sp>
      <p:sp>
        <p:nvSpPr>
          <p:cNvPr id="478" name="Shape 478"/>
          <p:cNvSpPr/>
          <p:nvPr/>
        </p:nvSpPr>
        <p:spPr>
          <a:xfrm>
            <a:off x="2312988" y="4117975"/>
            <a:ext cx="609600" cy="609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9" name="Shape 479"/>
          <p:cNvCxnSpPr/>
          <p:nvPr/>
        </p:nvCxnSpPr>
        <p:spPr>
          <a:xfrm>
            <a:off x="2617788" y="4362450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triangle" w="lg" len="lg"/>
          </a:ln>
        </p:spPr>
      </p:cxnSp>
      <p:grpSp>
        <p:nvGrpSpPr>
          <p:cNvPr id="480" name="Shape 480"/>
          <p:cNvGrpSpPr/>
          <p:nvPr/>
        </p:nvGrpSpPr>
        <p:grpSpPr>
          <a:xfrm>
            <a:off x="1703388" y="4117974"/>
            <a:ext cx="609599" cy="609599"/>
            <a:chOff x="1728" y="2879"/>
            <a:chExt cx="383" cy="383"/>
          </a:xfrm>
        </p:grpSpPr>
        <p:sp>
          <p:nvSpPr>
            <p:cNvPr id="481" name="Shape 481"/>
            <p:cNvSpPr/>
            <p:nvPr/>
          </p:nvSpPr>
          <p:spPr>
            <a:xfrm>
              <a:off x="1728" y="2879"/>
              <a:ext cx="383" cy="383"/>
            </a:xfrm>
            <a:prstGeom prst="rect">
              <a:avLst/>
            </a:prstGeom>
            <a:solidFill>
              <a:schemeClr val="folHlink"/>
            </a:solidFill>
            <a:ln w="2857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Font typeface="Arial"/>
                <a:buNone/>
              </a:pPr>
              <a:endPara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Shape 482"/>
            <p:cNvSpPr txBox="1"/>
            <p:nvPr/>
          </p:nvSpPr>
          <p:spPr>
            <a:xfrm>
              <a:off x="1819" y="2965"/>
              <a:ext cx="212" cy="2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</a:p>
          </p:txBody>
        </p:sp>
      </p:grpSp>
      <p:sp>
        <p:nvSpPr>
          <p:cNvPr id="483" name="Shape 483"/>
          <p:cNvSpPr/>
          <p:nvPr/>
        </p:nvSpPr>
        <p:spPr>
          <a:xfrm>
            <a:off x="1651000" y="5353050"/>
            <a:ext cx="609600" cy="609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4" name="Shape 484"/>
          <p:cNvCxnSpPr/>
          <p:nvPr/>
        </p:nvCxnSpPr>
        <p:spPr>
          <a:xfrm rot="10800000">
            <a:off x="1955800" y="4743450"/>
            <a:ext cx="0" cy="914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triangle" w="lg" len="lg"/>
          </a:ln>
        </p:spPr>
      </p:cxnSp>
      <p:sp>
        <p:nvSpPr>
          <p:cNvPr id="485" name="Shape 485"/>
          <p:cNvSpPr txBox="1"/>
          <p:nvPr/>
        </p:nvSpPr>
        <p:spPr>
          <a:xfrm>
            <a:off x="1422400" y="6045200"/>
            <a:ext cx="1044300" cy="3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latin typeface="Tahoma"/>
                <a:ea typeface="Tahoma"/>
                <a:cs typeface="Tahoma"/>
                <a:sym typeface="Tahoma"/>
              </a:rPr>
              <a:t>Head</a:t>
            </a:r>
          </a:p>
        </p:txBody>
      </p:sp>
      <p:sp>
        <p:nvSpPr>
          <p:cNvPr id="486" name="Shape 486"/>
          <p:cNvSpPr/>
          <p:nvPr/>
        </p:nvSpPr>
        <p:spPr>
          <a:xfrm>
            <a:off x="1143000" y="4114800"/>
            <a:ext cx="609600" cy="609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4775200" y="4117975"/>
            <a:ext cx="609600" cy="609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8" name="Shape 488"/>
          <p:cNvGrpSpPr/>
          <p:nvPr/>
        </p:nvGrpSpPr>
        <p:grpSpPr>
          <a:xfrm>
            <a:off x="4165600" y="4117974"/>
            <a:ext cx="609599" cy="609599"/>
            <a:chOff x="1728" y="2879"/>
            <a:chExt cx="383" cy="383"/>
          </a:xfrm>
        </p:grpSpPr>
        <p:sp>
          <p:nvSpPr>
            <p:cNvPr id="489" name="Shape 489"/>
            <p:cNvSpPr/>
            <p:nvPr/>
          </p:nvSpPr>
          <p:spPr>
            <a:xfrm>
              <a:off x="1728" y="2879"/>
              <a:ext cx="383" cy="383"/>
            </a:xfrm>
            <a:prstGeom prst="rect">
              <a:avLst/>
            </a:prstGeom>
            <a:solidFill>
              <a:schemeClr val="folHlink"/>
            </a:solidFill>
            <a:ln w="2857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Font typeface="Arial"/>
                <a:buNone/>
              </a:pPr>
              <a:endPara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Shape 490"/>
            <p:cNvSpPr txBox="1"/>
            <p:nvPr/>
          </p:nvSpPr>
          <p:spPr>
            <a:xfrm>
              <a:off x="1820" y="2965"/>
              <a:ext cx="210" cy="2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</a:p>
          </p:txBody>
        </p:sp>
      </p:grpSp>
      <p:sp>
        <p:nvSpPr>
          <p:cNvPr id="491" name="Shape 491"/>
          <p:cNvSpPr/>
          <p:nvPr/>
        </p:nvSpPr>
        <p:spPr>
          <a:xfrm>
            <a:off x="3541712" y="4121150"/>
            <a:ext cx="609600" cy="609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2" name="Shape 492"/>
          <p:cNvCxnSpPr/>
          <p:nvPr/>
        </p:nvCxnSpPr>
        <p:spPr>
          <a:xfrm flipH="1">
            <a:off x="2933800" y="4516437"/>
            <a:ext cx="965100" cy="11100"/>
          </a:xfrm>
          <a:prstGeom prst="straightConnector1">
            <a:avLst/>
          </a:prstGeom>
          <a:noFill/>
          <a:ln w="28575" cap="flat" cmpd="sng">
            <a:solidFill>
              <a:schemeClr val="hlink"/>
            </a:solidFill>
            <a:prstDash val="solid"/>
            <a:round/>
            <a:headEnd type="oval" w="med" len="med"/>
            <a:tailEnd type="triangle" w="lg" len="lg"/>
          </a:ln>
        </p:spPr>
      </p:cxnSp>
      <p:sp>
        <p:nvSpPr>
          <p:cNvPr id="493" name="Shape 493"/>
          <p:cNvSpPr txBox="1"/>
          <p:nvPr/>
        </p:nvSpPr>
        <p:spPr>
          <a:xfrm>
            <a:off x="1193799" y="4210050"/>
            <a:ext cx="493800" cy="3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∅</a:t>
            </a:r>
          </a:p>
        </p:txBody>
      </p:sp>
      <p:sp>
        <p:nvSpPr>
          <p:cNvPr id="494" name="Shape 494"/>
          <p:cNvSpPr/>
          <p:nvPr/>
        </p:nvSpPr>
        <p:spPr>
          <a:xfrm>
            <a:off x="7239000" y="4114800"/>
            <a:ext cx="609600" cy="609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5" name="Shape 495"/>
          <p:cNvGrpSpPr/>
          <p:nvPr/>
        </p:nvGrpSpPr>
        <p:grpSpPr>
          <a:xfrm>
            <a:off x="6629400" y="4114799"/>
            <a:ext cx="609599" cy="609599"/>
            <a:chOff x="1728" y="2879"/>
            <a:chExt cx="383" cy="383"/>
          </a:xfrm>
        </p:grpSpPr>
        <p:sp>
          <p:nvSpPr>
            <p:cNvPr id="496" name="Shape 496"/>
            <p:cNvSpPr/>
            <p:nvPr/>
          </p:nvSpPr>
          <p:spPr>
            <a:xfrm>
              <a:off x="1728" y="2879"/>
              <a:ext cx="383" cy="383"/>
            </a:xfrm>
            <a:prstGeom prst="rect">
              <a:avLst/>
            </a:prstGeom>
            <a:solidFill>
              <a:schemeClr val="folHlink"/>
            </a:solidFill>
            <a:ln w="2857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Font typeface="Arial"/>
                <a:buNone/>
              </a:pPr>
              <a:endPara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Shape 497"/>
            <p:cNvSpPr txBox="1"/>
            <p:nvPr/>
          </p:nvSpPr>
          <p:spPr>
            <a:xfrm>
              <a:off x="1819" y="2965"/>
              <a:ext cx="212" cy="2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</a:p>
          </p:txBody>
        </p:sp>
      </p:grpSp>
      <p:sp>
        <p:nvSpPr>
          <p:cNvPr id="498" name="Shape 498"/>
          <p:cNvSpPr/>
          <p:nvPr/>
        </p:nvSpPr>
        <p:spPr>
          <a:xfrm>
            <a:off x="6005512" y="4117975"/>
            <a:ext cx="609600" cy="609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Shape 499"/>
          <p:cNvSpPr txBox="1"/>
          <p:nvPr/>
        </p:nvSpPr>
        <p:spPr>
          <a:xfrm>
            <a:off x="7353300" y="4232275"/>
            <a:ext cx="393600" cy="3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∅</a:t>
            </a:r>
          </a:p>
        </p:txBody>
      </p:sp>
      <p:cxnSp>
        <p:nvCxnSpPr>
          <p:cNvPr id="500" name="Shape 500"/>
          <p:cNvCxnSpPr/>
          <p:nvPr/>
        </p:nvCxnSpPr>
        <p:spPr>
          <a:xfrm flipH="1">
            <a:off x="5397600" y="4513262"/>
            <a:ext cx="965100" cy="11100"/>
          </a:xfrm>
          <a:prstGeom prst="straightConnector1">
            <a:avLst/>
          </a:prstGeom>
          <a:noFill/>
          <a:ln w="28575" cap="flat" cmpd="sng">
            <a:solidFill>
              <a:schemeClr val="hlink"/>
            </a:solidFill>
            <a:prstDash val="solid"/>
            <a:round/>
            <a:headEnd type="oval" w="med" len="med"/>
            <a:tailEnd type="triangle" w="lg" len="lg"/>
          </a:ln>
        </p:spPr>
      </p:cxnSp>
      <p:cxnSp>
        <p:nvCxnSpPr>
          <p:cNvPr id="501" name="Shape 501"/>
          <p:cNvCxnSpPr/>
          <p:nvPr/>
        </p:nvCxnSpPr>
        <p:spPr>
          <a:xfrm>
            <a:off x="5067300" y="4359275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triangle" w="lg" len="lg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 idx="4294967295"/>
          </p:nvPr>
        </p:nvSpPr>
        <p:spPr>
          <a:xfrm>
            <a:off x="373199" y="671550"/>
            <a:ext cx="8272500" cy="130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B3681F"/>
              </a:buClr>
              <a:buSzPct val="25000"/>
              <a:buFont typeface="Garamond"/>
              <a:buNone/>
            </a:pPr>
            <a:r>
              <a:rPr lang="en-US" sz="4800" b="1" dirty="0">
                <a:solidFill>
                  <a:srgbClr val="B3681F"/>
                </a:solidFill>
              </a:rPr>
              <a:t>Comparison between Pointer and Array Implementation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4294967295"/>
          </p:nvPr>
        </p:nvSpPr>
        <p:spPr>
          <a:xfrm>
            <a:off x="492125" y="2385125"/>
            <a:ext cx="8153400" cy="266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•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Compared to the array implementation, the pointer implementation uses only as much space as is needed for the elements currently on the list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•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space for the pointers in each cell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 idx="4294967295"/>
          </p:nvPr>
        </p:nvSpPr>
        <p:spPr>
          <a:xfrm>
            <a:off x="872066" y="229537"/>
            <a:ext cx="6798600" cy="130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B3681F"/>
              </a:buClr>
              <a:buSzPct val="25000"/>
              <a:buFont typeface="Garamond"/>
              <a:buNone/>
            </a:pPr>
            <a:r>
              <a:rPr lang="en-US" sz="4400" b="1" i="0" u="none" strike="noStrike" cap="none">
                <a:solidFill>
                  <a:srgbClr val="B3681F"/>
                </a:solidFill>
                <a:latin typeface="Garamond"/>
                <a:ea typeface="Garamond"/>
                <a:cs typeface="Garamond"/>
                <a:sym typeface="Garamond"/>
              </a:rPr>
              <a:t>Array versus Linked Lists</a:t>
            </a:r>
          </a:p>
        </p:txBody>
      </p:sp>
      <p:sp>
        <p:nvSpPr>
          <p:cNvPr id="513" name="Shape 513"/>
          <p:cNvSpPr txBox="1">
            <a:spLocks noGrp="1"/>
          </p:cNvSpPr>
          <p:nvPr>
            <p:ph type="body" idx="4294967295"/>
          </p:nvPr>
        </p:nvSpPr>
        <p:spPr>
          <a:xfrm>
            <a:off x="533400" y="1676400"/>
            <a:ext cx="7848600" cy="42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Linked lists are more complex to code and manage than </a:t>
            </a:r>
            <a:r>
              <a:rPr lang="en-US" sz="2400" b="0" i="0" u="none" strike="noStrike" cap="none" dirty="0" smtClean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arrays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 smtClean="0"/>
              <a:t>However, </a:t>
            </a:r>
            <a:r>
              <a:rPr lang="en-US" sz="2400" b="0" i="0" u="none" strike="noStrike" cap="none" dirty="0" smtClean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there are some 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distinct advantages.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</a:rPr>
              <a:t>Dynamic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: a linked list can easily grow and shrink in size.</a:t>
            </a:r>
          </a:p>
          <a:p>
            <a:pPr marL="1200150" marR="0" lvl="2" indent="-28575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We don’t need to know how many nodes will be in the list. They are created in memory as needed.</a:t>
            </a:r>
          </a:p>
          <a:p>
            <a:pPr marL="1200150" marR="0" lvl="2" indent="-28575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 contrast, the size of a C++ array is fixed at compilation time.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</a:rPr>
              <a:t>Easy and fast insertions and deletions</a:t>
            </a:r>
          </a:p>
          <a:p>
            <a:pPr marL="1200150" marR="0" lvl="2" indent="-28575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To insert or delete an element in an array, we need to copy to temporary variables to make room for new elements or close the gap caused by deleted elements.</a:t>
            </a:r>
          </a:p>
          <a:p>
            <a:pPr marL="1200150" marR="0" lvl="2" indent="-28575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With a linked list, no need to move other nodes. Only need to reset some pointers.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ctrTitle" idx="4294967295"/>
          </p:nvPr>
        </p:nvSpPr>
        <p:spPr>
          <a:xfrm>
            <a:off x="1921933" y="1811863"/>
            <a:ext cx="5308865" cy="15155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B3681F"/>
              </a:buClr>
              <a:buSzPct val="25000"/>
              <a:buFont typeface="Garamond"/>
              <a:buNone/>
            </a:pPr>
            <a:r>
              <a:rPr lang="en-US" sz="6000" b="1" i="0" u="none" strike="noStrike" cap="none">
                <a:solidFill>
                  <a:srgbClr val="B3681F"/>
                </a:solidFill>
                <a:latin typeface="Garamond"/>
                <a:ea typeface="Garamond"/>
                <a:cs typeface="Garamond"/>
                <a:sym typeface="Garamond"/>
              </a:rPr>
              <a:t>End of Slides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 idx="4294967295"/>
          </p:nvPr>
        </p:nvSpPr>
        <p:spPr>
          <a:xfrm>
            <a:off x="431724" y="381925"/>
            <a:ext cx="8313300" cy="130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B3681F"/>
              </a:buClr>
              <a:buSzPct val="25000"/>
              <a:buFont typeface="Garamond"/>
              <a:buNone/>
            </a:pPr>
            <a:r>
              <a:rPr lang="en-US" sz="6000" b="1" i="0" u="none" strike="noStrike" cap="none" dirty="0">
                <a:solidFill>
                  <a:srgbClr val="B3681F"/>
                </a:solidFill>
                <a:latin typeface="Garamond"/>
                <a:ea typeface="Garamond"/>
                <a:cs typeface="Garamond"/>
                <a:sym typeface="Garamond"/>
              </a:rPr>
              <a:t>Operations </a:t>
            </a:r>
            <a:r>
              <a:rPr lang="en-US" sz="6000" b="1" dirty="0">
                <a:solidFill>
                  <a:srgbClr val="B3681F"/>
                </a:solidFill>
              </a:rPr>
              <a:t>of</a:t>
            </a:r>
            <a:r>
              <a:rPr lang="en-US" sz="6000" b="1" i="0" u="none" strike="noStrike" cap="none" dirty="0">
                <a:solidFill>
                  <a:srgbClr val="B3681F"/>
                </a:solidFill>
                <a:latin typeface="Garamond"/>
                <a:ea typeface="Garamond"/>
                <a:cs typeface="Garamond"/>
                <a:sym typeface="Garamond"/>
              </a:rPr>
              <a:t> List ADT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4294967295"/>
          </p:nvPr>
        </p:nvSpPr>
        <p:spPr>
          <a:xfrm>
            <a:off x="609600" y="1714005"/>
            <a:ext cx="8534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6045"/>
              <a:buFont typeface="Arial"/>
              <a:buChar char="•"/>
            </a:pPr>
            <a:r>
              <a:rPr lang="en-US" sz="2220" b="0" i="0" u="none" strike="noStrike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printList</a:t>
            </a:r>
            <a:r>
              <a:rPr lang="en-US" sz="222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: print the list</a:t>
            </a:r>
          </a:p>
          <a:p>
            <a:pPr marL="285750" marR="0" lvl="0" indent="-285750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chemeClr val="accent1"/>
              </a:buClr>
              <a:buSzPct val="116045"/>
              <a:buFont typeface="Arial"/>
              <a:buChar char="•"/>
            </a:pPr>
            <a:r>
              <a:rPr lang="en-US" sz="2220" b="0" i="0" u="none" strike="noStrike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makeEmpty</a:t>
            </a:r>
            <a:r>
              <a:rPr lang="en-US" sz="222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: create an empty list</a:t>
            </a:r>
          </a:p>
          <a:p>
            <a:pPr marL="285750" marR="0" lvl="0" indent="-285750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chemeClr val="accent1"/>
              </a:buClr>
              <a:buSzPct val="116045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find: locate the position of an object in a list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Clr>
                <a:schemeClr val="accent1"/>
              </a:buClr>
              <a:buSzPct val="111973"/>
              <a:buFont typeface="Arial"/>
              <a:buChar char="•"/>
            </a:pPr>
            <a:r>
              <a:rPr lang="en-US" sz="185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list: 34,12, 52, 16, 12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Clr>
                <a:schemeClr val="accent1"/>
              </a:buClr>
              <a:buSzPct val="111973"/>
              <a:buFont typeface="Arial"/>
              <a:buChar char="•"/>
            </a:pPr>
            <a:r>
              <a:rPr lang="en-US" sz="185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find(52) → 2</a:t>
            </a:r>
          </a:p>
          <a:p>
            <a:pPr marL="285750" marR="0" lvl="0" indent="-285750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chemeClr val="accent1"/>
              </a:buClr>
              <a:buSzPct val="116045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insert: insert an object to a list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Clr>
                <a:schemeClr val="accent1"/>
              </a:buClr>
              <a:buSzPct val="111973"/>
              <a:buFont typeface="Arial"/>
              <a:buChar char="•"/>
            </a:pPr>
            <a:r>
              <a:rPr lang="en-US" sz="185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insert(x,3) → 34, 12, 52, x, 16, 12</a:t>
            </a:r>
          </a:p>
          <a:p>
            <a:pPr marL="285750" marR="0" lvl="0" indent="-285750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chemeClr val="accent1"/>
              </a:buClr>
              <a:buSzPct val="116045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remove: delete an element from the list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Clr>
                <a:schemeClr val="accent1"/>
              </a:buClr>
              <a:buSzPct val="111973"/>
              <a:buFont typeface="Arial"/>
              <a:buChar char="•"/>
            </a:pPr>
            <a:r>
              <a:rPr lang="en-US" sz="185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remove(52) → 34, 12, x, 16, 12</a:t>
            </a:r>
          </a:p>
          <a:p>
            <a:pPr marL="285750" marR="0" lvl="0" indent="-285750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chemeClr val="accent1"/>
              </a:buClr>
              <a:buSzPct val="116045"/>
              <a:buFont typeface="Arial"/>
              <a:buChar char="•"/>
            </a:pPr>
            <a:r>
              <a:rPr lang="en-US" sz="2220" b="0" i="0" u="none" strike="noStrike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findKth</a:t>
            </a:r>
            <a:r>
              <a:rPr lang="en-US" sz="222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: retrieve the element at a certain position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 idx="4294967295"/>
          </p:nvPr>
        </p:nvSpPr>
        <p:spPr>
          <a:xfrm>
            <a:off x="468125" y="915325"/>
            <a:ext cx="8295000" cy="130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B3681F"/>
              </a:buClr>
              <a:buSzPct val="25000"/>
              <a:buFont typeface="Garamond"/>
              <a:buNone/>
            </a:pPr>
            <a:r>
              <a:rPr lang="en-US" sz="5400" b="1" i="0" u="none" strike="noStrike" cap="none" dirty="0" smtClean="0">
                <a:solidFill>
                  <a:srgbClr val="B3681F"/>
                </a:solidFill>
                <a:latin typeface="Garamond"/>
                <a:ea typeface="Garamond"/>
                <a:cs typeface="Garamond"/>
                <a:sym typeface="Garamond"/>
              </a:rPr>
              <a:t>Implementations </a:t>
            </a:r>
            <a:r>
              <a:rPr lang="en-US" sz="5400" b="1" i="0" u="none" strike="noStrike" cap="none" dirty="0">
                <a:solidFill>
                  <a:srgbClr val="B3681F"/>
                </a:solidFill>
                <a:latin typeface="Garamond"/>
                <a:ea typeface="Garamond"/>
                <a:cs typeface="Garamond"/>
                <a:sym typeface="Garamond"/>
              </a:rPr>
              <a:t>of </a:t>
            </a:r>
          </a:p>
          <a:p>
            <a:pPr marL="0" marR="0" lvl="0" indent="0" algn="ctr" rtl="0">
              <a:spcBef>
                <a:spcPts val="0"/>
              </a:spcBef>
              <a:buClr>
                <a:srgbClr val="B3681F"/>
              </a:buClr>
              <a:buSzPct val="25000"/>
              <a:buFont typeface="Garamond"/>
              <a:buNone/>
            </a:pPr>
            <a:r>
              <a:rPr lang="en-US" sz="5400" b="1" dirty="0">
                <a:solidFill>
                  <a:srgbClr val="B3681F"/>
                </a:solidFill>
              </a:rPr>
              <a:t>L</a:t>
            </a:r>
            <a:r>
              <a:rPr lang="en-US" sz="5400" b="1" i="0" u="none" strike="noStrike" cap="none" dirty="0">
                <a:solidFill>
                  <a:srgbClr val="B3681F"/>
                </a:solidFill>
                <a:latin typeface="Garamond"/>
                <a:ea typeface="Garamond"/>
                <a:cs typeface="Garamond"/>
                <a:sym typeface="Garamond"/>
              </a:rPr>
              <a:t>ist</a:t>
            </a:r>
            <a:r>
              <a:rPr lang="en-US" sz="5400" b="1" dirty="0">
                <a:solidFill>
                  <a:srgbClr val="B3681F"/>
                </a:solidFill>
              </a:rPr>
              <a:t> </a:t>
            </a:r>
            <a:r>
              <a:rPr lang="en-US" sz="5400" b="1" i="0" u="none" strike="noStrike" cap="none" dirty="0">
                <a:solidFill>
                  <a:srgbClr val="B3681F"/>
                </a:solidFill>
                <a:latin typeface="Garamond"/>
                <a:ea typeface="Garamond"/>
                <a:cs typeface="Garamond"/>
                <a:sym typeface="Garamond"/>
              </a:rPr>
              <a:t>ADT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4294967295"/>
          </p:nvPr>
        </p:nvSpPr>
        <p:spPr>
          <a:xfrm>
            <a:off x="697993" y="2514600"/>
            <a:ext cx="761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Two standard implementations for the list ADT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Array</a:t>
            </a:r>
            <a:r>
              <a:rPr lang="en-US" dirty="0"/>
              <a:t> 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based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/>
              <a:t>Pointer based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4294967295"/>
          </p:nvPr>
        </p:nvSpPr>
        <p:spPr>
          <a:xfrm>
            <a:off x="668736" y="2146104"/>
            <a:ext cx="4132464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Elements are stored in contiguous array positions</a:t>
            </a: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Size of array is the max length</a:t>
            </a: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First element of list is the first element in array</a:t>
            </a: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74" name="Shape 174" descr="list"/>
          <p:cNvPicPr preferRelativeResize="0"/>
          <p:nvPr/>
        </p:nvPicPr>
        <p:blipFill rotWithShape="1">
          <a:blip r:embed="rId3">
            <a:alphaModFix/>
          </a:blip>
          <a:srcRect l="4083" r="3700"/>
          <a:stretch/>
        </p:blipFill>
        <p:spPr>
          <a:xfrm>
            <a:off x="4694829" y="1815152"/>
            <a:ext cx="4013819" cy="42456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79"/>
          <p:cNvSpPr txBox="1">
            <a:spLocks/>
          </p:cNvSpPr>
          <p:nvPr/>
        </p:nvSpPr>
        <p:spPr>
          <a:xfrm>
            <a:off x="395349" y="381925"/>
            <a:ext cx="8313300" cy="130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sz="4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pPr>
              <a:buClr>
                <a:srgbClr val="B3681F"/>
              </a:buClr>
              <a:buSzPct val="25000"/>
            </a:pPr>
            <a:r>
              <a:rPr lang="en-US" sz="4800" b="1" dirty="0" smtClean="0">
                <a:solidFill>
                  <a:srgbClr val="B3681F"/>
                </a:solidFill>
              </a:rPr>
              <a:t>Characteristic of Array based List</a:t>
            </a:r>
            <a:endParaRPr lang="en-US" sz="4800" b="1" dirty="0">
              <a:solidFill>
                <a:srgbClr val="B3681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 idx="4294967295"/>
          </p:nvPr>
        </p:nvSpPr>
        <p:spPr>
          <a:xfrm>
            <a:off x="395349" y="381925"/>
            <a:ext cx="8313300" cy="130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B3681F"/>
              </a:buClr>
              <a:buSzPct val="25000"/>
              <a:buFont typeface="Garamond"/>
              <a:buNone/>
            </a:pPr>
            <a:r>
              <a:rPr lang="en-US" sz="4800" b="1" dirty="0">
                <a:solidFill>
                  <a:srgbClr val="B3681F"/>
                </a:solidFill>
              </a:rPr>
              <a:t>Characteristic of </a:t>
            </a:r>
            <a:r>
              <a:rPr lang="en-US" sz="4800" b="1" i="0" u="none" strike="noStrike" cap="none" dirty="0">
                <a:solidFill>
                  <a:srgbClr val="B3681F"/>
                </a:solidFill>
                <a:latin typeface="Garamond"/>
                <a:ea typeface="Garamond"/>
                <a:cs typeface="Garamond"/>
                <a:sym typeface="Garamond"/>
              </a:rPr>
              <a:t>Array </a:t>
            </a:r>
            <a:r>
              <a:rPr lang="en-US" sz="4800" b="1" dirty="0">
                <a:solidFill>
                  <a:srgbClr val="B3681F"/>
                </a:solidFill>
              </a:rPr>
              <a:t>based List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4294967295"/>
          </p:nvPr>
        </p:nvSpPr>
        <p:spPr>
          <a:xfrm>
            <a:off x="665581" y="2216624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Requires an estimate of the maximum size of the list</a:t>
            </a:r>
          </a:p>
          <a:p>
            <a:pPr marL="285750" marR="0" lvl="0" indent="-285750" algn="l" rtl="0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printList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and find: 	linear</a:t>
            </a:r>
          </a:p>
          <a:p>
            <a:pPr marL="285750" marR="0" lvl="0" indent="-285750" algn="l" rtl="0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findKth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: 		</a:t>
            </a:r>
            <a:r>
              <a:rPr lang="en-US" sz="2400" b="0" i="0" u="none" strike="noStrike" cap="none" dirty="0" smtClean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constant</a:t>
            </a:r>
            <a:endParaRPr lang="en-US" sz="2400" b="0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insert and delete:  	slow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➢"/>
            </a:pPr>
            <a:r>
              <a:rPr lang="en-US" sz="2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e.g. insert at position 0 (making a new element)</a:t>
            </a:r>
          </a:p>
          <a:p>
            <a:pPr marL="1200150" marR="0" lvl="2" indent="-285750" algn="l" rtl="0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requires first pushing the entire array down one spot to make room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➢"/>
            </a:pPr>
            <a:r>
              <a:rPr lang="en-US" sz="2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e.g. delete at position 0</a:t>
            </a:r>
          </a:p>
          <a:p>
            <a:pPr marL="1200150" marR="0" lvl="2" indent="-285750" algn="l" rtl="0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requires shifting all the elements in the list up </a:t>
            </a:r>
            <a:r>
              <a:rPr lang="en-US" sz="1800" b="0" i="0" u="none" strike="noStrike" cap="none" dirty="0" smtClean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by one</a:t>
            </a:r>
            <a:endParaRPr lang="en-US" sz="1800" b="0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➢"/>
            </a:pPr>
            <a:r>
              <a:rPr lang="en-US" sz="2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On average, half of the lists needs to be moved for either operation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 idx="4294967295"/>
          </p:nvPr>
        </p:nvSpPr>
        <p:spPr>
          <a:xfrm>
            <a:off x="395349" y="695829"/>
            <a:ext cx="8313300" cy="130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B3681F"/>
              </a:buClr>
              <a:buSzPct val="25000"/>
              <a:buFont typeface="Garamond"/>
              <a:buNone/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Implementation of Array based List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4294967295"/>
          </p:nvPr>
        </p:nvSpPr>
        <p:spPr>
          <a:xfrm>
            <a:off x="651933" y="175260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>
                <a:srgbClr val="9900FF"/>
              </a:buClr>
              <a:buSzPct val="1150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chemeClr val="bg2"/>
                </a:solidFill>
                <a:latin typeface="Garamond"/>
                <a:ea typeface="Garamond"/>
                <a:cs typeface="Garamond"/>
                <a:sym typeface="Garamond"/>
              </a:rPr>
              <a:t>printList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1227674" y="2125683"/>
            <a:ext cx="7267102" cy="3808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9900FF"/>
                </a:solidFill>
              </a:rPr>
              <a:t>    	</a:t>
            </a:r>
            <a:r>
              <a:rPr lang="en-US" dirty="0">
                <a:solidFill>
                  <a:srgbClr val="99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solidFill>
                  <a:srgbClr val="99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printList</a:t>
            </a:r>
            <a:r>
              <a:rPr lang="en-US" dirty="0">
                <a:solidFill>
                  <a:srgbClr val="99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99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 {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99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 if (size == 0)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99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99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	 </a:t>
            </a:r>
            <a:r>
              <a:rPr lang="en-US" dirty="0" err="1">
                <a:solidFill>
                  <a:srgbClr val="99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99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"The list is empty" &lt;&lt; </a:t>
            </a:r>
            <a:r>
              <a:rPr lang="en-US" dirty="0" err="1">
                <a:solidFill>
                  <a:srgbClr val="99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solidFill>
                  <a:srgbClr val="99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99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 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99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 else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99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99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	 for(</a:t>
            </a:r>
            <a:r>
              <a:rPr lang="en-US" dirty="0" err="1">
                <a:solidFill>
                  <a:srgbClr val="99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99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k=0; k&lt;size; k++)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99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     	 </a:t>
            </a:r>
            <a:r>
              <a:rPr lang="en-US" dirty="0" err="1">
                <a:solidFill>
                  <a:srgbClr val="99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99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items[k]&lt;&lt; " ";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99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	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99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	 </a:t>
            </a:r>
            <a:r>
              <a:rPr lang="en-US" dirty="0" err="1">
                <a:solidFill>
                  <a:srgbClr val="99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99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solidFill>
                  <a:srgbClr val="99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solidFill>
                  <a:srgbClr val="99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99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	 </a:t>
            </a:r>
            <a:r>
              <a:rPr lang="en-US" dirty="0" err="1">
                <a:solidFill>
                  <a:srgbClr val="99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99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"size is " &lt;&lt; size &lt;&lt; </a:t>
            </a:r>
            <a:r>
              <a:rPr lang="en-US" dirty="0" err="1">
                <a:solidFill>
                  <a:srgbClr val="99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solidFill>
                  <a:srgbClr val="99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99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 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99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 idx="4294967295"/>
          </p:nvPr>
        </p:nvSpPr>
        <p:spPr>
          <a:xfrm>
            <a:off x="395349" y="695829"/>
            <a:ext cx="8313300" cy="130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rgbClr val="B3681F"/>
              </a:buClr>
              <a:buSzPct val="25000"/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Implementation of Array based List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4294967295"/>
          </p:nvPr>
        </p:nvSpPr>
        <p:spPr>
          <a:xfrm>
            <a:off x="651933" y="195732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Tx/>
              <a:buSzPct val="11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Garamond"/>
                <a:ea typeface="Garamond"/>
                <a:cs typeface="Garamond"/>
                <a:sym typeface="Garamond"/>
              </a:rPr>
              <a:t>find</a:t>
            </a:r>
            <a:r>
              <a:rPr lang="en-US" sz="2400" b="0" i="0" u="none" strike="noStrike" cap="none" dirty="0">
                <a:solidFill>
                  <a:srgbClr val="9900FF"/>
                </a:solidFill>
                <a:latin typeface="Garamond"/>
                <a:ea typeface="Garamond"/>
                <a:cs typeface="Garamond"/>
                <a:sym typeface="Garamond"/>
              </a:rPr>
              <a:t>: 	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654000" y="2316390"/>
            <a:ext cx="8080566" cy="3756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99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lvl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 {</a:t>
            </a:r>
          </a:p>
          <a:p>
            <a:pPr lvl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lvl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 = true;</a:t>
            </a:r>
          </a:p>
          <a:p>
            <a:pPr lvl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          	 </a:t>
            </a:r>
          </a:p>
          <a:p>
            <a:pPr lvl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((item == items[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&amp;&amp;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MAX_SIZE))</a:t>
            </a:r>
          </a:p>
          <a:p>
            <a:pPr lvl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	 flag = false;</a:t>
            </a:r>
          </a:p>
          <a:p>
            <a:pPr lvl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lvl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	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lvl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(flag);</a:t>
            </a:r>
          </a:p>
          <a:p>
            <a:pPr lvl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 </a:t>
            </a:r>
          </a:p>
          <a:p>
            <a:pPr lvl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1458</Words>
  <Application>Microsoft Office PowerPoint</Application>
  <PresentationFormat>On-screen Show (4:3)</PresentationFormat>
  <Paragraphs>543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Courier New</vt:lpstr>
      <vt:lpstr>Garamond</vt:lpstr>
      <vt:lpstr>Times New Roman</vt:lpstr>
      <vt:lpstr>Noto Sans Symbols</vt:lpstr>
      <vt:lpstr>Tahoma</vt:lpstr>
      <vt:lpstr>Organic</vt:lpstr>
      <vt:lpstr>Lists</vt:lpstr>
      <vt:lpstr>Outline</vt:lpstr>
      <vt:lpstr>The List ADT</vt:lpstr>
      <vt:lpstr>Operations of List ADT</vt:lpstr>
      <vt:lpstr>Implementations of  List ADT</vt:lpstr>
      <vt:lpstr>PowerPoint Presentation</vt:lpstr>
      <vt:lpstr>Characteristic of Array based List</vt:lpstr>
      <vt:lpstr>Implementation of Array based List</vt:lpstr>
      <vt:lpstr>Implementation of Array based List</vt:lpstr>
      <vt:lpstr>PowerPoint Presentation</vt:lpstr>
      <vt:lpstr>PowerPoint Presentation</vt:lpstr>
      <vt:lpstr>PowerPoint Presentation</vt:lpstr>
      <vt:lpstr>PowerPoint Presentation</vt:lpstr>
      <vt:lpstr>Implementation of Pointer based List</vt:lpstr>
      <vt:lpstr>Variants of Pointer based List</vt:lpstr>
      <vt:lpstr>Singly Linked Lists</vt:lpstr>
      <vt:lpstr>PowerPoint Presentation</vt:lpstr>
      <vt:lpstr>PowerPoint Presentation</vt:lpstr>
      <vt:lpstr>PowerPoint Presentation</vt:lpstr>
      <vt:lpstr>Inserting a new node</vt:lpstr>
      <vt:lpstr>Inserting a new node</vt:lpstr>
      <vt:lpstr>Inserting a new node</vt:lpstr>
      <vt:lpstr>PowerPoint Presentation</vt:lpstr>
      <vt:lpstr>Inserting a new node</vt:lpstr>
      <vt:lpstr>PowerPoint Presentation</vt:lpstr>
      <vt:lpstr>Finding a node</vt:lpstr>
      <vt:lpstr>Deleting a node</vt:lpstr>
      <vt:lpstr>Deleting a node</vt:lpstr>
      <vt:lpstr>Deleting a node</vt:lpstr>
      <vt:lpstr>Deleting a node</vt:lpstr>
      <vt:lpstr>PowerPoint Presentation</vt:lpstr>
      <vt:lpstr>PowerPoint Presentation</vt:lpstr>
      <vt:lpstr>Sample run using List</vt:lpstr>
      <vt:lpstr>Circular Linked List</vt:lpstr>
      <vt:lpstr>Doubly Linked List</vt:lpstr>
      <vt:lpstr>Comparison between Pointer and Array Implementation</vt:lpstr>
      <vt:lpstr>Array versus Linked Lists</vt:lpstr>
      <vt:lpstr>End of Slides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</dc:title>
  <dc:creator>Lecturer</dc:creator>
  <cp:lastModifiedBy>Firdaus</cp:lastModifiedBy>
  <cp:revision>14</cp:revision>
  <dcterms:modified xsi:type="dcterms:W3CDTF">2017-09-06T03:50:02Z</dcterms:modified>
</cp:coreProperties>
</file>