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2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1102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ct val="1000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35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ct val="16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ct val="155555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ct val="15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42857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ct val="133333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ct val="14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ct val="133333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ct val="133333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ct val="14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ct val="133333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7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ct val="22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ct val="233333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ct val="24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7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ct val="4375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ct val="22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ct val="233333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ct val="24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Spanning tree</a:t>
            </a:r>
            <a:b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unweighted Graph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Breadth-First-Search &amp; Depth-First-Search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3297560"/>
            <a:ext cx="3781500" cy="29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4680" y="2678832"/>
            <a:ext cx="3657600" cy="26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6296" y="1988840"/>
            <a:ext cx="1828800" cy="483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71" y="1484784"/>
            <a:ext cx="4219669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755576" y="5590981"/>
            <a:ext cx="312457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T={(a, d), (d, c)}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4211960" y="2204864"/>
            <a:ext cx="288032" cy="57606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Shape 164"/>
          <p:cNvCxnSpPr/>
          <p:nvPr/>
        </p:nvCxnSpPr>
        <p:spPr>
          <a:xfrm rot="10800000" flipH="1">
            <a:off x="3260090" y="3172500"/>
            <a:ext cx="1080120" cy="288032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899592" y="5013176"/>
            <a:ext cx="5400600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next smallest weight edge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71" y="1484784"/>
            <a:ext cx="4219669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755576" y="5590981"/>
            <a:ext cx="312457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T={(a, d), (d, c)}</a:t>
            </a:r>
          </a:p>
        </p:txBody>
      </p:sp>
      <p:cxnSp>
        <p:nvCxnSpPr>
          <p:cNvPr id="173" name="Shape 173"/>
          <p:cNvCxnSpPr/>
          <p:nvPr/>
        </p:nvCxnSpPr>
        <p:spPr>
          <a:xfrm>
            <a:off x="4211960" y="2204864"/>
            <a:ext cx="288032" cy="57606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Shape 174"/>
          <p:cNvCxnSpPr/>
          <p:nvPr/>
        </p:nvCxnSpPr>
        <p:spPr>
          <a:xfrm rot="10800000" flipH="1">
            <a:off x="3260090" y="3172500"/>
            <a:ext cx="1080120" cy="288032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Shape 175"/>
          <p:cNvCxnSpPr/>
          <p:nvPr/>
        </p:nvCxnSpPr>
        <p:spPr>
          <a:xfrm rot="10800000" flipH="1">
            <a:off x="3028300" y="2132856"/>
            <a:ext cx="720080" cy="1224136"/>
          </a:xfrm>
          <a:prstGeom prst="straightConnector1">
            <a:avLst/>
          </a:prstGeom>
          <a:noFill/>
          <a:ln w="76200" cap="flat" cmpd="sng">
            <a:solidFill>
              <a:srgbClr val="9900CC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71" y="1484784"/>
            <a:ext cx="4219669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55576" y="5590981"/>
            <a:ext cx="433965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T={(a, d), (d, c), (d, e)}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x="4211960" y="2204864"/>
            <a:ext cx="288032" cy="57606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Shape 184"/>
          <p:cNvCxnSpPr/>
          <p:nvPr/>
        </p:nvCxnSpPr>
        <p:spPr>
          <a:xfrm rot="10800000" flipH="1">
            <a:off x="3260090" y="3172500"/>
            <a:ext cx="1080120" cy="288032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Shape 185"/>
          <p:cNvCxnSpPr/>
          <p:nvPr/>
        </p:nvCxnSpPr>
        <p:spPr>
          <a:xfrm rot="10800000" flipH="1">
            <a:off x="3028300" y="2132856"/>
            <a:ext cx="720080" cy="1224136"/>
          </a:xfrm>
          <a:prstGeom prst="straightConnector1">
            <a:avLst/>
          </a:prstGeom>
          <a:noFill/>
          <a:ln w="76200" cap="flat" cmpd="sng">
            <a:solidFill>
              <a:srgbClr val="9900CC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4891564" y="3212976"/>
            <a:ext cx="1080120" cy="21602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Shape 187"/>
          <p:cNvSpPr txBox="1"/>
          <p:nvPr/>
        </p:nvSpPr>
        <p:spPr>
          <a:xfrm>
            <a:off x="899592" y="5013176"/>
            <a:ext cx="655272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include other edges just until all vertices covered.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71" y="1484784"/>
            <a:ext cx="4219669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755576" y="5589240"/>
            <a:ext cx="5570756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T={(a, d), (d, c), (d, e), (d, b)}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4211960" y="2204864"/>
            <a:ext cx="288032" cy="57606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Shape 196"/>
          <p:cNvCxnSpPr/>
          <p:nvPr/>
        </p:nvCxnSpPr>
        <p:spPr>
          <a:xfrm rot="10800000" flipH="1">
            <a:off x="3260090" y="3172500"/>
            <a:ext cx="1080120" cy="288032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Shape 197"/>
          <p:cNvCxnSpPr/>
          <p:nvPr/>
        </p:nvCxnSpPr>
        <p:spPr>
          <a:xfrm rot="10800000" flipH="1">
            <a:off x="3028300" y="2132856"/>
            <a:ext cx="720080" cy="1224136"/>
          </a:xfrm>
          <a:prstGeom prst="straightConnector1">
            <a:avLst/>
          </a:prstGeom>
          <a:noFill/>
          <a:ln w="76200" cap="flat" cmpd="sng">
            <a:solidFill>
              <a:srgbClr val="9900CC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8" name="Shape 198"/>
          <p:cNvCxnSpPr/>
          <p:nvPr/>
        </p:nvCxnSpPr>
        <p:spPr>
          <a:xfrm rot="10800000">
            <a:off x="4891564" y="3212976"/>
            <a:ext cx="1080120" cy="21602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Shape 199"/>
          <p:cNvCxnSpPr/>
          <p:nvPr/>
        </p:nvCxnSpPr>
        <p:spPr>
          <a:xfrm flipH="1">
            <a:off x="4932040" y="2204864"/>
            <a:ext cx="1152128" cy="72008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71" y="1484784"/>
            <a:ext cx="4219669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755576" y="5590981"/>
            <a:ext cx="5570756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T={(a, d), (d, c), (d, e), (d, b)}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4211960" y="2204864"/>
            <a:ext cx="288032" cy="57606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 flipH="1">
            <a:off x="3260090" y="3172500"/>
            <a:ext cx="1080120" cy="288032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 rot="10800000" flipH="1">
            <a:off x="3028300" y="2132856"/>
            <a:ext cx="720080" cy="1224136"/>
          </a:xfrm>
          <a:prstGeom prst="straightConnector1">
            <a:avLst/>
          </a:prstGeom>
          <a:noFill/>
          <a:ln w="76200" cap="flat" cmpd="sng">
            <a:solidFill>
              <a:srgbClr val="9900CC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/>
          <p:nvPr/>
        </p:nvCxnSpPr>
        <p:spPr>
          <a:xfrm rot="10800000">
            <a:off x="4891564" y="3212976"/>
            <a:ext cx="1080120" cy="21602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/>
          <p:nvPr/>
        </p:nvCxnSpPr>
        <p:spPr>
          <a:xfrm flipH="1">
            <a:off x="4932040" y="2204864"/>
            <a:ext cx="1152128" cy="72008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Shape 212"/>
          <p:cNvSpPr txBox="1"/>
          <p:nvPr/>
        </p:nvSpPr>
        <p:spPr>
          <a:xfrm>
            <a:off x="1183390" y="6095037"/>
            <a:ext cx="403668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=7 + 9 + 23 + 32 = 71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899592" y="5013176"/>
            <a:ext cx="5400600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total weight (cost)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Spanning tree</a:t>
            </a:r>
            <a:b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Graph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1840" y="1628800"/>
            <a:ext cx="279082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512" y="4149080"/>
            <a:ext cx="28003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31840" y="4221088"/>
            <a:ext cx="29337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6176" y="4293096"/>
            <a:ext cx="27336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Prim’s Algorithm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54425" y="2253200"/>
            <a:ext cx="6582600" cy="387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 dirty="0"/>
              <a:t>1. </a:t>
            </a:r>
            <a:r>
              <a:rPr lang="en-US" sz="2000" dirty="0"/>
              <a:t>Start</a:t>
            </a:r>
            <a:r>
              <a:rPr lang="en-US" sz="1800" dirty="0"/>
              <a:t> with an arbitrary vertex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/>
              <a:t>2. </a:t>
            </a:r>
            <a:r>
              <a:rPr lang="en-US" sz="2000" dirty="0"/>
              <a:t>Select</a:t>
            </a:r>
            <a:r>
              <a:rPr lang="en-US" sz="1800" dirty="0"/>
              <a:t> the next vertex connected by an edge with smallest weight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/>
              <a:t>3. </a:t>
            </a:r>
            <a:r>
              <a:rPr lang="en-US" sz="2000" dirty="0"/>
              <a:t>Continue</a:t>
            </a:r>
            <a:r>
              <a:rPr lang="en-US" sz="1800" dirty="0"/>
              <a:t> to include other edges just until all vertices covered.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/>
              <a:t>4. </a:t>
            </a:r>
            <a:r>
              <a:rPr lang="en-US" sz="2000" dirty="0"/>
              <a:t>Calculate</a:t>
            </a:r>
            <a:r>
              <a:rPr lang="en-US" sz="1800" dirty="0"/>
              <a:t> the total weight (cost)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Prim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algorithm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71" y="1484784"/>
            <a:ext cx="4219800" cy="33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831774" y="5682200"/>
            <a:ext cx="23142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Visited </a:t>
            </a: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={}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Prim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algorithm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71" y="1484784"/>
            <a:ext cx="4219800" cy="33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823408" y="5624375"/>
            <a:ext cx="37938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Visited</a:t>
            </a: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={a}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99592" y="5013176"/>
            <a:ext cx="54006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an arbitrary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</a:t>
            </a:r>
          </a:p>
        </p:txBody>
      </p:sp>
      <p:sp>
        <p:nvSpPr>
          <p:cNvPr id="245" name="Shape 245"/>
          <p:cNvSpPr/>
          <p:nvPr/>
        </p:nvSpPr>
        <p:spPr>
          <a:xfrm>
            <a:off x="3788125" y="1672675"/>
            <a:ext cx="541200" cy="54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Prim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algorithm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71" y="1484784"/>
            <a:ext cx="4219800" cy="33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755576" y="5743381"/>
            <a:ext cx="31245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Visited</a:t>
            </a: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={a, d}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899603" y="5013175"/>
            <a:ext cx="71784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next vertex connected by an edge with smallest weight </a:t>
            </a:r>
          </a:p>
        </p:txBody>
      </p:sp>
      <p:sp>
        <p:nvSpPr>
          <p:cNvPr id="254" name="Shape 254"/>
          <p:cNvSpPr/>
          <p:nvPr/>
        </p:nvSpPr>
        <p:spPr>
          <a:xfrm>
            <a:off x="3788125" y="1672675"/>
            <a:ext cx="541200" cy="54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351875" y="2779475"/>
            <a:ext cx="541200" cy="54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6" name="Shape 256"/>
          <p:cNvCxnSpPr/>
          <p:nvPr/>
        </p:nvCxnSpPr>
        <p:spPr>
          <a:xfrm>
            <a:off x="4211960" y="2204864"/>
            <a:ext cx="288000" cy="5760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What is Spanning Tree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</a:pPr>
            <a:r>
              <a:rPr lang="en-US" dirty="0">
                <a:solidFill>
                  <a:schemeClr val="tx1"/>
                </a:solidFill>
              </a:rPr>
              <a:t>a subset of a graph G, which all the vertices of G same connected all vertices, different edges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</a:pPr>
            <a:r>
              <a:rPr lang="en-US" dirty="0">
                <a:solidFill>
                  <a:schemeClr val="tx1"/>
                </a:solidFill>
              </a:rPr>
              <a:t>does not contain cycles</a:t>
            </a:r>
          </a:p>
          <a:p>
            <a:pPr marL="457200" lvl="0" indent="-431800" rtl="0">
              <a:spcBef>
                <a:spcPts val="0"/>
              </a:spcBef>
              <a:buClr>
                <a:srgbClr val="9900FF"/>
              </a:buClr>
              <a:buSzPct val="100000"/>
            </a:pPr>
            <a:r>
              <a:rPr lang="en-US" dirty="0">
                <a:solidFill>
                  <a:schemeClr val="tx1"/>
                </a:solidFill>
              </a:rPr>
              <a:t>all connected and undirected graph G has at least one spanning tree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Minimum Spanning Tree</a:t>
            </a:r>
          </a:p>
          <a:p>
            <a:pPr marL="800100" lvl="0" indent="-13970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covers all vertices with possible number of edges or weight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Prim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algorithm</a:t>
            </a: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71" y="1484784"/>
            <a:ext cx="4219800" cy="33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755575" y="5590975"/>
            <a:ext cx="35964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Visited</a:t>
            </a: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={a, d, c}</a:t>
            </a:r>
          </a:p>
        </p:txBody>
      </p:sp>
      <p:cxnSp>
        <p:nvCxnSpPr>
          <p:cNvPr id="264" name="Shape 264"/>
          <p:cNvCxnSpPr/>
          <p:nvPr/>
        </p:nvCxnSpPr>
        <p:spPr>
          <a:xfrm>
            <a:off x="4211960" y="2204864"/>
            <a:ext cx="288000" cy="5760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Shape 265"/>
          <p:cNvCxnSpPr/>
          <p:nvPr/>
        </p:nvCxnSpPr>
        <p:spPr>
          <a:xfrm rot="10800000" flipH="1">
            <a:off x="3260090" y="3172532"/>
            <a:ext cx="1080000" cy="2880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Shape 266"/>
          <p:cNvSpPr/>
          <p:nvPr/>
        </p:nvSpPr>
        <p:spPr>
          <a:xfrm>
            <a:off x="3788125" y="1672675"/>
            <a:ext cx="541200" cy="54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351875" y="2779475"/>
            <a:ext cx="541200" cy="54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Prim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algorithm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71" y="1484784"/>
            <a:ext cx="4219800" cy="33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755576" y="5590981"/>
            <a:ext cx="43398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T={a, d, c, e}</a:t>
            </a:r>
          </a:p>
        </p:txBody>
      </p:sp>
      <p:cxnSp>
        <p:nvCxnSpPr>
          <p:cNvPr id="275" name="Shape 275"/>
          <p:cNvCxnSpPr/>
          <p:nvPr/>
        </p:nvCxnSpPr>
        <p:spPr>
          <a:xfrm>
            <a:off x="4211960" y="2204864"/>
            <a:ext cx="288000" cy="5760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 flipH="1">
            <a:off x="3260090" y="3172532"/>
            <a:ext cx="1080000" cy="2880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Shape 277"/>
          <p:cNvCxnSpPr/>
          <p:nvPr/>
        </p:nvCxnSpPr>
        <p:spPr>
          <a:xfrm rot="10800000">
            <a:off x="4891684" y="3213000"/>
            <a:ext cx="1080000" cy="2160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 txBox="1"/>
          <p:nvPr/>
        </p:nvSpPr>
        <p:spPr>
          <a:xfrm>
            <a:off x="899592" y="5013176"/>
            <a:ext cx="65526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include other edges just until all vertices covered.</a:t>
            </a:r>
          </a:p>
        </p:txBody>
      </p:sp>
      <p:sp>
        <p:nvSpPr>
          <p:cNvPr id="279" name="Shape 279"/>
          <p:cNvSpPr/>
          <p:nvPr/>
        </p:nvSpPr>
        <p:spPr>
          <a:xfrm>
            <a:off x="4351875" y="2779475"/>
            <a:ext cx="541200" cy="54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Prims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algorithm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71" y="1484784"/>
            <a:ext cx="4219800" cy="33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755576" y="5589240"/>
            <a:ext cx="5570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T={a, d, c, e</a:t>
            </a: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b}</a:t>
            </a:r>
          </a:p>
        </p:txBody>
      </p:sp>
      <p:cxnSp>
        <p:nvCxnSpPr>
          <p:cNvPr id="287" name="Shape 287"/>
          <p:cNvCxnSpPr/>
          <p:nvPr/>
        </p:nvCxnSpPr>
        <p:spPr>
          <a:xfrm>
            <a:off x="4211960" y="2204864"/>
            <a:ext cx="288000" cy="5760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Shape 288"/>
          <p:cNvCxnSpPr/>
          <p:nvPr/>
        </p:nvCxnSpPr>
        <p:spPr>
          <a:xfrm rot="10800000" flipH="1">
            <a:off x="3260090" y="3172532"/>
            <a:ext cx="1080000" cy="2880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4891684" y="3213000"/>
            <a:ext cx="1080000" cy="2160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Shape 290"/>
          <p:cNvCxnSpPr>
            <a:stCxn id="291" idx="3"/>
          </p:cNvCxnSpPr>
          <p:nvPr/>
        </p:nvCxnSpPr>
        <p:spPr>
          <a:xfrm flipH="1">
            <a:off x="4855928" y="2164322"/>
            <a:ext cx="1203000" cy="7605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Shape 292"/>
          <p:cNvSpPr/>
          <p:nvPr/>
        </p:nvSpPr>
        <p:spPr>
          <a:xfrm>
            <a:off x="3788125" y="1672675"/>
            <a:ext cx="541200" cy="54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4351875" y="2779475"/>
            <a:ext cx="541200" cy="54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664325" y="3320675"/>
            <a:ext cx="595800" cy="576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971675" y="3320675"/>
            <a:ext cx="595800" cy="576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5971675" y="1672675"/>
            <a:ext cx="595800" cy="576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788125" y="4710400"/>
            <a:ext cx="51837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total weight (cost) 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183390" y="6095037"/>
            <a:ext cx="40368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=7 + 9 + 23 + 32 = 71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/>
              <a:t>End of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Spanning tree</a:t>
            </a:r>
            <a:b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unweighted Graph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8960" y="1620630"/>
            <a:ext cx="2743200" cy="202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0" y="4003499"/>
            <a:ext cx="2743200" cy="216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8960" y="4133383"/>
            <a:ext cx="2743200" cy="210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1288" y="4077942"/>
            <a:ext cx="2743200" cy="215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Spanning tree</a:t>
            </a:r>
            <a:b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Graph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1840" y="1628800"/>
            <a:ext cx="279082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512" y="4149080"/>
            <a:ext cx="28003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31840" y="4221088"/>
            <a:ext cx="29337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6176" y="4293096"/>
            <a:ext cx="27336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Spanning tree</a:t>
            </a:r>
            <a:b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Graph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1840" y="1628800"/>
            <a:ext cx="279082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512" y="4149080"/>
            <a:ext cx="28003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31840" y="4221088"/>
            <a:ext cx="29337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6176" y="4293096"/>
            <a:ext cx="27336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Finding minimum spanning tree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>
                <a:solidFill>
                  <a:schemeClr val="tx1"/>
                </a:solidFill>
              </a:rPr>
              <a:t>Kruskal’s</a:t>
            </a:r>
            <a:r>
              <a:rPr lang="en-US" dirty="0">
                <a:solidFill>
                  <a:schemeClr val="tx1"/>
                </a:solidFill>
              </a:rPr>
              <a:t> algorithm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PRIM’s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387350" y="1938350"/>
            <a:ext cx="6867900" cy="195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an edge with the smallest edge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next smallest weight edge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include other edges just until all vertices covered.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total weight (cost)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71" y="1484784"/>
            <a:ext cx="4219669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755576" y="5301208"/>
            <a:ext cx="96051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T={}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71" y="1484784"/>
            <a:ext cx="4219669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899592" y="5624373"/>
            <a:ext cx="194796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T={(a, d)}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4211960" y="2204864"/>
            <a:ext cx="288032" cy="57606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Shape 155"/>
          <p:cNvSpPr txBox="1"/>
          <p:nvPr/>
        </p:nvSpPr>
        <p:spPr>
          <a:xfrm>
            <a:off x="899592" y="5013176"/>
            <a:ext cx="5400600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an edge with the smallest edge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On-screen Show (4:3)</PresentationFormat>
  <Paragraphs>72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Spanning tree unweighted Graph</vt:lpstr>
      <vt:lpstr>What is Spanning Tree</vt:lpstr>
      <vt:lpstr>Spanning tree unweighted Graph</vt:lpstr>
      <vt:lpstr>Spanning tree weighted Graph</vt:lpstr>
      <vt:lpstr>Spanning tree weighted Graph</vt:lpstr>
      <vt:lpstr>Finding minimum spanning tree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Spanning tree weighted Graph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Prims’s algorithm</vt:lpstr>
      <vt:lpstr>End of Slides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Spanning tree unweighted Graph</dc:title>
  <dc:creator>Instructor</dc:creator>
  <cp:lastModifiedBy>Instructor</cp:lastModifiedBy>
  <cp:revision>1</cp:revision>
  <dcterms:modified xsi:type="dcterms:W3CDTF">2017-11-22T03:06:32Z</dcterms:modified>
</cp:coreProperties>
</file>