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8"/>
  </p:notesMasterIdLst>
  <p:sldIdLst>
    <p:sldId id="256" r:id="rId2"/>
    <p:sldId id="257" r:id="rId3"/>
    <p:sldId id="315" r:id="rId4"/>
    <p:sldId id="259" r:id="rId5"/>
    <p:sldId id="261" r:id="rId6"/>
    <p:sldId id="320" r:id="rId7"/>
    <p:sldId id="297" r:id="rId8"/>
    <p:sldId id="298" r:id="rId9"/>
    <p:sldId id="318" r:id="rId10"/>
    <p:sldId id="299" r:id="rId11"/>
    <p:sldId id="300" r:id="rId12"/>
    <p:sldId id="267" r:id="rId13"/>
    <p:sldId id="319" r:id="rId14"/>
    <p:sldId id="301" r:id="rId15"/>
    <p:sldId id="303" r:id="rId16"/>
    <p:sldId id="304" r:id="rId17"/>
    <p:sldId id="306" r:id="rId18"/>
    <p:sldId id="31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6" r:id="rId27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00"/>
    <a:srgbClr val="00FF00"/>
    <a:srgbClr val="00CC00"/>
    <a:srgbClr val="07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726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58074C0-FFF5-44C1-AEB1-FB9D0C4AA1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021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2FB7-258D-4F5B-BE9F-EAFB2155F518}" type="slidenum">
              <a:rPr lang="zh-TW" altLang="en-US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73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BBED-3C9D-4ADF-A7A4-980FAEDE597A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5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972A-A85C-4B60-8550-0D105F332D98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555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57A8-DB20-4E0C-8DB8-4F13C7B03C0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61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232D-8A67-42DF-8AD4-E52BB0D0CE70}" type="slidenum">
              <a:rPr lang="zh-TW" altLang="en-US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94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5746-9B1E-4AF8-97C8-D7082742737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435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4F4F-3B28-4123-A281-274604F0821E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833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EA0F-982B-46D7-BF8A-F83A4D7BC16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01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40C6-F1B1-41DA-B17A-34C199DDE0D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042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F093BF-108D-474D-A8B4-014BFDEB444C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098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6CC0-65C8-441D-8370-530136559ED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88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BAC3D3-1F1A-4380-B213-C532C9A3DFDB}" type="slidenum">
              <a:rPr lang="zh-TW" altLang="en-US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3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057400"/>
            <a:ext cx="7543800" cy="3566160"/>
          </a:xfrm>
        </p:spPr>
        <p:txBody>
          <a:bodyPr>
            <a:normAutofit fontScale="90000"/>
          </a:bodyPr>
          <a:lstStyle/>
          <a:p>
            <a:r>
              <a:rPr lang="en-US" altLang="en-US" sz="9600" b="1" dirty="0" smtClean="0">
                <a:solidFill>
                  <a:schemeClr val="accent3">
                    <a:lumMod val="50000"/>
                  </a:schemeClr>
                </a:solidFill>
              </a:rPr>
              <a:t>Priority Queues - Heaps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8713788" y="176213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 sz="1600" b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427733"/>
              </p:ext>
            </p:extLst>
          </p:nvPr>
        </p:nvGraphicFramePr>
        <p:xfrm>
          <a:off x="685800" y="1047750"/>
          <a:ext cx="25908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Bitmap Image" r:id="rId3" imgW="5563377" imgH="2076740" progId="PBrush">
                  <p:embed/>
                </p:oleObj>
              </mc:Choice>
              <mc:Fallback>
                <p:oleObj name="Bitmap Image" r:id="rId3" imgW="5563377" imgH="207674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3424"/>
                      <a:stretch>
                        <a:fillRect/>
                      </a:stretch>
                    </p:blipFill>
                    <p:spPr bwMode="auto">
                      <a:xfrm>
                        <a:off x="685800" y="1047750"/>
                        <a:ext cx="2590800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120227"/>
              </p:ext>
            </p:extLst>
          </p:nvPr>
        </p:nvGraphicFramePr>
        <p:xfrm>
          <a:off x="4343400" y="188912"/>
          <a:ext cx="4381500" cy="605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Bitmap Image" r:id="rId5" imgW="4382112" imgH="6058746" progId="PBrush">
                  <p:embed/>
                </p:oleObj>
              </mc:Choice>
              <mc:Fallback>
                <p:oleObj name="Bitmap Image" r:id="rId5" imgW="4382112" imgH="6058746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8912"/>
                        <a:ext cx="4381500" cy="605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4"/>
          <a:stretch>
            <a:fillRect/>
          </a:stretch>
        </p:blipFill>
        <p:spPr bwMode="auto">
          <a:xfrm>
            <a:off x="685800" y="3886200"/>
            <a:ext cx="2514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Line 8"/>
          <p:cNvSpPr>
            <a:spLocks noChangeShapeType="1"/>
          </p:cNvSpPr>
          <p:nvPr/>
        </p:nvSpPr>
        <p:spPr bwMode="auto">
          <a:xfrm>
            <a:off x="1981200" y="32766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Insertion </a:t>
            </a:r>
            <a:endParaRPr lang="en-US" altLang="en-US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654696"/>
              </p:ext>
            </p:extLst>
          </p:nvPr>
        </p:nvGraphicFramePr>
        <p:xfrm>
          <a:off x="2057400" y="1885950"/>
          <a:ext cx="455295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Bitmap Image" r:id="rId3" imgW="4552381" imgH="3982006" progId="PBrush">
                  <p:embed/>
                </p:oleObj>
              </mc:Choice>
              <mc:Fallback>
                <p:oleObj name="Bitmap Image" r:id="rId3" imgW="4552381" imgH="398200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85950"/>
                        <a:ext cx="455295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Insertion 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6934200" y="2133600"/>
            <a:ext cx="1116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/>
              <a:t>A heap!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chemeClr val="accent3">
                    <a:lumMod val="50000"/>
                  </a:schemeClr>
                </a:solidFill>
              </a:rPr>
              <a:t>DeleteMin</a:t>
            </a:r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: first attempt</a:t>
            </a:r>
          </a:p>
        </p:txBody>
      </p:sp>
      <p:sp>
        <p:nvSpPr>
          <p:cNvPr id="16387" name="Text Box 1027"/>
          <p:cNvSpPr txBox="1">
            <a:spLocks noChangeArrowheads="1"/>
          </p:cNvSpPr>
          <p:nvPr/>
        </p:nvSpPr>
        <p:spPr bwMode="auto">
          <a:xfrm>
            <a:off x="838200" y="1981200"/>
            <a:ext cx="6858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Delete the root.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Compare the two children of the root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Make the lesser of the two the root.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An empty spot is created.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Bring the lesser of the two children of the empty spot to the empty spot.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A new empty spot is created.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Continue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ight Arrow 88"/>
          <p:cNvSpPr/>
          <p:nvPr/>
        </p:nvSpPr>
        <p:spPr>
          <a:xfrm>
            <a:off x="2971800" y="1905000"/>
            <a:ext cx="2407920" cy="558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008796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Deletion</a:t>
            </a:r>
            <a:endParaRPr lang="en-US" altLang="en-US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676400" y="1946564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1962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3000" y="25276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543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057400" y="25657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25812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9120" y="3209866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" y="32253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80160" y="32134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56360" y="32289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28800" y="3241964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13560" y="3257490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6" idx="7"/>
          </p:cNvCxnSpPr>
          <p:nvPr/>
        </p:nvCxnSpPr>
        <p:spPr>
          <a:xfrm flipH="1">
            <a:off x="1533245" y="2301332"/>
            <a:ext cx="210110" cy="2871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1"/>
          </p:cNvCxnSpPr>
          <p:nvPr/>
        </p:nvCxnSpPr>
        <p:spPr>
          <a:xfrm>
            <a:off x="1981200" y="2362200"/>
            <a:ext cx="143155" cy="2643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0" idx="7"/>
          </p:cNvCxnSpPr>
          <p:nvPr/>
        </p:nvCxnSpPr>
        <p:spPr>
          <a:xfrm flipH="1">
            <a:off x="969365" y="2882387"/>
            <a:ext cx="240590" cy="38834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2" idx="0"/>
          </p:cNvCxnSpPr>
          <p:nvPr/>
        </p:nvCxnSpPr>
        <p:spPr>
          <a:xfrm>
            <a:off x="1447800" y="2943255"/>
            <a:ext cx="60960" cy="27016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9117" y="2943255"/>
            <a:ext cx="100683" cy="31423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45480" y="1946564"/>
            <a:ext cx="457200" cy="415636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12080" y="25276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88280" y="2543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126480" y="25657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02680" y="25812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648200" y="3209866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24400" y="32253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349240" y="32134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25440" y="32289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897880" y="3241964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82640" y="3257490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1" idx="3"/>
            <a:endCxn id="23" idx="7"/>
          </p:cNvCxnSpPr>
          <p:nvPr/>
        </p:nvCxnSpPr>
        <p:spPr>
          <a:xfrm flipH="1">
            <a:off x="5602325" y="2301332"/>
            <a:ext cx="210110" cy="2871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1"/>
          </p:cNvCxnSpPr>
          <p:nvPr/>
        </p:nvCxnSpPr>
        <p:spPr>
          <a:xfrm>
            <a:off x="6050280" y="2362200"/>
            <a:ext cx="143155" cy="2643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7" idx="7"/>
          </p:cNvCxnSpPr>
          <p:nvPr/>
        </p:nvCxnSpPr>
        <p:spPr>
          <a:xfrm flipH="1">
            <a:off x="5038445" y="2882387"/>
            <a:ext cx="240590" cy="38834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29" idx="0"/>
          </p:cNvCxnSpPr>
          <p:nvPr/>
        </p:nvCxnSpPr>
        <p:spPr>
          <a:xfrm>
            <a:off x="5516880" y="2943255"/>
            <a:ext cx="60960" cy="27016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3"/>
          </p:cNvCxnSpPr>
          <p:nvPr/>
        </p:nvCxnSpPr>
        <p:spPr>
          <a:xfrm flipH="1">
            <a:off x="6178198" y="2920487"/>
            <a:ext cx="15237" cy="3370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49617" y="3971641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325817" y="39871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716217" y="4552696"/>
            <a:ext cx="457200" cy="415636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30617" y="4590796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706817" y="460632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152337" y="5234943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228537" y="52504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853377" y="5238496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929577" y="525402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402017" y="5267041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386777" y="5282567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5" idx="3"/>
            <a:endCxn id="57" idx="7"/>
          </p:cNvCxnSpPr>
          <p:nvPr/>
        </p:nvCxnSpPr>
        <p:spPr>
          <a:xfrm flipH="1">
            <a:off x="7106462" y="4326409"/>
            <a:ext cx="210110" cy="2871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2"/>
            <a:endCxn id="59" idx="1"/>
          </p:cNvCxnSpPr>
          <p:nvPr/>
        </p:nvCxnSpPr>
        <p:spPr>
          <a:xfrm>
            <a:off x="7554417" y="4387277"/>
            <a:ext cx="143155" cy="2643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3"/>
            <a:endCxn id="61" idx="7"/>
          </p:cNvCxnSpPr>
          <p:nvPr/>
        </p:nvCxnSpPr>
        <p:spPr>
          <a:xfrm flipH="1">
            <a:off x="6542582" y="4907464"/>
            <a:ext cx="240590" cy="38834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3" idx="0"/>
          </p:cNvCxnSpPr>
          <p:nvPr/>
        </p:nvCxnSpPr>
        <p:spPr>
          <a:xfrm>
            <a:off x="7021017" y="4968332"/>
            <a:ext cx="60960" cy="27016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3"/>
          </p:cNvCxnSpPr>
          <p:nvPr/>
        </p:nvCxnSpPr>
        <p:spPr>
          <a:xfrm flipH="1">
            <a:off x="7682335" y="4945564"/>
            <a:ext cx="15237" cy="3370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129"/>
          <p:cNvSpPr txBox="1">
            <a:spLocks noChangeArrowheads="1"/>
          </p:cNvSpPr>
          <p:nvPr/>
        </p:nvSpPr>
        <p:spPr bwMode="auto">
          <a:xfrm>
            <a:off x="3048000" y="1984721"/>
            <a:ext cx="2223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dirty="0" smtClean="0"/>
              <a:t>Perform </a:t>
            </a:r>
            <a:r>
              <a:rPr lang="en-US" altLang="en-US" sz="1800" dirty="0" err="1" smtClean="0"/>
              <a:t>DeleteMin</a:t>
            </a:r>
            <a:endParaRPr lang="en-US" altLang="en-US" sz="1800" dirty="0"/>
          </a:p>
        </p:txBody>
      </p:sp>
      <p:sp>
        <p:nvSpPr>
          <p:cNvPr id="73" name="Text Box 130"/>
          <p:cNvSpPr txBox="1">
            <a:spLocks noChangeArrowheads="1"/>
          </p:cNvSpPr>
          <p:nvPr/>
        </p:nvSpPr>
        <p:spPr bwMode="auto">
          <a:xfrm>
            <a:off x="76199" y="5682677"/>
            <a:ext cx="59740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Heap property is preserved, but completeness is </a:t>
            </a:r>
            <a:r>
              <a:rPr lang="en-US" altLang="en-US" sz="1800" dirty="0" smtClean="0"/>
              <a:t>not!</a:t>
            </a:r>
            <a:endParaRPr lang="en-US" altLang="en-US" sz="1800" dirty="0"/>
          </a:p>
        </p:txBody>
      </p:sp>
      <p:sp>
        <p:nvSpPr>
          <p:cNvPr id="100" name="Right Arrow 99"/>
          <p:cNvSpPr/>
          <p:nvPr/>
        </p:nvSpPr>
        <p:spPr>
          <a:xfrm rot="3335874">
            <a:off x="7073665" y="2730737"/>
            <a:ext cx="656704" cy="558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rot="10800000">
            <a:off x="5062250" y="4668963"/>
            <a:ext cx="656704" cy="558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363417" y="3908460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439617" y="392398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2830017" y="4489515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744417" y="4527615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820617" y="45431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2266137" y="5171762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342337" y="518728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2967177" y="5175315"/>
            <a:ext cx="457200" cy="415636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515817" y="5203860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500577" y="5219386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13" name="Straight Arrow Connector 112"/>
          <p:cNvCxnSpPr>
            <a:stCxn id="102" idx="3"/>
            <a:endCxn id="104" idx="7"/>
          </p:cNvCxnSpPr>
          <p:nvPr/>
        </p:nvCxnSpPr>
        <p:spPr>
          <a:xfrm flipH="1">
            <a:off x="3220262" y="4263228"/>
            <a:ext cx="210110" cy="2871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2"/>
            <a:endCxn id="105" idx="1"/>
          </p:cNvCxnSpPr>
          <p:nvPr/>
        </p:nvCxnSpPr>
        <p:spPr>
          <a:xfrm>
            <a:off x="3668217" y="4324096"/>
            <a:ext cx="143155" cy="2643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4" idx="3"/>
            <a:endCxn id="107" idx="7"/>
          </p:cNvCxnSpPr>
          <p:nvPr/>
        </p:nvCxnSpPr>
        <p:spPr>
          <a:xfrm flipH="1">
            <a:off x="2656382" y="4844283"/>
            <a:ext cx="240590" cy="38834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09" idx="0"/>
          </p:cNvCxnSpPr>
          <p:nvPr/>
        </p:nvCxnSpPr>
        <p:spPr>
          <a:xfrm>
            <a:off x="3134817" y="4905151"/>
            <a:ext cx="60960" cy="27016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5" idx="3"/>
          </p:cNvCxnSpPr>
          <p:nvPr/>
        </p:nvCxnSpPr>
        <p:spPr>
          <a:xfrm flipH="1">
            <a:off x="3796135" y="4882383"/>
            <a:ext cx="15237" cy="3370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895600" y="45050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2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/>
          <a:lstStyle/>
          <a:p>
            <a:r>
              <a:rPr lang="en-US" altLang="en-US" b="1" dirty="0" err="1" smtClean="0">
                <a:solidFill>
                  <a:schemeClr val="accent3">
                    <a:lumMod val="50000"/>
                  </a:schemeClr>
                </a:solidFill>
              </a:rPr>
              <a:t>DeleteMin</a:t>
            </a:r>
            <a:endParaRPr lang="en-US" altLang="en-US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031662"/>
              </p:ext>
            </p:extLst>
          </p:nvPr>
        </p:nvGraphicFramePr>
        <p:xfrm>
          <a:off x="914400" y="3352800"/>
          <a:ext cx="6984394" cy="2973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Bitmap Image" r:id="rId3" imgW="5715000" imgH="2495520" progId="Paint.Picture">
                  <p:embed/>
                </p:oleObj>
              </mc:Choice>
              <mc:Fallback>
                <p:oleObj name="Bitmap Image" r:id="rId3" imgW="5715000" imgH="249552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6984394" cy="2973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7848600" cy="4800600"/>
          </a:xfrm>
        </p:spPr>
        <p:txBody>
          <a:bodyPr>
            <a:normAutofit/>
          </a:bodyPr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2800" dirty="0" smtClean="0"/>
              <a:t>Copy the last number to the root (i.e. overwrite the minimum element stored there)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2800" dirty="0" smtClean="0"/>
              <a:t>Restore the min-heap property by “bubble down”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852958"/>
              </p:ext>
            </p:extLst>
          </p:nvPr>
        </p:nvGraphicFramePr>
        <p:xfrm>
          <a:off x="1524000" y="827075"/>
          <a:ext cx="6172200" cy="52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Bitmap Image" r:id="rId3" imgW="5219048" imgH="4476190" progId="PBrush">
                  <p:embed/>
                </p:oleObj>
              </mc:Choice>
              <mc:Fallback>
                <p:oleObj name="Bitmap Image" r:id="rId3" imgW="5219048" imgH="447619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27075"/>
                        <a:ext cx="6172200" cy="52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Oval 6"/>
          <p:cNvSpPr>
            <a:spLocks noChangeArrowheads="1"/>
          </p:cNvSpPr>
          <p:nvPr/>
        </p:nvSpPr>
        <p:spPr bwMode="auto">
          <a:xfrm>
            <a:off x="2590800" y="1600200"/>
            <a:ext cx="335280" cy="33528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/>
          </a:p>
        </p:txBody>
      </p:sp>
      <p:sp>
        <p:nvSpPr>
          <p:cNvPr id="5124" name="Oval 7"/>
          <p:cNvSpPr>
            <a:spLocks noChangeArrowheads="1"/>
          </p:cNvSpPr>
          <p:nvPr/>
        </p:nvSpPr>
        <p:spPr bwMode="auto">
          <a:xfrm>
            <a:off x="2636520" y="4572000"/>
            <a:ext cx="335280" cy="33528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435742"/>
              </p:ext>
            </p:extLst>
          </p:nvPr>
        </p:nvGraphicFramePr>
        <p:xfrm>
          <a:off x="1524000" y="419504"/>
          <a:ext cx="6248400" cy="582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Bitmap Image" r:id="rId3" imgW="5390476" imgH="5028571" progId="PBrush">
                  <p:embed/>
                </p:oleObj>
              </mc:Choice>
              <mc:Fallback>
                <p:oleObj name="Bitmap Image" r:id="rId3" imgW="5390476" imgH="502857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9504"/>
                        <a:ext cx="6248400" cy="5828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Oval 5"/>
          <p:cNvSpPr>
            <a:spLocks noChangeArrowheads="1"/>
          </p:cNvSpPr>
          <p:nvPr/>
        </p:nvSpPr>
        <p:spPr bwMode="auto">
          <a:xfrm>
            <a:off x="1956511" y="2724760"/>
            <a:ext cx="405689" cy="405689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9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1126271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Heap: array implementation</a:t>
            </a:r>
          </a:p>
        </p:txBody>
      </p:sp>
      <p:graphicFrame>
        <p:nvGraphicFramePr>
          <p:cNvPr id="717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209800" y="1828800"/>
          <a:ext cx="472440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Bitmap Image" r:id="rId3" imgW="4742857" imgH="3323810" progId="Paint.Picture">
                  <p:embed/>
                </p:oleObj>
              </mc:Choice>
              <mc:Fallback>
                <p:oleObj name="Bitmap Image" r:id="rId3" imgW="4742857" imgH="33238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4724400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984375" y="5486400"/>
          <a:ext cx="50990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Bitmap Image" r:id="rId5" imgW="4439270" imgH="714286" progId="Paint.Picture">
                  <p:embed/>
                </p:oleObj>
              </mc:Choice>
              <mc:Fallback>
                <p:oleObj name="Bitmap Image" r:id="rId5" imgW="4439270" imgH="7142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5486400"/>
                        <a:ext cx="509905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11"/>
          <p:cNvSpPr txBox="1">
            <a:spLocks noChangeArrowheads="1"/>
          </p:cNvSpPr>
          <p:nvPr/>
        </p:nvSpPr>
        <p:spPr bwMode="auto">
          <a:xfrm>
            <a:off x="4098925" y="18399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2971800" y="2743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auto">
          <a:xfrm>
            <a:off x="2286000" y="3641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76" name="Text Box 14"/>
          <p:cNvSpPr txBox="1">
            <a:spLocks noChangeArrowheads="1"/>
          </p:cNvSpPr>
          <p:nvPr/>
        </p:nvSpPr>
        <p:spPr bwMode="auto">
          <a:xfrm>
            <a:off x="2209800" y="4800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177" name="Text Box 15"/>
          <p:cNvSpPr txBox="1">
            <a:spLocks noChangeArrowheads="1"/>
          </p:cNvSpPr>
          <p:nvPr/>
        </p:nvSpPr>
        <p:spPr bwMode="auto">
          <a:xfrm>
            <a:off x="3048000" y="4876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178" name="Text Box 16"/>
          <p:cNvSpPr txBox="1">
            <a:spLocks noChangeArrowheads="1"/>
          </p:cNvSpPr>
          <p:nvPr/>
        </p:nvSpPr>
        <p:spPr bwMode="auto">
          <a:xfrm>
            <a:off x="3962400" y="48006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79" name="Text Box 17"/>
          <p:cNvSpPr txBox="1">
            <a:spLocks noChangeArrowheads="1"/>
          </p:cNvSpPr>
          <p:nvPr/>
        </p:nvSpPr>
        <p:spPr bwMode="auto">
          <a:xfrm>
            <a:off x="4343400" y="3489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180" name="Text Box 18"/>
          <p:cNvSpPr txBox="1">
            <a:spLocks noChangeArrowheads="1"/>
          </p:cNvSpPr>
          <p:nvPr/>
        </p:nvSpPr>
        <p:spPr bwMode="auto">
          <a:xfrm>
            <a:off x="6151563" y="2667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81" name="Text Box 19"/>
          <p:cNvSpPr txBox="1">
            <a:spLocks noChangeArrowheads="1"/>
          </p:cNvSpPr>
          <p:nvPr/>
        </p:nvSpPr>
        <p:spPr bwMode="auto">
          <a:xfrm>
            <a:off x="6629400" y="3413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182" name="Text Box 20"/>
          <p:cNvSpPr txBox="1">
            <a:spLocks noChangeArrowheads="1"/>
          </p:cNvSpPr>
          <p:nvPr/>
        </p:nvSpPr>
        <p:spPr bwMode="auto">
          <a:xfrm>
            <a:off x="5562600" y="3505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2341" name="Text Box 21"/>
          <p:cNvSpPr txBox="1">
            <a:spLocks noChangeArrowheads="1"/>
          </p:cNvSpPr>
          <p:nvPr/>
        </p:nvSpPr>
        <p:spPr bwMode="auto">
          <a:xfrm>
            <a:off x="304800" y="6400800"/>
            <a:ext cx="871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Is it a good idea to store arbitrary binary trees as arrays? May have many empty spaces!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1258853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Array implementation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3152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 dirty="0"/>
              <a:t>The root node is A[1].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0" dirty="0"/>
              <a:t>The left child of A[j] is A[2j]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0" dirty="0"/>
              <a:t>The right child of A[j] is A[2j + 1]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0" dirty="0"/>
              <a:t>The parent of A[j] is A[</a:t>
            </a:r>
            <a:r>
              <a:rPr lang="en-US" altLang="en-US" sz="2400" b="0" dirty="0">
                <a:sym typeface="Symbol" panose="05050102010706020507" pitchFamily="18" charset="2"/>
              </a:rPr>
              <a:t>j/2] (note: integer divide)</a:t>
            </a:r>
          </a:p>
        </p:txBody>
      </p:sp>
      <p:grpSp>
        <p:nvGrpSpPr>
          <p:cNvPr id="34" name="Group 30"/>
          <p:cNvGrpSpPr>
            <a:grpSpLocks/>
          </p:cNvGrpSpPr>
          <p:nvPr/>
        </p:nvGrpSpPr>
        <p:grpSpPr bwMode="auto">
          <a:xfrm>
            <a:off x="3886200" y="4800600"/>
            <a:ext cx="4114800" cy="533400"/>
            <a:chOff x="624" y="2448"/>
            <a:chExt cx="2592" cy="336"/>
          </a:xfrm>
        </p:grpSpPr>
        <p:grpSp>
          <p:nvGrpSpPr>
            <p:cNvPr id="35" name="Group 31"/>
            <p:cNvGrpSpPr>
              <a:grpSpLocks/>
            </p:cNvGrpSpPr>
            <p:nvPr/>
          </p:nvGrpSpPr>
          <p:grpSpPr bwMode="auto">
            <a:xfrm>
              <a:off x="624" y="2448"/>
              <a:ext cx="2592" cy="336"/>
              <a:chOff x="624" y="1776"/>
              <a:chExt cx="2592" cy="336"/>
            </a:xfrm>
          </p:grpSpPr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624" y="1776"/>
                <a:ext cx="259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</a:pPr>
                <a:endParaRPr lang="en-US" altLang="en-US"/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>
                <a:off x="816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9" name="Line 34"/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1392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>
                <a:off x="1584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>
                <a:off x="1776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>
                <a:off x="2016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2256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36" name="Text Box 41"/>
            <p:cNvSpPr txBox="1">
              <a:spLocks noChangeArrowheads="1"/>
            </p:cNvSpPr>
            <p:nvPr/>
          </p:nvSpPr>
          <p:spPr bwMode="auto">
            <a:xfrm>
              <a:off x="624" y="24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0"/>
                <a:t>1</a:t>
              </a:r>
            </a:p>
          </p:txBody>
        </p:sp>
      </p:grp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4191000" y="4800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 dirty="0"/>
              <a:t>2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4495800" y="4800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 dirty="0"/>
              <a:t>5</a:t>
            </a:r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4800600" y="4800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4</a:t>
            </a: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5105400" y="4800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 dirty="0"/>
              <a:t>3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5410200" y="4800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6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3505200" y="5715000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/>
              <a:t>Need to estimate the maximum size of the heap.</a:t>
            </a:r>
          </a:p>
        </p:txBody>
      </p:sp>
      <p:sp>
        <p:nvSpPr>
          <p:cNvPr id="52" name="Oval 51"/>
          <p:cNvSpPr/>
          <p:nvPr/>
        </p:nvSpPr>
        <p:spPr>
          <a:xfrm>
            <a:off x="1676400" y="4232564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752600" y="4248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143000" y="48136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219200" y="4829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057400" y="48517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133600" y="48672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Oval 57"/>
          <p:cNvSpPr/>
          <p:nvPr/>
        </p:nvSpPr>
        <p:spPr>
          <a:xfrm>
            <a:off x="579120" y="5495866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55320" y="55113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280160" y="54994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356360" y="55149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828800" y="5527964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905000" y="55434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52" idx="3"/>
            <a:endCxn id="54" idx="7"/>
          </p:cNvCxnSpPr>
          <p:nvPr/>
        </p:nvCxnSpPr>
        <p:spPr>
          <a:xfrm flipH="1">
            <a:off x="1533245" y="4587332"/>
            <a:ext cx="210110" cy="2871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3" idx="2"/>
            <a:endCxn id="56" idx="1"/>
          </p:cNvCxnSpPr>
          <p:nvPr/>
        </p:nvCxnSpPr>
        <p:spPr>
          <a:xfrm>
            <a:off x="1981200" y="4648200"/>
            <a:ext cx="143155" cy="2643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4" idx="3"/>
            <a:endCxn id="58" idx="7"/>
          </p:cNvCxnSpPr>
          <p:nvPr/>
        </p:nvCxnSpPr>
        <p:spPr>
          <a:xfrm flipH="1">
            <a:off x="969365" y="5168387"/>
            <a:ext cx="240590" cy="38834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2"/>
            <a:endCxn id="60" idx="0"/>
          </p:cNvCxnSpPr>
          <p:nvPr/>
        </p:nvCxnSpPr>
        <p:spPr>
          <a:xfrm>
            <a:off x="1447800" y="5229255"/>
            <a:ext cx="60960" cy="27016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2109117" y="5229255"/>
            <a:ext cx="100683" cy="31423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00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237396"/>
          </a:xfrm>
        </p:spPr>
        <p:txBody>
          <a:bodyPr/>
          <a:lstStyle/>
          <a:p>
            <a:r>
              <a:rPr lang="en-US" altLang="en-US" b="1" dirty="0" err="1" smtClean="0">
                <a:solidFill>
                  <a:schemeClr val="accent3">
                    <a:lumMod val="50000"/>
                  </a:schemeClr>
                </a:solidFill>
              </a:rPr>
              <a:t>Heapsort</a:t>
            </a:r>
            <a:endParaRPr lang="en-US" altLang="en-US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 smtClean="0"/>
              <a:t>(1)   Build a binary heap of N elements </a:t>
            </a:r>
          </a:p>
          <a:p>
            <a:pPr lvl="1"/>
            <a:r>
              <a:rPr lang="en-US" altLang="en-US" sz="2000" dirty="0" smtClean="0"/>
              <a:t>the minimum element is at the top of the heap</a:t>
            </a:r>
          </a:p>
          <a:p>
            <a:pPr lvl="1"/>
            <a:endParaRPr lang="en-US" altLang="en-US" sz="20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/>
              <a:t>(2)   Perform N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DeleteMin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/>
              <a:t>operations</a:t>
            </a:r>
          </a:p>
          <a:p>
            <a:pPr lvl="1"/>
            <a:r>
              <a:rPr lang="en-US" altLang="en-US" sz="2000" dirty="0" smtClean="0"/>
              <a:t>the elements are extracted in sorted order</a:t>
            </a:r>
          </a:p>
          <a:p>
            <a:pPr lvl="1"/>
            <a:endParaRPr lang="en-US" altLang="en-US" sz="20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/>
              <a:t>(3)   Record these elements in a second array and then copy the array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8414"/>
            <a:ext cx="7543800" cy="1450757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Motivating Example</a:t>
            </a:r>
          </a:p>
        </p:txBody>
      </p:sp>
      <p:sp>
        <p:nvSpPr>
          <p:cNvPr id="244744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543801" cy="417576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3 jobs have been submitted to a printer in the order A, B, C.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Sizes:  Job A – 100 pages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            Job B – 10 pages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            Job C -- 1 page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Average waiting time with FIFO service: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            (100+110+111) / 3 = 107 time units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Average waiting time for shortest-job-first service: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            (1+11+111) / 3 = 41 time units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dirty="0" smtClean="0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85800" y="4724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1"/>
            <a:ext cx="8305800" cy="1143000"/>
          </a:xfrm>
        </p:spPr>
        <p:txBody>
          <a:bodyPr/>
          <a:lstStyle/>
          <a:p>
            <a:r>
              <a:rPr lang="en-US" altLang="en-US" b="1" dirty="0" err="1" smtClean="0">
                <a:solidFill>
                  <a:schemeClr val="accent3">
                    <a:lumMod val="50000"/>
                  </a:schemeClr>
                </a:solidFill>
              </a:rPr>
              <a:t>Heapsort</a:t>
            </a:r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 – running time analysis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787641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400" dirty="0" smtClean="0"/>
              <a:t>(1)   Build a binary heap of N elements </a:t>
            </a:r>
          </a:p>
          <a:p>
            <a:pPr lvl="1"/>
            <a:r>
              <a:rPr lang="en-US" altLang="en-US" sz="2000" dirty="0" smtClean="0"/>
              <a:t>repeatedly insert N elements </a:t>
            </a:r>
            <a:r>
              <a:rPr lang="en-US" altLang="en-US" sz="2000" dirty="0" smtClean="0">
                <a:sym typeface="Symbol" panose="05050102010706020507" pitchFamily="18" charset="2"/>
              </a:rPr>
              <a:t>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>
                <a:solidFill>
                  <a:schemeClr val="accent3">
                    <a:lumMod val="50000"/>
                  </a:schemeClr>
                </a:solidFill>
              </a:rPr>
              <a:t>O(N log N) time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dirty="0" smtClean="0"/>
              <a:t>    (there is a more efficient way)</a:t>
            </a:r>
          </a:p>
          <a:p>
            <a:pPr lvl="1">
              <a:buFont typeface="Monotype Sorts" pitchFamily="2" charset="2"/>
              <a:buNone/>
            </a:pPr>
            <a:endParaRPr lang="en-US" altLang="en-US" sz="20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/>
              <a:t>(2)   Perform N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DeleteMin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/>
              <a:t>operations</a:t>
            </a:r>
          </a:p>
          <a:p>
            <a:pPr lvl="1"/>
            <a:r>
              <a:rPr lang="en-US" altLang="en-US" sz="2000" dirty="0" smtClean="0"/>
              <a:t>Each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DeleteMin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smtClean="0"/>
              <a:t>operation takes O(log N) </a:t>
            </a:r>
            <a:r>
              <a:rPr lang="en-US" altLang="en-US" sz="2000" dirty="0" smtClean="0">
                <a:sym typeface="Symbol" panose="05050102010706020507" pitchFamily="18" charset="2"/>
              </a:rPr>
              <a:t> </a:t>
            </a:r>
            <a:r>
              <a:rPr lang="en-US" altLang="en-US" sz="2000" i="1" dirty="0" smtClean="0">
                <a:solidFill>
                  <a:schemeClr val="accent3">
                    <a:lumMod val="50000"/>
                  </a:schemeClr>
                </a:solidFill>
              </a:rPr>
              <a:t>O(N log N)</a:t>
            </a:r>
          </a:p>
          <a:p>
            <a:pPr lvl="1"/>
            <a:endParaRPr lang="en-US" altLang="en-US" sz="2000" dirty="0" smtClean="0">
              <a:solidFill>
                <a:srgbClr val="00FF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/>
              <a:t>(3)   Record these elements in a second array and then copy the array back</a:t>
            </a:r>
          </a:p>
          <a:p>
            <a:pPr lvl="1"/>
            <a:r>
              <a:rPr lang="en-US" altLang="en-US" sz="2000" i="1" dirty="0" smtClean="0">
                <a:solidFill>
                  <a:schemeClr val="accent3">
                    <a:lumMod val="50000"/>
                  </a:schemeClr>
                </a:solidFill>
              </a:rPr>
              <a:t>O(N)</a:t>
            </a:r>
          </a:p>
          <a:p>
            <a:pPr lvl="1"/>
            <a:endParaRPr lang="en-US" altLang="en-US" sz="2000" dirty="0" smtClean="0">
              <a:solidFill>
                <a:srgbClr val="00FF00"/>
              </a:solidFill>
            </a:endParaRPr>
          </a:p>
          <a:p>
            <a:r>
              <a:rPr lang="en-US" altLang="en-US" sz="2400" dirty="0" smtClean="0"/>
              <a:t>Total: O(N log N)</a:t>
            </a:r>
          </a:p>
          <a:p>
            <a:r>
              <a:rPr lang="en-US" altLang="en-US" sz="2400" dirty="0" smtClean="0"/>
              <a:t>Storage: Uses </a:t>
            </a:r>
            <a:r>
              <a:rPr lang="en-US" altLang="en-US" sz="2400" dirty="0" smtClean="0"/>
              <a:t>an extra array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-76200"/>
            <a:ext cx="7543800" cy="1450757"/>
          </a:xfrm>
        </p:spPr>
        <p:txBody>
          <a:bodyPr/>
          <a:lstStyle/>
          <a:p>
            <a:r>
              <a:rPr lang="en-US" altLang="en-US" b="1" dirty="0" err="1" smtClean="0">
                <a:solidFill>
                  <a:schemeClr val="accent3">
                    <a:lumMod val="50000"/>
                  </a:schemeClr>
                </a:solidFill>
              </a:rPr>
              <a:t>Heapsort</a:t>
            </a:r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: no extra storage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After each </a:t>
            </a:r>
            <a:r>
              <a:rPr lang="en-US" altLang="en-US" sz="2400" dirty="0" err="1" smtClean="0"/>
              <a:t>deleteMin</a:t>
            </a:r>
            <a:r>
              <a:rPr lang="en-US" altLang="en-US" sz="2400" dirty="0" smtClean="0"/>
              <a:t>, the size of heap shrinks by 1</a:t>
            </a:r>
          </a:p>
          <a:p>
            <a:pPr lvl="1"/>
            <a:r>
              <a:rPr lang="en-US" altLang="en-US" sz="2000" dirty="0" smtClean="0"/>
              <a:t>We can use the last cell just freed up to store the element that was just deleted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 smtClean="0">
                <a:sym typeface="Symbol" panose="05050102010706020507" pitchFamily="18" charset="2"/>
              </a:rPr>
              <a:t>    </a:t>
            </a:r>
            <a:r>
              <a:rPr lang="en-US" altLang="en-US" sz="2000" dirty="0" smtClean="0"/>
              <a:t> after the last </a:t>
            </a:r>
            <a:r>
              <a:rPr lang="en-US" altLang="en-US" sz="2000" dirty="0" err="1" smtClean="0"/>
              <a:t>deleteMin</a:t>
            </a:r>
            <a:r>
              <a:rPr lang="en-US" altLang="en-US" sz="2000" dirty="0" smtClean="0"/>
              <a:t>, the array will contain the elements in </a:t>
            </a:r>
            <a:r>
              <a:rPr lang="en-US" altLang="en-US" sz="2000" i="1" dirty="0" smtClean="0">
                <a:solidFill>
                  <a:schemeClr val="accent3">
                    <a:lumMod val="50000"/>
                  </a:schemeClr>
                </a:solidFill>
              </a:rPr>
              <a:t>decreasing sorted order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2400" dirty="0" smtClean="0"/>
              <a:t>To sort the elements in the </a:t>
            </a:r>
            <a:r>
              <a:rPr lang="en-US" altLang="en-US" sz="2400" dirty="0" smtClean="0">
                <a:solidFill>
                  <a:schemeClr val="accent3">
                    <a:lumMod val="50000"/>
                  </a:schemeClr>
                </a:solidFill>
              </a:rPr>
              <a:t>decreasing order, </a:t>
            </a:r>
            <a:r>
              <a:rPr lang="en-US" altLang="en-US" sz="2400" dirty="0" smtClean="0"/>
              <a:t>use a </a:t>
            </a:r>
            <a:r>
              <a:rPr lang="en-US" altLang="en-US" sz="2400" dirty="0" smtClean="0">
                <a:solidFill>
                  <a:schemeClr val="accent3">
                    <a:lumMod val="50000"/>
                  </a:schemeClr>
                </a:solidFill>
              </a:rPr>
              <a:t>min</a:t>
            </a:r>
            <a:r>
              <a:rPr lang="en-US" altLang="en-US" sz="2400" dirty="0" smtClean="0">
                <a:solidFill>
                  <a:srgbClr val="00FF00"/>
                </a:solidFill>
              </a:rPr>
              <a:t> </a:t>
            </a:r>
            <a:r>
              <a:rPr lang="en-US" altLang="en-US" sz="2400" dirty="0" smtClean="0">
                <a:solidFill>
                  <a:schemeClr val="accent3">
                    <a:lumMod val="50000"/>
                  </a:schemeClr>
                </a:solidFill>
              </a:rPr>
              <a:t>heap</a:t>
            </a:r>
          </a:p>
          <a:p>
            <a:r>
              <a:rPr lang="en-US" altLang="en-US" sz="2400" dirty="0" smtClean="0"/>
              <a:t>To sort the elements in the </a:t>
            </a:r>
            <a:r>
              <a:rPr lang="en-US" altLang="en-US" sz="2400" dirty="0" smtClean="0">
                <a:solidFill>
                  <a:schemeClr val="accent3">
                    <a:lumMod val="50000"/>
                  </a:schemeClr>
                </a:solidFill>
              </a:rPr>
              <a:t>increasing order</a:t>
            </a:r>
            <a:r>
              <a:rPr lang="en-US" altLang="en-US" sz="2400" dirty="0" smtClean="0"/>
              <a:t>, use a </a:t>
            </a:r>
            <a:r>
              <a:rPr lang="en-US" altLang="en-US" sz="2400" dirty="0" smtClean="0">
                <a:solidFill>
                  <a:schemeClr val="accent3">
                    <a:lumMod val="50000"/>
                  </a:schemeClr>
                </a:solidFill>
              </a:rPr>
              <a:t>max heap</a:t>
            </a:r>
          </a:p>
          <a:p>
            <a:pPr lvl="1"/>
            <a:r>
              <a:rPr lang="en-US" altLang="en-US" sz="2000" dirty="0" smtClean="0"/>
              <a:t>the parent has a larger element than the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3" y="-130014"/>
            <a:ext cx="7543800" cy="1450757"/>
          </a:xfrm>
        </p:spPr>
        <p:txBody>
          <a:bodyPr/>
          <a:lstStyle/>
          <a:p>
            <a:r>
              <a:rPr lang="en-US" altLang="en-US" b="1" dirty="0" err="1" smtClean="0">
                <a:solidFill>
                  <a:schemeClr val="accent3">
                    <a:lumMod val="50000"/>
                  </a:schemeClr>
                </a:solidFill>
              </a:rPr>
              <a:t>Heapsort</a:t>
            </a:r>
            <a:endParaRPr lang="en-US" altLang="en-US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2531" name="Picture 3" descr="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4"/>
          <a:stretch>
            <a:fillRect/>
          </a:stretch>
        </p:blipFill>
        <p:spPr>
          <a:xfrm>
            <a:off x="228600" y="2489200"/>
            <a:ext cx="4405313" cy="2844800"/>
          </a:xfrm>
          <a:noFill/>
        </p:spPr>
      </p:pic>
      <p:pic>
        <p:nvPicPr>
          <p:cNvPr id="22532" name="Picture 4" descr="7"/>
          <p:cNvPicPr>
            <a:picLocks noChangeAspect="1" noChangeArrowheads="1"/>
          </p:cNvPicPr>
          <p:nvPr/>
        </p:nvPicPr>
        <p:blipFill>
          <a:blip r:embed="rId3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4"/>
          <a:stretch>
            <a:fillRect/>
          </a:stretch>
        </p:blipFill>
        <p:spPr bwMode="auto">
          <a:xfrm>
            <a:off x="4648200" y="2465387"/>
            <a:ext cx="43434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9600" y="1758157"/>
            <a:ext cx="4879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Sort in increasing order: use max heap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7239000" y="4495800"/>
            <a:ext cx="3048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638675" y="2346325"/>
            <a:ext cx="107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Delete 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313596"/>
          </a:xfrm>
        </p:spPr>
        <p:txBody>
          <a:bodyPr>
            <a:normAutofit fontScale="90000"/>
          </a:bodyPr>
          <a:lstStyle/>
          <a:p>
            <a:r>
              <a:rPr lang="en-US" altLang="en-US" b="1" dirty="0" err="1" smtClean="0">
                <a:solidFill>
                  <a:schemeClr val="accent3">
                    <a:lumMod val="50000"/>
                  </a:schemeClr>
                </a:solidFill>
              </a:rPr>
              <a:t>Heapsort</a:t>
            </a:r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: A complete example</a:t>
            </a:r>
          </a:p>
        </p:txBody>
      </p:sp>
      <p:pic>
        <p:nvPicPr>
          <p:cNvPr id="23555" name="Picture 3" descr="Comp271-7"/>
          <p:cNvPicPr>
            <a:picLocks noChangeAspect="1" noChangeArrowheads="1"/>
          </p:cNvPicPr>
          <p:nvPr/>
        </p:nvPicPr>
        <p:blipFill>
          <a:blip r:embed="rId2">
            <a:lum bright="6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7" b="75285"/>
          <a:stretch>
            <a:fillRect/>
          </a:stretch>
        </p:blipFill>
        <p:spPr bwMode="auto">
          <a:xfrm>
            <a:off x="76200" y="2743200"/>
            <a:ext cx="8991600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657600" y="2787650"/>
            <a:ext cx="107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Delete 16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619875" y="2819400"/>
            <a:ext cx="107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Delete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Example (cont’d)</a:t>
            </a:r>
          </a:p>
        </p:txBody>
      </p:sp>
      <p:pic>
        <p:nvPicPr>
          <p:cNvPr id="24579" name="Picture 1027" descr="Comp271-7"/>
          <p:cNvPicPr>
            <a:picLocks noChangeAspect="1" noChangeArrowheads="1"/>
          </p:cNvPicPr>
          <p:nvPr/>
        </p:nvPicPr>
        <p:blipFill>
          <a:blip r:embed="rId2">
            <a:lum bright="6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0" r="917" b="56549"/>
          <a:stretch>
            <a:fillRect/>
          </a:stretch>
        </p:blipFill>
        <p:spPr bwMode="auto">
          <a:xfrm>
            <a:off x="304800" y="3048000"/>
            <a:ext cx="85344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1028"/>
          <p:cNvSpPr txBox="1">
            <a:spLocks noChangeArrowheads="1"/>
          </p:cNvSpPr>
          <p:nvPr/>
        </p:nvSpPr>
        <p:spPr bwMode="auto">
          <a:xfrm>
            <a:off x="304800" y="3092450"/>
            <a:ext cx="107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Delete 10</a:t>
            </a:r>
          </a:p>
        </p:txBody>
      </p:sp>
      <p:sp>
        <p:nvSpPr>
          <p:cNvPr id="24581" name="Text Box 1029"/>
          <p:cNvSpPr txBox="1">
            <a:spLocks noChangeArrowheads="1"/>
          </p:cNvSpPr>
          <p:nvPr/>
        </p:nvSpPr>
        <p:spPr bwMode="auto">
          <a:xfrm>
            <a:off x="3352800" y="3124200"/>
            <a:ext cx="96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Delete 9</a:t>
            </a:r>
          </a:p>
        </p:txBody>
      </p:sp>
      <p:sp>
        <p:nvSpPr>
          <p:cNvPr id="24582" name="Text Box 1030"/>
          <p:cNvSpPr txBox="1">
            <a:spLocks noChangeArrowheads="1"/>
          </p:cNvSpPr>
          <p:nvPr/>
        </p:nvSpPr>
        <p:spPr bwMode="auto">
          <a:xfrm>
            <a:off x="6503988" y="312420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Delete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Example (cont’d)</a:t>
            </a:r>
          </a:p>
        </p:txBody>
      </p:sp>
      <p:pic>
        <p:nvPicPr>
          <p:cNvPr id="25603" name="Picture 1027" descr="Comp271-7"/>
          <p:cNvPicPr>
            <a:picLocks noChangeAspect="1" noChangeArrowheads="1"/>
          </p:cNvPicPr>
          <p:nvPr/>
        </p:nvPicPr>
        <p:blipFill>
          <a:blip r:embed="rId2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8" r="917" b="14137"/>
          <a:stretch>
            <a:fillRect/>
          </a:stretch>
        </p:blipFill>
        <p:spPr bwMode="auto">
          <a:xfrm>
            <a:off x="304800" y="2057400"/>
            <a:ext cx="85344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2071370"/>
            <a:ext cx="9717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Delete </a:t>
            </a:r>
            <a:r>
              <a:rPr lang="en-US" altLang="en-US" sz="1600" dirty="0" smtClean="0">
                <a:solidFill>
                  <a:srgbClr val="FF0000"/>
                </a:solidFill>
              </a:rPr>
              <a:t>7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52800" y="2117824"/>
            <a:ext cx="9717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Delete </a:t>
            </a:r>
            <a:r>
              <a:rPr lang="en-US" altLang="en-US" sz="1600" dirty="0" smtClean="0">
                <a:solidFill>
                  <a:srgbClr val="FF0000"/>
                </a:solidFill>
              </a:rPr>
              <a:t>4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24600" y="2117824"/>
            <a:ext cx="9717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Delete </a:t>
            </a:r>
            <a:r>
              <a:rPr lang="en-US" altLang="en-US" sz="1600" dirty="0" smtClean="0">
                <a:solidFill>
                  <a:srgbClr val="FF0000"/>
                </a:solidFill>
              </a:rPr>
              <a:t>3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2616" y="3994467"/>
            <a:ext cx="9717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Delete </a:t>
            </a:r>
            <a:r>
              <a:rPr lang="en-US" altLang="en-US" sz="1600" dirty="0" smtClean="0">
                <a:solidFill>
                  <a:srgbClr val="FF0000"/>
                </a:solidFill>
              </a:rPr>
              <a:t>2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143470" y="4333021"/>
            <a:ext cx="9717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Delete </a:t>
            </a:r>
            <a:r>
              <a:rPr lang="en-US" altLang="en-US" sz="1600" dirty="0" smtClean="0">
                <a:solidFill>
                  <a:srgbClr val="FF0000"/>
                </a:solidFill>
              </a:rPr>
              <a:t>1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End of Slides</a:t>
            </a:r>
            <a:endParaRPr lang="en-MY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18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8414"/>
            <a:ext cx="7543800" cy="1450757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Motivating Example</a:t>
            </a:r>
          </a:p>
        </p:txBody>
      </p:sp>
      <p:sp>
        <p:nvSpPr>
          <p:cNvPr id="244744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543801" cy="1828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dirty="0" smtClean="0"/>
              <a:t>Need to have a queue which does </a:t>
            </a:r>
            <a:r>
              <a:rPr lang="en-US" altLang="en-US" sz="3200" i="1" dirty="0" smtClean="0">
                <a:solidFill>
                  <a:schemeClr val="accent6">
                    <a:lumMod val="50000"/>
                  </a:schemeClr>
                </a:solidFill>
              </a:rPr>
              <a:t>insert</a:t>
            </a:r>
            <a:r>
              <a:rPr lang="en-US" altLang="en-US" sz="3200" dirty="0" smtClean="0"/>
              <a:t> and </a:t>
            </a:r>
            <a:r>
              <a:rPr lang="en-US" altLang="en-US" sz="3200" i="1" dirty="0" err="1" smtClean="0">
                <a:solidFill>
                  <a:schemeClr val="accent6">
                    <a:lumMod val="50000"/>
                  </a:schemeClr>
                </a:solidFill>
              </a:rPr>
              <a:t>deletemin</a:t>
            </a:r>
            <a:endParaRPr lang="en-US" altLang="en-US" sz="320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dirty="0" smtClean="0"/>
              <a:t>              </a:t>
            </a:r>
            <a:endParaRPr lang="en-US" altLang="en-US" sz="36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09600" y="3857414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200" y="3710114"/>
            <a:ext cx="3581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</a:rPr>
              <a:t>Priority Queue!!</a:t>
            </a:r>
            <a:endParaRPr lang="en-US" alt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1776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4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008796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Heaps</a:t>
            </a:r>
          </a:p>
        </p:txBody>
      </p:sp>
      <p:graphicFrame>
        <p:nvGraphicFramePr>
          <p:cNvPr id="1026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229317"/>
              </p:ext>
            </p:extLst>
          </p:nvPr>
        </p:nvGraphicFramePr>
        <p:xfrm>
          <a:off x="3910430" y="3733800"/>
          <a:ext cx="273964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3" imgW="2448267" imgH="1838095" progId="PBrush">
                  <p:embed/>
                </p:oleObj>
              </mc:Choice>
              <mc:Fallback>
                <p:oleObj name="Bitmap Image" r:id="rId3" imgW="2448267" imgH="1838095" progId="PBrush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430" y="3733800"/>
                        <a:ext cx="2739647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1027"/>
          <p:cNvSpPr txBox="1">
            <a:spLocks noChangeArrowheads="1"/>
          </p:cNvSpPr>
          <p:nvPr/>
        </p:nvSpPr>
        <p:spPr bwMode="auto">
          <a:xfrm>
            <a:off x="533400" y="1981200"/>
            <a:ext cx="8305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 dirty="0"/>
              <a:t>Heaps are “almost complete binary trees”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0" dirty="0"/>
              <a:t>  -- All levels are full except possibly the lowest level.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b="0" dirty="0"/>
              <a:t>If the lowest level is not full, then then nodes must be packed to the left.</a:t>
            </a:r>
          </a:p>
        </p:txBody>
      </p:sp>
      <p:sp>
        <p:nvSpPr>
          <p:cNvPr id="1029" name="Text Box 1030"/>
          <p:cNvSpPr txBox="1">
            <a:spLocks noChangeArrowheads="1"/>
          </p:cNvSpPr>
          <p:nvPr/>
        </p:nvSpPr>
        <p:spPr bwMode="auto">
          <a:xfrm>
            <a:off x="641985" y="5943600"/>
            <a:ext cx="790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Note: we define “complete tree” slightly different from the 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09600" y="1768475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 dirty="0"/>
              <a:t>Heap property: the value at each node is less than or equal to that of  its descendants.</a:t>
            </a:r>
          </a:p>
        </p:txBody>
      </p:sp>
      <p:sp>
        <p:nvSpPr>
          <p:cNvPr id="12292" name="Text Box 31"/>
          <p:cNvSpPr txBox="1">
            <a:spLocks noChangeArrowheads="1"/>
          </p:cNvSpPr>
          <p:nvPr/>
        </p:nvSpPr>
        <p:spPr bwMode="auto">
          <a:xfrm>
            <a:off x="5562600" y="5486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not a heap</a:t>
            </a:r>
          </a:p>
        </p:txBody>
      </p:sp>
      <p:sp>
        <p:nvSpPr>
          <p:cNvPr id="12294" name="Text Box 58"/>
          <p:cNvSpPr txBox="1">
            <a:spLocks noChangeArrowheads="1"/>
          </p:cNvSpPr>
          <p:nvPr/>
        </p:nvSpPr>
        <p:spPr bwMode="auto">
          <a:xfrm>
            <a:off x="838200" y="5328134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 dirty="0"/>
              <a:t>A heap</a:t>
            </a:r>
          </a:p>
        </p:txBody>
      </p:sp>
      <p:sp>
        <p:nvSpPr>
          <p:cNvPr id="12295" name="Oval 59"/>
          <p:cNvSpPr>
            <a:spLocks noChangeArrowheads="1"/>
          </p:cNvSpPr>
          <p:nvPr/>
        </p:nvSpPr>
        <p:spPr bwMode="auto">
          <a:xfrm rot="2501343">
            <a:off x="5729434" y="2584330"/>
            <a:ext cx="914400" cy="3054467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/>
          </a:p>
        </p:txBody>
      </p:sp>
      <p:sp>
        <p:nvSpPr>
          <p:cNvPr id="12296" name="Rectangle 60"/>
          <p:cNvSpPr>
            <a:spLocks noGrp="1" noChangeArrowheads="1"/>
          </p:cNvSpPr>
          <p:nvPr>
            <p:ph type="title"/>
          </p:nvPr>
        </p:nvSpPr>
        <p:spPr>
          <a:xfrm>
            <a:off x="800100" y="7374"/>
            <a:ext cx="7543800" cy="1450757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Coming back to Heap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9047"/>
            <a:ext cx="2362200" cy="214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24834"/>
            <a:ext cx="2532434" cy="230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09600" y="1768475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 dirty="0"/>
              <a:t>Heap property: the value at each node is less than or equal to that of  its descendants.</a:t>
            </a:r>
          </a:p>
        </p:txBody>
      </p:sp>
      <p:grpSp>
        <p:nvGrpSpPr>
          <p:cNvPr id="12291" name="Group 5"/>
          <p:cNvGrpSpPr>
            <a:grpSpLocks/>
          </p:cNvGrpSpPr>
          <p:nvPr/>
        </p:nvGrpSpPr>
        <p:grpSpPr bwMode="auto">
          <a:xfrm>
            <a:off x="4876801" y="2819401"/>
            <a:ext cx="2682875" cy="2286001"/>
            <a:chOff x="384" y="240"/>
            <a:chExt cx="1690" cy="1440"/>
          </a:xfrm>
        </p:grpSpPr>
        <p:grpSp>
          <p:nvGrpSpPr>
            <p:cNvPr id="12322" name="Group 6"/>
            <p:cNvGrpSpPr>
              <a:grpSpLocks/>
            </p:cNvGrpSpPr>
            <p:nvPr/>
          </p:nvGrpSpPr>
          <p:grpSpPr bwMode="auto">
            <a:xfrm>
              <a:off x="384" y="240"/>
              <a:ext cx="1690" cy="1440"/>
              <a:chOff x="384" y="240"/>
              <a:chExt cx="1690" cy="1440"/>
            </a:xfrm>
          </p:grpSpPr>
          <p:grpSp>
            <p:nvGrpSpPr>
              <p:cNvPr id="12324" name="Group 7"/>
              <p:cNvGrpSpPr>
                <a:grpSpLocks/>
              </p:cNvGrpSpPr>
              <p:nvPr/>
            </p:nvGrpSpPr>
            <p:grpSpPr bwMode="auto">
              <a:xfrm>
                <a:off x="767" y="240"/>
                <a:ext cx="1307" cy="911"/>
                <a:chOff x="3840" y="1505"/>
                <a:chExt cx="1549" cy="1186"/>
              </a:xfrm>
            </p:grpSpPr>
            <p:grpSp>
              <p:nvGrpSpPr>
                <p:cNvPr id="12337" name="Group 8"/>
                <p:cNvGrpSpPr>
                  <a:grpSpLocks/>
                </p:cNvGrpSpPr>
                <p:nvPr/>
              </p:nvGrpSpPr>
              <p:grpSpPr bwMode="auto">
                <a:xfrm>
                  <a:off x="3840" y="1505"/>
                  <a:ext cx="1391" cy="1098"/>
                  <a:chOff x="288" y="918"/>
                  <a:chExt cx="1391" cy="1098"/>
                </a:xfrm>
              </p:grpSpPr>
              <p:sp>
                <p:nvSpPr>
                  <p:cNvPr id="12342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918"/>
                    <a:ext cx="432" cy="45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</a:pPr>
                    <a:endParaRPr lang="en-US" altLang="en-US"/>
                  </a:p>
                </p:txBody>
              </p:sp>
              <p:sp>
                <p:nvSpPr>
                  <p:cNvPr id="1234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607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</a:pPr>
                    <a:endParaRPr lang="en-US" altLang="en-US"/>
                  </a:p>
                </p:txBody>
              </p:sp>
              <p:sp>
                <p:nvSpPr>
                  <p:cNvPr id="12344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4" y="1309"/>
                    <a:ext cx="237" cy="3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34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096"/>
                    <a:ext cx="767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sz="1800" b="0"/>
                      <a:t>4</a:t>
                    </a:r>
                  </a:p>
                </p:txBody>
              </p:sp>
              <p:sp>
                <p:nvSpPr>
                  <p:cNvPr id="1234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1658"/>
                    <a:ext cx="480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sz="1800" b="0"/>
                      <a:t>2</a:t>
                    </a:r>
                  </a:p>
                </p:txBody>
              </p:sp>
            </p:grpSp>
            <p:grpSp>
              <p:nvGrpSpPr>
                <p:cNvPr id="12338" name="Group 14"/>
                <p:cNvGrpSpPr>
                  <a:grpSpLocks/>
                </p:cNvGrpSpPr>
                <p:nvPr/>
              </p:nvGrpSpPr>
              <p:grpSpPr bwMode="auto">
                <a:xfrm>
                  <a:off x="4746" y="1916"/>
                  <a:ext cx="643" cy="775"/>
                  <a:chOff x="4398" y="1890"/>
                  <a:chExt cx="873" cy="969"/>
                </a:xfrm>
              </p:grpSpPr>
              <p:sp>
                <p:nvSpPr>
                  <p:cNvPr id="1233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2298"/>
                    <a:ext cx="528" cy="56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</a:pPr>
                    <a:endParaRPr lang="en-US" altLang="en-US"/>
                  </a:p>
                </p:txBody>
              </p:sp>
              <p:sp>
                <p:nvSpPr>
                  <p:cNvPr id="12340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90" y="2391"/>
                    <a:ext cx="481" cy="4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b="0" dirty="0"/>
                      <a:t>5</a:t>
                    </a:r>
                  </a:p>
                </p:txBody>
              </p:sp>
              <p:sp>
                <p:nvSpPr>
                  <p:cNvPr id="1234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398" y="1890"/>
                    <a:ext cx="391" cy="4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325" name="Group 18"/>
              <p:cNvGrpSpPr>
                <a:grpSpLocks/>
              </p:cNvGrpSpPr>
              <p:nvPr/>
            </p:nvGrpSpPr>
            <p:grpSpPr bwMode="auto">
              <a:xfrm>
                <a:off x="1487" y="1300"/>
                <a:ext cx="583" cy="380"/>
                <a:chOff x="811" y="1623"/>
                <a:chExt cx="691" cy="495"/>
              </a:xfrm>
            </p:grpSpPr>
            <p:sp>
              <p:nvSpPr>
                <p:cNvPr id="12335" name="Oval 19"/>
                <p:cNvSpPr>
                  <a:spLocks noChangeArrowheads="1"/>
                </p:cNvSpPr>
                <p:nvPr/>
              </p:nvSpPr>
              <p:spPr bwMode="auto">
                <a:xfrm>
                  <a:off x="811" y="1623"/>
                  <a:ext cx="432" cy="49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</a:pPr>
                  <a:endParaRPr lang="en-US" altLang="en-US"/>
                </a:p>
              </p:txBody>
            </p:sp>
            <p:sp>
              <p:nvSpPr>
                <p:cNvPr id="1233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26" y="1680"/>
                  <a:ext cx="576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800" b="0" dirty="0"/>
                    <a:t>6</a:t>
                  </a:r>
                </a:p>
              </p:txBody>
            </p:sp>
          </p:grpSp>
          <p:grpSp>
            <p:nvGrpSpPr>
              <p:cNvPr id="12326" name="Group 21"/>
              <p:cNvGrpSpPr>
                <a:grpSpLocks/>
              </p:cNvGrpSpPr>
              <p:nvPr/>
            </p:nvGrpSpPr>
            <p:grpSpPr bwMode="auto">
              <a:xfrm>
                <a:off x="384" y="1059"/>
                <a:ext cx="408" cy="574"/>
                <a:chOff x="-150" y="3758"/>
                <a:chExt cx="635" cy="627"/>
              </a:xfrm>
            </p:grpSpPr>
            <p:sp>
              <p:nvSpPr>
                <p:cNvPr id="12332" name="Oval 22"/>
                <p:cNvSpPr>
                  <a:spLocks noChangeArrowheads="1"/>
                </p:cNvSpPr>
                <p:nvPr/>
              </p:nvSpPr>
              <p:spPr bwMode="auto">
                <a:xfrm>
                  <a:off x="-150" y="3976"/>
                  <a:ext cx="574" cy="40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</a:pPr>
                  <a:endParaRPr lang="en-US" altLang="en-US"/>
                </a:p>
              </p:txBody>
            </p:sp>
            <p:sp>
              <p:nvSpPr>
                <p:cNvPr id="1233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224" y="3758"/>
                  <a:ext cx="261" cy="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33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-1" y="4017"/>
                  <a:ext cx="480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800" b="0" dirty="0"/>
                    <a:t>1</a:t>
                  </a:r>
                </a:p>
              </p:txBody>
            </p:sp>
          </p:grpSp>
          <p:grpSp>
            <p:nvGrpSpPr>
              <p:cNvPr id="12327" name="Group 25"/>
              <p:cNvGrpSpPr>
                <a:grpSpLocks/>
              </p:cNvGrpSpPr>
              <p:nvPr/>
            </p:nvGrpSpPr>
            <p:grpSpPr bwMode="auto">
              <a:xfrm>
                <a:off x="1047" y="1084"/>
                <a:ext cx="681" cy="548"/>
                <a:chOff x="1047" y="1482"/>
                <a:chExt cx="681" cy="548"/>
              </a:xfrm>
            </p:grpSpPr>
            <p:sp>
              <p:nvSpPr>
                <p:cNvPr id="12328" name="Line 26"/>
                <p:cNvSpPr>
                  <a:spLocks noChangeShapeType="1"/>
                </p:cNvSpPr>
                <p:nvPr/>
              </p:nvSpPr>
              <p:spPr bwMode="auto">
                <a:xfrm>
                  <a:off x="1047" y="1482"/>
                  <a:ext cx="126" cy="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329" name="Group 27"/>
                <p:cNvGrpSpPr>
                  <a:grpSpLocks/>
                </p:cNvGrpSpPr>
                <p:nvPr/>
              </p:nvGrpSpPr>
              <p:grpSpPr bwMode="auto">
                <a:xfrm>
                  <a:off x="1056" y="1658"/>
                  <a:ext cx="672" cy="372"/>
                  <a:chOff x="1056" y="1658"/>
                  <a:chExt cx="672" cy="372"/>
                </a:xfrm>
              </p:grpSpPr>
              <p:sp>
                <p:nvSpPr>
                  <p:cNvPr id="1233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58"/>
                    <a:ext cx="357" cy="37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</a:pPr>
                    <a:endParaRPr lang="en-US" altLang="en-US"/>
                  </a:p>
                </p:txBody>
              </p:sp>
              <p:sp>
                <p:nvSpPr>
                  <p:cNvPr id="1233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1751"/>
                    <a:ext cx="5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sz="1800" b="0" dirty="0"/>
                      <a:t>3</a:t>
                    </a:r>
                  </a:p>
                </p:txBody>
              </p:sp>
            </p:grpSp>
          </p:grpSp>
        </p:grpSp>
        <p:sp>
          <p:nvSpPr>
            <p:cNvPr id="12323" name="Line 30"/>
            <p:cNvSpPr>
              <a:spLocks noChangeShapeType="1"/>
            </p:cNvSpPr>
            <p:nvPr/>
          </p:nvSpPr>
          <p:spPr bwMode="auto">
            <a:xfrm flipH="1">
              <a:off x="1728" y="1156"/>
              <a:ext cx="132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12292" name="Text Box 31"/>
          <p:cNvSpPr txBox="1">
            <a:spLocks noChangeArrowheads="1"/>
          </p:cNvSpPr>
          <p:nvPr/>
        </p:nvSpPr>
        <p:spPr bwMode="auto">
          <a:xfrm>
            <a:off x="5562600" y="5486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not a heap</a:t>
            </a:r>
          </a:p>
        </p:txBody>
      </p:sp>
      <p:grpSp>
        <p:nvGrpSpPr>
          <p:cNvPr id="12293" name="Group 32"/>
          <p:cNvGrpSpPr>
            <a:grpSpLocks/>
          </p:cNvGrpSpPr>
          <p:nvPr/>
        </p:nvGrpSpPr>
        <p:grpSpPr bwMode="auto">
          <a:xfrm>
            <a:off x="765176" y="2895602"/>
            <a:ext cx="2751140" cy="2286003"/>
            <a:chOff x="434" y="240"/>
            <a:chExt cx="1733" cy="1440"/>
          </a:xfrm>
        </p:grpSpPr>
        <p:grpSp>
          <p:nvGrpSpPr>
            <p:cNvPr id="12297" name="Group 33"/>
            <p:cNvGrpSpPr>
              <a:grpSpLocks/>
            </p:cNvGrpSpPr>
            <p:nvPr/>
          </p:nvGrpSpPr>
          <p:grpSpPr bwMode="auto">
            <a:xfrm>
              <a:off x="434" y="240"/>
              <a:ext cx="1733" cy="1440"/>
              <a:chOff x="434" y="240"/>
              <a:chExt cx="1733" cy="1440"/>
            </a:xfrm>
          </p:grpSpPr>
          <p:grpSp>
            <p:nvGrpSpPr>
              <p:cNvPr id="12299" name="Group 34"/>
              <p:cNvGrpSpPr>
                <a:grpSpLocks/>
              </p:cNvGrpSpPr>
              <p:nvPr/>
            </p:nvGrpSpPr>
            <p:grpSpPr bwMode="auto">
              <a:xfrm>
                <a:off x="768" y="240"/>
                <a:ext cx="1295" cy="885"/>
                <a:chOff x="3840" y="1507"/>
                <a:chExt cx="1534" cy="1155"/>
              </a:xfrm>
            </p:grpSpPr>
            <p:grpSp>
              <p:nvGrpSpPr>
                <p:cNvPr id="12312" name="Group 35"/>
                <p:cNvGrpSpPr>
                  <a:grpSpLocks/>
                </p:cNvGrpSpPr>
                <p:nvPr/>
              </p:nvGrpSpPr>
              <p:grpSpPr bwMode="auto">
                <a:xfrm>
                  <a:off x="3840" y="1507"/>
                  <a:ext cx="1391" cy="1096"/>
                  <a:chOff x="288" y="920"/>
                  <a:chExt cx="1391" cy="1096"/>
                </a:xfrm>
              </p:grpSpPr>
              <p:sp>
                <p:nvSpPr>
                  <p:cNvPr id="12317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920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</a:pPr>
                    <a:endParaRPr lang="en-US" altLang="en-US"/>
                  </a:p>
                </p:txBody>
              </p:sp>
              <p:sp>
                <p:nvSpPr>
                  <p:cNvPr id="12318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607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</a:pPr>
                    <a:endParaRPr lang="en-US" altLang="en-US"/>
                  </a:p>
                </p:txBody>
              </p:sp>
              <p:sp>
                <p:nvSpPr>
                  <p:cNvPr id="12319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7" y="1272"/>
                    <a:ext cx="240" cy="3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320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983"/>
                    <a:ext cx="767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sz="1800" b="0"/>
                      <a:t>1</a:t>
                    </a:r>
                  </a:p>
                </p:txBody>
              </p:sp>
              <p:sp>
                <p:nvSpPr>
                  <p:cNvPr id="12321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1658"/>
                    <a:ext cx="480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sz="1800" b="0"/>
                      <a:t>2</a:t>
                    </a:r>
                  </a:p>
                </p:txBody>
              </p:sp>
            </p:grpSp>
            <p:grpSp>
              <p:nvGrpSpPr>
                <p:cNvPr id="12313" name="Group 41"/>
                <p:cNvGrpSpPr>
                  <a:grpSpLocks/>
                </p:cNvGrpSpPr>
                <p:nvPr/>
              </p:nvGrpSpPr>
              <p:grpSpPr bwMode="auto">
                <a:xfrm>
                  <a:off x="4716" y="1895"/>
                  <a:ext cx="658" cy="767"/>
                  <a:chOff x="4356" y="1865"/>
                  <a:chExt cx="893" cy="959"/>
                </a:xfrm>
              </p:grpSpPr>
              <p:sp>
                <p:nvSpPr>
                  <p:cNvPr id="12314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4654" y="2263"/>
                    <a:ext cx="581" cy="56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</a:pPr>
                    <a:endParaRPr lang="en-US" altLang="en-US"/>
                  </a:p>
                </p:txBody>
              </p:sp>
              <p:sp>
                <p:nvSpPr>
                  <p:cNvPr id="1231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8" y="2334"/>
                    <a:ext cx="481" cy="4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b="0" dirty="0"/>
                      <a:t>5</a:t>
                    </a:r>
                  </a:p>
                </p:txBody>
              </p:sp>
              <p:sp>
                <p:nvSpPr>
                  <p:cNvPr id="1231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356" y="1865"/>
                    <a:ext cx="418" cy="47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300" name="Group 45"/>
              <p:cNvGrpSpPr>
                <a:grpSpLocks/>
              </p:cNvGrpSpPr>
              <p:nvPr/>
            </p:nvGrpSpPr>
            <p:grpSpPr bwMode="auto">
              <a:xfrm>
                <a:off x="1536" y="1300"/>
                <a:ext cx="631" cy="380"/>
                <a:chOff x="866" y="1624"/>
                <a:chExt cx="746" cy="495"/>
              </a:xfrm>
            </p:grpSpPr>
            <p:sp>
              <p:nvSpPr>
                <p:cNvPr id="12310" name="Oval 46"/>
                <p:cNvSpPr>
                  <a:spLocks noChangeArrowheads="1"/>
                </p:cNvSpPr>
                <p:nvPr/>
              </p:nvSpPr>
              <p:spPr bwMode="auto">
                <a:xfrm>
                  <a:off x="866" y="1624"/>
                  <a:ext cx="475" cy="49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</a:pPr>
                  <a:endParaRPr lang="en-US" altLang="en-US"/>
                </a:p>
              </p:txBody>
            </p:sp>
            <p:sp>
              <p:nvSpPr>
                <p:cNvPr id="1231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036" y="1693"/>
                  <a:ext cx="576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800" b="0" dirty="0"/>
                    <a:t>6</a:t>
                  </a:r>
                </a:p>
              </p:txBody>
            </p:sp>
          </p:grpSp>
          <p:grpSp>
            <p:nvGrpSpPr>
              <p:cNvPr id="12301" name="Group 48"/>
              <p:cNvGrpSpPr>
                <a:grpSpLocks/>
              </p:cNvGrpSpPr>
              <p:nvPr/>
            </p:nvGrpSpPr>
            <p:grpSpPr bwMode="auto">
              <a:xfrm>
                <a:off x="434" y="1068"/>
                <a:ext cx="414" cy="568"/>
                <a:chOff x="-72" y="3765"/>
                <a:chExt cx="645" cy="620"/>
              </a:xfrm>
            </p:grpSpPr>
            <p:sp>
              <p:nvSpPr>
                <p:cNvPr id="12307" name="Oval 49"/>
                <p:cNvSpPr>
                  <a:spLocks noChangeArrowheads="1"/>
                </p:cNvSpPr>
                <p:nvPr/>
              </p:nvSpPr>
              <p:spPr bwMode="auto">
                <a:xfrm>
                  <a:off x="-72" y="3976"/>
                  <a:ext cx="574" cy="40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</a:pPr>
                  <a:endParaRPr lang="en-US" altLang="en-US"/>
                </a:p>
              </p:txBody>
            </p:sp>
            <p:sp>
              <p:nvSpPr>
                <p:cNvPr id="12308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37" y="3765"/>
                  <a:ext cx="2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30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74" y="4017"/>
                  <a:ext cx="480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800" b="0"/>
                    <a:t>4</a:t>
                  </a:r>
                </a:p>
              </p:txBody>
            </p:sp>
          </p:grpSp>
          <p:grpSp>
            <p:nvGrpSpPr>
              <p:cNvPr id="12302" name="Group 52"/>
              <p:cNvGrpSpPr>
                <a:grpSpLocks/>
              </p:cNvGrpSpPr>
              <p:nvPr/>
            </p:nvGrpSpPr>
            <p:grpSpPr bwMode="auto">
              <a:xfrm>
                <a:off x="1056" y="1056"/>
                <a:ext cx="672" cy="576"/>
                <a:chOff x="1056" y="1454"/>
                <a:chExt cx="672" cy="576"/>
              </a:xfrm>
            </p:grpSpPr>
            <p:sp>
              <p:nvSpPr>
                <p:cNvPr id="12303" name="Line 53"/>
                <p:cNvSpPr>
                  <a:spLocks noChangeShapeType="1"/>
                </p:cNvSpPr>
                <p:nvPr/>
              </p:nvSpPr>
              <p:spPr bwMode="auto">
                <a:xfrm>
                  <a:off x="1056" y="1454"/>
                  <a:ext cx="148" cy="2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304" name="Group 54"/>
                <p:cNvGrpSpPr>
                  <a:grpSpLocks/>
                </p:cNvGrpSpPr>
                <p:nvPr/>
              </p:nvGrpSpPr>
              <p:grpSpPr bwMode="auto">
                <a:xfrm>
                  <a:off x="1056" y="1658"/>
                  <a:ext cx="672" cy="372"/>
                  <a:chOff x="1056" y="1658"/>
                  <a:chExt cx="672" cy="372"/>
                </a:xfrm>
              </p:grpSpPr>
              <p:sp>
                <p:nvSpPr>
                  <p:cNvPr id="1230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58"/>
                    <a:ext cx="393" cy="37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</a:pPr>
                    <a:endParaRPr lang="en-US" altLang="en-US"/>
                  </a:p>
                </p:txBody>
              </p:sp>
              <p:sp>
                <p:nvSpPr>
                  <p:cNvPr id="1230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1751"/>
                    <a:ext cx="5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sz="1800" b="0" dirty="0"/>
                      <a:t>3</a:t>
                    </a:r>
                  </a:p>
                </p:txBody>
              </p:sp>
            </p:grpSp>
          </p:grpSp>
        </p:grpSp>
        <p:sp>
          <p:nvSpPr>
            <p:cNvPr id="12298" name="Line 57"/>
            <p:cNvSpPr>
              <a:spLocks noChangeShapeType="1"/>
            </p:cNvSpPr>
            <p:nvPr/>
          </p:nvSpPr>
          <p:spPr bwMode="auto">
            <a:xfrm flipH="1">
              <a:off x="1776" y="110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12294" name="Text Box 58"/>
          <p:cNvSpPr txBox="1">
            <a:spLocks noChangeArrowheads="1"/>
          </p:cNvSpPr>
          <p:nvPr/>
        </p:nvSpPr>
        <p:spPr bwMode="auto">
          <a:xfrm>
            <a:off x="1600200" y="5410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A heap</a:t>
            </a:r>
          </a:p>
        </p:txBody>
      </p:sp>
      <p:sp>
        <p:nvSpPr>
          <p:cNvPr id="12295" name="Oval 59"/>
          <p:cNvSpPr>
            <a:spLocks noChangeArrowheads="1"/>
          </p:cNvSpPr>
          <p:nvPr/>
        </p:nvSpPr>
        <p:spPr bwMode="auto">
          <a:xfrm rot="2206794">
            <a:off x="5360177" y="2487168"/>
            <a:ext cx="914400" cy="295046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/>
          </a:p>
        </p:txBody>
      </p:sp>
      <p:sp>
        <p:nvSpPr>
          <p:cNvPr id="12296" name="Rectangle 60"/>
          <p:cNvSpPr>
            <a:spLocks noGrp="1" noChangeArrowheads="1"/>
          </p:cNvSpPr>
          <p:nvPr>
            <p:ph type="title"/>
          </p:nvPr>
        </p:nvSpPr>
        <p:spPr>
          <a:xfrm>
            <a:off x="800100" y="7374"/>
            <a:ext cx="7543800" cy="1450757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Coming back to Heap</a:t>
            </a:r>
          </a:p>
        </p:txBody>
      </p:sp>
    </p:spTree>
    <p:extLst>
      <p:ext uri="{BB962C8B-B14F-4D97-AF65-F5344CB8AC3E}">
        <p14:creationId xmlns:p14="http://schemas.microsoft.com/office/powerpoint/2010/main" val="4490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237396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Heap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Heap supports the following operations efficiently</a:t>
            </a:r>
          </a:p>
          <a:p>
            <a:pPr lvl="1"/>
            <a:r>
              <a:rPr lang="en-US" altLang="en-US" sz="2400" dirty="0" smtClean="0"/>
              <a:t>Locate the current minimum in O(1) time</a:t>
            </a:r>
          </a:p>
          <a:p>
            <a:pPr lvl="1"/>
            <a:r>
              <a:rPr lang="en-US" altLang="en-US" sz="2400" dirty="0" smtClean="0"/>
              <a:t>Delete the current minimum in O(log N) time</a:t>
            </a:r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008796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Insertion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Add the new element to the lowest level</a:t>
            </a:r>
          </a:p>
          <a:p>
            <a:r>
              <a:rPr lang="en-US" altLang="en-US" sz="2800" dirty="0" smtClean="0"/>
              <a:t>Restore the min-heap property if violated:</a:t>
            </a:r>
          </a:p>
          <a:p>
            <a:pPr lvl="1"/>
            <a:r>
              <a:rPr lang="en-US" altLang="en-US" sz="2400" dirty="0" smtClean="0"/>
              <a:t>“bubble up”: if the parent of the element is larger than the element, then interchange the parent and child.</a:t>
            </a:r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ight Arrow 88"/>
          <p:cNvSpPr/>
          <p:nvPr/>
        </p:nvSpPr>
        <p:spPr>
          <a:xfrm>
            <a:off x="3505200" y="2362200"/>
            <a:ext cx="1524000" cy="558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008796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Insertion</a:t>
            </a:r>
          </a:p>
        </p:txBody>
      </p:sp>
      <p:sp>
        <p:nvSpPr>
          <p:cNvPr id="4" name="Oval 3"/>
          <p:cNvSpPr/>
          <p:nvPr/>
        </p:nvSpPr>
        <p:spPr>
          <a:xfrm>
            <a:off x="1676400" y="1946564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1962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3000" y="25276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543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057400" y="25657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25812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9120" y="3209866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" y="32253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80160" y="32134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56360" y="32289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28800" y="3241964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13560" y="3257490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6" idx="7"/>
          </p:cNvCxnSpPr>
          <p:nvPr/>
        </p:nvCxnSpPr>
        <p:spPr>
          <a:xfrm flipH="1">
            <a:off x="1533245" y="2301332"/>
            <a:ext cx="210110" cy="2871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1"/>
          </p:cNvCxnSpPr>
          <p:nvPr/>
        </p:nvCxnSpPr>
        <p:spPr>
          <a:xfrm>
            <a:off x="1981200" y="2362200"/>
            <a:ext cx="143155" cy="2643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0" idx="7"/>
          </p:cNvCxnSpPr>
          <p:nvPr/>
        </p:nvCxnSpPr>
        <p:spPr>
          <a:xfrm flipH="1">
            <a:off x="969365" y="2882387"/>
            <a:ext cx="240590" cy="38834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2" idx="0"/>
          </p:cNvCxnSpPr>
          <p:nvPr/>
        </p:nvCxnSpPr>
        <p:spPr>
          <a:xfrm>
            <a:off x="1447800" y="2943255"/>
            <a:ext cx="60960" cy="27016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9117" y="2943255"/>
            <a:ext cx="100683" cy="31423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1800" y="1946564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0" y="1962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48400" y="25276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24600" y="2543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162800" y="25657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39000" y="25812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684520" y="3209866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60720" y="32253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85560" y="321341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61760" y="32289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934200" y="3241964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918960" y="3257490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1" idx="3"/>
            <a:endCxn id="23" idx="7"/>
          </p:cNvCxnSpPr>
          <p:nvPr/>
        </p:nvCxnSpPr>
        <p:spPr>
          <a:xfrm flipH="1">
            <a:off x="6638645" y="2301332"/>
            <a:ext cx="210110" cy="2871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  <a:endCxn id="25" idx="1"/>
          </p:cNvCxnSpPr>
          <p:nvPr/>
        </p:nvCxnSpPr>
        <p:spPr>
          <a:xfrm>
            <a:off x="7086600" y="2362200"/>
            <a:ext cx="143155" cy="2643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7" idx="7"/>
          </p:cNvCxnSpPr>
          <p:nvPr/>
        </p:nvCxnSpPr>
        <p:spPr>
          <a:xfrm flipH="1">
            <a:off x="6074765" y="2882387"/>
            <a:ext cx="240590" cy="38834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29" idx="0"/>
          </p:cNvCxnSpPr>
          <p:nvPr/>
        </p:nvCxnSpPr>
        <p:spPr>
          <a:xfrm>
            <a:off x="6553200" y="2943255"/>
            <a:ext cx="60960" cy="27016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3"/>
          </p:cNvCxnSpPr>
          <p:nvPr/>
        </p:nvCxnSpPr>
        <p:spPr>
          <a:xfrm flipH="1">
            <a:off x="7214518" y="2920487"/>
            <a:ext cx="15237" cy="3370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200400" y="403250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276600" y="40480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667000" y="4613564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743200" y="4629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581400" y="4651664"/>
            <a:ext cx="457200" cy="415636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657600" y="46671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2103120" y="5295811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179320" y="531133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804160" y="5299364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880360" y="5314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3352800" y="5327909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337560" y="534343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5" idx="3"/>
            <a:endCxn id="57" idx="7"/>
          </p:cNvCxnSpPr>
          <p:nvPr/>
        </p:nvCxnSpPr>
        <p:spPr>
          <a:xfrm flipH="1">
            <a:off x="3057245" y="4387277"/>
            <a:ext cx="210110" cy="2871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2"/>
            <a:endCxn id="59" idx="1"/>
          </p:cNvCxnSpPr>
          <p:nvPr/>
        </p:nvCxnSpPr>
        <p:spPr>
          <a:xfrm>
            <a:off x="3505200" y="4448145"/>
            <a:ext cx="143155" cy="2643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3"/>
            <a:endCxn id="61" idx="7"/>
          </p:cNvCxnSpPr>
          <p:nvPr/>
        </p:nvCxnSpPr>
        <p:spPr>
          <a:xfrm flipH="1">
            <a:off x="2493365" y="4968332"/>
            <a:ext cx="240590" cy="38834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2"/>
            <a:endCxn id="63" idx="0"/>
          </p:cNvCxnSpPr>
          <p:nvPr/>
        </p:nvCxnSpPr>
        <p:spPr>
          <a:xfrm>
            <a:off x="2971800" y="5029200"/>
            <a:ext cx="60960" cy="27016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3"/>
          </p:cNvCxnSpPr>
          <p:nvPr/>
        </p:nvCxnSpPr>
        <p:spPr>
          <a:xfrm flipH="1">
            <a:off x="3633118" y="5006432"/>
            <a:ext cx="15237" cy="3370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129"/>
          <p:cNvSpPr txBox="1">
            <a:spLocks noChangeArrowheads="1"/>
          </p:cNvSpPr>
          <p:nvPr/>
        </p:nvSpPr>
        <p:spPr bwMode="auto">
          <a:xfrm>
            <a:off x="3625496" y="2441921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dirty="0"/>
              <a:t>Insert </a:t>
            </a:r>
            <a:r>
              <a:rPr lang="en-US" altLang="en-US" sz="1800" dirty="0" smtClean="0"/>
              <a:t>5</a:t>
            </a:r>
            <a:endParaRPr lang="en-US" altLang="en-US" sz="1800" dirty="0"/>
          </a:p>
        </p:txBody>
      </p:sp>
      <p:sp>
        <p:nvSpPr>
          <p:cNvPr id="73" name="Text Box 130"/>
          <p:cNvSpPr txBox="1">
            <a:spLocks noChangeArrowheads="1"/>
          </p:cNvSpPr>
          <p:nvPr/>
        </p:nvSpPr>
        <p:spPr bwMode="auto">
          <a:xfrm>
            <a:off x="3810000" y="5743545"/>
            <a:ext cx="518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dirty="0"/>
              <a:t>Percolate  up to maintain the heap property</a:t>
            </a:r>
          </a:p>
        </p:txBody>
      </p:sp>
      <p:sp>
        <p:nvSpPr>
          <p:cNvPr id="75" name="Oval 74"/>
          <p:cNvSpPr/>
          <p:nvPr/>
        </p:nvSpPr>
        <p:spPr>
          <a:xfrm>
            <a:off x="7559040" y="3226632"/>
            <a:ext cx="457200" cy="415636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620000" y="3242158"/>
            <a:ext cx="47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26" idx="2"/>
          </p:cNvCxnSpPr>
          <p:nvPr/>
        </p:nvCxnSpPr>
        <p:spPr>
          <a:xfrm>
            <a:off x="7467600" y="2981355"/>
            <a:ext cx="228600" cy="26060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038600" y="5299364"/>
            <a:ext cx="457200" cy="41563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114800" y="5314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59" idx="5"/>
            <a:endCxn id="82" idx="1"/>
          </p:cNvCxnSpPr>
          <p:nvPr/>
        </p:nvCxnSpPr>
        <p:spPr>
          <a:xfrm>
            <a:off x="3971645" y="5006432"/>
            <a:ext cx="133910" cy="3538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1331</TotalTime>
  <Words>667</Words>
  <Application>Microsoft Office PowerPoint</Application>
  <PresentationFormat>On-screen Show (4:3)</PresentationFormat>
  <Paragraphs>185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Retrospect</vt:lpstr>
      <vt:lpstr>Bitmap Image</vt:lpstr>
      <vt:lpstr>Priority Queues - Heaps</vt:lpstr>
      <vt:lpstr>Motivating Example</vt:lpstr>
      <vt:lpstr>Motivating Example</vt:lpstr>
      <vt:lpstr>Heaps</vt:lpstr>
      <vt:lpstr>Coming back to Heap</vt:lpstr>
      <vt:lpstr>Coming back to Heap</vt:lpstr>
      <vt:lpstr>Heap</vt:lpstr>
      <vt:lpstr>Insertion</vt:lpstr>
      <vt:lpstr>Insertion</vt:lpstr>
      <vt:lpstr>PowerPoint Presentation</vt:lpstr>
      <vt:lpstr>Insertion </vt:lpstr>
      <vt:lpstr>DeleteMin: first attempt</vt:lpstr>
      <vt:lpstr>Deletion</vt:lpstr>
      <vt:lpstr>DeleteMin</vt:lpstr>
      <vt:lpstr>PowerPoint Presentation</vt:lpstr>
      <vt:lpstr>PowerPoint Presentation</vt:lpstr>
      <vt:lpstr>Heap: array implementation</vt:lpstr>
      <vt:lpstr>Array implementation</vt:lpstr>
      <vt:lpstr>Heapsort</vt:lpstr>
      <vt:lpstr>Heapsort – running time analysis</vt:lpstr>
      <vt:lpstr>Heapsort: no extra storage</vt:lpstr>
      <vt:lpstr>Heapsort</vt:lpstr>
      <vt:lpstr>Heapsort: A complete example</vt:lpstr>
      <vt:lpstr>Example (cont’d)</vt:lpstr>
      <vt:lpstr>Example (cont’d)</vt:lpstr>
      <vt:lpstr>End of Slides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I</dc:title>
  <dc:creator>taicl</dc:creator>
  <cp:lastModifiedBy>Firdaus</cp:lastModifiedBy>
  <cp:revision>166</cp:revision>
  <dcterms:created xsi:type="dcterms:W3CDTF">2005-09-13T14:58:53Z</dcterms:created>
  <dcterms:modified xsi:type="dcterms:W3CDTF">2017-09-07T03:20:59Z</dcterms:modified>
</cp:coreProperties>
</file>