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781800" cy="9918700"/>
  <p:embeddedFontLst>
    <p:embeddedFont>
      <p:font typeface="Jim Nightshade" panose="020B0604020202020204" charset="0"/>
      <p:regular r:id="rId29"/>
    </p:embeddedFont>
    <p:embeddedFont>
      <p:font typeface="Garamond" panose="02020404030301010803" pitchFamily="18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aacob IIU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9T02:37:25.126" idx="1">
    <p:pos x="6000" y="0"/>
    <p:text>TO BE CHANGED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30525" y="743900"/>
            <a:ext cx="4521425" cy="371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4591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41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2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500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80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741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95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62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30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01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66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67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620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771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869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46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234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56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55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44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64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04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3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35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03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8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80901" y="1275025"/>
            <a:ext cx="7182196" cy="43079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088136" y="1385316"/>
            <a:ext cx="6967728" cy="4087367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94760" y="1267729"/>
            <a:ext cx="1554479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886199" y="1267730"/>
            <a:ext cx="1371599" cy="548640"/>
            <a:chOff x="5318305" y="1386267"/>
            <a:chExt cx="1567330" cy="645295"/>
          </a:xfrm>
        </p:grpSpPr>
        <p:cxnSp>
          <p:nvCxnSpPr>
            <p:cNvPr id="19" name="Shape 19"/>
            <p:cNvCxnSpPr/>
            <p:nvPr/>
          </p:nvCxnSpPr>
          <p:spPr>
            <a:xfrm>
              <a:off x="5318305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6885636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5318305" y="2031563"/>
              <a:ext cx="156733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72716" y="2094308"/>
            <a:ext cx="6803136" cy="2587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6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72717" y="4682062"/>
            <a:ext cx="6803136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3931919" y="1325879"/>
            <a:ext cx="128015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2387" algn="ctr" rtl="0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1100" b="1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04679" y="5211060"/>
            <a:ext cx="4430267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3378" y="5211060"/>
            <a:ext cx="1584197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606039" y="228600"/>
            <a:ext cx="3931919" cy="7680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5000625" y="2505074"/>
            <a:ext cx="5257799" cy="177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1028700" y="361949"/>
            <a:ext cx="5257799" cy="605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31520" y="2103119"/>
            <a:ext cx="7680959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980901" y="1275025"/>
            <a:ext cx="7182196" cy="43079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088136" y="1385316"/>
            <a:ext cx="6967728" cy="4087367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794760" y="1267729"/>
            <a:ext cx="1554479" cy="64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3886199" y="1267730"/>
            <a:ext cx="1371599" cy="548640"/>
            <a:chOff x="5318305" y="1386267"/>
            <a:chExt cx="1567330" cy="645295"/>
          </a:xfrm>
        </p:grpSpPr>
        <p:cxnSp>
          <p:nvCxnSpPr>
            <p:cNvPr id="48" name="Shape 48"/>
            <p:cNvCxnSpPr/>
            <p:nvPr/>
          </p:nvCxnSpPr>
          <p:spPr>
            <a:xfrm>
              <a:off x="5318305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6885636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5318305" y="2031563"/>
              <a:ext cx="156733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171280" y="2091263"/>
            <a:ext cx="680143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6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56484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931919" y="1327187"/>
            <a:ext cx="128015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2387" algn="ctr" rtl="0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1100" b="1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104936" y="5211060"/>
            <a:ext cx="4429124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5189" y="5212080"/>
            <a:ext cx="158391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31520" y="2103119"/>
            <a:ext cx="3657600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54880" y="2103119"/>
            <a:ext cx="3657600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31520" y="2074333"/>
            <a:ext cx="36576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731520" y="2755898"/>
            <a:ext cx="36576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754880" y="2074333"/>
            <a:ext cx="36576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4754880" y="2756581"/>
            <a:ext cx="36576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6765289" y="173735"/>
            <a:ext cx="2194559" cy="6510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972300" y="607391"/>
            <a:ext cx="1823084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68975" y="907142"/>
            <a:ext cx="5428856" cy="5043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972300" y="2286000"/>
            <a:ext cx="1823084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868160" y="274319"/>
            <a:ext cx="1988820" cy="630936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746007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765289" y="173735"/>
            <a:ext cx="2194559" cy="6510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868160" y="274319"/>
            <a:ext cx="1988820" cy="630936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972300" y="603504"/>
            <a:ext cx="1824227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1448" y="173735"/>
            <a:ext cx="6398514" cy="6510528"/>
          </a:xfrm>
          <a:prstGeom prst="rect">
            <a:avLst/>
          </a:prstGeom>
          <a:solidFill>
            <a:srgbClr val="BFB9B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72300" y="2286000"/>
            <a:ext cx="1824227" cy="3502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797546" y="6309360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76021" y="173735"/>
            <a:ext cx="8791955" cy="6510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92608" y="292608"/>
            <a:ext cx="8558783" cy="6272784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31520" y="2103119"/>
            <a:ext cx="7680959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312141" y="6302326"/>
            <a:ext cx="2057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596896" y="6302326"/>
            <a:ext cx="3950207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42862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753042" y="6302326"/>
            <a:ext cx="109727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</a:pPr>
            <a:fld id="{00000000-1234-1234-1234-123412341234}" type="slidenum">
              <a:rPr lang="en-MY" sz="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MY" sz="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944242" y="2122668"/>
            <a:ext cx="525779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115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Jim Nightshade"/>
                <a:ea typeface="Jim Nightshade"/>
                <a:cs typeface="Jim Nightshade"/>
                <a:sym typeface="Jim Nightshade"/>
              </a:rPr>
              <a:t>Queue</a:t>
            </a:r>
            <a:endParaRPr lang="en-MY" sz="8000" b="1" i="0" u="none" strike="noStrike" cap="none" dirty="0">
              <a:solidFill>
                <a:schemeClr val="accent6">
                  <a:lumMod val="75000"/>
                </a:schemeClr>
              </a:solidFill>
              <a:latin typeface="Jim Nightshade"/>
              <a:ea typeface="Jim Nightshade"/>
              <a:cs typeface="Jim Nightshade"/>
              <a:sym typeface="Jim Nightsha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53" y="3555259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62000" y="1938250"/>
            <a:ext cx="7909500" cy="26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Empty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 = front - 1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 queue?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Garamond"/>
              <a:buChar char="◦"/>
            </a:pPr>
            <a:r>
              <a:rPr lang="en-MY" sz="2400" dirty="0">
                <a:solidFill>
                  <a:srgbClr val="000000"/>
                </a:solidFill>
              </a:rPr>
              <a:t>back = front - 1 		</a:t>
            </a:r>
            <a:r>
              <a:rPr lang="en-MY" sz="2400" b="1" i="0" u="none" strike="noStrike" cap="none" dirty="0">
                <a:solidFill>
                  <a:srgbClr val="1155CC"/>
                </a:solidFill>
              </a:rPr>
              <a:t>the same!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Reason: n values to represent n+1 states</a:t>
            </a:r>
          </a:p>
        </p:txBody>
      </p:sp>
      <p:sp>
        <p:nvSpPr>
          <p:cNvPr id="5" name="Shape 144"/>
          <p:cNvSpPr txBox="1">
            <a:spLocks noGrp="1"/>
          </p:cNvSpPr>
          <p:nvPr>
            <p:ph type="title" idx="4294967295"/>
          </p:nvPr>
        </p:nvSpPr>
        <p:spPr>
          <a:xfrm>
            <a:off x="210065" y="238125"/>
            <a:ext cx="8662086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Issues with Queue</a:t>
            </a:r>
            <a:r>
              <a:rPr lang="en-MY" sz="36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Implementation using </a:t>
            </a: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Circular Array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43521" y="185650"/>
            <a:ext cx="8328000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How to determine if the circular Queue is Empty or Full?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62000" y="2014450"/>
            <a:ext cx="79095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Solutions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 a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boolean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variable to say explicitly whether the queue is empty or not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Make the array of size n+1 and only allow n elements to be stored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 a </a:t>
            </a:r>
            <a:r>
              <a:rPr lang="en-MY" sz="2400" b="1" i="0" u="none" strike="noStrike" cap="none" dirty="0">
                <a:solidFill>
                  <a:srgbClr val="0070C0"/>
                </a:solidFill>
              </a:rPr>
              <a:t>counter</a:t>
            </a:r>
            <a:r>
              <a:rPr lang="en-MY" sz="2400" b="0" i="0" u="none" strike="noStrike" cap="none" dirty="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 the </a:t>
            </a:r>
            <a:r>
              <a:rPr lang="en-MY" sz="2400" b="0" i="0" u="sng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number of elements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790833" y="339811"/>
            <a:ext cx="835316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Implementation using Linked List</a:t>
            </a:r>
          </a:p>
        </p:txBody>
      </p:sp>
      <p:sp>
        <p:nvSpPr>
          <p:cNvPr id="258" name="Shape 258"/>
          <p:cNvSpPr/>
          <p:nvPr/>
        </p:nvSpPr>
        <p:spPr>
          <a:xfrm>
            <a:off x="425450" y="1195258"/>
            <a:ext cx="8186857" cy="50167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Queue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Queue(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 = 10);		  // constructor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~Queue() { delete [] values; }  // destructor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IsFull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&amp; x);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DisplayQueue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front;		// front index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rear;		// rear index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counter;	// number of elements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// size of array queue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double* values;	// element array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259" name="Shape 259"/>
          <p:cNvSpPr/>
          <p:nvPr/>
        </p:nvSpPr>
        <p:spPr>
          <a:xfrm>
            <a:off x="685800" y="4343400"/>
            <a:ext cx="6858000" cy="1676400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Queue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00100" y="2028049"/>
            <a:ext cx="7543800" cy="3610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Attributes of </a:t>
            </a:r>
            <a:r>
              <a:rPr lang="en-MY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front/rear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front/rear index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number of elements in the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maxSize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capacity of the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point to an array which stores elements of the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533400" y="2014193"/>
            <a:ext cx="8077199" cy="39294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Operations of </a:t>
            </a:r>
            <a:r>
              <a:rPr lang="en-MY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return true if queue is empty, return false otherwise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IsFull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return true if queue is full, return false otherwise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add an element to the rear of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delete the element at the front of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DisplayQueue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print all the data</a:t>
            </a:r>
          </a:p>
        </p:txBody>
      </p:sp>
      <p:sp>
        <p:nvSpPr>
          <p:cNvPr id="5" name="Shape 264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Queue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8610599" cy="21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Queue(int size = 10)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 a queue array of </a:t>
            </a: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By default, </a:t>
            </a: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= 10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set to </a:t>
            </a: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pointing to the first element of the array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set to </a:t>
            </a: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MY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The queue is empty initially.</a:t>
            </a:r>
          </a:p>
        </p:txBody>
      </p:sp>
      <p:sp>
        <p:nvSpPr>
          <p:cNvPr id="278" name="Shape 278"/>
          <p:cNvSpPr/>
          <p:nvPr/>
        </p:nvSpPr>
        <p:spPr>
          <a:xfrm>
            <a:off x="902758" y="3169193"/>
            <a:ext cx="8452955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Queue::Queue(int size /* = 10 */)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values		=	new double[size];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maxSize		=	size;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front			=	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rear			=	-1;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counter		=	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735636" y="67142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  <a:buFont typeface="Courier New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  <a:sym typeface="Courier New"/>
              </a:rPr>
              <a:t>Creating</a:t>
            </a: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Queue</a:t>
            </a:r>
            <a:r>
              <a:rPr lang="en-MY" dirty="0" smtClean="0"/>
              <a:t> </a:t>
            </a: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Class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IsEmpty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0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&amp;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IsFull</a:t>
            </a:r>
            <a:endParaRPr lang="en-MY" sz="4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31520" y="2175422"/>
            <a:ext cx="769196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Since we keep track of the number of elements that are actually in the queue: 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it is easy to check if the queue is empty or full.</a:t>
            </a:r>
          </a:p>
        </p:txBody>
      </p:sp>
      <p:sp>
        <p:nvSpPr>
          <p:cNvPr id="285" name="Shape 285"/>
          <p:cNvSpPr/>
          <p:nvPr/>
        </p:nvSpPr>
        <p:spPr>
          <a:xfrm>
            <a:off x="1054651" y="3704094"/>
            <a:ext cx="6801861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Queue::IsEmpty()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(counter)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			return true;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Queue::IsFull()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(counter &lt; maxSize)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				return true;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 idx="4294967295"/>
          </p:nvPr>
        </p:nvSpPr>
        <p:spPr>
          <a:xfrm>
            <a:off x="1248567" y="304800"/>
            <a:ext cx="6799263" cy="13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Enqueue</a:t>
            </a:r>
            <a:endParaRPr lang="en-MY" sz="4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12725" y="1828800"/>
            <a:ext cx="8870949" cy="4664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Queue::Enqueue(double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(IsFull())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"Error: the queue is full." &lt;&lt; endl;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calculate the new rear position (circular)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rear			= (rear + 1) % maxSize;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insert new item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values[rear]	= x;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update counter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counter++;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true;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r>
              <a:rPr lang="en-MY" sz="2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731520" y="0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Dequeue</a:t>
            </a:r>
            <a:endParaRPr lang="en-MY" sz="4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731520" y="964949"/>
            <a:ext cx="7955280" cy="600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Queue::Dequeue(double &amp;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(IsEmpty())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"Error: the queue is 			empty." &lt;&lt; endl;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retrieve the front item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x = values[front];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move front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front	= (front + 1) % maxSize;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update counter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counter--;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true;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Printing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the elements</a:t>
            </a:r>
          </a:p>
        </p:txBody>
      </p:sp>
      <p:sp>
        <p:nvSpPr>
          <p:cNvPr id="303" name="Shape 303"/>
          <p:cNvSpPr/>
          <p:nvPr/>
        </p:nvSpPr>
        <p:spPr>
          <a:xfrm>
            <a:off x="0" y="2537623"/>
            <a:ext cx="7804150" cy="3749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Queue::DisplayQueue()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"front --&gt;";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counter; i++)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(i == 0) cout &lt;&lt; "\t";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		cout &lt;&lt; "\t\t";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values[(front + i) % maxSize];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(i != counter - 1)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cout &lt;&lt; endl;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cout &lt;&lt; "\t&lt;-- rear" &lt;&lt; endl;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233755"/>
            <a:ext cx="3809999" cy="1182687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8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Queue Overview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31520" y="2103119"/>
            <a:ext cx="7680959" cy="3931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Queue ADT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Basic operations of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Enqueuing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dirty="0" err="1"/>
              <a:t>D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equeuing</a:t>
            </a:r>
            <a:endParaRPr lang="en-MY"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Implementation of queue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Linked list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 idx="4294967295"/>
          </p:nvPr>
        </p:nvSpPr>
        <p:spPr>
          <a:xfrm>
            <a:off x="914400" y="381000"/>
            <a:ext cx="4386649" cy="130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Sample run using</a:t>
            </a:r>
            <a:r>
              <a:rPr lang="en-MY" sz="40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  <a:sym typeface="Courier New"/>
              </a:rPr>
              <a:t>Queue</a:t>
            </a:r>
          </a:p>
        </p:txBody>
      </p:sp>
      <p:sp>
        <p:nvSpPr>
          <p:cNvPr id="310" name="Shape 310"/>
          <p:cNvSpPr/>
          <p:nvPr/>
        </p:nvSpPr>
        <p:spPr>
          <a:xfrm>
            <a:off x="381000" y="2438400"/>
            <a:ext cx="7577138" cy="4003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main(void)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Queue queue(5);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 items." &lt;&lt; 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0; x &lt; 5; x++)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queue.Enqueue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"Now attempting to 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again..." &lt;&lt; 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queue.Enqueue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queue.DisplayQueue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queue.Dequeue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"Retrieved element = " &lt;&lt; value &lt;&lt; 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queue.DisplayQueue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queue.Enqueue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(7);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queue.DisplayQueue</a:t>
            </a: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0105" y="276225"/>
            <a:ext cx="3217370" cy="322897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 idx="4294967295"/>
          </p:nvPr>
        </p:nvSpPr>
        <p:spPr>
          <a:xfrm>
            <a:off x="280987" y="287201"/>
            <a:ext cx="8534399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Queue Implementation using Linked List</a:t>
            </a:r>
          </a:p>
        </p:txBody>
      </p:sp>
      <p:sp>
        <p:nvSpPr>
          <p:cNvPr id="317" name="Shape 317"/>
          <p:cNvSpPr/>
          <p:nvPr/>
        </p:nvSpPr>
        <p:spPr>
          <a:xfrm>
            <a:off x="920321" y="1066800"/>
            <a:ext cx="7058024" cy="547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Queue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Queue() {		// constructor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front = rear =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counter	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~Queue() {		// destructor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double value;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 (!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(counter) 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	    	return true;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&amp; x);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DisplayQueue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front;	// pointer to front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rear;	// pointer to last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counter;	// number of elements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18" name="Shape 318"/>
          <p:cNvSpPr/>
          <p:nvPr/>
        </p:nvSpPr>
        <p:spPr>
          <a:xfrm>
            <a:off x="967943" y="5309285"/>
            <a:ext cx="5939481" cy="1203325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501651" y="1413992"/>
            <a:ext cx="6127749" cy="43592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Queue::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new 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	=	x;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front		=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rear		=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rear-&gt;next	=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rear		=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counter++;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5" name="Shape 325"/>
          <p:cNvSpPr/>
          <p:nvPr/>
        </p:nvSpPr>
        <p:spPr>
          <a:xfrm>
            <a:off x="7356691" y="4972195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353048" y="4972195"/>
            <a:ext cx="384299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880378" y="4967433"/>
            <a:ext cx="460313" cy="38735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846950" y="4588505"/>
            <a:ext cx="1059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rear</a:t>
            </a:r>
          </a:p>
        </p:txBody>
      </p:sp>
      <p:sp>
        <p:nvSpPr>
          <p:cNvPr id="330" name="Shape 330"/>
          <p:cNvSpPr/>
          <p:nvPr/>
        </p:nvSpPr>
        <p:spPr>
          <a:xfrm>
            <a:off x="6654800" y="5872475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638800" y="5872475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Shape 334"/>
          <p:cNvCxnSpPr>
            <a:endCxn id="341" idx="1"/>
          </p:cNvCxnSpPr>
          <p:nvPr/>
        </p:nvCxnSpPr>
        <p:spPr>
          <a:xfrm>
            <a:off x="6526428" y="5157933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35" name="Shape 335"/>
          <p:cNvCxnSpPr/>
          <p:nvPr/>
        </p:nvCxnSpPr>
        <p:spPr>
          <a:xfrm rot="10800000" flipH="1">
            <a:off x="6867525" y="6027975"/>
            <a:ext cx="371400" cy="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36" name="Shape 336"/>
          <p:cNvCxnSpPr/>
          <p:nvPr/>
        </p:nvCxnSpPr>
        <p:spPr>
          <a:xfrm rot="10800000" flipH="1">
            <a:off x="5824538" y="6048612"/>
            <a:ext cx="371400" cy="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37" name="Shape 337"/>
          <p:cNvSpPr/>
          <p:nvPr/>
        </p:nvSpPr>
        <p:spPr>
          <a:xfrm>
            <a:off x="7612063" y="5872475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231063" y="587406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7018338" y="5562912"/>
            <a:ext cx="1059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rear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547838" y="6285779"/>
            <a:ext cx="1059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lang="en-MY" sz="1400" b="1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983628" y="4967433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2" name="Shape 342"/>
          <p:cNvSpPr/>
          <p:nvPr/>
        </p:nvSpPr>
        <p:spPr>
          <a:xfrm>
            <a:off x="6248400" y="5867712"/>
            <a:ext cx="381000" cy="388938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5257800" y="5867712"/>
            <a:ext cx="381000" cy="388938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44" name="Shape 344"/>
          <p:cNvSpPr/>
          <p:nvPr/>
        </p:nvSpPr>
        <p:spPr>
          <a:xfrm>
            <a:off x="8077476" y="5097176"/>
            <a:ext cx="533400" cy="1066725"/>
          </a:xfrm>
          <a:prstGeom prst="curvedLeftArrow">
            <a:avLst>
              <a:gd name="adj1" fmla="val 28571"/>
              <a:gd name="adj2" fmla="val 57143"/>
              <a:gd name="adj3" fmla="val 33333"/>
            </a:avLst>
          </a:prstGeom>
          <a:solidFill>
            <a:srgbClr val="FFFF00"/>
          </a:solidFill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90"/>
          <p:cNvSpPr txBox="1">
            <a:spLocks/>
          </p:cNvSpPr>
          <p:nvPr/>
        </p:nvSpPr>
        <p:spPr>
          <a:xfrm>
            <a:off x="1248567" y="304800"/>
            <a:ext cx="6799263" cy="13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  <a:buFont typeface="Courier New"/>
              <a:buNone/>
            </a:pPr>
            <a:r>
              <a:rPr lang="en-MY" sz="4400" b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Enqueue</a:t>
            </a:r>
            <a:endParaRPr lang="en-MY" sz="4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273050" y="1371600"/>
            <a:ext cx="8870949" cy="405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Queue::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&amp; x) {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"Error: the queue is empty." &lt;&lt;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x			=	front-&gt;data;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Node* 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front-&gt;next;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 front;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front			=	</a:t>
            </a:r>
            <a:r>
              <a:rPr lang="en-MY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counter--;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1" name="Shape 351"/>
          <p:cNvSpPr/>
          <p:nvPr/>
        </p:nvSpPr>
        <p:spPr>
          <a:xfrm>
            <a:off x="4868862" y="616902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487862" y="617061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852862" y="616902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471862" y="617061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5" name="Shape 355"/>
          <p:cNvSpPr/>
          <p:nvPr/>
        </p:nvSpPr>
        <p:spPr>
          <a:xfrm>
            <a:off x="3840162" y="517842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459162" y="518001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824163" y="517842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443163" y="518001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Shape 359"/>
          <p:cNvCxnSpPr/>
          <p:nvPr/>
        </p:nvCxnSpPr>
        <p:spPr>
          <a:xfrm rot="10800000" flipH="1">
            <a:off x="4038600" y="6345237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60" name="Shape 360"/>
          <p:cNvCxnSpPr/>
          <p:nvPr/>
        </p:nvCxnSpPr>
        <p:spPr>
          <a:xfrm rot="10800000" flipH="1">
            <a:off x="4052887" y="5334000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61" name="Shape 361"/>
          <p:cNvCxnSpPr/>
          <p:nvPr/>
        </p:nvCxnSpPr>
        <p:spPr>
          <a:xfrm rot="10800000" flipH="1">
            <a:off x="3009900" y="5354637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62" name="Shape 362"/>
          <p:cNvSpPr/>
          <p:nvPr/>
        </p:nvSpPr>
        <p:spPr>
          <a:xfrm>
            <a:off x="4797425" y="517842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416425" y="518001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366963" y="4868862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front</a:t>
            </a:r>
          </a:p>
        </p:txBody>
      </p:sp>
      <p:sp>
        <p:nvSpPr>
          <p:cNvPr id="365" name="Shape 365"/>
          <p:cNvSpPr/>
          <p:nvPr/>
        </p:nvSpPr>
        <p:spPr>
          <a:xfrm>
            <a:off x="4495800" y="616426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66" name="Shape 366"/>
          <p:cNvSpPr/>
          <p:nvPr/>
        </p:nvSpPr>
        <p:spPr>
          <a:xfrm>
            <a:off x="4424362" y="517366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67" name="Shape 367"/>
          <p:cNvSpPr/>
          <p:nvPr/>
        </p:nvSpPr>
        <p:spPr>
          <a:xfrm>
            <a:off x="3433762" y="517366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68" name="Shape 368"/>
          <p:cNvSpPr/>
          <p:nvPr/>
        </p:nvSpPr>
        <p:spPr>
          <a:xfrm>
            <a:off x="2443163" y="517366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352800" y="579120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front</a:t>
            </a:r>
          </a:p>
        </p:txBody>
      </p:sp>
      <p:sp>
        <p:nvSpPr>
          <p:cNvPr id="370" name="Shape 370"/>
          <p:cNvSpPr/>
          <p:nvPr/>
        </p:nvSpPr>
        <p:spPr>
          <a:xfrm>
            <a:off x="1752600" y="5486400"/>
            <a:ext cx="457200" cy="838199"/>
          </a:xfrm>
          <a:prstGeom prst="curvedRightArrow">
            <a:avLst>
              <a:gd name="adj1" fmla="val 36667"/>
              <a:gd name="adj2" fmla="val 73333"/>
              <a:gd name="adj3" fmla="val 33333"/>
            </a:avLst>
          </a:prstGeom>
          <a:solidFill>
            <a:srgbClr val="FFFF00"/>
          </a:solidFill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96"/>
          <p:cNvSpPr txBox="1">
            <a:spLocks noGrp="1"/>
          </p:cNvSpPr>
          <p:nvPr>
            <p:ph type="title"/>
          </p:nvPr>
        </p:nvSpPr>
        <p:spPr>
          <a:xfrm>
            <a:off x="731520" y="0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ourier New"/>
              <a:buNone/>
            </a:pPr>
            <a:r>
              <a:rPr lang="en-MY" sz="4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Dequeue</a:t>
            </a:r>
            <a:endParaRPr lang="en-MY" sz="4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606754" y="1295400"/>
            <a:ext cx="8494633" cy="52629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Queue::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DisplayQueue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"front --&gt;";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front;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counter;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0)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"\t";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	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"\t\t";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counter - 1)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"\t&lt;-- rear" &lt;&lt; 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MY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762000" y="228600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Printing</a:t>
            </a:r>
            <a:r>
              <a:rPr lang="en-MY" dirty="0" smtClean="0"/>
              <a:t> </a:t>
            </a: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the elements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08863" y="233890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583931" y="1524000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Queue implemented using linked list will never be full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0346" y="2236573"/>
            <a:ext cx="3480229" cy="4088027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236574"/>
            <a:ext cx="3824779" cy="4040402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85" name="Shape 385"/>
          <p:cNvSpPr txBox="1"/>
          <p:nvPr/>
        </p:nvSpPr>
        <p:spPr>
          <a:xfrm>
            <a:off x="1371600" y="6324600"/>
            <a:ext cx="2286000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array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562600" y="6384925"/>
            <a:ext cx="26669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linked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172716" y="2094308"/>
            <a:ext cx="6803136" cy="2587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8000" b="1" dirty="0">
                <a:solidFill>
                  <a:schemeClr val="accent6">
                    <a:lumMod val="75000"/>
                  </a:schemeClr>
                </a:solidFill>
                <a:latin typeface="Jim Nightshade"/>
                <a:ea typeface="Jim Nightshade"/>
                <a:cs typeface="Jim Nightshade"/>
              </a:rPr>
              <a:t>END</a:t>
            </a:r>
            <a:r>
              <a:rPr lang="en-MY" sz="6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8000" b="1" dirty="0">
                <a:solidFill>
                  <a:schemeClr val="accent6">
                    <a:lumMod val="75000"/>
                  </a:schemeClr>
                </a:solidFill>
                <a:latin typeface="Jim Nightshade"/>
                <a:ea typeface="Jim Nightshade"/>
                <a:cs typeface="Jim Nightshade"/>
              </a:rPr>
              <a:t>OF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31520" y="642593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800" b="1" dirty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800" b="1" dirty="0">
                <a:solidFill>
                  <a:schemeClr val="accent4">
                    <a:lumMod val="50000"/>
                  </a:schemeClr>
                </a:solidFill>
              </a:rPr>
              <a:t>ADT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45868" y="2011423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 a stack, a</a:t>
            </a:r>
            <a:r>
              <a:rPr lang="en-MY" sz="3200" b="0" i="1" u="none" strike="noStrike" cap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3200" b="0" i="1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queue</a:t>
            </a: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also a list.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Insertion is done only at one end, while deletion is performed at the other end.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Accessing the elements of queues follows a </a:t>
            </a:r>
            <a:r>
              <a:rPr lang="en-MY" sz="32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First In, First Out (FIFO) </a:t>
            </a: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order.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Like customers standing in a check-out line in a store, the first customer in is the first customer 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37062" y="76200"/>
            <a:ext cx="768095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800" b="1" dirty="0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en-MY" sz="4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800" b="1" dirty="0">
                <a:solidFill>
                  <a:schemeClr val="accent4">
                    <a:lumMod val="50000"/>
                  </a:schemeClr>
                </a:solidFill>
              </a:rPr>
              <a:t>Queue ADT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58558" y="1066800"/>
            <a:ext cx="7437968" cy="3444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Another form of restricted list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Insertion is done at one end, whereas deletion is performed at the other end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Basic operations: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enqueue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insert an element at the rear of the list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dequeue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delete the element at the front of the list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First-in First-out (FIFO) list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32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054850" y="5791200"/>
            <a:ext cx="1600200" cy="70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b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MY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49225" y="5897550"/>
            <a:ext cx="1600200" cy="70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b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MY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lang="en-MY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064250" y="6156325"/>
            <a:ext cx="6858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62200" y="6156325"/>
            <a:ext cx="9906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2743200" y="5791200"/>
            <a:ext cx="0" cy="457200"/>
          </a:xfrm>
          <a:prstGeom prst="straightConnector1">
            <a:avLst/>
          </a:prstGeom>
          <a:noFill/>
          <a:ln w="317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6445250" y="5791200"/>
            <a:ext cx="0" cy="457200"/>
          </a:xfrm>
          <a:prstGeom prst="straightConnector1">
            <a:avLst/>
          </a:prstGeom>
          <a:noFill/>
          <a:ln w="317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Bent Arrow 1"/>
          <p:cNvSpPr/>
          <p:nvPr/>
        </p:nvSpPr>
        <p:spPr>
          <a:xfrm rot="16200000" flipH="1">
            <a:off x="1412283" y="5063095"/>
            <a:ext cx="620915" cy="125336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flipH="1">
            <a:off x="6806665" y="5270443"/>
            <a:ext cx="1311724" cy="655650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 idx="4294967295"/>
          </p:nvPr>
        </p:nvSpPr>
        <p:spPr>
          <a:xfrm>
            <a:off x="518985" y="238125"/>
            <a:ext cx="8015416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36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MY" sz="4400" b="1" dirty="0">
                <a:solidFill>
                  <a:schemeClr val="accent4">
                    <a:lumMod val="50000"/>
                  </a:schemeClr>
                </a:solidFill>
              </a:rPr>
              <a:t>Implementation using Array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677862" y="1296987"/>
            <a:ext cx="7848599" cy="25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 are several different algorithms to implement </a:t>
            </a:r>
            <a:r>
              <a:rPr lang="en-MY" sz="3200" b="0" i="0" u="none" strike="noStrike" cap="none" dirty="0" err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Enqueue</a:t>
            </a: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MY" sz="3200" b="0" i="0" u="none" strike="noStrike" cap="none" dirty="0" err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Dequeue</a:t>
            </a:r>
            <a:endParaRPr lang="en-MY" sz="3200" b="0" i="0" u="none" strike="noStrike" cap="none" dirty="0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Naïve way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</a:t>
            </a:r>
            <a:r>
              <a:rPr lang="en-MY" sz="2800" b="0" i="0" u="none" strike="noStrike" cap="none" dirty="0" err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enqueuing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the </a:t>
            </a:r>
            <a:r>
              <a:rPr lang="en-MY" sz="2800" b="0" i="0" u="sng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front index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always fixed and the </a:t>
            </a:r>
            <a:r>
              <a:rPr lang="en-MY" sz="2800" b="0" i="0" u="sng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rear index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moves forward in the array.</a:t>
            </a:r>
          </a:p>
        </p:txBody>
      </p:sp>
      <p:sp>
        <p:nvSpPr>
          <p:cNvPr id="146" name="Shape 146"/>
          <p:cNvSpPr/>
          <p:nvPr/>
        </p:nvSpPr>
        <p:spPr>
          <a:xfrm>
            <a:off x="8382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4478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0574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2000" y="5410199"/>
            <a:ext cx="990599" cy="762000"/>
            <a:chOff x="2928" y="2735"/>
            <a:chExt cx="623" cy="480"/>
          </a:xfrm>
        </p:grpSpPr>
        <p:sp>
          <p:nvSpPr>
            <p:cNvPr id="150" name="Shape 150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152" name="Shape 152"/>
          <p:cNvGrpSpPr/>
          <p:nvPr/>
        </p:nvGrpSpPr>
        <p:grpSpPr>
          <a:xfrm>
            <a:off x="809624" y="3886200"/>
            <a:ext cx="990599" cy="869949"/>
            <a:chOff x="2973" y="1776"/>
            <a:chExt cx="623" cy="547"/>
          </a:xfrm>
        </p:grpSpPr>
        <p:sp>
          <p:nvSpPr>
            <p:cNvPr id="153" name="Shape 153"/>
            <p:cNvSpPr txBox="1"/>
            <p:nvPr/>
          </p:nvSpPr>
          <p:spPr>
            <a:xfrm>
              <a:off x="2973" y="1776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rear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3194" y="1987"/>
              <a:ext cx="0" cy="336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155" name="Shape 155"/>
          <p:cNvSpPr txBox="1"/>
          <p:nvPr/>
        </p:nvSpPr>
        <p:spPr>
          <a:xfrm>
            <a:off x="1142999" y="6085078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MY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74725" y="492125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3581400" y="48133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191000" y="48133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800600" y="48133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Shape 160"/>
          <p:cNvGrpSpPr/>
          <p:nvPr/>
        </p:nvGrpSpPr>
        <p:grpSpPr>
          <a:xfrm>
            <a:off x="3505200" y="5422899"/>
            <a:ext cx="990599" cy="762000"/>
            <a:chOff x="2928" y="2735"/>
            <a:chExt cx="623" cy="480"/>
          </a:xfrm>
        </p:grpSpPr>
        <p:sp>
          <p:nvSpPr>
            <p:cNvPr id="161" name="Shape 161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162" name="Shape 162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163" name="Shape 163"/>
          <p:cNvGrpSpPr/>
          <p:nvPr/>
        </p:nvGrpSpPr>
        <p:grpSpPr>
          <a:xfrm>
            <a:off x="4190999" y="3898900"/>
            <a:ext cx="990599" cy="869949"/>
            <a:chOff x="2973" y="1776"/>
            <a:chExt cx="623" cy="547"/>
          </a:xfrm>
        </p:grpSpPr>
        <p:sp>
          <p:nvSpPr>
            <p:cNvPr id="164" name="Shape 164"/>
            <p:cNvSpPr txBox="1"/>
            <p:nvPr/>
          </p:nvSpPr>
          <p:spPr>
            <a:xfrm>
              <a:off x="2973" y="1776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rear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3194" y="1987"/>
              <a:ext cx="0" cy="336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3717925" y="6167939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MY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717925" y="493395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359275" y="495300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69" name="Shape 169"/>
          <p:cNvSpPr/>
          <p:nvPr/>
        </p:nvSpPr>
        <p:spPr>
          <a:xfrm>
            <a:off x="64008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70104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6200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6324600" y="5410199"/>
            <a:ext cx="990599" cy="762000"/>
            <a:chOff x="2928" y="2735"/>
            <a:chExt cx="623" cy="480"/>
          </a:xfrm>
        </p:grpSpPr>
        <p:sp>
          <p:nvSpPr>
            <p:cNvPr id="173" name="Shape 173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174" name="Shape 174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175" name="Shape 175"/>
          <p:cNvGrpSpPr/>
          <p:nvPr/>
        </p:nvGrpSpPr>
        <p:grpSpPr>
          <a:xfrm>
            <a:off x="7543799" y="3886200"/>
            <a:ext cx="990599" cy="869949"/>
            <a:chOff x="2973" y="1776"/>
            <a:chExt cx="623" cy="547"/>
          </a:xfrm>
        </p:grpSpPr>
        <p:sp>
          <p:nvSpPr>
            <p:cNvPr id="176" name="Shape 176"/>
            <p:cNvSpPr txBox="1"/>
            <p:nvPr/>
          </p:nvSpPr>
          <p:spPr>
            <a:xfrm>
              <a:off x="2973" y="1776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rear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3194" y="1987"/>
              <a:ext cx="0" cy="336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178" name="Shape 178"/>
          <p:cNvSpPr txBox="1"/>
          <p:nvPr/>
        </p:nvSpPr>
        <p:spPr>
          <a:xfrm>
            <a:off x="6883746" y="6112439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Enqueue(9)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537325" y="492125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178675" y="494030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785100" y="4949825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4294967295"/>
          </p:nvPr>
        </p:nvSpPr>
        <p:spPr>
          <a:xfrm>
            <a:off x="710362" y="1373491"/>
            <a:ext cx="78485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Naïve way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</a:t>
            </a:r>
            <a:r>
              <a:rPr lang="en-MY" sz="24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enqueuing,</a:t>
            </a: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the </a:t>
            </a:r>
            <a:r>
              <a:rPr lang="en-MY" sz="24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front index</a:t>
            </a: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always fixed and the </a:t>
            </a:r>
            <a:r>
              <a:rPr lang="en-MY" sz="24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rear index</a:t>
            </a: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moves forward in the array.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</a:t>
            </a:r>
            <a:r>
              <a:rPr lang="en-MY" sz="24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dequeuing</a:t>
            </a:r>
            <a:r>
              <a:rPr lang="en-MY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the element at the front the queue is removed. Move all the elements after it by one position. (</a:t>
            </a:r>
            <a:r>
              <a:rPr lang="en-MY" sz="24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Inefficient!!!)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096962" y="6140450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Dequeue()</a:t>
            </a:r>
          </a:p>
        </p:txBody>
      </p:sp>
      <p:sp>
        <p:nvSpPr>
          <p:cNvPr id="189" name="Shape 189"/>
          <p:cNvSpPr/>
          <p:nvPr/>
        </p:nvSpPr>
        <p:spPr>
          <a:xfrm>
            <a:off x="7620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3716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9812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685800" y="5410199"/>
            <a:ext cx="990599" cy="762000"/>
            <a:chOff x="2928" y="2735"/>
            <a:chExt cx="623" cy="480"/>
          </a:xfrm>
        </p:grpSpPr>
        <p:sp>
          <p:nvSpPr>
            <p:cNvPr id="193" name="Shape 193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1371599" y="3886200"/>
            <a:ext cx="990599" cy="869949"/>
            <a:chOff x="2973" y="1776"/>
            <a:chExt cx="623" cy="547"/>
          </a:xfrm>
        </p:grpSpPr>
        <p:sp>
          <p:nvSpPr>
            <p:cNvPr id="196" name="Shape 196"/>
            <p:cNvSpPr txBox="1"/>
            <p:nvPr/>
          </p:nvSpPr>
          <p:spPr>
            <a:xfrm>
              <a:off x="2973" y="1776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rear</a:t>
              </a:r>
            </a:p>
          </p:txBody>
        </p:sp>
        <p:cxnSp>
          <p:nvCxnSpPr>
            <p:cNvPr id="197" name="Shape 197"/>
            <p:cNvCxnSpPr/>
            <p:nvPr/>
          </p:nvCxnSpPr>
          <p:spPr>
            <a:xfrm>
              <a:off x="3194" y="1987"/>
              <a:ext cx="0" cy="336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198" name="Shape 198"/>
          <p:cNvSpPr txBox="1"/>
          <p:nvPr/>
        </p:nvSpPr>
        <p:spPr>
          <a:xfrm>
            <a:off x="898525" y="492125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539875" y="494030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823237" y="6116960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Dequeue()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773861" y="6069255"/>
            <a:ext cx="176847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Dequeue()</a:t>
            </a:r>
          </a:p>
        </p:txBody>
      </p:sp>
      <p:sp>
        <p:nvSpPr>
          <p:cNvPr id="202" name="Shape 202"/>
          <p:cNvSpPr/>
          <p:nvPr/>
        </p:nvSpPr>
        <p:spPr>
          <a:xfrm>
            <a:off x="35052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1148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244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3429000" y="5410199"/>
            <a:ext cx="990599" cy="762000"/>
            <a:chOff x="2928" y="2735"/>
            <a:chExt cx="623" cy="480"/>
          </a:xfrm>
        </p:grpSpPr>
        <p:sp>
          <p:nvSpPr>
            <p:cNvPr id="206" name="Shape 206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207" name="Shape 207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208" name="Shape 208"/>
          <p:cNvGrpSpPr/>
          <p:nvPr/>
        </p:nvGrpSpPr>
        <p:grpSpPr>
          <a:xfrm>
            <a:off x="3460749" y="3886200"/>
            <a:ext cx="990599" cy="869949"/>
            <a:chOff x="2973" y="1776"/>
            <a:chExt cx="623" cy="547"/>
          </a:xfrm>
        </p:grpSpPr>
        <p:sp>
          <p:nvSpPr>
            <p:cNvPr id="209" name="Shape 209"/>
            <p:cNvSpPr txBox="1"/>
            <p:nvPr/>
          </p:nvSpPr>
          <p:spPr>
            <a:xfrm>
              <a:off x="2973" y="1776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rear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3194" y="1987"/>
              <a:ext cx="0" cy="336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11" name="Shape 211"/>
          <p:cNvSpPr txBox="1"/>
          <p:nvPr/>
        </p:nvSpPr>
        <p:spPr>
          <a:xfrm>
            <a:off x="3641725" y="4921250"/>
            <a:ext cx="304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212" name="Shape 212"/>
          <p:cNvSpPr/>
          <p:nvPr/>
        </p:nvSpPr>
        <p:spPr>
          <a:xfrm>
            <a:off x="65532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1628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772400" y="48006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6508750" y="3886200"/>
            <a:ext cx="118744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 = -1 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6477000" y="5410199"/>
            <a:ext cx="990599" cy="762000"/>
            <a:chOff x="2928" y="2735"/>
            <a:chExt cx="623" cy="480"/>
          </a:xfrm>
        </p:grpSpPr>
        <p:sp>
          <p:nvSpPr>
            <p:cNvPr id="217" name="Shape 217"/>
            <p:cNvSpPr txBox="1"/>
            <p:nvPr/>
          </p:nvSpPr>
          <p:spPr>
            <a:xfrm>
              <a:off x="2928" y="2965"/>
              <a:ext cx="623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lang="en-MY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</a:t>
              </a:r>
            </a:p>
          </p:txBody>
        </p:sp>
        <p:cxnSp>
          <p:nvCxnSpPr>
            <p:cNvPr id="218" name="Shape 218"/>
            <p:cNvCxnSpPr/>
            <p:nvPr/>
          </p:nvCxnSpPr>
          <p:spPr>
            <a:xfrm rot="10800000">
              <a:off x="3168" y="2735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35" name="Shape 144"/>
          <p:cNvSpPr txBox="1">
            <a:spLocks/>
          </p:cNvSpPr>
          <p:nvPr/>
        </p:nvSpPr>
        <p:spPr>
          <a:xfrm>
            <a:off x="518985" y="238125"/>
            <a:ext cx="8015416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</a:pPr>
            <a:r>
              <a:rPr lang="en-MY" sz="4400" b="1" smtClean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3600" smtClean="0"/>
              <a:t> </a:t>
            </a:r>
            <a:r>
              <a:rPr lang="en-MY" sz="4400" b="1" smtClean="0">
                <a:solidFill>
                  <a:schemeClr val="accent4">
                    <a:lumMod val="50000"/>
                  </a:schemeClr>
                </a:solidFill>
              </a:rPr>
              <a:t>Implementation using Array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4294967295"/>
          </p:nvPr>
        </p:nvSpPr>
        <p:spPr>
          <a:xfrm>
            <a:off x="516637" y="1088487"/>
            <a:ext cx="8153399" cy="266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Better way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an item is </a:t>
            </a:r>
            <a:r>
              <a:rPr lang="en-MY" sz="28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enqueued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make the </a:t>
            </a:r>
            <a:r>
              <a:rPr lang="en-MY" sz="28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rear index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move forward.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an item is </a:t>
            </a:r>
            <a:r>
              <a:rPr lang="en-MY" sz="28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dequeued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the </a:t>
            </a:r>
            <a:r>
              <a:rPr lang="en-MY" sz="28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front index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moves by one element towards the back of the queue (thus removing the front item, so no copying to neighboring elements is needed).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021079" y="4172907"/>
            <a:ext cx="8027988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XXXXOOOOO   (rear)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OXXX</a:t>
            </a:r>
            <a:r>
              <a:rPr lang="en-MY" sz="2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OOOO   (after 1 dequeue, and 1 enqueue)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OOXXX</a:t>
            </a:r>
            <a:r>
              <a:rPr lang="en-MY" sz="2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   (after another dequeue, and 2 enqueues)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OOOOXXX</a:t>
            </a:r>
            <a:r>
              <a:rPr lang="en-MY" sz="2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(after 2 more dequeues, and 2 enqueues)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1463675" y="4114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112363" y="4060716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(front)</a:t>
            </a:r>
          </a:p>
        </p:txBody>
      </p:sp>
      <p:sp>
        <p:nvSpPr>
          <p:cNvPr id="228" name="Shape 228"/>
          <p:cNvSpPr/>
          <p:nvPr/>
        </p:nvSpPr>
        <p:spPr>
          <a:xfrm>
            <a:off x="990600" y="5654517"/>
            <a:ext cx="6900674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problem here is that the rear index cannot move beyond the last element in the array.</a:t>
            </a:r>
          </a:p>
        </p:txBody>
      </p:sp>
      <p:sp>
        <p:nvSpPr>
          <p:cNvPr id="8" name="Shape 144"/>
          <p:cNvSpPr txBox="1">
            <a:spLocks/>
          </p:cNvSpPr>
          <p:nvPr/>
        </p:nvSpPr>
        <p:spPr>
          <a:xfrm>
            <a:off x="518985" y="238125"/>
            <a:ext cx="8015416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</a:pPr>
            <a:r>
              <a:rPr lang="en-MY" sz="4400" b="1" smtClean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3600" smtClean="0"/>
              <a:t> </a:t>
            </a:r>
            <a:r>
              <a:rPr lang="en-MY" sz="4400" b="1" smtClean="0">
                <a:solidFill>
                  <a:schemeClr val="accent4">
                    <a:lumMod val="50000"/>
                  </a:schemeClr>
                </a:solidFill>
              </a:rPr>
              <a:t>Implementation using Array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571500" y="1913466"/>
            <a:ext cx="8153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Using a </a:t>
            </a:r>
            <a:r>
              <a:rPr lang="en-MY" sz="3200" b="0" i="0" u="none" strike="noStrike" cap="non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circular array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an element moves past the end of a circular array, it wraps around to the beginning, e.g.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OOOOO7963 → </a:t>
            </a:r>
            <a:r>
              <a:rPr lang="en-MY" sz="3000" b="1" i="0" u="none" strike="noStrike" cap="none">
                <a:solidFill>
                  <a:srgbClr val="38761D"/>
                </a:solidFill>
              </a:rPr>
              <a:t>4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OOOO7963 (after Enqueue(4))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After Enqueue(4), the </a:t>
            </a:r>
            <a:r>
              <a:rPr lang="en-MY" sz="28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rear index</a:t>
            </a:r>
            <a:r>
              <a:rPr lang="en-MY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moves from 3 to 4.</a:t>
            </a:r>
          </a:p>
        </p:txBody>
      </p:sp>
      <p:sp>
        <p:nvSpPr>
          <p:cNvPr id="5" name="Shape 144"/>
          <p:cNvSpPr txBox="1">
            <a:spLocks/>
          </p:cNvSpPr>
          <p:nvPr/>
        </p:nvSpPr>
        <p:spPr>
          <a:xfrm>
            <a:off x="518985" y="238125"/>
            <a:ext cx="8015416" cy="130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</a:pP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MY" sz="3600" dirty="0" smtClean="0"/>
              <a:t> </a:t>
            </a:r>
            <a:r>
              <a:rPr lang="en-MY" sz="4400" b="1" dirty="0" smtClean="0">
                <a:solidFill>
                  <a:schemeClr val="accent4">
                    <a:lumMod val="50000"/>
                  </a:schemeClr>
                </a:solidFill>
              </a:rPr>
              <a:t>Implementation using Circular Array</a:t>
            </a:r>
            <a:endParaRPr lang="en-MY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 descr="pg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45988"/>
            <a:ext cx="3937000" cy="617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 descr="pg112"/>
          <p:cNvPicPr preferRelativeResize="0"/>
          <p:nvPr/>
        </p:nvPicPr>
        <p:blipFill rotWithShape="1">
          <a:blip r:embed="rId4">
            <a:alphaModFix/>
          </a:blip>
          <a:srcRect l="7776"/>
          <a:stretch/>
        </p:blipFill>
        <p:spPr>
          <a:xfrm>
            <a:off x="4757349" y="1101811"/>
            <a:ext cx="4005649" cy="363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787</Words>
  <Application>Microsoft Office PowerPoint</Application>
  <PresentationFormat>On-screen Show (4:3)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Jim Nightshade</vt:lpstr>
      <vt:lpstr>Courier New</vt:lpstr>
      <vt:lpstr>Garamond</vt:lpstr>
      <vt:lpstr>Savon</vt:lpstr>
      <vt:lpstr>PowerPoint Presentation</vt:lpstr>
      <vt:lpstr>Queue Overview</vt:lpstr>
      <vt:lpstr>Queue ADT</vt:lpstr>
      <vt:lpstr>The Queue ADT</vt:lpstr>
      <vt:lpstr>Queue Implementation using Array</vt:lpstr>
      <vt:lpstr>PowerPoint Presentation</vt:lpstr>
      <vt:lpstr>PowerPoint Presentation</vt:lpstr>
      <vt:lpstr>PowerPoint Presentation</vt:lpstr>
      <vt:lpstr>PowerPoint Presentation</vt:lpstr>
      <vt:lpstr>Issues with Queue Implementation using Circular Array</vt:lpstr>
      <vt:lpstr>How to determine if the circular Queue is Empty or Full?</vt:lpstr>
      <vt:lpstr>Queue Implementation using Linked List</vt:lpstr>
      <vt:lpstr>Queue Class</vt:lpstr>
      <vt:lpstr>Queue Class</vt:lpstr>
      <vt:lpstr>PowerPoint Presentation</vt:lpstr>
      <vt:lpstr>IsEmpty &amp; IsFull</vt:lpstr>
      <vt:lpstr>Enqueue</vt:lpstr>
      <vt:lpstr>Dequeue</vt:lpstr>
      <vt:lpstr>Printing the elements</vt:lpstr>
      <vt:lpstr>Sample run using a Queue</vt:lpstr>
      <vt:lpstr>Queue Implementation using Linked List</vt:lpstr>
      <vt:lpstr>PowerPoint Presentation</vt:lpstr>
      <vt:lpstr>Dequeue</vt:lpstr>
      <vt:lpstr>PowerPoint Presentation</vt:lpstr>
      <vt:lpstr>Result</vt:lpstr>
      <vt:lpstr>END OF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Lecturer</dc:creator>
  <cp:lastModifiedBy>Firdaus</cp:lastModifiedBy>
  <cp:revision>4</cp:revision>
  <dcterms:modified xsi:type="dcterms:W3CDTF">2017-09-06T04:55:38Z</dcterms:modified>
</cp:coreProperties>
</file>