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781800" cy="99187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Times" panose="02020603050405020304" pitchFamily="18" charset="0"/>
      <p:regular r:id="rId38"/>
      <p:bold r:id="rId39"/>
      <p:italic r:id="rId40"/>
      <p:boldItalic r:id="rId41"/>
    </p:embeddedFont>
    <p:embeddedFont>
      <p:font typeface="Arial Black" panose="020B0A04020102020204" pitchFamily="34" charset="0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68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-1588"/>
            <a:ext cx="2940049" cy="495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1750" y="-1588"/>
            <a:ext cx="2940049" cy="495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11"/>
          </p:nvPr>
        </p:nvSpPr>
        <p:spPr>
          <a:xfrm>
            <a:off x="0" y="9423400"/>
            <a:ext cx="2940049" cy="4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841750" y="9423400"/>
            <a:ext cx="2940049" cy="495299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MY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65138" marR="0" lvl="1" indent="-7937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31863" marR="0" lvl="2" indent="-476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970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62138" marR="0" lvl="4" indent="-7938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3"/>
          </p:nvPr>
        </p:nvSpPr>
        <p:spPr>
          <a:xfrm>
            <a:off x="912812" y="746125"/>
            <a:ext cx="4956175" cy="3716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55288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18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3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27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60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00" cy="4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3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00" cy="4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826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94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54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22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09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459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505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21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056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353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3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173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610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18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486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58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654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316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6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00" cy="4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09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00" cy="4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27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00" cy="44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10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043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03287" y="4711700"/>
            <a:ext cx="4975224" cy="44608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6125"/>
            <a:ext cx="4956175" cy="3716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866441" y="1447800"/>
            <a:ext cx="662096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866441" y="4777380"/>
            <a:ext cx="662096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66442" y="4800587"/>
            <a:ext cx="66209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66441" y="685800"/>
            <a:ext cx="662096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66442" y="5367325"/>
            <a:ext cx="662096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6620967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6620967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81408" y="1447800"/>
            <a:ext cx="6001049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448176" y="3771173"/>
            <a:ext cx="5461158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866441" y="4350657"/>
            <a:ext cx="6620967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73897" y="971253"/>
            <a:ext cx="601591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MY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999689" y="2613786"/>
            <a:ext cx="601591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MY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66441" y="3124200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66441" y="4777380"/>
            <a:ext cx="662096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4833" y="1981200"/>
            <a:ext cx="2210724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9475" y="2667000"/>
            <a:ext cx="2196084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2913503" y="1981200"/>
            <a:ext cx="220275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2905585" y="2667000"/>
            <a:ext cx="221067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5344917" y="1981200"/>
            <a:ext cx="21996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5344917" y="2667000"/>
            <a:ext cx="2199657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2795333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5223030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475" y="4250948"/>
            <a:ext cx="220561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1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1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2917791" y="4250948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2916775" y="4827210"/>
            <a:ext cx="2201377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5344917" y="4250948"/>
            <a:ext cx="21996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7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9"/>
          </p:nvPr>
        </p:nvSpPr>
        <p:spPr>
          <a:xfrm>
            <a:off x="5344823" y="4827208"/>
            <a:ext cx="2202571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2795333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5223030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2085786" y="794838"/>
            <a:ext cx="4195480" cy="6711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413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19432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473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5750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5751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5752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5752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5753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5754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3974116" y="2685879"/>
            <a:ext cx="5826124" cy="1314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5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413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19432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473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5750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5751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5752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5752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5753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5754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3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413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19432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473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5750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5751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5752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5752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5753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5754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66442" y="2861733"/>
            <a:ext cx="662096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66441" y="4777380"/>
            <a:ext cx="662096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27700" y="2060575"/>
            <a:ext cx="3298112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5146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2044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5749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6766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6767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676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6768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6769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6770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241975" y="2056092"/>
            <a:ext cx="3298115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5146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2044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5749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6766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6767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676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6768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6769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6770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827700" y="2514600"/>
            <a:ext cx="3298112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5146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2044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5749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6766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6767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676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6768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6769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6770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241976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241976" y="2514600"/>
            <a:ext cx="3298112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5146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2044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5749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6766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6767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6768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6768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6769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6770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89396" y="1447800"/>
            <a:ext cx="3898012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6" marR="0" lvl="0" indent="-2413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19432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473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5750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5751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5752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5752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5753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5754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5655" y="1854191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689832" y="-457200"/>
            <a:ext cx="1600199" cy="1600199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299432" y="6096000"/>
            <a:ext cx="990599" cy="990599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53988" y="2667000"/>
            <a:ext cx="4190999" cy="4190999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839787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745643" y="0"/>
            <a:ext cx="685799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3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6" marR="0" lvl="0" indent="-2413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62" marR="0" lvl="1" indent="-19432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20" marR="0" lvl="2" indent="-1473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27" marR="0" lvl="3" indent="-15750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33" marR="0" lvl="4" indent="-15751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42" marR="0" lvl="5" indent="-15752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49" marR="0" lvl="6" indent="-15752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57" marR="0" lvl="7" indent="-15753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64" marR="0" lvl="8" indent="-15754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7494988" y="1828770"/>
            <a:ext cx="990598" cy="228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4" cy="228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4400" b="0" i="0" u="none" strike="noStrike" cap="none">
                <a:solidFill>
                  <a:srgbClr val="D49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MY" sz="2801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MY" sz="2801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Personal/R.Knott/Fibonacci/fibna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866441" y="1447800"/>
            <a:ext cx="662096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866441" y="4777380"/>
            <a:ext cx="662096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84710" y="1479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Is </a:t>
            </a: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 a better solution?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To trace recursion, recall that function calls operate as a stack – the new function is put on top of the caller 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We have to pay a price for recursion: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Wingdings" panose="05000000000000000000" pitchFamily="2" charset="2"/>
              <a:buChar char="q"/>
            </a:pPr>
            <a:r>
              <a:rPr lang="en-MY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calling a function </a:t>
            </a:r>
            <a:r>
              <a:rPr lang="en-MY" sz="1850" b="0" i="0" u="none" strike="noStrike" cap="none" dirty="0">
                <a:solidFill>
                  <a:srgbClr val="FAFD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consumes more time and memory</a:t>
            </a:r>
            <a:r>
              <a:rPr lang="en-MY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than adjusting a loop counter.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Wingdings" panose="05000000000000000000" pitchFamily="2" charset="2"/>
              <a:buChar char="q"/>
            </a:pPr>
            <a:r>
              <a:rPr lang="en-MY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performance applications (graphic action games, simulations of nuclear explosions) hardly ever use recursion.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 less demanding applications recursion is an attractive alternative for iteration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Cautions with </a:t>
            </a: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784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Similarly, if we use recursion we must be careful not to create an infinite chain of function calls: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fac(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 * fac(numb-1);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Or: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		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fac(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(numb&lt;=1)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 * fac(numb+1);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7" name="Shape 227"/>
          <p:cNvGrpSpPr/>
          <p:nvPr/>
        </p:nvGrpSpPr>
        <p:grpSpPr>
          <a:xfrm>
            <a:off x="4876799" y="4699793"/>
            <a:ext cx="1676399" cy="914400"/>
            <a:chOff x="2256" y="3119"/>
            <a:chExt cx="911" cy="576"/>
          </a:xfrm>
        </p:grpSpPr>
        <p:cxnSp>
          <p:nvCxnSpPr>
            <p:cNvPr id="228" name="Shape 228"/>
            <p:cNvCxnSpPr/>
            <p:nvPr/>
          </p:nvCxnSpPr>
          <p:spPr>
            <a:xfrm rot="10800000">
              <a:off x="3168" y="3119"/>
              <a:ext cx="0" cy="576"/>
            </a:xfrm>
            <a:prstGeom prst="straightConnector1">
              <a:avLst/>
            </a:prstGeom>
            <a:noFill/>
            <a:ln w="38100" cap="flat" cmpd="sng">
              <a:solidFill>
                <a:srgbClr val="FAFD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2256" y="3120"/>
              <a:ext cx="911" cy="0"/>
            </a:xfrm>
            <a:prstGeom prst="straightConnector1">
              <a:avLst/>
            </a:prstGeom>
            <a:noFill/>
            <a:ln w="38100" cap="flat" cmpd="sng">
              <a:solidFill>
                <a:srgbClr val="FAFD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30" name="Shape 230"/>
          <p:cNvSpPr/>
          <p:nvPr/>
        </p:nvSpPr>
        <p:spPr>
          <a:xfrm>
            <a:off x="6019800" y="2208213"/>
            <a:ext cx="2667000" cy="1525500"/>
          </a:xfrm>
          <a:prstGeom prst="wedgeRoundRectCallout">
            <a:avLst>
              <a:gd name="adj1" fmla="val -70773"/>
              <a:gd name="adj2" fmla="val 13894"/>
              <a:gd name="adj3" fmla="val 16667"/>
            </a:avLst>
          </a:prstGeom>
          <a:noFill/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3200" b="1" i="0" u="none" strike="noStrike" cap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Oops!</a:t>
            </a:r>
          </a:p>
          <a:p>
            <a:pPr marL="342900" marR="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2400" b="1" i="0" u="none" strike="noStrike" cap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No termination condition</a:t>
            </a:r>
          </a:p>
        </p:txBody>
      </p:sp>
      <p:sp>
        <p:nvSpPr>
          <p:cNvPr id="231" name="Shape 231"/>
          <p:cNvSpPr/>
          <p:nvPr/>
        </p:nvSpPr>
        <p:spPr>
          <a:xfrm>
            <a:off x="7467600" y="6199187"/>
            <a:ext cx="1676399" cy="658812"/>
          </a:xfrm>
          <a:prstGeom prst="wedgeRoundRectCallout">
            <a:avLst>
              <a:gd name="adj1" fmla="val -139583"/>
              <a:gd name="adj2" fmla="val -69759"/>
              <a:gd name="adj3" fmla="val 16667"/>
            </a:avLst>
          </a:prstGeom>
          <a:noFill/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3200" b="1" i="0" u="none" strike="noStrike" cap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Oops!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Cautions with Iteration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8485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we use iteration, we must be careful not to create an infinite loop by accident: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8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incr=1; incr!=10;incr+=2)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...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1;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(result &gt;0){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...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result++;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sp>
        <p:nvSpPr>
          <p:cNvPr id="238" name="Shape 238"/>
          <p:cNvSpPr/>
          <p:nvPr/>
        </p:nvSpPr>
        <p:spPr>
          <a:xfrm>
            <a:off x="6629400" y="5665787"/>
            <a:ext cx="1676400" cy="658800"/>
          </a:xfrm>
          <a:prstGeom prst="wedgeRoundRectCallout">
            <a:avLst>
              <a:gd name="adj1" fmla="val -239963"/>
              <a:gd name="adj2" fmla="val -147106"/>
              <a:gd name="adj3" fmla="val 16667"/>
            </a:avLst>
          </a:prstGeom>
          <a:noFill/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3200" b="1" i="0" u="none" strike="noStrike" cap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Oops!</a:t>
            </a:r>
          </a:p>
        </p:txBody>
      </p:sp>
      <p:sp>
        <p:nvSpPr>
          <p:cNvPr id="239" name="Shape 239"/>
          <p:cNvSpPr/>
          <p:nvPr/>
        </p:nvSpPr>
        <p:spPr>
          <a:xfrm>
            <a:off x="6553200" y="3810000"/>
            <a:ext cx="1676399" cy="658812"/>
          </a:xfrm>
          <a:prstGeom prst="wedgeRoundRectCallout">
            <a:avLst>
              <a:gd name="adj1" fmla="val -52843"/>
              <a:gd name="adj2" fmla="val -128556"/>
              <a:gd name="adj3" fmla="val 16667"/>
            </a:avLst>
          </a:prstGeom>
          <a:noFill/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3200" b="1" i="0" u="none" strike="noStrike" cap="non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Oops!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2: </a:t>
            </a:r>
            <a:br>
              <a:rPr lang="en-MY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MY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Fibonacci numbers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76960" y="25146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3200" b="0" i="0" u="sng" strike="noStrike" cap="none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Fibonacci numbers</a:t>
            </a:r>
            <a:r>
              <a:rPr lang="en-MY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	</a:t>
            </a:r>
          </a:p>
          <a:p>
            <a:pPr marL="742962" marR="0" lvl="1" indent="-28576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Wingdings" panose="05000000000000000000" pitchFamily="2" charset="2"/>
              <a:buChar char="q"/>
            </a:pPr>
            <a:r>
              <a:rPr lang="en-MY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0, 1, 1, 2, 3, 5, 8, 13, 21, 34, ... 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each number is the sum of the preceding two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dirty="0"/>
          </a:p>
          <a:p>
            <a:pPr marL="12573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dirty="0" smtClean="0"/>
              <a:t>Do you know any interesting fact </a:t>
            </a:r>
            <a:r>
              <a:rPr lang="en-MY" dirty="0"/>
              <a:t>about </a:t>
            </a:r>
            <a:r>
              <a:rPr lang="en-MY" dirty="0" smtClean="0"/>
              <a:t>Fibonacci??</a:t>
            </a:r>
            <a:endParaRPr lang="en-MY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Fibonacci </a:t>
            </a:r>
            <a:r>
              <a:rPr lang="en-MY"/>
              <a:t>function</a:t>
            </a: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/>
              <a:t>(iterative)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f[n+1]; 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f[0] = 0; f[1] = 1;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i=2; i&lt;= n; i++)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f[i] = f[i-1] + f[i-2];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f[n];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Fibonacci function (recursive)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76960" y="2057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Recursive definition:</a:t>
            </a:r>
          </a:p>
          <a:p>
            <a:pPr marL="742961" marR="0" lvl="1" indent="-28576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Wingdings" panose="05000000000000000000" pitchFamily="2" charset="2"/>
              <a:buChar char="q"/>
            </a:pPr>
            <a:r>
              <a:rPr lang="en-MY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F(0) = 0;</a:t>
            </a:r>
          </a:p>
          <a:p>
            <a:pPr marL="742961" marR="0" lvl="1" indent="-28576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Wingdings" panose="05000000000000000000" pitchFamily="2" charset="2"/>
              <a:buChar char="q"/>
            </a:pPr>
            <a:r>
              <a:rPr lang="en-MY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F(1) = 1;</a:t>
            </a:r>
          </a:p>
          <a:p>
            <a:pPr marL="742961" marR="0" lvl="1" indent="-28576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Wingdings" panose="05000000000000000000" pitchFamily="2" charset="2"/>
              <a:buChar char="q"/>
            </a:pPr>
            <a:r>
              <a:rPr lang="en-MY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F(number) = F(number-1)+ F(number-2);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915400" cy="276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number)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(number == 0) 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(number == 1) 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86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(fib(number-1) + fib(number-2));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49263" y="228600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dirty="0"/>
              <a:t>Fibonacci function (recursive)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841500" y="3378200"/>
            <a:ext cx="6759075" cy="30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main(){	// driver function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inp_number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&lt;&lt; "Please enter an integer: ";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&gt;&gt; 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inp_number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&lt;&lt; "The Fibonacci number for "&lt;&lt; 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inp_number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		 &lt;&lt; " is "&lt;&lt; fib(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inp_number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)&lt;&lt;</a:t>
            </a:r>
            <a:r>
              <a:rPr lang="en-MY" sz="1485" b="1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485" b="1" dirty="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</a:p>
          <a:p>
            <a:pPr marL="342906" lvl="0" rtl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MY" sz="1085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5913437" y="6486525"/>
            <a:ext cx="3230561" cy="371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000" b="1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Copyright © 2000 by Brooks/Cole Publishing Company </a:t>
            </a:r>
            <a:br>
              <a:rPr lang="en-MY" sz="1000" b="1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MY" sz="1000" b="1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 division of International Thomson Publishing Inc.</a:t>
            </a:r>
            <a:r>
              <a:rPr lang="en-MY" sz="3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481012"/>
            <a:ext cx="8401049" cy="576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3654" y="199670"/>
            <a:ext cx="8649345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Tracing a </a:t>
            </a:r>
            <a:r>
              <a:rPr lang="en-MY"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Fibonacci </a:t>
            </a:r>
            <a:r>
              <a:rPr lang="en-MY" sz="4800"/>
              <a:t>function</a:t>
            </a:r>
            <a:r>
              <a:rPr lang="en-MY"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MY" sz="1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Assume the input number is 4, that is, num=4: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fib(4):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== 0 ? No;   4 == 1?	No.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fib(4) = fib(3) + fib(2)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fib(3):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 == 0 ? No; 3 == 1? No.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fib(3) = fib(2) + fib(1)  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fib(2):</a:t>
            </a:r>
          </a:p>
          <a:p>
            <a:pPr marL="1600227" marR="0" lvl="3" indent="-22862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 == 0? No; 2==1? No.</a:t>
            </a:r>
          </a:p>
          <a:p>
            <a:pPr marL="1600227" marR="0" lvl="3" indent="-22862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fib(2)</a:t>
            </a:r>
            <a:r>
              <a:rPr lang="en-MY" sz="10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fib(1)+fib(0) 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fib(1):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1== 0 ? No; 1 == 1? Yes.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	fib(1) = 1;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fib(1)</a:t>
            </a:r>
            <a:r>
              <a:rPr lang="en-MY" sz="10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02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791200" y="1295400"/>
            <a:ext cx="3352799" cy="1436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 == 0) 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 == 1) 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4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(fib(num-1)+fib(num-2));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8" name="Shape 278"/>
          <p:cNvSpPr/>
          <p:nvPr/>
        </p:nvSpPr>
        <p:spPr>
          <a:xfrm>
            <a:off x="5791200" y="1295400"/>
            <a:ext cx="3276600" cy="1484313"/>
          </a:xfrm>
          <a:prstGeom prst="rect">
            <a:avLst/>
          </a:prstGeom>
          <a:noFill/>
          <a:ln w="57150" cap="flat" cmpd="sng">
            <a:solidFill>
              <a:srgbClr val="FAFD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l="51927" t="3551" r="3628" b="13213"/>
          <a:stretch/>
        </p:blipFill>
        <p:spPr>
          <a:xfrm>
            <a:off x="5867400" y="2895600"/>
            <a:ext cx="3081338" cy="396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Shape 280"/>
          <p:cNvCxnSpPr/>
          <p:nvPr/>
        </p:nvCxnSpPr>
        <p:spPr>
          <a:xfrm flipH="1">
            <a:off x="7010400" y="3124200"/>
            <a:ext cx="609599" cy="762000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1" name="Shape 281"/>
          <p:cNvCxnSpPr/>
          <p:nvPr/>
        </p:nvCxnSpPr>
        <p:spPr>
          <a:xfrm flipH="1">
            <a:off x="6629400" y="4267200"/>
            <a:ext cx="304799" cy="762000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2" name="Shape 282"/>
          <p:cNvCxnSpPr/>
          <p:nvPr/>
        </p:nvCxnSpPr>
        <p:spPr>
          <a:xfrm flipH="1">
            <a:off x="6248400" y="5410200"/>
            <a:ext cx="304799" cy="762000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83" name="Shape 283"/>
          <p:cNvGrpSpPr/>
          <p:nvPr/>
        </p:nvGrpSpPr>
        <p:grpSpPr>
          <a:xfrm>
            <a:off x="113653" y="2100263"/>
            <a:ext cx="5410200" cy="4452937"/>
            <a:chOff x="47" y="1227"/>
            <a:chExt cx="3408" cy="2804"/>
          </a:xfrm>
        </p:grpSpPr>
        <p:cxnSp>
          <p:nvCxnSpPr>
            <p:cNvPr id="284" name="Shape 284"/>
            <p:cNvCxnSpPr/>
            <p:nvPr/>
          </p:nvCxnSpPr>
          <p:spPr>
            <a:xfrm>
              <a:off x="47" y="1247"/>
              <a:ext cx="0" cy="2784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47" y="1227"/>
              <a:ext cx="3408" cy="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3456" y="1247"/>
              <a:ext cx="0" cy="2784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7" name="Shape 287"/>
          <p:cNvGrpSpPr/>
          <p:nvPr/>
        </p:nvGrpSpPr>
        <p:grpSpPr>
          <a:xfrm>
            <a:off x="381000" y="3012989"/>
            <a:ext cx="4876799" cy="3505200"/>
            <a:chOff x="288" y="1776"/>
            <a:chExt cx="3071" cy="2208"/>
          </a:xfrm>
        </p:grpSpPr>
        <p:cxnSp>
          <p:nvCxnSpPr>
            <p:cNvPr id="288" name="Shape 288"/>
            <p:cNvCxnSpPr/>
            <p:nvPr/>
          </p:nvCxnSpPr>
          <p:spPr>
            <a:xfrm>
              <a:off x="288" y="1776"/>
              <a:ext cx="3071" cy="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288" y="1776"/>
              <a:ext cx="0" cy="2208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3359" y="1776"/>
              <a:ext cx="0" cy="2208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Shape 291"/>
          <p:cNvGrpSpPr/>
          <p:nvPr/>
        </p:nvGrpSpPr>
        <p:grpSpPr>
          <a:xfrm>
            <a:off x="800101" y="3886200"/>
            <a:ext cx="4343400" cy="2667000"/>
            <a:chOff x="528" y="2352"/>
            <a:chExt cx="2736" cy="1680"/>
          </a:xfrm>
        </p:grpSpPr>
        <p:cxnSp>
          <p:nvCxnSpPr>
            <p:cNvPr id="292" name="Shape 292"/>
            <p:cNvCxnSpPr/>
            <p:nvPr/>
          </p:nvCxnSpPr>
          <p:spPr>
            <a:xfrm>
              <a:off x="528" y="2352"/>
              <a:ext cx="2736" cy="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528" y="2352"/>
              <a:ext cx="0" cy="168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Shape 294"/>
            <p:cNvCxnSpPr/>
            <p:nvPr/>
          </p:nvCxnSpPr>
          <p:spPr>
            <a:xfrm>
              <a:off x="3263" y="2352"/>
              <a:ext cx="0" cy="168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Shape 295"/>
          <p:cNvSpPr/>
          <p:nvPr/>
        </p:nvSpPr>
        <p:spPr>
          <a:xfrm>
            <a:off x="1047750" y="4724400"/>
            <a:ext cx="3809999" cy="1219199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3124200" y="4495800"/>
            <a:ext cx="304799" cy="10667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7" name="Shape 297"/>
          <p:cNvCxnSpPr/>
          <p:nvPr/>
        </p:nvCxnSpPr>
        <p:spPr>
          <a:xfrm flipH="1">
            <a:off x="6172200" y="5410200"/>
            <a:ext cx="304799" cy="762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52400" y="259987"/>
            <a:ext cx="853439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Tracing a </a:t>
            </a:r>
            <a:r>
              <a:rPr lang="en-MY" sz="4800"/>
              <a:t>Fibonacci function</a:t>
            </a:r>
            <a:r>
              <a:rPr lang="en-MY" sz="4000"/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-152400" y="1828800"/>
            <a:ext cx="5791200" cy="47244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28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MY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fib(0):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0 == 0 ?  Yes.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	   	fib(0) = 0;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18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  	   	return</a:t>
            </a: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fib(0);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fib(2) = 1 + 0 = 1;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fib(2);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fib(3) = 1 + fib(1)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  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fib(1):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1 == 0 ? No; 1 == 1? Yes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fib</a:t>
            </a:r>
            <a:r>
              <a:rPr lang="en-MY"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    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</a:t>
            </a:r>
            <a:r>
              <a:rPr lang="en-MY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lang="en-MY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fib(3) = 1 + 1 = 2;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fib(3)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l="51927" t="3551" r="3628" b="13213"/>
          <a:stretch/>
        </p:blipFill>
        <p:spPr>
          <a:xfrm>
            <a:off x="5638800" y="1905000"/>
            <a:ext cx="3317875" cy="426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/>
          <p:nvPr/>
        </p:nvCxnSpPr>
        <p:spPr>
          <a:xfrm>
            <a:off x="6400800" y="46482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>
            <a:off x="6781800" y="33528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07" name="Shape 307"/>
          <p:cNvGrpSpPr/>
          <p:nvPr/>
        </p:nvGrpSpPr>
        <p:grpSpPr>
          <a:xfrm>
            <a:off x="762000" y="1600199"/>
            <a:ext cx="4724400" cy="4572000"/>
            <a:chOff x="480" y="1007"/>
            <a:chExt cx="2976" cy="2880"/>
          </a:xfrm>
        </p:grpSpPr>
        <p:cxnSp>
          <p:nvCxnSpPr>
            <p:cNvPr id="308" name="Shape 308"/>
            <p:cNvCxnSpPr/>
            <p:nvPr/>
          </p:nvCxnSpPr>
          <p:spPr>
            <a:xfrm>
              <a:off x="480" y="3888"/>
              <a:ext cx="2975" cy="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Shape 309"/>
            <p:cNvCxnSpPr/>
            <p:nvPr/>
          </p:nvCxnSpPr>
          <p:spPr>
            <a:xfrm>
              <a:off x="480" y="1007"/>
              <a:ext cx="0" cy="2879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3456" y="1007"/>
              <a:ext cx="0" cy="2879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1295400" y="4114800"/>
            <a:ext cx="4038599" cy="1295400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295399" y="1600199"/>
            <a:ext cx="4038599" cy="2209800"/>
            <a:chOff x="815" y="1007"/>
            <a:chExt cx="2543" cy="1392"/>
          </a:xfrm>
        </p:grpSpPr>
        <p:cxnSp>
          <p:nvCxnSpPr>
            <p:cNvPr id="313" name="Shape 313"/>
            <p:cNvCxnSpPr/>
            <p:nvPr/>
          </p:nvCxnSpPr>
          <p:spPr>
            <a:xfrm>
              <a:off x="815" y="2400"/>
              <a:ext cx="2543" cy="0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815" y="1007"/>
              <a:ext cx="0" cy="1392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3359" y="1007"/>
              <a:ext cx="0" cy="1392"/>
            </a:xfrm>
            <a:prstGeom prst="straightConnector1">
              <a:avLst/>
            </a:pr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6" name="Shape 316"/>
          <p:cNvSpPr/>
          <p:nvPr/>
        </p:nvSpPr>
        <p:spPr>
          <a:xfrm>
            <a:off x="1752600" y="1905000"/>
            <a:ext cx="3124199" cy="1219199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Shape 317"/>
          <p:cNvCxnSpPr/>
          <p:nvPr/>
        </p:nvCxnSpPr>
        <p:spPr>
          <a:xfrm>
            <a:off x="6477000" y="4572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6324599" y="3352800"/>
            <a:ext cx="381000" cy="8381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6934200" y="33528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flipH="1">
            <a:off x="6781800" y="2209800"/>
            <a:ext cx="609599" cy="6857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 flipH="1">
            <a:off x="6934200" y="2209800"/>
            <a:ext cx="609599" cy="6857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2" name="Shape 322"/>
          <p:cNvCxnSpPr/>
          <p:nvPr/>
        </p:nvCxnSpPr>
        <p:spPr>
          <a:xfrm flipH="1">
            <a:off x="6477000" y="33528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3" name="Shape 323"/>
          <p:cNvCxnSpPr/>
          <p:nvPr/>
        </p:nvCxnSpPr>
        <p:spPr>
          <a:xfrm flipH="1">
            <a:off x="6019800" y="46482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4" name="Shape 324"/>
          <p:cNvCxnSpPr/>
          <p:nvPr/>
        </p:nvCxnSpPr>
        <p:spPr>
          <a:xfrm rot="10800000" flipH="1">
            <a:off x="5943600" y="4724400"/>
            <a:ext cx="304799" cy="6857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 rot="10800000" flipH="1">
            <a:off x="5867400" y="4724400"/>
            <a:ext cx="304799" cy="68579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10110" y="7448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dirty="0"/>
              <a:t>Introduction to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09600" y="2514600"/>
            <a:ext cx="7848599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some problems, it may be natural to define the problem in terms of the problem itself.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 is useful for problems that can be represented by a </a:t>
            </a:r>
            <a:r>
              <a:rPr lang="en-MY" sz="2400" b="0" i="0" u="none" strike="noStrike" cap="none" dirty="0">
                <a:solidFill>
                  <a:srgbClr val="99FF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simpler version</a:t>
            </a: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same problem.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79909" y="223305"/>
            <a:ext cx="8465615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/>
              <a:t>Tracing a </a:t>
            </a:r>
            <a:r>
              <a:rPr lang="en-MY" sz="4800"/>
              <a:t>Fibonacci function</a:t>
            </a:r>
            <a:r>
              <a:rPr lang="en-MY" sz="4000"/>
              <a:t> 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7848599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fib(2):</a:t>
            </a:r>
          </a:p>
          <a:p>
            <a:pPr marL="1600227" marR="0" lvl="3" indent="-22862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 == 0 ? No; 2 == 1?	No.</a:t>
            </a:r>
          </a:p>
          <a:p>
            <a:pPr marL="1600227" marR="0" lvl="3" indent="-22862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fib(2) = fib(1) + fib(0)</a:t>
            </a:r>
          </a:p>
          <a:p>
            <a:pPr marL="1600227" marR="0" lvl="3" indent="-22862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fib(1):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1== 0 ? No; 1 == 1?  Yes.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	fib(1) = 1;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fib(1);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fib(0):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0 == 0 ?   Yes.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	fib(0) = 0; 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  return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fib(0);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fib(2) = 1 + 0 = 1;</a:t>
            </a:r>
          </a:p>
          <a:p>
            <a:pPr marL="1143020" marR="0" lvl="2" indent="-22861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53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fib(2);   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fib(4) = fib(3) + fib(2) 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= 2 + 1 = 3;</a:t>
            </a:r>
          </a:p>
          <a:p>
            <a:pPr marL="742962" marR="0" lvl="1" indent="-28576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53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fib(4);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l="51927" t="3551" r="3628" b="13213"/>
          <a:stretch/>
        </p:blipFill>
        <p:spPr>
          <a:xfrm>
            <a:off x="5673725" y="1905000"/>
            <a:ext cx="3317875" cy="4267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Shape 333"/>
          <p:cNvCxnSpPr/>
          <p:nvPr/>
        </p:nvCxnSpPr>
        <p:spPr>
          <a:xfrm>
            <a:off x="8340725" y="33528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4" name="Shape 334"/>
          <p:cNvCxnSpPr/>
          <p:nvPr/>
        </p:nvCxnSpPr>
        <p:spPr>
          <a:xfrm flipH="1">
            <a:off x="7883524" y="3352800"/>
            <a:ext cx="381000" cy="914400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927100" y="1865134"/>
            <a:ext cx="4419599" cy="3962399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219200" y="2705100"/>
            <a:ext cx="3886200" cy="874534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219200" y="3924300"/>
            <a:ext cx="3886200" cy="800099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Shape 338"/>
          <p:cNvCxnSpPr/>
          <p:nvPr/>
        </p:nvCxnSpPr>
        <p:spPr>
          <a:xfrm>
            <a:off x="546100" y="6553200"/>
            <a:ext cx="5016500" cy="0"/>
          </a:xfrm>
          <a:prstGeom prst="straightConnector1">
            <a:avLst/>
          </a:pr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5562600" y="1447800"/>
            <a:ext cx="0" cy="5105399"/>
          </a:xfrm>
          <a:prstGeom prst="straightConnector1">
            <a:avLst/>
          </a:pr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>
            <a:off x="533400" y="1447800"/>
            <a:ext cx="0" cy="5105399"/>
          </a:xfrm>
          <a:prstGeom prst="straightConnector1">
            <a:avLst/>
          </a:prstGeom>
          <a:noFill/>
          <a:ln w="38100" cap="flat" cmpd="sng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>
            <a:off x="7543800" y="2133600"/>
            <a:ext cx="685799" cy="838199"/>
          </a:xfrm>
          <a:prstGeom prst="straightConnector1">
            <a:avLst/>
          </a:pr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8557690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b="1" dirty="0">
                <a:solidFill>
                  <a:srgbClr val="FF0000"/>
                </a:solidFill>
              </a:rPr>
              <a:t>Link to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3: Binary Search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for an element in an array</a:t>
            </a:r>
          </a:p>
          <a:p>
            <a:pPr marL="1371601" marR="0" lvl="2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Sequential search</a:t>
            </a:r>
          </a:p>
          <a:p>
            <a:pPr marL="1371601" marR="0" lvl="2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search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search</a:t>
            </a:r>
          </a:p>
          <a:p>
            <a:pPr marL="1371601" marR="0" lvl="2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the search element with the middle element of the array</a:t>
            </a:r>
          </a:p>
          <a:p>
            <a:pPr marL="1371601" marR="0" lvl="2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not equal, then apply binary search to half of the array (if not empty) where the search element would be.</a:t>
            </a:r>
            <a:r>
              <a:rPr lang="en-MY" sz="1600" b="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  <p:sp>
        <p:nvSpPr>
          <p:cNvPr id="348" name="Shape 348"/>
          <p:cNvSpPr/>
          <p:nvPr/>
        </p:nvSpPr>
        <p:spPr>
          <a:xfrm>
            <a:off x="6248400" y="2714625"/>
            <a:ext cx="1047749" cy="257175"/>
          </a:xfrm>
          <a:prstGeom prst="rect">
            <a:avLst/>
          </a:prstGeom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8229600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with Recursion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90500" y="1228230"/>
            <a:ext cx="86105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Searches an ordered array of integers using recursion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bsearchr(</a:t>
            </a: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data[], </a:t>
            </a: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array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first,        </a:t>
            </a: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lower bound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last,        </a:t>
            </a: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upper bound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MY" sz="1295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        </a:t>
            </a: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value to find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295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r>
              <a:rPr lang="en-MY" sz="1295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index if found,  otherwise return –1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665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middle = (first + last) / 2;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(data[middle] == value)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middle;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(first &gt;= last)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(value &lt; data[middle])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bsearchr(data, first, middle-1, value);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bsearchr(data, middle+1, last, value);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const 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array_size = 8;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list[array_size]={1, 2, 3, 5, 7, 10, 14, 17};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search_value;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85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"Enter search value: ";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cin &gt;&gt; search_value;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bsearchr(list,0,array_size-1,search_value)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&lt;&lt; endl;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0;	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152400" y="199669"/>
            <a:ext cx="804968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</a:t>
            </a:r>
            <a:r>
              <a:rPr lang="en-MY" dirty="0"/>
              <a:t>using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 dirty="0"/>
              <a:t>iteration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Searches an ordered array of integers</a:t>
            </a:r>
          </a:p>
          <a:p>
            <a:pPr marL="342906" marR="0" lvl="0" indent="-342906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bsearch(</a:t>
            </a:r>
            <a:r>
              <a:rPr lang="en-MY" sz="119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119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data[], </a:t>
            </a: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array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MY" sz="119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size,    </a:t>
            </a: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array size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MY" sz="119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   </a:t>
            </a: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input: value to find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){            </a:t>
            </a: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if found,return  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190" b="1" i="0" u="none" strike="noStrike" cap="none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// index; otherwise, return -1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190" b="1" i="0" u="none" strike="noStrike" cap="none">
              <a:solidFill>
                <a:srgbClr val="66FF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first, last, upper;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first = 0;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last = size - 1;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342906" marR="0" lvl="0" indent="-342906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middle = (first + last) / 2;</a:t>
            </a:r>
          </a:p>
          <a:p>
            <a:pPr marL="342906" marR="0" lvl="0" indent="-342906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(data[middle] == value)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middle;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(first &gt;= last)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(value &lt; data[middle])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		last = middle - 1;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MY" sz="17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		first = middle + 1;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7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marL="342906" marR="0" lvl="0" indent="-342906" algn="l" rtl="0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53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342906" marR="0" lvl="0" indent="-342906" algn="l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53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0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</a:t>
            </a:r>
            <a:r>
              <a:rPr lang="en-MY" sz="4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4:</a:t>
            </a:r>
            <a: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-MY" sz="4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xponential function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457200" y="30480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3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write the function </a:t>
            </a:r>
            <a:r>
              <a:rPr lang="en-MY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-MY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MY" sz="3200" b="1" i="0" u="none" strike="noStrike" cap="none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numb, </a:t>
            </a:r>
            <a:r>
              <a:rPr lang="en-MY" sz="3200" b="1" i="0" u="none" strike="noStrike" cap="none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power)</a:t>
            </a:r>
            <a:r>
              <a:rPr lang="en-MY" sz="3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 sz="3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recursively?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" name="Shape 373" descr="015_small"/>
          <p:cNvPicPr preferRelativeResize="0"/>
          <p:nvPr/>
        </p:nvPicPr>
        <p:blipFill rotWithShape="1">
          <a:blip r:embed="rId3">
            <a:alphaModFix/>
          </a:blip>
          <a:srcRect b="2039"/>
          <a:stretch/>
        </p:blipFill>
        <p:spPr>
          <a:xfrm>
            <a:off x="5486400" y="457200"/>
            <a:ext cx="205740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84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0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</a:t>
            </a:r>
            <a:r>
              <a:rPr lang="en-MY" sz="4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4:</a:t>
            </a:r>
            <a: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MY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n-MY" sz="4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xponential function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727"/>
              <a:buFont typeface="Noto Sans Symbols"/>
              <a:buNone/>
            </a:pPr>
            <a:endParaRPr sz="222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727"/>
              <a:buFont typeface="Noto Sans Symbols"/>
              <a:buChar char="▶"/>
            </a:pPr>
            <a:r>
              <a:rPr lang="en-MY" sz="22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non-recursive version of the function 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exp(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numb, 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power)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727"/>
              <a:buFont typeface="Noto Sans Symbols"/>
              <a:buNone/>
            </a:pPr>
            <a:endParaRPr sz="222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exp(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numb, 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power)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int answer = 1, count;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 for 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(count=1; count&lt;=power; ++count)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answer *= numb;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222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22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answer;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96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pic>
        <p:nvPicPr>
          <p:cNvPr id="380" name="Shape 380" descr="015_small"/>
          <p:cNvPicPr preferRelativeResize="0"/>
          <p:nvPr/>
        </p:nvPicPr>
        <p:blipFill rotWithShape="1">
          <a:blip r:embed="rId3">
            <a:alphaModFix/>
          </a:blip>
          <a:srcRect b="2039"/>
          <a:stretch/>
        </p:blipFill>
        <p:spPr>
          <a:xfrm>
            <a:off x="5486400" y="457200"/>
            <a:ext cx="205740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5:</a:t>
            </a:r>
            <a:r>
              <a:rPr lang="en-MY" sz="40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zero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458200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recursive function that counts the number of zero digits in an integer 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zeros(10200)</a:t>
            </a: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returns 3.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1" i="0" u="none" strike="noStrike" cap="none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zeros(</a:t>
            </a:r>
            <a:r>
              <a:rPr lang="en-MY" sz="2000" b="1" i="0" u="none" strike="noStrike" cap="none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(numb==0)          </a:t>
            </a:r>
            <a:r>
              <a:rPr lang="en-MY" sz="2000" b="1" i="0" u="none" strike="noStrike" cap="none" dirty="0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// 1 digit (zero/non-zero):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         </a:t>
            </a:r>
            <a:r>
              <a:rPr lang="en-MY" sz="2000" b="1" i="0" u="none" strike="noStrike" cap="none" dirty="0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// bottom out.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(numb &lt; 10 &amp;&amp; numb &gt; -10)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                 </a:t>
            </a:r>
            <a:r>
              <a:rPr lang="en-MY" sz="2000" b="1" i="0" u="none" strike="noStrike" cap="none" dirty="0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// &gt; 1 digits: recursion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MY" sz="20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zeros(numb/10) + zeros(numb%10);</a:t>
            </a:r>
          </a:p>
          <a:p>
            <a:pPr marL="342906" marR="0" lvl="0" indent="-342906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24200" y="5002212"/>
            <a:ext cx="5057775" cy="151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1600" b="1" i="0" u="none" strike="noStrike" cap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zeros(10200)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1600" b="1" i="0" u="none" strike="noStrike" cap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zeros(1020)                                                 + zeros(0)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1600" b="1" i="0" u="none" strike="noStrike" cap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zeros(102)                                 + zeros(0) + zeros(0)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1600" b="1" i="0" u="none" strike="noStrike" cap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zeros(10)                 + zeros(2) + zeros(0) + zeros(0)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1600" b="1" i="0" u="none" strike="noStrike" cap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zeros(1) + zeros(0) + zeros(2) + zeros(0) + zeros(0)</a:t>
            </a:r>
          </a:p>
        </p:txBody>
      </p:sp>
      <p:sp>
        <p:nvSpPr>
          <p:cNvPr id="388" name="Shape 388"/>
          <p:cNvSpPr/>
          <p:nvPr/>
        </p:nvSpPr>
        <p:spPr>
          <a:xfrm>
            <a:off x="2971800" y="4919662"/>
            <a:ext cx="5500687" cy="1676399"/>
          </a:xfrm>
          <a:prstGeom prst="rect">
            <a:avLst/>
          </a:prstGeom>
          <a:noFill/>
          <a:ln w="38100" cap="flat" cmpd="sng">
            <a:solidFill>
              <a:srgbClr val="FAFD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2000" b="1" i="0" u="none" strike="noStrike" cap="none">
              <a:solidFill>
                <a:srgbClr val="FA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6: Towers of Hanoi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0" y="1981200"/>
            <a:ext cx="78485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62" marR="0" lvl="1" indent="-285762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Noto Sans Symbols"/>
              <a:buNone/>
            </a:pPr>
            <a:endParaRPr sz="259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62" marR="0" lvl="1" indent="-28576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Noto Sans Symbols"/>
              <a:buNone/>
            </a:pPr>
            <a:endParaRPr sz="259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62" marR="0" lvl="1" indent="-28576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Noto Sans Symbols"/>
              <a:buNone/>
            </a:pPr>
            <a:endParaRPr sz="259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Wingdings" panose="05000000000000000000" pitchFamily="2" charset="2"/>
              <a:buChar char="q"/>
            </a:pPr>
            <a:r>
              <a:rPr lang="en-MY" sz="259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one disc could be moved at a time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Wingdings" panose="05000000000000000000" pitchFamily="2" charset="2"/>
              <a:buChar char="q"/>
            </a:pPr>
            <a:r>
              <a:rPr lang="en-MY" sz="259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larger disc must never be stacked above a smaller one</a:t>
            </a:r>
          </a:p>
          <a:p>
            <a:pPr marL="914400" marR="0" lvl="1" indent="-457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692"/>
              <a:buFont typeface="Wingdings" panose="05000000000000000000" pitchFamily="2" charset="2"/>
              <a:buChar char="q"/>
            </a:pPr>
            <a:r>
              <a:rPr lang="en-MY" sz="259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and only one extra needle could be used for intermediate storage of discs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7894"/>
              <a:buFont typeface="Wingdings" panose="05000000000000000000" pitchFamily="2" charset="2"/>
              <a:buChar char="q"/>
            </a:pP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7848600" y="2443953"/>
            <a:ext cx="1047749" cy="257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see applet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8537" y="1286645"/>
            <a:ext cx="3957813" cy="1989955"/>
          </a:xfrm>
          <a:prstGeom prst="rect">
            <a:avLst/>
          </a:prstGeom>
          <a:noFill/>
          <a:ln w="76200" cap="flat" cmpd="tri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159089" cy="1624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Towers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Hanoi</a:t>
            </a:r>
          </a:p>
        </p:txBody>
      </p:sp>
      <p:sp>
        <p:nvSpPr>
          <p:cNvPr id="402" name="Shape 402"/>
          <p:cNvSpPr/>
          <p:nvPr/>
        </p:nvSpPr>
        <p:spPr>
          <a:xfrm>
            <a:off x="685800" y="2743200"/>
            <a:ext cx="80010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MY" sz="40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code to implement the solution of the Towers of Hanoi using the recursion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84700" y="452725"/>
            <a:ext cx="82638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1:</a:t>
            </a:r>
            <a:r>
              <a:rPr lang="en-MY" dirty="0"/>
              <a:t>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function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8978900" cy="482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MY" sz="2400" dirty="0"/>
              <a:t>Example: the factorial function</a:t>
            </a:r>
          </a:p>
          <a:p>
            <a:pPr lvl="0" indent="0" rtl="0">
              <a:lnSpc>
                <a:spcPct val="9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dirty="0"/>
              <a:t>		</a:t>
            </a:r>
            <a:r>
              <a:rPr lang="en-MY" sz="2400" b="1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6! = 6 * 5 * 4 * 3 * 2 * 1</a:t>
            </a:r>
          </a:p>
          <a:p>
            <a:pPr lvl="0" indent="0" rtl="0">
              <a:lnSpc>
                <a:spcPct val="9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dirty="0">
                <a:solidFill>
                  <a:srgbClr val="FAFD00"/>
                </a:solidFill>
              </a:rPr>
              <a:t>	</a:t>
            </a:r>
            <a:r>
              <a:rPr lang="en-MY" sz="2400" dirty="0"/>
              <a:t>We could write:</a:t>
            </a:r>
            <a:r>
              <a:rPr lang="en-MY" sz="2400" dirty="0">
                <a:solidFill>
                  <a:srgbClr val="FAFD00"/>
                </a:solidFill>
              </a:rPr>
              <a:t>		</a:t>
            </a:r>
            <a:r>
              <a:rPr lang="en-MY" sz="2400" b="1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6! = 6 * 5!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dirty="0">
                <a:solidFill>
                  <a:srgbClr val="FAFD00"/>
                </a:solidFill>
              </a:rPr>
              <a:t>	</a:t>
            </a: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general, we can express the factorial function as follows:</a:t>
            </a:r>
            <a:r>
              <a:rPr lang="en-MY" sz="2400" b="0" i="0" u="none" strike="noStrike" cap="none" dirty="0">
                <a:solidFill>
                  <a:srgbClr val="FAFD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MY" sz="2400" b="1" i="0" u="none" strike="noStrike" cap="none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n! = n * (n-1)!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2400" dirty="0"/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this correct? Well… almost. 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The factorial function is only defined for </a:t>
            </a:r>
            <a:r>
              <a:rPr lang="en-MY" sz="2400" b="0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positive</a:t>
            </a:r>
            <a:r>
              <a:rPr lang="en-MY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integers. So we should be a bit more precise: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0" i="0" u="none" strike="noStrike" cap="none" dirty="0">
                <a:solidFill>
                  <a:srgbClr val="FAFD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MY" sz="2400" b="1" i="0" u="none" strike="noStrike" cap="none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n! = 1		</a:t>
            </a:r>
            <a:r>
              <a:rPr lang="en-MY" sz="2400" b="1" i="0" u="none" strike="noStrike" cap="none" dirty="0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(if n is equal to 1)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		n! = n * (n-1)! 	</a:t>
            </a:r>
            <a:r>
              <a:rPr lang="en-MY" sz="2400" b="1" i="0" u="none" strike="noStrike" cap="none" dirty="0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(if n is larger than 1)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rgbClr val="FAFD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Towers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Hanoi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num_disc;  </a:t>
            </a:r>
            <a:r>
              <a:rPr lang="en-MY" sz="185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//number of discs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"Please enter a positive number (0 to quit)";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cin &gt;&gt; num_disc;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    while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(num_disc &gt; 0){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MY" sz="1850" b="1" i="0" u="none" strike="noStrike" cap="none">
                <a:solidFill>
                  <a:srgbClr val="99FF33"/>
                </a:solidFill>
                <a:latin typeface="Courier New"/>
                <a:ea typeface="Courier New"/>
                <a:cs typeface="Courier New"/>
                <a:sym typeface="Courier New"/>
              </a:rPr>
              <a:t>hanoi(1, 3, num_disc);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&lt;&lt; "Please enter a positive number ";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cin &gt;&gt; num_disc;    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sz="185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0;	</a:t>
            </a:r>
          </a:p>
          <a:p>
            <a:pPr marL="342906" marR="0" lvl="0" indent="-342906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ctrTitle"/>
          </p:nvPr>
        </p:nvSpPr>
        <p:spPr>
          <a:xfrm>
            <a:off x="866441" y="1447800"/>
            <a:ext cx="662096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of Slides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ubTitle" idx="1"/>
          </p:nvPr>
        </p:nvSpPr>
        <p:spPr>
          <a:xfrm>
            <a:off x="866441" y="4777380"/>
            <a:ext cx="662096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97410" y="681318"/>
            <a:ext cx="756709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function (</a:t>
            </a:r>
            <a:r>
              <a:rPr lang="en-MY" dirty="0"/>
              <a:t>iterative)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MY" dirty="0"/>
              <a:t>Typical</a:t>
            </a: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C++ </a:t>
            </a:r>
            <a:r>
              <a:rPr lang="en-MY" dirty="0"/>
              <a:t>iterative solution</a:t>
            </a: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1850" b="1" dirty="0">
              <a:solidFill>
                <a:srgbClr val="A2C1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b="1" dirty="0" err="1"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MY" b="1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b="1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product=1</a:t>
            </a:r>
            <a:r>
              <a:rPr lang="en-MY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endParaRPr lang="en-MY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b="1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(numb&gt;1){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MY" b="1" dirty="0" smtClean="0">
                <a:latin typeface="Courier New"/>
                <a:ea typeface="Courier New"/>
                <a:cs typeface="Courier New"/>
                <a:sym typeface="Courier New"/>
              </a:rPr>
              <a:t> product 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*= numb;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-MY" b="1" dirty="0" smtClean="0">
                <a:latin typeface="Courier New"/>
                <a:ea typeface="Courier New"/>
                <a:cs typeface="Courier New"/>
                <a:sym typeface="Courier New"/>
              </a:rPr>
              <a:t> numb-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-;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b="1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 product;</a:t>
            </a:r>
          </a:p>
          <a:p>
            <a:pPr marL="800106" lvl="0" indent="-342906" rtl="0">
              <a:lnSpc>
                <a:spcPct val="70000"/>
              </a:lnSpc>
              <a:spcBef>
                <a:spcPts val="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sz="2000" b="1" i="1" u="none" strike="noStrike" cap="none" dirty="0">
              <a:solidFill>
                <a:srgbClr val="FAFD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9310" y="617818"/>
            <a:ext cx="749089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</a:t>
            </a:r>
            <a:r>
              <a:rPr lang="en-MY" sz="4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(re</a:t>
            </a:r>
            <a:r>
              <a:rPr lang="en-MY" dirty="0" smtClean="0"/>
              <a:t>cursive</a:t>
            </a:r>
            <a:r>
              <a:rPr lang="en-MY" dirty="0"/>
              <a:t>)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62000" y="2133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The C++ equivalent of this definition: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fac(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(numb&lt;=1)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   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 * fac(numb-1);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1" u="none" strike="noStrike" cap="none">
                <a:solidFill>
                  <a:srgbClr val="FAFD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  <a:r>
              <a:rPr lang="en-MY" sz="2000" b="1" i="0" u="none" strike="noStrike" cap="none">
                <a:solidFill>
                  <a:srgbClr val="FAFD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means that a function calls itself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dirty="0"/>
              <a:t>Rules for </a:t>
            </a:r>
            <a:r>
              <a:rPr lang="en-MY" sz="4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32500" y="18243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dirty="0"/>
              <a:t>Recursion is one way to decompose a task into smaller subtasks. </a:t>
            </a:r>
          </a:p>
          <a:p>
            <a:pPr lvl="0" rtl="0">
              <a:spcBef>
                <a:spcPts val="0"/>
              </a:spcBef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dirty="0"/>
              <a:t>At least one of the subtasks is a smaller example of the same task.</a:t>
            </a:r>
          </a:p>
          <a:p>
            <a:pPr lvl="0" rtl="0">
              <a:spcBef>
                <a:spcPts val="0"/>
              </a:spcBef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dirty="0"/>
              <a:t>We must always make sure that the recursion </a:t>
            </a:r>
            <a:r>
              <a:rPr lang="en-MY" i="1" dirty="0"/>
              <a:t>bottoms out:</a:t>
            </a:r>
          </a:p>
          <a:p>
            <a:pPr lvl="1" rtl="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MY" sz="2000" dirty="0"/>
              <a:t>A recursive function must contain </a:t>
            </a:r>
            <a:r>
              <a:rPr lang="en-MY" sz="2000" dirty="0">
                <a:solidFill>
                  <a:srgbClr val="99FF33"/>
                </a:solidFill>
              </a:rPr>
              <a:t>at least one non-recursive branch</a:t>
            </a:r>
            <a:r>
              <a:rPr lang="en-MY" sz="2000" dirty="0"/>
              <a:t>.</a:t>
            </a:r>
          </a:p>
          <a:p>
            <a:pPr lvl="1" rtl="0">
              <a:spcBef>
                <a:spcPts val="0"/>
              </a:spcBef>
              <a:buSzPct val="80000"/>
              <a:buFont typeface="Wingdings" panose="05000000000000000000" pitchFamily="2" charset="2"/>
              <a:buChar char="q"/>
            </a:pPr>
            <a:r>
              <a:rPr lang="en-MY" sz="2000" dirty="0"/>
              <a:t>The recursive calls must eventually lead to a non-recursive branch.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Recursion General Form</a:t>
            </a:r>
            <a:r>
              <a:rPr lang="en-MY"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52400" y="1676400"/>
            <a:ext cx="92202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Wingdings" panose="05000000000000000000" pitchFamily="2" charset="2"/>
              <a:buChar char="q"/>
            </a:pPr>
            <a:r>
              <a:rPr lang="en-MY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write recursively?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 err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MY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recur_fn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(parameters){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4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(stopping condition)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MY" sz="24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stopping value;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400" b="1" i="0" u="none" strike="noStrike" cap="none" dirty="0">
                <a:solidFill>
                  <a:srgbClr val="66FF33"/>
                </a:solidFill>
                <a:latin typeface="Courier New"/>
                <a:ea typeface="Courier New"/>
                <a:cs typeface="Courier New"/>
                <a:sym typeface="Courier New"/>
              </a:rPr>
              <a:t>// other stopping conditions if needed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400" b="1" i="0" u="none" strike="noStrike" cap="none" dirty="0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function of </a:t>
            </a:r>
            <a:r>
              <a:rPr lang="en-MY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recur_fn</a:t>
            </a: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(revised parameters) 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</a:p>
          <a:p>
            <a:pPr marL="342906" marR="0" lvl="0" indent="-34290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84710" y="2241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function (re</a:t>
            </a:r>
            <a:r>
              <a:rPr lang="en-MY"/>
              <a:t>cursive)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5875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n-MY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Assume the number typed is 3, that is, numb=3. </a:t>
            </a:r>
          </a:p>
          <a:p>
            <a:pPr marL="342906" marR="0" lvl="0" indent="-3429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fac(3) :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97350" y="4495800"/>
            <a:ext cx="4946700" cy="192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fac(int numb){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if(numb&lt;=1)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return 1;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return numb * fac(numb-1);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95275" y="2144713"/>
            <a:ext cx="527050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-222250" y="2362200"/>
            <a:ext cx="4724400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 &lt;= 1 ? 		  </a:t>
            </a:r>
            <a:r>
              <a:rPr lang="en-MY" sz="2000" b="1" i="0" u="none" strike="noStrike" cap="none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fac(3) = 3 * fac(2)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2550" y="2971800"/>
            <a:ext cx="4298949" cy="915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fac(2) 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 &lt;= 1 ? 		</a:t>
            </a:r>
            <a:r>
              <a:rPr lang="en-MY" sz="2000" b="1" i="0" u="none" strike="noStrike" cap="none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fac(2) = 2 * fac(1)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39750" y="3962400"/>
            <a:ext cx="4038600" cy="9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fac(1) :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 &lt;= 1 ?   </a:t>
            </a:r>
            <a:r>
              <a:rPr lang="en-MY" sz="2000" b="1" i="0" u="none" strike="noStrike" cap="none">
                <a:solidFill>
                  <a:srgbClr val="FAFD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</a:p>
          <a:p>
            <a:pPr marL="16002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A2C1FE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58750" y="4881562"/>
            <a:ext cx="3841750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(2) 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2 * 1 = 2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Noto Sans Symbols"/>
              <a:buNone/>
            </a:pP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(2)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-146050" y="5613400"/>
            <a:ext cx="3384550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 * 2 = 6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(3) 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1150" y="6248400"/>
            <a:ext cx="368934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fac(3)  has the value 6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1377950" y="3810000"/>
            <a:ext cx="0" cy="990599"/>
          </a:xfrm>
          <a:prstGeom prst="straightConnector1">
            <a:avLst/>
          </a:prstGeom>
          <a:noFill/>
          <a:ln w="38100" cap="flat" cmpd="sng">
            <a:solidFill>
              <a:srgbClr val="FAFD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539750" y="2895600"/>
            <a:ext cx="0" cy="2666999"/>
          </a:xfrm>
          <a:prstGeom prst="straightConnector1">
            <a:avLst/>
          </a:prstGeom>
          <a:noFill/>
          <a:ln w="38100" cap="flat" cmpd="sng">
            <a:solidFill>
              <a:srgbClr val="FAFD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4572000" y="4876800"/>
            <a:ext cx="1828800" cy="304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4400" b="0" i="0" u="none" strike="noStrike" cap="none">
              <a:solidFill>
                <a:srgbClr val="D49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79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MY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factorial function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915400" cy="132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6" marR="0" lvl="0" indent="-34290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For certain problems (such as the factorial function), a recursive solution often leads to </a:t>
            </a:r>
            <a:r>
              <a:rPr lang="en-MY" sz="2220" b="1" i="0" u="none" strike="noStrike" cap="none">
                <a:solidFill>
                  <a:schemeClr val="lt1"/>
                </a:solidFill>
              </a:rPr>
              <a:t>short and elegant</a:t>
            </a:r>
            <a:r>
              <a:rPr lang="en-MY" sz="22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code. Compare the recursive solution with the iterative solution:</a:t>
            </a:r>
          </a:p>
          <a:p>
            <a:pPr marL="342906" marR="0" lvl="0" indent="-34290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Arial"/>
              <a:buNone/>
            </a:pPr>
            <a:r>
              <a:rPr lang="en-MY" sz="222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33400" y="2895600"/>
            <a:ext cx="4800600" cy="292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rgbClr val="A2C1F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MY" sz="2400" b="1">
                <a:solidFill>
                  <a:srgbClr val="99FF33"/>
                </a:solidFill>
              </a:rPr>
              <a:t>Iterative</a:t>
            </a:r>
            <a:r>
              <a:rPr lang="en-MY" sz="2400" b="1" i="0" u="none" strike="noStrike" cap="none">
                <a:solidFill>
                  <a:srgbClr val="99FF33"/>
                </a:solidFill>
                <a:latin typeface="Arial"/>
                <a:ea typeface="Arial"/>
                <a:cs typeface="Arial"/>
                <a:sym typeface="Arial"/>
              </a:rPr>
              <a:t> solution</a:t>
            </a:r>
          </a:p>
          <a:p>
            <a:pPr marL="800106" lvl="0" indent="-342906" rtl="0"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fac(</a:t>
            </a:r>
            <a:r>
              <a:rPr lang="en-MY" sz="1850" b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sz="1850" b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product=1;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MY" sz="1850" b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(numb&gt;1){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product *= numb;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 numb--;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1850" b="1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product;</a:t>
            </a:r>
          </a:p>
          <a:p>
            <a:pPr marL="800106" lvl="0" indent="-342906" rtl="0">
              <a:lnSpc>
                <a:spcPct val="70000"/>
              </a:lnSpc>
              <a:spcBef>
                <a:spcPts val="1000"/>
              </a:spcBef>
              <a:buClr>
                <a:srgbClr val="86D1D8"/>
              </a:buClr>
              <a:buSzPct val="25000"/>
              <a:buFont typeface="Arial"/>
              <a:buNone/>
            </a:pPr>
            <a:r>
              <a:rPr lang="en-MY" sz="18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1">
              <a:solidFill>
                <a:srgbClr val="A2C1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4343400" y="3048000"/>
            <a:ext cx="0" cy="3124200"/>
          </a:xfrm>
          <a:prstGeom prst="straightConnector1">
            <a:avLst/>
          </a:prstGeom>
          <a:noFill/>
          <a:ln w="38100" cap="flat" cmpd="sng">
            <a:solidFill>
              <a:srgbClr val="FAF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4648200" y="2895600"/>
            <a:ext cx="4800600" cy="292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0" i="0" u="none" strike="noStrike" cap="none">
                <a:solidFill>
                  <a:srgbClr val="A2C1F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MY" sz="2400" b="1" i="0" u="none" strike="noStrike" cap="none">
                <a:solidFill>
                  <a:srgbClr val="99FF33"/>
                </a:solidFill>
                <a:latin typeface="Arial"/>
                <a:ea typeface="Arial"/>
                <a:cs typeface="Arial"/>
                <a:sym typeface="Arial"/>
              </a:rPr>
              <a:t>Recursive solution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1" i="0" u="none" strike="noStrike" cap="none">
              <a:solidFill>
                <a:srgbClr val="A2C1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A2C1FE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fac(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numb){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(numb&lt;=1)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MY" sz="2000" b="1" i="0" u="none" strike="noStrike" cap="none">
                <a:solidFill>
                  <a:srgbClr val="A2C1F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numb*fac(numb-1);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MY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857</Words>
  <Application>Microsoft Office PowerPoint</Application>
  <PresentationFormat>On-screen Show (4:3)</PresentationFormat>
  <Paragraphs>342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Courier New</vt:lpstr>
      <vt:lpstr>Century Gothic</vt:lpstr>
      <vt:lpstr>Times New Roman</vt:lpstr>
      <vt:lpstr>Noto Sans Symbols</vt:lpstr>
      <vt:lpstr>Times</vt:lpstr>
      <vt:lpstr>Wingdings</vt:lpstr>
      <vt:lpstr>Arial Black</vt:lpstr>
      <vt:lpstr>Courier</vt:lpstr>
      <vt:lpstr>Ion</vt:lpstr>
      <vt:lpstr>RECURSION</vt:lpstr>
      <vt:lpstr>Introduction to Recursion</vt:lpstr>
      <vt:lpstr>Example 1: Factorial function</vt:lpstr>
      <vt:lpstr>factorial function (iterative)</vt:lpstr>
      <vt:lpstr>factorial function (recursive)</vt:lpstr>
      <vt:lpstr>Rules for Recursion</vt:lpstr>
      <vt:lpstr>Recursion General Form </vt:lpstr>
      <vt:lpstr>factorial function (recursive)</vt:lpstr>
      <vt:lpstr>factorial function</vt:lpstr>
      <vt:lpstr>Is Recursion a better solution?</vt:lpstr>
      <vt:lpstr>Cautions with Recursion</vt:lpstr>
      <vt:lpstr>Cautions with Iteration</vt:lpstr>
      <vt:lpstr>Example 2:  Fibonacci numbers</vt:lpstr>
      <vt:lpstr>Fibonacci function (iterative)</vt:lpstr>
      <vt:lpstr>Fibonacci function (recursive)</vt:lpstr>
      <vt:lpstr>Fibonacci function (recursive)</vt:lpstr>
      <vt:lpstr>PowerPoint Presentation</vt:lpstr>
      <vt:lpstr>Tracing a Fibonacci function </vt:lpstr>
      <vt:lpstr>Tracing a Fibonacci function </vt:lpstr>
      <vt:lpstr>Tracing a Fibonacci function </vt:lpstr>
      <vt:lpstr>Link to Example 3: Binary Search</vt:lpstr>
      <vt:lpstr>Binary Search with Recursion</vt:lpstr>
      <vt:lpstr>Binary Search</vt:lpstr>
      <vt:lpstr>Binary Search using iteration</vt:lpstr>
      <vt:lpstr>Example 4:  Exponential function</vt:lpstr>
      <vt:lpstr>Example 4:  Exponential function</vt:lpstr>
      <vt:lpstr>Example 5: number of zero</vt:lpstr>
      <vt:lpstr>Example 6: Towers of Hanoi</vt:lpstr>
      <vt:lpstr>Towers of Hanoi</vt:lpstr>
      <vt:lpstr>Towers of Hanoi</vt:lpstr>
      <vt:lpstr>End of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Lecturer</dc:creator>
  <cp:lastModifiedBy>Firdaus</cp:lastModifiedBy>
  <cp:revision>3</cp:revision>
  <dcterms:modified xsi:type="dcterms:W3CDTF">2017-09-05T04:01:25Z</dcterms:modified>
</cp:coreProperties>
</file>