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47"/>
  </p:notesMasterIdLst>
  <p:sldIdLst>
    <p:sldId id="256" r:id="rId2"/>
    <p:sldId id="440" r:id="rId3"/>
    <p:sldId id="414" r:id="rId4"/>
    <p:sldId id="441" r:id="rId5"/>
    <p:sldId id="415" r:id="rId6"/>
    <p:sldId id="392" r:id="rId7"/>
    <p:sldId id="285" r:id="rId8"/>
    <p:sldId id="284" r:id="rId9"/>
    <p:sldId id="387" r:id="rId10"/>
    <p:sldId id="388" r:id="rId11"/>
    <p:sldId id="393" r:id="rId12"/>
    <p:sldId id="404" r:id="rId13"/>
    <p:sldId id="442" r:id="rId14"/>
    <p:sldId id="403" r:id="rId15"/>
    <p:sldId id="408" r:id="rId16"/>
    <p:sldId id="402" r:id="rId17"/>
    <p:sldId id="407" r:id="rId18"/>
    <p:sldId id="292" r:id="rId19"/>
    <p:sldId id="293" r:id="rId20"/>
    <p:sldId id="294" r:id="rId21"/>
    <p:sldId id="413" r:id="rId22"/>
    <p:sldId id="443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38" r:id="rId46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00CC00"/>
    <a:srgbClr val="070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4" autoAdjust="0"/>
    <p:restoredTop sz="94660"/>
  </p:normalViewPr>
  <p:slideViewPr>
    <p:cSldViewPr>
      <p:cViewPr>
        <p:scale>
          <a:sx n="62" d="100"/>
          <a:sy n="62" d="100"/>
        </p:scale>
        <p:origin x="-1764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fld id="{8F332EB1-26F1-490B-9921-669E7BC9C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26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0B660-3777-48D6-BD6C-1F8C25CA6E75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3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C558A7-EBA6-4CB8-AE91-D1C8162A047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65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9A33A-FE26-430D-8494-85DCD2014D1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9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81CA9E-C3F0-4926-84F8-49506AC61611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5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ED28BA-355B-43FD-AB70-E226897A3EB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8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C8DB2-554B-403B-A544-D536F0E1076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721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5B21C9-8399-4916-9A03-C4CDC33EBB85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404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D4B59-7BC0-4410-83A7-01E7ED495DD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510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1FA10-6AA7-4827-B748-07D4355E6FBB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97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95868-6685-4540-92A7-F1F78867C715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480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04E39-99E3-4B4F-B664-AE7DA528B7C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4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DB79547-886C-4535-AE5D-5DAC618A60D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7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04800" y="1981200"/>
            <a:ext cx="8629650" cy="1463040"/>
          </a:xfrm>
        </p:spPr>
        <p:txBody>
          <a:bodyPr>
            <a:noAutofit/>
          </a:bodyPr>
          <a:lstStyle/>
          <a:p>
            <a:r>
              <a:rPr lang="en-US" altLang="en-US" sz="13800" dirty="0" smtClean="0">
                <a:solidFill>
                  <a:schemeClr val="accent3">
                    <a:lumMod val="50000"/>
                  </a:schemeClr>
                </a:solidFill>
                <a:latin typeface="Britannic Bold" panose="020B0903060703020204" pitchFamily="34" charset="0"/>
              </a:rPr>
              <a:t>SORTING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en-US" sz="3200" dirty="0" smtClean="0">
                <a:solidFill>
                  <a:schemeClr val="accent3">
                    <a:lumMod val="50000"/>
                  </a:schemeClr>
                </a:solidFill>
              </a:rPr>
              <a:t>Insertion sort</a:t>
            </a:r>
            <a:br>
              <a:rPr lang="en-US" alt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en-US" sz="3200" dirty="0" smtClean="0">
                <a:solidFill>
                  <a:schemeClr val="accent3">
                    <a:lumMod val="50000"/>
                  </a:schemeClr>
                </a:solidFill>
              </a:rPr>
              <a:t>Merge sort</a:t>
            </a:r>
          </a:p>
          <a:p>
            <a:r>
              <a:rPr lang="en-US" altLang="en-US" sz="3200" dirty="0" smtClean="0">
                <a:solidFill>
                  <a:schemeClr val="accent3">
                    <a:lumMod val="50000"/>
                  </a:schemeClr>
                </a:solidFill>
              </a:rPr>
              <a:t>Quick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051"/>
          <p:cNvSpPr txBox="1">
            <a:spLocks noChangeArrowheads="1"/>
          </p:cNvSpPr>
          <p:nvPr/>
        </p:nvSpPr>
        <p:spPr bwMode="auto">
          <a:xfrm>
            <a:off x="609600" y="2743200"/>
            <a:ext cx="645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b="0"/>
          </a:p>
        </p:txBody>
      </p:sp>
      <p:sp>
        <p:nvSpPr>
          <p:cNvPr id="9219" name="Text Box 2055"/>
          <p:cNvSpPr txBox="1">
            <a:spLocks noChangeArrowheads="1"/>
          </p:cNvSpPr>
          <p:nvPr/>
        </p:nvSpPr>
        <p:spPr bwMode="auto">
          <a:xfrm>
            <a:off x="762000" y="457200"/>
            <a:ext cx="7467600" cy="14287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P = 3;  tmp = 64;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34 &lt; 64, so stop at 3</a:t>
            </a:r>
            <a:r>
              <a:rPr lang="en-US" altLang="en-US" sz="2000" b="0" baseline="30000"/>
              <a:t>rd</a:t>
            </a:r>
            <a:r>
              <a:rPr lang="en-US" altLang="en-US" sz="2000" b="0"/>
              <a:t> position and set 3</a:t>
            </a:r>
            <a:r>
              <a:rPr lang="en-US" altLang="en-US" sz="2000" b="0" baseline="30000"/>
              <a:t>rd</a:t>
            </a:r>
            <a:r>
              <a:rPr lang="en-US" altLang="en-US" sz="2000" b="0"/>
              <a:t> position = 64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After third pass:  8    34   64   51  32   21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                            (first 3 elements are sorted)</a:t>
            </a:r>
          </a:p>
        </p:txBody>
      </p:sp>
      <p:sp>
        <p:nvSpPr>
          <p:cNvPr id="9220" name="Text Box 2056"/>
          <p:cNvSpPr txBox="1">
            <a:spLocks noChangeArrowheads="1"/>
          </p:cNvSpPr>
          <p:nvPr/>
        </p:nvSpPr>
        <p:spPr bwMode="auto">
          <a:xfrm>
            <a:off x="762000" y="1981200"/>
            <a:ext cx="7467600" cy="17938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P = 4;  tmp = 51;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51 &lt; 64, so we have  8   34   64   64  32   21,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34 &lt; 51, so stop at 2nd position, set 3</a:t>
            </a:r>
            <a:r>
              <a:rPr lang="en-US" altLang="en-US" sz="2000" b="0" baseline="30000"/>
              <a:t>rd</a:t>
            </a:r>
            <a:r>
              <a:rPr lang="en-US" altLang="en-US" sz="2000" b="0"/>
              <a:t> position = tmp,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After fourth pass: 8   34   51  64  32   21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                            (first 4 elements are sorted)</a:t>
            </a:r>
          </a:p>
        </p:txBody>
      </p:sp>
      <p:sp>
        <p:nvSpPr>
          <p:cNvPr id="9221" name="Text Box 2057"/>
          <p:cNvSpPr txBox="1">
            <a:spLocks noChangeArrowheads="1"/>
          </p:cNvSpPr>
          <p:nvPr/>
        </p:nvSpPr>
        <p:spPr bwMode="auto">
          <a:xfrm>
            <a:off x="762000" y="3765550"/>
            <a:ext cx="7467600" cy="2159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P = 5; tmp = 32,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32 &lt; 64, so 8   34   51  64  64   21,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32  &lt; 51, so 8   34   51  51  64   21, 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next 32 &lt; 34,  so 8   34     34, 51  64   21,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next 32 &gt; 8, so stop at 1st position and set 2</a:t>
            </a:r>
            <a:r>
              <a:rPr lang="en-US" altLang="en-US" sz="2000" b="0" baseline="30000"/>
              <a:t>nd</a:t>
            </a:r>
            <a:r>
              <a:rPr lang="en-US" altLang="en-US" sz="2000" b="0"/>
              <a:t> position = 32,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After fifth pass: 8   32   34   51    64   21</a:t>
            </a:r>
          </a:p>
        </p:txBody>
      </p:sp>
      <p:sp>
        <p:nvSpPr>
          <p:cNvPr id="9222" name="Text Box 2058"/>
          <p:cNvSpPr txBox="1">
            <a:spLocks noChangeArrowheads="1"/>
          </p:cNvSpPr>
          <p:nvPr/>
        </p:nvSpPr>
        <p:spPr bwMode="auto">
          <a:xfrm>
            <a:off x="762000" y="6096000"/>
            <a:ext cx="7467600" cy="6985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P = 6; tmp = 21,  . . .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After sixth pass:  8   21  32  34   51    64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3400" y="557784"/>
            <a:ext cx="8458200" cy="1499616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Analysis: worst-case running time</a:t>
            </a:r>
          </a:p>
        </p:txBody>
      </p:sp>
      <p:sp>
        <p:nvSpPr>
          <p:cNvPr id="233475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en-US" sz="3200" dirty="0" smtClean="0">
              <a:ea typeface="新細明體" panose="02020500000000000000" pitchFamily="18" charset="-120"/>
            </a:endParaRPr>
          </a:p>
          <a:p>
            <a:endParaRPr lang="en-US" altLang="en-US" dirty="0" smtClean="0">
              <a:ea typeface="新細明體" panose="02020500000000000000" pitchFamily="18" charset="-120"/>
            </a:endParaRPr>
          </a:p>
          <a:p>
            <a:endParaRPr lang="en-US" altLang="en-US" dirty="0" smtClean="0">
              <a:ea typeface="新細明體" panose="02020500000000000000" pitchFamily="18" charset="-120"/>
            </a:endParaRPr>
          </a:p>
          <a:p>
            <a:endParaRPr lang="en-US" altLang="en-US" dirty="0" smtClean="0">
              <a:ea typeface="新細明體" panose="02020500000000000000" pitchFamily="18" charset="-120"/>
            </a:endParaRPr>
          </a:p>
          <a:p>
            <a:endParaRPr lang="en-US" altLang="en-US" dirty="0" smtClean="0">
              <a:ea typeface="新細明體" panose="02020500000000000000" pitchFamily="18" charset="-120"/>
            </a:endParaRPr>
          </a:p>
          <a:p>
            <a:endParaRPr lang="en-US" altLang="en-US" sz="2600" dirty="0" smtClean="0">
              <a:latin typeface="Times New Roman" panose="02020603050405020304" pitchFamily="18" charset="0"/>
            </a:endParaRPr>
          </a:p>
          <a:p>
            <a:r>
              <a:rPr lang="en-US" altLang="en-US" sz="3000" dirty="0" smtClean="0">
                <a:ea typeface="新細明體" panose="02020500000000000000" pitchFamily="18" charset="-120"/>
              </a:rPr>
              <a:t>Inner loop is executed p times, for each p=1..N</a:t>
            </a:r>
          </a:p>
          <a:p>
            <a:pPr>
              <a:buFont typeface="Monotype Sorts" pitchFamily="2" charset="2"/>
              <a:buNone/>
            </a:pPr>
            <a:r>
              <a:rPr lang="en-US" altLang="en-US" sz="2600" dirty="0" smtClean="0">
                <a:sym typeface="Symbol" panose="05050102010706020507" pitchFamily="18" charset="2"/>
              </a:rPr>
              <a:t>      </a:t>
            </a:r>
            <a:r>
              <a:rPr lang="en-US" altLang="en-US" sz="3000" dirty="0" smtClean="0">
                <a:ea typeface="新細明體" panose="02020500000000000000" pitchFamily="18" charset="-120"/>
              </a:rPr>
              <a:t> Overall: 1 + 2 + 3 + . . . + N  = O(N</a:t>
            </a:r>
            <a:r>
              <a:rPr lang="en-US" altLang="en-US" sz="3000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en-US" sz="3000" dirty="0" smtClean="0">
                <a:ea typeface="新細明體" panose="02020500000000000000" pitchFamily="18" charset="-120"/>
              </a:rPr>
              <a:t>)</a:t>
            </a:r>
          </a:p>
          <a:p>
            <a:r>
              <a:rPr lang="en-US" altLang="en-US" sz="3000" dirty="0" smtClean="0">
                <a:ea typeface="新細明體" panose="02020500000000000000" pitchFamily="18" charset="-120"/>
              </a:rPr>
              <a:t>Space requirement is O(N)</a:t>
            </a:r>
          </a:p>
        </p:txBody>
      </p:sp>
      <p:pic>
        <p:nvPicPr>
          <p:cNvPr id="10244" name="Picture 2052" descr="7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41629" r="5882" b="19910"/>
          <a:stretch>
            <a:fillRect/>
          </a:stretch>
        </p:blipFill>
        <p:spPr bwMode="auto">
          <a:xfrm>
            <a:off x="990600" y="1828800"/>
            <a:ext cx="665162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Analysis: best case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The input is already sorted in increasing order</a:t>
            </a:r>
          </a:p>
          <a:p>
            <a:pPr lvl="1"/>
            <a:r>
              <a:rPr lang="en-US" altLang="en-US" sz="2000" dirty="0" smtClean="0"/>
              <a:t>When inserting A[p] into the sorted A[0..p-1], only need to compare A[p] with A[p-1] and there is no data movement</a:t>
            </a:r>
          </a:p>
          <a:p>
            <a:pPr lvl="1"/>
            <a:r>
              <a:rPr lang="en-US" altLang="en-US" sz="2000" dirty="0" smtClean="0"/>
              <a:t>For each iteration of the outer for-loop, the inner for-loop terminates after checking the loop condition once =&gt; O(N) time</a:t>
            </a:r>
          </a:p>
          <a:p>
            <a:r>
              <a:rPr lang="en-US" altLang="en-US" sz="2800" dirty="0" smtClean="0"/>
              <a:t>If input is </a:t>
            </a:r>
            <a:r>
              <a:rPr lang="en-US" altLang="en-US" sz="2800" i="1" dirty="0" smtClean="0">
                <a:solidFill>
                  <a:srgbClr val="C00000"/>
                </a:solidFill>
              </a:rPr>
              <a:t>nearly sorted</a:t>
            </a:r>
            <a:r>
              <a:rPr lang="en-US" altLang="en-US" sz="2800" dirty="0" smtClean="0"/>
              <a:t>, insertion sort runs fast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4384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6600" cap="all" spc="1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merge </a:t>
            </a:r>
            <a:r>
              <a:rPr lang="en-US" altLang="en-US" sz="6600" cap="all" spc="1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sort</a:t>
            </a:r>
            <a:endParaRPr lang="en-MY" sz="6600" cap="all" spc="1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13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Merge 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229600" cy="4419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Based on divide-and-conquer strategy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Divide the list into two smaller lists of about equal sizes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Sort each </a:t>
            </a:r>
            <a:r>
              <a:rPr lang="en-US" altLang="en-US" sz="3600" dirty="0" smtClean="0"/>
              <a:t>smaller</a:t>
            </a:r>
            <a:r>
              <a:rPr lang="en-US" altLang="en-US" sz="3200" dirty="0" smtClean="0"/>
              <a:t> list </a:t>
            </a:r>
            <a:r>
              <a:rPr lang="en-US" altLang="en-US" sz="3200" i="1" dirty="0" smtClean="0">
                <a:solidFill>
                  <a:srgbClr val="C00000"/>
                </a:solidFill>
              </a:rPr>
              <a:t>recursively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Merge the two sorted lists to get one sorted list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3200" dirty="0" smtClean="0">
                <a:solidFill>
                  <a:schemeClr val="hlink"/>
                </a:solidFill>
              </a:rPr>
              <a:t>How do we divide the list? How much time needed?</a:t>
            </a:r>
          </a:p>
          <a:p>
            <a:pPr>
              <a:buFont typeface="Monotype Sorts" pitchFamily="2" charset="2"/>
              <a:buNone/>
            </a:pPr>
            <a:r>
              <a:rPr lang="en-US" altLang="en-US" sz="3200" dirty="0" smtClean="0">
                <a:solidFill>
                  <a:schemeClr val="hlink"/>
                </a:solidFill>
              </a:rPr>
              <a:t>How do we merge the two sorted lists? How much time needed?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Dividing</a:t>
            </a:r>
          </a:p>
        </p:txBody>
      </p:sp>
      <p:sp>
        <p:nvSpPr>
          <p:cNvPr id="25088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If the input list is a linked list, dividing takes </a:t>
            </a:r>
            <a:r>
              <a:rPr lang="en-US" altLang="en-US" sz="2800" dirty="0" smtClean="0">
                <a:solidFill>
                  <a:schemeClr val="accent3">
                    <a:lumMod val="50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</a:t>
            </a:r>
            <a:r>
              <a:rPr lang="en-US" altLang="en-US" sz="2800" dirty="0" smtClean="0">
                <a:solidFill>
                  <a:schemeClr val="accent3">
                    <a:lumMod val="50000"/>
                  </a:schemeClr>
                </a:solidFill>
              </a:rPr>
              <a:t>(N) </a:t>
            </a:r>
            <a:r>
              <a:rPr lang="en-US" altLang="en-US" sz="2800" dirty="0" smtClean="0"/>
              <a:t>time</a:t>
            </a:r>
          </a:p>
          <a:p>
            <a:pPr lvl="1"/>
            <a:r>
              <a:rPr lang="en-US" altLang="en-US" sz="2400" dirty="0" smtClean="0"/>
              <a:t>We scan the linked list, stop at the </a:t>
            </a:r>
            <a:r>
              <a:rPr lang="en-US" altLang="en-US" sz="2400" dirty="0" smtClean="0">
                <a:sym typeface="Symbol" panose="05050102010706020507" pitchFamily="18" charset="2"/>
              </a:rPr>
              <a:t></a:t>
            </a:r>
            <a:r>
              <a:rPr lang="en-US" altLang="en-US" sz="2400" dirty="0" smtClean="0"/>
              <a:t>N/2</a:t>
            </a:r>
            <a:r>
              <a:rPr lang="en-US" altLang="en-US" sz="2400" dirty="0" smtClean="0">
                <a:sym typeface="Symbol" panose="05050102010706020507" pitchFamily="18" charset="2"/>
              </a:rPr>
              <a:t> </a:t>
            </a:r>
            <a:r>
              <a:rPr lang="en-US" altLang="en-US" sz="2400" dirty="0" err="1" smtClean="0"/>
              <a:t>th</a:t>
            </a:r>
            <a:r>
              <a:rPr lang="en-US" altLang="en-US" sz="2400" dirty="0" smtClean="0"/>
              <a:t> entry and cut the link</a:t>
            </a:r>
          </a:p>
          <a:p>
            <a:r>
              <a:rPr lang="en-US" altLang="en-US" sz="2800" dirty="0" smtClean="0"/>
              <a:t>If the input list is an array A[0..N-1]: dividing takes </a:t>
            </a:r>
            <a:r>
              <a:rPr lang="en-US" altLang="en-US" sz="2800" dirty="0" smtClean="0">
                <a:solidFill>
                  <a:schemeClr val="accent3">
                    <a:lumMod val="50000"/>
                  </a:schemeClr>
                </a:solidFill>
              </a:rPr>
              <a:t>O(1)</a:t>
            </a:r>
            <a:r>
              <a:rPr lang="en-US" altLang="en-US" sz="2800" dirty="0" smtClean="0"/>
              <a:t> time</a:t>
            </a:r>
          </a:p>
          <a:p>
            <a:pPr lvl="1"/>
            <a:r>
              <a:rPr lang="en-US" altLang="en-US" sz="2000" dirty="0" smtClean="0"/>
              <a:t> </a:t>
            </a:r>
            <a:r>
              <a:rPr lang="en-US" altLang="en-US" sz="2400" dirty="0" smtClean="0"/>
              <a:t>we can represent a </a:t>
            </a:r>
            <a:r>
              <a:rPr lang="en-US" altLang="en-US" sz="2400" dirty="0" err="1" smtClean="0"/>
              <a:t>sublist</a:t>
            </a:r>
            <a:r>
              <a:rPr lang="en-US" altLang="en-US" sz="2400" dirty="0" smtClean="0"/>
              <a:t> by two integers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left </a:t>
            </a:r>
            <a:r>
              <a:rPr lang="en-US" altLang="en-US" sz="2400" dirty="0" smtClean="0"/>
              <a:t>and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right</a:t>
            </a:r>
            <a:r>
              <a:rPr lang="en-US" altLang="en-US" sz="2400" dirty="0" smtClean="0"/>
              <a:t>: to divide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A[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left..Right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],</a:t>
            </a:r>
            <a:r>
              <a:rPr lang="en-US" altLang="en-US" sz="2400" dirty="0" smtClean="0"/>
              <a:t> we compute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center=(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left+right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)/2</a:t>
            </a:r>
            <a:r>
              <a:rPr lang="en-US" altLang="en-US" sz="2400" dirty="0" smtClean="0"/>
              <a:t> and obtain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A[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left..Center</a:t>
            </a:r>
            <a:r>
              <a:rPr lang="en-US" altLang="en-US" sz="2400" dirty="0" smtClean="0">
                <a:latin typeface="Courier New" panose="02070309020205020404" pitchFamily="49" charset="0"/>
              </a:rPr>
              <a:t>]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A[center+1..Right]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Merge sort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46140" y="1752600"/>
            <a:ext cx="7290054" cy="4023360"/>
          </a:xfrm>
        </p:spPr>
        <p:txBody>
          <a:bodyPr/>
          <a:lstStyle/>
          <a:p>
            <a:r>
              <a:rPr lang="en-US" altLang="en-US" sz="2800" dirty="0" smtClean="0"/>
              <a:t>Divide-and-conquer strategy</a:t>
            </a:r>
          </a:p>
          <a:p>
            <a:pPr lvl="1"/>
            <a:r>
              <a:rPr lang="en-US" altLang="en-US" sz="2400" dirty="0" smtClean="0"/>
              <a:t>recursively </a:t>
            </a:r>
            <a:r>
              <a:rPr lang="en-US" altLang="en-US" sz="2400" dirty="0" err="1" smtClean="0"/>
              <a:t>mergesort</a:t>
            </a:r>
            <a:r>
              <a:rPr lang="en-US" altLang="en-US" sz="2400" dirty="0" smtClean="0"/>
              <a:t> the first half and the second half</a:t>
            </a:r>
          </a:p>
          <a:p>
            <a:pPr lvl="1"/>
            <a:r>
              <a:rPr lang="en-US" altLang="en-US" sz="2400" dirty="0" smtClean="0"/>
              <a:t>merge the two sorted halves together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377249"/>
              </p:ext>
            </p:extLst>
          </p:nvPr>
        </p:nvGraphicFramePr>
        <p:xfrm>
          <a:off x="1056665" y="3252216"/>
          <a:ext cx="6712916" cy="2981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Bitmap Image" r:id="rId3" imgW="6133333" imgH="2723810" progId="Paint.Picture">
                  <p:embed/>
                </p:oleObj>
              </mc:Choice>
              <mc:Fallback>
                <p:oleObj name="Bitmap Image" r:id="rId3" imgW="6133333" imgH="272381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665" y="3252216"/>
                        <a:ext cx="6712916" cy="2981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0"/>
          <p:cNvGraphicFramePr>
            <a:graphicFrameLocks noChangeAspect="1"/>
          </p:cNvGraphicFramePr>
          <p:nvPr/>
        </p:nvGraphicFramePr>
        <p:xfrm>
          <a:off x="1676400" y="304800"/>
          <a:ext cx="5846763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Bitmap Image" r:id="rId3" imgW="4600000" imgH="4676190" progId="Paint.Picture">
                  <p:embed/>
                </p:oleObj>
              </mc:Choice>
              <mc:Fallback>
                <p:oleObj name="Bitmap Image" r:id="rId3" imgW="4600000" imgH="4676190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"/>
                        <a:ext cx="5846763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WordArt 3"/>
          <p:cNvSpPr>
            <a:spLocks noChangeArrowheads="1" noChangeShapeType="1" noTextEdit="1"/>
          </p:cNvSpPr>
          <p:nvPr/>
        </p:nvSpPr>
        <p:spPr bwMode="auto">
          <a:xfrm>
            <a:off x="457200" y="6324600"/>
            <a:ext cx="914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MY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see applet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47800" y="6350000"/>
            <a:ext cx="706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1800" b="0"/>
              <a:t>http://www.cosc.canterbury.ac.nz/people/mukundan/dsal/MSort.html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How to merge?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451188" y="2084832"/>
            <a:ext cx="7923870" cy="4468367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4400" dirty="0" smtClean="0"/>
              <a:t>Input: two sorted array A and B</a:t>
            </a:r>
          </a:p>
          <a:p>
            <a:r>
              <a:rPr lang="en-US" altLang="en-US" sz="4400" dirty="0" smtClean="0"/>
              <a:t>Output: an output sorted array C</a:t>
            </a:r>
          </a:p>
          <a:p>
            <a:r>
              <a:rPr lang="en-US" altLang="en-US" sz="4400" dirty="0" smtClean="0"/>
              <a:t>Three counters: </a:t>
            </a:r>
            <a:r>
              <a:rPr lang="en-US" altLang="en-US" sz="4400" dirty="0" err="1" smtClean="0"/>
              <a:t>Actr</a:t>
            </a:r>
            <a:r>
              <a:rPr lang="en-US" altLang="en-US" sz="4400" dirty="0" smtClean="0"/>
              <a:t>, </a:t>
            </a:r>
            <a:r>
              <a:rPr lang="en-US" altLang="en-US" sz="4400" dirty="0" err="1" smtClean="0"/>
              <a:t>Bctr</a:t>
            </a:r>
            <a:r>
              <a:rPr lang="en-US" altLang="en-US" sz="4400" dirty="0" smtClean="0"/>
              <a:t>, and </a:t>
            </a:r>
            <a:r>
              <a:rPr lang="en-US" altLang="en-US" sz="4400" dirty="0" err="1" smtClean="0"/>
              <a:t>Cctr</a:t>
            </a:r>
            <a:endParaRPr lang="en-US" altLang="en-US" sz="4400" dirty="0" smtClean="0"/>
          </a:p>
          <a:p>
            <a:pPr lvl="1"/>
            <a:r>
              <a:rPr lang="en-US" altLang="en-US" sz="4400" dirty="0" smtClean="0"/>
              <a:t>initially set to the beginning of their respective arrays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36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4400" dirty="0" smtClean="0"/>
              <a:t>(1)   The smaller of A[</a:t>
            </a:r>
            <a:r>
              <a:rPr lang="en-US" altLang="en-US" sz="4400" dirty="0" err="1" smtClean="0"/>
              <a:t>Actr</a:t>
            </a:r>
            <a:r>
              <a:rPr lang="en-US" altLang="en-US" sz="4400" dirty="0" smtClean="0"/>
              <a:t>] and B[</a:t>
            </a:r>
            <a:r>
              <a:rPr lang="en-US" altLang="en-US" sz="4400" dirty="0" err="1" smtClean="0"/>
              <a:t>Bctr</a:t>
            </a:r>
            <a:r>
              <a:rPr lang="en-US" altLang="en-US" sz="4400" dirty="0" smtClean="0"/>
              <a:t>] is copied to the next entry in C, and the appropriate counters are advanced</a:t>
            </a:r>
          </a:p>
          <a:p>
            <a:pPr>
              <a:buFont typeface="Monotype Sorts" pitchFamily="2" charset="2"/>
              <a:buNone/>
            </a:pPr>
            <a:r>
              <a:rPr lang="en-US" altLang="en-US" sz="4400" dirty="0" smtClean="0"/>
              <a:t>(2)   When either input list is exhausted, the remainder of the other list is copied to </a:t>
            </a:r>
            <a:r>
              <a:rPr lang="en-US" altLang="en-US" sz="3600" dirty="0" smtClean="0"/>
              <a:t>C</a:t>
            </a:r>
          </a:p>
        </p:txBody>
      </p:sp>
      <p:pic>
        <p:nvPicPr>
          <p:cNvPr id="16388" name="Picture 4" descr="P264"/>
          <p:cNvPicPr>
            <a:picLocks noChangeAspect="1" noChangeArrowheads="1"/>
          </p:cNvPicPr>
          <p:nvPr/>
        </p:nvPicPr>
        <p:blipFill>
          <a:blip r:embed="rId2">
            <a:lum bright="-2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" t="4918" r="3008" b="75410"/>
          <a:stretch>
            <a:fillRect/>
          </a:stretch>
        </p:blipFill>
        <p:spPr bwMode="auto">
          <a:xfrm>
            <a:off x="533400" y="3733800"/>
            <a:ext cx="792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Example: Merge</a:t>
            </a:r>
          </a:p>
        </p:txBody>
      </p:sp>
      <p:pic>
        <p:nvPicPr>
          <p:cNvPr id="17411" name="Picture 3" descr="P264"/>
          <p:cNvPicPr>
            <a:picLocks noChangeAspect="1" noChangeArrowheads="1"/>
          </p:cNvPicPr>
          <p:nvPr/>
        </p:nvPicPr>
        <p:blipFill>
          <a:blip r:embed="rId2">
            <a:lum bright="-2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2" r="3510" b="36066"/>
          <a:stretch>
            <a:fillRect/>
          </a:stretch>
        </p:blipFill>
        <p:spPr bwMode="auto">
          <a:xfrm>
            <a:off x="762000" y="1524000"/>
            <a:ext cx="689927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8" name="Picture 4" descr="P264"/>
          <p:cNvPicPr>
            <a:picLocks noChangeAspect="1" noChangeArrowheads="1"/>
          </p:cNvPicPr>
          <p:nvPr/>
        </p:nvPicPr>
        <p:blipFill>
          <a:blip r:embed="rId2">
            <a:lum bright="-2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31" r="3008" b="8197"/>
          <a:stretch>
            <a:fillRect/>
          </a:stretch>
        </p:blipFill>
        <p:spPr bwMode="auto">
          <a:xfrm>
            <a:off x="762000" y="2514600"/>
            <a:ext cx="69342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9" name="Picture 5" descr="P265"/>
          <p:cNvPicPr>
            <a:picLocks noChangeAspect="1" noChangeArrowheads="1"/>
          </p:cNvPicPr>
          <p:nvPr/>
        </p:nvPicPr>
        <p:blipFill>
          <a:blip r:embed="rId3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12869" r="4474" b="42896"/>
          <a:stretch>
            <a:fillRect/>
          </a:stretch>
        </p:blipFill>
        <p:spPr bwMode="auto">
          <a:xfrm>
            <a:off x="762000" y="3581400"/>
            <a:ext cx="739140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221" y="1244969"/>
            <a:ext cx="7290054" cy="1499616"/>
          </a:xfrm>
        </p:spPr>
        <p:txBody>
          <a:bodyPr/>
          <a:lstStyle/>
          <a:p>
            <a:pPr algn="ctr"/>
            <a:r>
              <a:rPr lang="en-MY" b="1" dirty="0" smtClean="0">
                <a:solidFill>
                  <a:schemeClr val="accent2">
                    <a:lumMod val="75000"/>
                  </a:schemeClr>
                </a:solidFill>
              </a:rPr>
              <a:t>DEFINITION OF sorting</a:t>
            </a:r>
            <a:endParaRPr lang="en-MY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743200"/>
            <a:ext cx="7766304" cy="356616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3600" dirty="0" smtClean="0"/>
              <a:t> </a:t>
            </a:r>
            <a:r>
              <a:rPr lang="en-MY" sz="3600" dirty="0">
                <a:latin typeface="Arial Narrow" panose="020B0606020202030204" pitchFamily="34" charset="0"/>
              </a:rPr>
              <a:t>To arrange a list of data according to the selected sorting key in </a:t>
            </a:r>
            <a:r>
              <a:rPr lang="en-MY" sz="3600" dirty="0" smtClean="0">
                <a:latin typeface="Arial Narrow" panose="020B0606020202030204" pitchFamily="34" charset="0"/>
              </a:rPr>
              <a:t>ascending </a:t>
            </a:r>
            <a:r>
              <a:rPr lang="en-MY" sz="3600" dirty="0">
                <a:latin typeface="Arial Narrow" panose="020B0606020202030204" pitchFamily="34" charset="0"/>
              </a:rPr>
              <a:t>or descending order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952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9635" y="342745"/>
            <a:ext cx="7290054" cy="1499616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Example: Merge...</a:t>
            </a:r>
          </a:p>
        </p:txBody>
      </p:sp>
      <p:pic>
        <p:nvPicPr>
          <p:cNvPr id="18438" name="Picture 9" descr="P26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43764" r="4474" b="42896"/>
          <a:stretch>
            <a:fillRect/>
          </a:stretch>
        </p:blipFill>
        <p:spPr>
          <a:xfrm>
            <a:off x="381000" y="1447800"/>
            <a:ext cx="7772400" cy="838200"/>
          </a:xfrm>
        </p:spPr>
      </p:pic>
      <p:pic>
        <p:nvPicPr>
          <p:cNvPr id="114691" name="Picture 3" descr="P265"/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64343" b="23593"/>
          <a:stretch>
            <a:fillRect/>
          </a:stretch>
        </p:blipFill>
        <p:spPr bwMode="auto">
          <a:xfrm>
            <a:off x="381000" y="2438400"/>
            <a:ext cx="82105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2" name="Picture 4" descr="P265"/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t="84718" b="2145"/>
          <a:stretch>
            <a:fillRect/>
          </a:stretch>
        </p:blipFill>
        <p:spPr bwMode="auto">
          <a:xfrm>
            <a:off x="381000" y="3429000"/>
            <a:ext cx="82105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685800" y="4038600"/>
            <a:ext cx="71977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endParaRPr lang="en-US" altLang="en-US" sz="2000" b="0" dirty="0"/>
          </a:p>
          <a:p>
            <a:r>
              <a:rPr lang="en-US" altLang="en-US" sz="2400" b="0" dirty="0"/>
              <a:t>Running time analysis: </a:t>
            </a:r>
          </a:p>
          <a:p>
            <a:pPr lvl="1"/>
            <a:r>
              <a:rPr lang="en-US" altLang="en-US" sz="2000" b="0" dirty="0"/>
              <a:t> Clearly, </a:t>
            </a:r>
            <a:r>
              <a:rPr lang="en-US" altLang="en-US" sz="2000" b="0" dirty="0">
                <a:latin typeface="Courier New" panose="02070309020205020404" pitchFamily="49" charset="0"/>
              </a:rPr>
              <a:t>merge</a:t>
            </a:r>
            <a:r>
              <a:rPr lang="en-US" altLang="en-US" sz="2000" b="0" dirty="0"/>
              <a:t> takes O(m1 + m2) where m1 and m2 are</a:t>
            </a:r>
          </a:p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000" b="0" dirty="0"/>
              <a:t>          the sizes of the two </a:t>
            </a:r>
            <a:r>
              <a:rPr lang="en-US" altLang="en-US" sz="2000" b="0" dirty="0" err="1"/>
              <a:t>sublists</a:t>
            </a:r>
            <a:r>
              <a:rPr lang="en-US" altLang="en-US" sz="2000" b="0" dirty="0"/>
              <a:t>.</a:t>
            </a:r>
            <a:endParaRPr lang="en-US" altLang="en-US" sz="2400" b="0" dirty="0"/>
          </a:p>
          <a:p>
            <a:r>
              <a:rPr lang="en-US" altLang="en-US" sz="2400" b="0" dirty="0"/>
              <a:t>Space requirement:</a:t>
            </a:r>
          </a:p>
          <a:p>
            <a:pPr lvl="1"/>
            <a:r>
              <a:rPr lang="en-US" altLang="en-US" sz="2000" b="0" dirty="0"/>
              <a:t>merging two sorted lists requires linear extra memory</a:t>
            </a:r>
          </a:p>
          <a:p>
            <a:pPr lvl="1"/>
            <a:r>
              <a:rPr lang="en-US" altLang="en-US" sz="2000" b="0" dirty="0"/>
              <a:t>additional work to copy to the temporary array and 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727878"/>
              </p:ext>
            </p:extLst>
          </p:nvPr>
        </p:nvGraphicFramePr>
        <p:xfrm>
          <a:off x="762000" y="914400"/>
          <a:ext cx="7924800" cy="548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Bitmap Image" r:id="rId3" imgW="6447619" imgH="4458322" progId="Paint.Picture">
                  <p:embed/>
                </p:oleObj>
              </mc:Choice>
              <mc:Fallback>
                <p:oleObj name="Bitmap Image" r:id="rId3" imgW="6447619" imgH="445832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7924800" cy="54800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2590800"/>
            <a:ext cx="388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6600" cap="all" spc="1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quick </a:t>
            </a:r>
            <a:r>
              <a:rPr lang="en-US" altLang="en-US" sz="6600" cap="all" spc="1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sort</a:t>
            </a:r>
            <a:endParaRPr lang="en-MY" sz="6600" cap="all" spc="1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6252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 smtClean="0">
                <a:solidFill>
                  <a:schemeClr val="accent2">
                    <a:lumMod val="75000"/>
                  </a:schemeClr>
                </a:solidFill>
              </a:rPr>
              <a:t>Quicksort</a:t>
            </a:r>
            <a:endParaRPr lang="en-MY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accent3">
                    <a:lumMod val="50000"/>
                  </a:schemeClr>
                </a:solidFill>
              </a:rPr>
              <a:t>Fastest</a:t>
            </a:r>
            <a:r>
              <a:rPr lang="en-US" altLang="en-US" sz="2800" dirty="0"/>
              <a:t> known sorting algorithm in practice</a:t>
            </a:r>
          </a:p>
          <a:p>
            <a:r>
              <a:rPr lang="en-US" altLang="en-US" sz="2800" dirty="0"/>
              <a:t>Average case: O(N log N)</a:t>
            </a:r>
          </a:p>
          <a:p>
            <a:r>
              <a:rPr lang="en-US" altLang="en-US" sz="2800" dirty="0"/>
              <a:t>Worst case: O(N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</a:t>
            </a:r>
          </a:p>
          <a:p>
            <a:pPr lvl="1"/>
            <a:r>
              <a:rPr lang="en-US" altLang="en-US" sz="2800" dirty="0"/>
              <a:t>But, the worst case seldom happens.</a:t>
            </a:r>
          </a:p>
          <a:p>
            <a:r>
              <a:rPr lang="en-US" altLang="en-US" sz="2800" dirty="0"/>
              <a:t>Another divide-and-conquer recursive algorithm like </a:t>
            </a:r>
            <a:r>
              <a:rPr lang="en-US" altLang="en-US" sz="2800" dirty="0" err="1"/>
              <a:t>mergesort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7687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Quicksort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505200"/>
            <a:ext cx="5911850" cy="32766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Divide step: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Pick any element (</a:t>
            </a:r>
            <a:r>
              <a:rPr lang="en-US" alt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pivot</a:t>
            </a: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altLang="en-US" sz="2400" dirty="0" smtClean="0"/>
              <a:t> v in S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Partition S – {v} into two disjoint groups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smtClean="0"/>
              <a:t>    S1 = {x </a:t>
            </a:r>
            <a:r>
              <a:rPr lang="en-US" altLang="en-US" sz="2400" dirty="0" smtClean="0">
                <a:sym typeface="Symbol" panose="05050102010706020507" pitchFamily="18" charset="2"/>
              </a:rPr>
              <a:t></a:t>
            </a:r>
            <a:r>
              <a:rPr lang="en-US" altLang="en-US" sz="2400" dirty="0" smtClean="0"/>
              <a:t> S – {v} | x </a:t>
            </a:r>
            <a:r>
              <a:rPr lang="en-US" altLang="en-US" sz="2400" b="1" dirty="0" smtClean="0">
                <a:solidFill>
                  <a:schemeClr val="accent3">
                    <a:lumMod val="50000"/>
                  </a:schemeClr>
                </a:solidFill>
                <a:sym typeface="Symbol" panose="05050102010706020507" pitchFamily="18" charset="2"/>
              </a:rPr>
              <a:t></a:t>
            </a:r>
            <a:r>
              <a:rPr lang="en-US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400" dirty="0" smtClean="0"/>
              <a:t>v}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dirty="0" smtClean="0"/>
              <a:t>    S2 = {x </a:t>
            </a:r>
            <a:r>
              <a:rPr lang="en-US" altLang="en-US" sz="2400" dirty="0" smtClean="0">
                <a:sym typeface="Symbol" panose="05050102010706020507" pitchFamily="18" charset="2"/>
              </a:rPr>
              <a:t></a:t>
            </a:r>
            <a:r>
              <a:rPr lang="en-US" altLang="en-US" sz="2400" dirty="0" smtClean="0"/>
              <a:t> S – {v} | x </a:t>
            </a:r>
            <a:r>
              <a:rPr lang="en-US" altLang="en-US" sz="2400" b="1" dirty="0" smtClean="0">
                <a:solidFill>
                  <a:schemeClr val="accent3">
                    <a:lumMod val="50000"/>
                  </a:schemeClr>
                </a:solidFill>
                <a:sym typeface="Symbol" panose="05050102010706020507" pitchFamily="18" charset="2"/>
              </a:rPr>
              <a:t></a:t>
            </a:r>
            <a:r>
              <a:rPr lang="en-US" altLang="en-US" sz="2400" dirty="0" smtClean="0"/>
              <a:t> v}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Conquer step: recursively sort  S1 and S2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Combine step: combine the sorted S1, followed by v, followed by the sorted S2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000" dirty="0" smtClean="0"/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6172200" y="1606550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6578600" y="2209800"/>
            <a:ext cx="2286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7391400" y="2381250"/>
            <a:ext cx="228600" cy="2857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7797800" y="2038350"/>
            <a:ext cx="228600" cy="6286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5128" name="Rectangle 11"/>
          <p:cNvSpPr>
            <a:spLocks noChangeArrowheads="1"/>
          </p:cNvSpPr>
          <p:nvPr/>
        </p:nvSpPr>
        <p:spPr bwMode="auto">
          <a:xfrm>
            <a:off x="8204200" y="1695450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5129" name="Rectangle 12"/>
          <p:cNvSpPr>
            <a:spLocks noChangeArrowheads="1"/>
          </p:cNvSpPr>
          <p:nvPr/>
        </p:nvSpPr>
        <p:spPr bwMode="auto">
          <a:xfrm>
            <a:off x="8610600" y="2324100"/>
            <a:ext cx="2286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5130" name="Rectangle 13"/>
          <p:cNvSpPr>
            <a:spLocks noChangeArrowheads="1"/>
          </p:cNvSpPr>
          <p:nvPr/>
        </p:nvSpPr>
        <p:spPr bwMode="auto">
          <a:xfrm>
            <a:off x="6985000" y="1866900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5131" name="Rectangle 14"/>
          <p:cNvSpPr>
            <a:spLocks noChangeArrowheads="1"/>
          </p:cNvSpPr>
          <p:nvPr/>
        </p:nvSpPr>
        <p:spPr bwMode="auto">
          <a:xfrm>
            <a:off x="7924800" y="3505200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5132" name="Rectangle 15"/>
          <p:cNvSpPr>
            <a:spLocks noChangeArrowheads="1"/>
          </p:cNvSpPr>
          <p:nvPr/>
        </p:nvSpPr>
        <p:spPr bwMode="auto">
          <a:xfrm>
            <a:off x="8763000" y="3594100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5133" name="Rectangle 16"/>
          <p:cNvSpPr>
            <a:spLocks noChangeArrowheads="1"/>
          </p:cNvSpPr>
          <p:nvPr/>
        </p:nvSpPr>
        <p:spPr bwMode="auto">
          <a:xfrm>
            <a:off x="8343900" y="3765550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grpSp>
        <p:nvGrpSpPr>
          <p:cNvPr id="5134" name="Group 17"/>
          <p:cNvGrpSpPr>
            <a:grpSpLocks/>
          </p:cNvGrpSpPr>
          <p:nvPr/>
        </p:nvGrpSpPr>
        <p:grpSpPr bwMode="auto">
          <a:xfrm>
            <a:off x="5492750" y="4114800"/>
            <a:ext cx="1054100" cy="457200"/>
            <a:chOff x="3320" y="2304"/>
            <a:chExt cx="664" cy="384"/>
          </a:xfrm>
        </p:grpSpPr>
        <p:sp>
          <p:nvSpPr>
            <p:cNvPr id="5139" name="Rectangle 18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5140" name="Rectangle 19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5141" name="Rectangle 20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</p:grpSp>
      <p:sp>
        <p:nvSpPr>
          <p:cNvPr id="5135" name="Rectangle 21"/>
          <p:cNvSpPr>
            <a:spLocks noChangeArrowheads="1"/>
          </p:cNvSpPr>
          <p:nvPr/>
        </p:nvSpPr>
        <p:spPr bwMode="auto">
          <a:xfrm>
            <a:off x="7124700" y="3943350"/>
            <a:ext cx="228600" cy="6286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5136" name="AutoShape 22"/>
          <p:cNvSpPr>
            <a:spLocks/>
          </p:cNvSpPr>
          <p:nvPr/>
        </p:nvSpPr>
        <p:spPr bwMode="auto">
          <a:xfrm rot="-5400000">
            <a:off x="5867400" y="409575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tIns="0" rIns="548640" b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5137" name="AutoShape 23"/>
          <p:cNvSpPr>
            <a:spLocks/>
          </p:cNvSpPr>
          <p:nvPr/>
        </p:nvSpPr>
        <p:spPr bwMode="auto">
          <a:xfrm rot="-5400000">
            <a:off x="8305800" y="409575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tIns="0" rIns="548640" b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5138" name="AutoShape 31"/>
          <p:cNvSpPr>
            <a:spLocks/>
          </p:cNvSpPr>
          <p:nvPr/>
        </p:nvSpPr>
        <p:spPr bwMode="auto">
          <a:xfrm rot="-5400000">
            <a:off x="7353300" y="1714500"/>
            <a:ext cx="304800" cy="2514600"/>
          </a:xfrm>
          <a:prstGeom prst="leftBrace">
            <a:avLst>
              <a:gd name="adj1" fmla="val 6875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tIns="0" rIns="548640" b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latin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740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Example: Quicksort</a:t>
            </a:r>
          </a:p>
        </p:txBody>
      </p:sp>
      <p:pic>
        <p:nvPicPr>
          <p:cNvPr id="6147" name="Picture 3" descr="7"/>
          <p:cNvPicPr>
            <a:picLocks noChangeAspect="1" noChangeArrowheads="1"/>
          </p:cNvPicPr>
          <p:nvPr/>
        </p:nvPicPr>
        <p:blipFill>
          <a:blip r:embed="rId2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87"/>
          <a:stretch>
            <a:fillRect/>
          </a:stretch>
        </p:blipFill>
        <p:spPr bwMode="auto">
          <a:xfrm>
            <a:off x="1371600" y="1676400"/>
            <a:ext cx="6172200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7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Example: Quicksort...</a:t>
            </a:r>
          </a:p>
        </p:txBody>
      </p:sp>
      <p:pic>
        <p:nvPicPr>
          <p:cNvPr id="7171" name="Picture 3" descr="7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05" b="5634"/>
          <a:stretch>
            <a:fillRect/>
          </a:stretch>
        </p:blipFill>
        <p:spPr bwMode="auto">
          <a:xfrm>
            <a:off x="1447800" y="1971675"/>
            <a:ext cx="6096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5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Pseudocode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dirty="0" smtClean="0"/>
              <a:t>Input: an array A[p, r]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chemeClr val="hlink"/>
                </a:solidFill>
              </a:rPr>
              <a:t>Quicksort</a:t>
            </a:r>
            <a:r>
              <a:rPr lang="en-US" altLang="en-US" sz="2000" dirty="0" smtClean="0"/>
              <a:t> (A, p, r)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/>
              <a:t>	 if (p &lt; r)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/>
              <a:t>		q = </a:t>
            </a:r>
            <a:r>
              <a:rPr lang="en-US" altLang="en-US" sz="2000" dirty="0" smtClean="0">
                <a:solidFill>
                  <a:schemeClr val="hlink"/>
                </a:solidFill>
              </a:rPr>
              <a:t>Partition</a:t>
            </a:r>
            <a:r>
              <a:rPr lang="en-US" altLang="en-US" sz="2000" dirty="0" smtClean="0"/>
              <a:t> (A, p, r)   </a:t>
            </a:r>
            <a:r>
              <a:rPr lang="en-US" altLang="en-US" sz="1800" dirty="0" smtClean="0">
                <a:solidFill>
                  <a:schemeClr val="accent3">
                    <a:lumMod val="50000"/>
                  </a:schemeClr>
                </a:solidFill>
              </a:rPr>
              <a:t>//q is the position of the pivot element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/>
              <a:t>		</a:t>
            </a:r>
            <a:r>
              <a:rPr lang="en-US" altLang="en-US" sz="2000" dirty="0" smtClean="0">
                <a:solidFill>
                  <a:schemeClr val="hlink"/>
                </a:solidFill>
              </a:rPr>
              <a:t>Quicksort </a:t>
            </a:r>
            <a:r>
              <a:rPr lang="en-US" altLang="en-US" sz="2000" dirty="0" smtClean="0"/>
              <a:t>(A, p, q-1)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/>
              <a:t>		</a:t>
            </a:r>
            <a:r>
              <a:rPr lang="en-US" altLang="en-US" sz="2000" dirty="0" smtClean="0">
                <a:solidFill>
                  <a:schemeClr val="hlink"/>
                </a:solidFill>
              </a:rPr>
              <a:t>Quicksort </a:t>
            </a:r>
            <a:r>
              <a:rPr lang="en-US" altLang="en-US" sz="2000" dirty="0" smtClean="0"/>
              <a:t>(A, q+1, r)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/>
              <a:t>	 }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/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75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Partitioning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68096" y="1676400"/>
            <a:ext cx="7848600" cy="48006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Partitioning </a:t>
            </a:r>
            <a:endParaRPr lang="en-US" altLang="en-US" sz="3200" dirty="0" smtClean="0"/>
          </a:p>
          <a:p>
            <a:pPr lvl="1"/>
            <a:r>
              <a:rPr lang="en-US" altLang="en-US" sz="2400" dirty="0" smtClean="0"/>
              <a:t>Key step of quicksort algorithm</a:t>
            </a:r>
          </a:p>
          <a:p>
            <a:pPr lvl="1"/>
            <a:r>
              <a:rPr lang="en-US" altLang="en-US" sz="2400" dirty="0" smtClean="0"/>
              <a:t>Goal: given the picked pivot, partition the remaining elements into two smaller sets</a:t>
            </a:r>
          </a:p>
          <a:p>
            <a:pPr lvl="1"/>
            <a:r>
              <a:rPr lang="en-US" altLang="en-US" sz="2400" dirty="0" smtClean="0"/>
              <a:t>Many ways to implement </a:t>
            </a:r>
          </a:p>
          <a:p>
            <a:pPr lvl="1"/>
            <a:r>
              <a:rPr lang="en-US" altLang="en-US" sz="2400" dirty="0" smtClean="0"/>
              <a:t>Even the slightest deviations may cause surprisingly bad results.</a:t>
            </a:r>
          </a:p>
          <a:p>
            <a:r>
              <a:rPr lang="en-US" altLang="en-US" sz="2800" dirty="0" smtClean="0"/>
              <a:t>We will learn an easy and efficient partitioning strategy here.</a:t>
            </a:r>
          </a:p>
          <a:p>
            <a:r>
              <a:rPr lang="en-US" altLang="en-US" sz="2800" dirty="0" smtClean="0"/>
              <a:t>How to pick a pivot will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2402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917" y="540830"/>
            <a:ext cx="7290054" cy="1499616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Partitioning Strategy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848600" cy="2362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Want to partition an array A[left .. right]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First, get the pivot element out of the way by swapping it with the last element. (Swap pivot and A[right])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Let </a:t>
            </a:r>
            <a:r>
              <a:rPr lang="en-US" altLang="en-US" sz="2800" dirty="0" err="1" smtClean="0">
                <a:solidFill>
                  <a:schemeClr val="hlink"/>
                </a:solidFill>
              </a:rPr>
              <a:t>i</a:t>
            </a:r>
            <a:r>
              <a:rPr lang="en-US" altLang="en-US" sz="2800" dirty="0" smtClean="0"/>
              <a:t> start at the first element and </a:t>
            </a:r>
            <a:r>
              <a:rPr lang="en-US" altLang="en-US" sz="2800" dirty="0" smtClean="0">
                <a:solidFill>
                  <a:schemeClr val="hlink"/>
                </a:solidFill>
              </a:rPr>
              <a:t>j</a:t>
            </a:r>
            <a:r>
              <a:rPr lang="en-US" altLang="en-US" sz="2800" dirty="0" smtClean="0"/>
              <a:t> start at the next-to-last element (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= left, j = right – 1)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</p:txBody>
      </p:sp>
      <p:sp>
        <p:nvSpPr>
          <p:cNvPr id="10244" name="Text Box 25"/>
          <p:cNvSpPr txBox="1">
            <a:spLocks noChangeArrowheads="1"/>
          </p:cNvSpPr>
          <p:nvPr/>
        </p:nvSpPr>
        <p:spPr bwMode="auto">
          <a:xfrm>
            <a:off x="1741488" y="58515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/>
              <a:t>pivot</a:t>
            </a:r>
          </a:p>
        </p:txBody>
      </p:sp>
      <p:sp>
        <p:nvSpPr>
          <p:cNvPr id="10245" name="Line 46"/>
          <p:cNvSpPr>
            <a:spLocks noChangeShapeType="1"/>
          </p:cNvSpPr>
          <p:nvPr/>
        </p:nvSpPr>
        <p:spPr bwMode="auto">
          <a:xfrm flipV="1">
            <a:off x="2122488" y="5394325"/>
            <a:ext cx="0" cy="38100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grpSp>
        <p:nvGrpSpPr>
          <p:cNvPr id="10246" name="Group 86"/>
          <p:cNvGrpSpPr>
            <a:grpSpLocks/>
          </p:cNvGrpSpPr>
          <p:nvPr/>
        </p:nvGrpSpPr>
        <p:grpSpPr bwMode="auto">
          <a:xfrm>
            <a:off x="5410200" y="5394325"/>
            <a:ext cx="304800" cy="854075"/>
            <a:chOff x="3456" y="3206"/>
            <a:chExt cx="192" cy="538"/>
          </a:xfrm>
        </p:grpSpPr>
        <p:sp>
          <p:nvSpPr>
            <p:cNvPr id="10282" name="Line 48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283" name="Text Box 50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i</a:t>
              </a:r>
            </a:p>
          </p:txBody>
        </p:sp>
      </p:grpSp>
      <p:grpSp>
        <p:nvGrpSpPr>
          <p:cNvPr id="10247" name="Group 87"/>
          <p:cNvGrpSpPr>
            <a:grpSpLocks/>
          </p:cNvGrpSpPr>
          <p:nvPr/>
        </p:nvGrpSpPr>
        <p:grpSpPr bwMode="auto">
          <a:xfrm>
            <a:off x="7696200" y="5394325"/>
            <a:ext cx="381000" cy="838200"/>
            <a:chOff x="4992" y="3206"/>
            <a:chExt cx="240" cy="528"/>
          </a:xfrm>
        </p:grpSpPr>
        <p:sp>
          <p:nvSpPr>
            <p:cNvPr id="10280" name="Line 49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0281" name="Text Box 51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j</a:t>
              </a:r>
            </a:p>
          </p:txBody>
        </p:sp>
      </p:grpSp>
      <p:sp>
        <p:nvSpPr>
          <p:cNvPr id="10248" name="AutoShape 52"/>
          <p:cNvSpPr>
            <a:spLocks noChangeArrowheads="1"/>
          </p:cNvSpPr>
          <p:nvPr/>
        </p:nvSpPr>
        <p:spPr bwMode="auto">
          <a:xfrm>
            <a:off x="4343400" y="4860925"/>
            <a:ext cx="381000" cy="288925"/>
          </a:xfrm>
          <a:prstGeom prst="rightArrow">
            <a:avLst>
              <a:gd name="adj1" fmla="val 50000"/>
              <a:gd name="adj2" fmla="val 32967"/>
            </a:avLst>
          </a:prstGeom>
          <a:solidFill>
            <a:schemeClr val="accent1"/>
          </a:solidFill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0249" name="Rectangle 57"/>
          <p:cNvSpPr>
            <a:spLocks noChangeArrowheads="1"/>
          </p:cNvSpPr>
          <p:nvPr/>
        </p:nvSpPr>
        <p:spPr bwMode="auto">
          <a:xfrm>
            <a:off x="522288" y="47847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0250" name="Text Box 58"/>
          <p:cNvSpPr txBox="1">
            <a:spLocks noChangeArrowheads="1"/>
          </p:cNvSpPr>
          <p:nvPr/>
        </p:nvSpPr>
        <p:spPr bwMode="auto">
          <a:xfrm>
            <a:off x="598488" y="48244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0251" name="Rectangle 59"/>
          <p:cNvSpPr>
            <a:spLocks noChangeArrowheads="1"/>
          </p:cNvSpPr>
          <p:nvPr/>
        </p:nvSpPr>
        <p:spPr bwMode="auto">
          <a:xfrm>
            <a:off x="979488" y="47847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0252" name="Text Box 60"/>
          <p:cNvSpPr txBox="1">
            <a:spLocks noChangeArrowheads="1"/>
          </p:cNvSpPr>
          <p:nvPr/>
        </p:nvSpPr>
        <p:spPr bwMode="auto">
          <a:xfrm>
            <a:off x="1055688" y="48244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0253" name="Rectangle 61"/>
          <p:cNvSpPr>
            <a:spLocks noChangeArrowheads="1"/>
          </p:cNvSpPr>
          <p:nvPr/>
        </p:nvSpPr>
        <p:spPr bwMode="auto">
          <a:xfrm>
            <a:off x="1436688" y="47847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0254" name="Text Box 62"/>
          <p:cNvSpPr txBox="1">
            <a:spLocks noChangeArrowheads="1"/>
          </p:cNvSpPr>
          <p:nvPr/>
        </p:nvSpPr>
        <p:spPr bwMode="auto">
          <a:xfrm>
            <a:off x="1512888" y="48244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0255" name="Rectangle 63"/>
          <p:cNvSpPr>
            <a:spLocks noChangeArrowheads="1"/>
          </p:cNvSpPr>
          <p:nvPr/>
        </p:nvSpPr>
        <p:spPr bwMode="auto">
          <a:xfrm>
            <a:off x="1893888" y="4784725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0256" name="Text Box 64"/>
          <p:cNvSpPr txBox="1">
            <a:spLocks noChangeArrowheads="1"/>
          </p:cNvSpPr>
          <p:nvPr/>
        </p:nvSpPr>
        <p:spPr bwMode="auto">
          <a:xfrm>
            <a:off x="2001838" y="48133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0257" name="Rectangle 65"/>
          <p:cNvSpPr>
            <a:spLocks noChangeArrowheads="1"/>
          </p:cNvSpPr>
          <p:nvPr/>
        </p:nvSpPr>
        <p:spPr bwMode="auto">
          <a:xfrm>
            <a:off x="2351088" y="47847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0258" name="Text Box 66"/>
          <p:cNvSpPr txBox="1">
            <a:spLocks noChangeArrowheads="1"/>
          </p:cNvSpPr>
          <p:nvPr/>
        </p:nvSpPr>
        <p:spPr bwMode="auto">
          <a:xfrm>
            <a:off x="2427288" y="48244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0259" name="Rectangle 67"/>
          <p:cNvSpPr>
            <a:spLocks noChangeArrowheads="1"/>
          </p:cNvSpPr>
          <p:nvPr/>
        </p:nvSpPr>
        <p:spPr bwMode="auto">
          <a:xfrm>
            <a:off x="2808288" y="47847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0260" name="Text Box 68"/>
          <p:cNvSpPr txBox="1">
            <a:spLocks noChangeArrowheads="1"/>
          </p:cNvSpPr>
          <p:nvPr/>
        </p:nvSpPr>
        <p:spPr bwMode="auto">
          <a:xfrm>
            <a:off x="2816225" y="48244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0261" name="Rectangle 69"/>
          <p:cNvSpPr>
            <a:spLocks noChangeArrowheads="1"/>
          </p:cNvSpPr>
          <p:nvPr/>
        </p:nvSpPr>
        <p:spPr bwMode="auto">
          <a:xfrm>
            <a:off x="3265488" y="47847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0262" name="Text Box 70"/>
          <p:cNvSpPr txBox="1">
            <a:spLocks noChangeArrowheads="1"/>
          </p:cNvSpPr>
          <p:nvPr/>
        </p:nvSpPr>
        <p:spPr bwMode="auto">
          <a:xfrm>
            <a:off x="3273425" y="48244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19</a:t>
            </a:r>
          </a:p>
        </p:txBody>
      </p:sp>
      <p:sp>
        <p:nvSpPr>
          <p:cNvPr id="10263" name="Rectangle 72"/>
          <p:cNvSpPr>
            <a:spLocks noChangeArrowheads="1"/>
          </p:cNvSpPr>
          <p:nvPr/>
        </p:nvSpPr>
        <p:spPr bwMode="auto">
          <a:xfrm>
            <a:off x="5322888" y="47847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0264" name="Text Box 73"/>
          <p:cNvSpPr txBox="1">
            <a:spLocks noChangeArrowheads="1"/>
          </p:cNvSpPr>
          <p:nvPr/>
        </p:nvSpPr>
        <p:spPr bwMode="auto">
          <a:xfrm>
            <a:off x="5399088" y="48244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0265" name="Rectangle 74"/>
          <p:cNvSpPr>
            <a:spLocks noChangeArrowheads="1"/>
          </p:cNvSpPr>
          <p:nvPr/>
        </p:nvSpPr>
        <p:spPr bwMode="auto">
          <a:xfrm>
            <a:off x="5780088" y="47847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0266" name="Text Box 75"/>
          <p:cNvSpPr txBox="1">
            <a:spLocks noChangeArrowheads="1"/>
          </p:cNvSpPr>
          <p:nvPr/>
        </p:nvSpPr>
        <p:spPr bwMode="auto">
          <a:xfrm>
            <a:off x="5856288" y="48244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0267" name="Rectangle 76"/>
          <p:cNvSpPr>
            <a:spLocks noChangeArrowheads="1"/>
          </p:cNvSpPr>
          <p:nvPr/>
        </p:nvSpPr>
        <p:spPr bwMode="auto">
          <a:xfrm>
            <a:off x="6237288" y="47847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0268" name="Text Box 77"/>
          <p:cNvSpPr txBox="1">
            <a:spLocks noChangeArrowheads="1"/>
          </p:cNvSpPr>
          <p:nvPr/>
        </p:nvSpPr>
        <p:spPr bwMode="auto">
          <a:xfrm>
            <a:off x="6313488" y="48244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10269" name="Group 89"/>
          <p:cNvGrpSpPr>
            <a:grpSpLocks/>
          </p:cNvGrpSpPr>
          <p:nvPr/>
        </p:nvGrpSpPr>
        <p:grpSpPr bwMode="auto">
          <a:xfrm>
            <a:off x="8077200" y="4784725"/>
            <a:ext cx="457200" cy="457200"/>
            <a:chOff x="4169" y="2640"/>
            <a:chExt cx="288" cy="288"/>
          </a:xfrm>
        </p:grpSpPr>
        <p:sp>
          <p:nvSpPr>
            <p:cNvPr id="10278" name="Rectangle 78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0279" name="Text Box 79"/>
            <p:cNvSpPr txBox="1">
              <a:spLocks noChangeArrowheads="1"/>
            </p:cNvSpPr>
            <p:nvPr/>
          </p:nvSpPr>
          <p:spPr bwMode="auto">
            <a:xfrm>
              <a:off x="4237" y="267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sp>
        <p:nvSpPr>
          <p:cNvPr id="10270" name="Rectangle 80"/>
          <p:cNvSpPr>
            <a:spLocks noChangeArrowheads="1"/>
          </p:cNvSpPr>
          <p:nvPr/>
        </p:nvSpPr>
        <p:spPr bwMode="auto">
          <a:xfrm>
            <a:off x="71516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0271" name="Text Box 81"/>
          <p:cNvSpPr txBox="1">
            <a:spLocks noChangeArrowheads="1"/>
          </p:cNvSpPr>
          <p:nvPr/>
        </p:nvSpPr>
        <p:spPr bwMode="auto">
          <a:xfrm>
            <a:off x="7227888" y="4824413"/>
            <a:ext cx="322262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0272" name="Rectangle 82"/>
          <p:cNvSpPr>
            <a:spLocks noChangeArrowheads="1"/>
          </p:cNvSpPr>
          <p:nvPr/>
        </p:nvSpPr>
        <p:spPr bwMode="auto">
          <a:xfrm>
            <a:off x="76088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0273" name="Text Box 83"/>
          <p:cNvSpPr txBox="1">
            <a:spLocks noChangeArrowheads="1"/>
          </p:cNvSpPr>
          <p:nvPr/>
        </p:nvSpPr>
        <p:spPr bwMode="auto">
          <a:xfrm>
            <a:off x="7616825" y="4824413"/>
            <a:ext cx="460375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12</a:t>
            </a:r>
          </a:p>
        </p:txBody>
      </p:sp>
      <p:grpSp>
        <p:nvGrpSpPr>
          <p:cNvPr id="10274" name="Group 90"/>
          <p:cNvGrpSpPr>
            <a:grpSpLocks/>
          </p:cNvGrpSpPr>
          <p:nvPr/>
        </p:nvGrpSpPr>
        <p:grpSpPr bwMode="auto">
          <a:xfrm>
            <a:off x="6694488" y="4784725"/>
            <a:ext cx="468312" cy="457200"/>
            <a:chOff x="5033" y="2640"/>
            <a:chExt cx="295" cy="288"/>
          </a:xfrm>
          <a:solidFill>
            <a:schemeClr val="accent2"/>
          </a:solidFill>
        </p:grpSpPr>
        <p:sp>
          <p:nvSpPr>
            <p:cNvPr id="10276" name="Rectangle 84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0277" name="Text Box 85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bg1"/>
                  </a:solidFill>
                  <a:latin typeface="Tahoma" panose="020B0604030504040204" pitchFamily="34" charset="0"/>
                </a:rPr>
                <a:t>19</a:t>
              </a:r>
            </a:p>
          </p:txBody>
        </p:sp>
      </p:grpSp>
      <p:sp>
        <p:nvSpPr>
          <p:cNvPr id="10275" name="Text Box 91"/>
          <p:cNvSpPr txBox="1">
            <a:spLocks noChangeArrowheads="1"/>
          </p:cNvSpPr>
          <p:nvPr/>
        </p:nvSpPr>
        <p:spPr bwMode="auto">
          <a:xfrm>
            <a:off x="4114800" y="4419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7063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8147304" cy="1499616"/>
          </a:xfrm>
        </p:spPr>
        <p:txBody>
          <a:bodyPr/>
          <a:lstStyle/>
          <a:p>
            <a:r>
              <a:rPr lang="en-MY" b="1" dirty="0" smtClean="0">
                <a:solidFill>
                  <a:schemeClr val="accent2">
                    <a:lumMod val="75000"/>
                  </a:schemeClr>
                </a:solidFill>
              </a:rPr>
              <a:t>SOME Types of sorting ALGORITHMS</a:t>
            </a:r>
            <a:endParaRPr lang="en-MY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3" indent="-449263">
              <a:buFont typeface="Wingdings" panose="05000000000000000000" pitchFamily="2" charset="2"/>
              <a:buChar char="q"/>
            </a:pPr>
            <a:r>
              <a:rPr lang="en-US" altLang="en-US" sz="3200" dirty="0"/>
              <a:t>Insertion </a:t>
            </a:r>
            <a:r>
              <a:rPr lang="en-US" altLang="en-US" sz="3200" dirty="0" smtClean="0"/>
              <a:t>sort</a:t>
            </a:r>
          </a:p>
          <a:p>
            <a:pPr marL="449263" indent="-449263">
              <a:buFont typeface="Wingdings" panose="05000000000000000000" pitchFamily="2" charset="2"/>
              <a:buChar char="q"/>
            </a:pPr>
            <a:r>
              <a:rPr lang="en-US" altLang="en-US" sz="3200" dirty="0" smtClean="0"/>
              <a:t>Merge </a:t>
            </a:r>
            <a:r>
              <a:rPr lang="en-US" altLang="en-US" sz="3200" dirty="0"/>
              <a:t>sort</a:t>
            </a:r>
          </a:p>
          <a:p>
            <a:pPr marL="449263" indent="-449263">
              <a:buFont typeface="Wingdings" panose="05000000000000000000" pitchFamily="2" charset="2"/>
              <a:buChar char="q"/>
            </a:pPr>
            <a:r>
              <a:rPr lang="en-US" altLang="en-US" sz="3200" dirty="0"/>
              <a:t>Quick </a:t>
            </a:r>
            <a:r>
              <a:rPr lang="en-US" altLang="en-US" sz="3200" dirty="0" smtClean="0"/>
              <a:t>Sort</a:t>
            </a:r>
          </a:p>
          <a:p>
            <a:pPr marL="449263" indent="-449263">
              <a:buFont typeface="Wingdings" panose="05000000000000000000" pitchFamily="2" charset="2"/>
              <a:buChar char="q"/>
            </a:pPr>
            <a:r>
              <a:rPr lang="en-US" altLang="en-US" sz="3200" dirty="0" smtClean="0"/>
              <a:t>Heap sort</a:t>
            </a:r>
            <a:endParaRPr lang="en-US" altLang="en-US" sz="32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325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3923" y="435146"/>
            <a:ext cx="7290054" cy="1499616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Partitioning Strategy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153400" cy="3429000"/>
          </a:xfrm>
        </p:spPr>
        <p:txBody>
          <a:bodyPr>
            <a:normAutofit/>
          </a:bodyPr>
          <a:lstStyle/>
          <a:p>
            <a:r>
              <a:rPr lang="en-US" altLang="en-US" sz="2400" smtClean="0"/>
              <a:t>Want to have</a:t>
            </a:r>
          </a:p>
          <a:p>
            <a:pPr lvl="1"/>
            <a:r>
              <a:rPr lang="en-US" altLang="en-US" sz="2000" smtClean="0"/>
              <a:t>A[p] &lt;= pivot, for p &lt; i</a:t>
            </a:r>
          </a:p>
          <a:p>
            <a:pPr lvl="1"/>
            <a:r>
              <a:rPr lang="en-US" altLang="en-US" sz="2000" smtClean="0"/>
              <a:t>A[p] &gt;= pivot, for p &gt; j</a:t>
            </a:r>
          </a:p>
          <a:p>
            <a:r>
              <a:rPr lang="en-US" altLang="en-US" sz="2400" smtClean="0"/>
              <a:t>When i &lt; j</a:t>
            </a:r>
          </a:p>
          <a:p>
            <a:pPr lvl="1"/>
            <a:r>
              <a:rPr lang="en-US" altLang="en-US" sz="2000" smtClean="0"/>
              <a:t>Move i right, skipping over elements smaller than the pivot</a:t>
            </a:r>
          </a:p>
          <a:p>
            <a:pPr lvl="1"/>
            <a:r>
              <a:rPr lang="en-US" altLang="en-US" sz="2000" smtClean="0"/>
              <a:t>Move j left, skipping over elements greater than the pivot</a:t>
            </a:r>
          </a:p>
          <a:p>
            <a:pPr lvl="1"/>
            <a:r>
              <a:rPr lang="en-US" altLang="en-US" sz="2000" smtClean="0"/>
              <a:t>When both i and j have stopped</a:t>
            </a:r>
          </a:p>
          <a:p>
            <a:pPr lvl="2"/>
            <a:r>
              <a:rPr lang="en-US" altLang="en-US" sz="1800" smtClean="0"/>
              <a:t>A[i] &gt;= pivot</a:t>
            </a:r>
          </a:p>
          <a:p>
            <a:pPr lvl="2"/>
            <a:r>
              <a:rPr lang="en-US" altLang="en-US" sz="1800" smtClean="0"/>
              <a:t>A[j] &lt;= pivot</a:t>
            </a:r>
          </a:p>
        </p:txBody>
      </p:sp>
      <p:sp>
        <p:nvSpPr>
          <p:cNvPr id="11268" name="AutoShape 102"/>
          <p:cNvSpPr>
            <a:spLocks noChangeArrowheads="1"/>
          </p:cNvSpPr>
          <p:nvPr/>
        </p:nvSpPr>
        <p:spPr bwMode="auto">
          <a:xfrm>
            <a:off x="4298950" y="5181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grpSp>
        <p:nvGrpSpPr>
          <p:cNvPr id="11269" name="Group 106"/>
          <p:cNvGrpSpPr>
            <a:grpSpLocks/>
          </p:cNvGrpSpPr>
          <p:nvPr/>
        </p:nvGrpSpPr>
        <p:grpSpPr bwMode="auto">
          <a:xfrm>
            <a:off x="609600" y="5699125"/>
            <a:ext cx="304800" cy="854075"/>
            <a:chOff x="3456" y="3206"/>
            <a:chExt cx="192" cy="538"/>
          </a:xfrm>
        </p:grpSpPr>
        <p:sp>
          <p:nvSpPr>
            <p:cNvPr id="11311" name="Line 107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312" name="Text Box 108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i</a:t>
              </a:r>
            </a:p>
          </p:txBody>
        </p:sp>
      </p:grpSp>
      <p:grpSp>
        <p:nvGrpSpPr>
          <p:cNvPr id="11270" name="Group 109"/>
          <p:cNvGrpSpPr>
            <a:grpSpLocks/>
          </p:cNvGrpSpPr>
          <p:nvPr/>
        </p:nvGrpSpPr>
        <p:grpSpPr bwMode="auto">
          <a:xfrm>
            <a:off x="2895600" y="5699125"/>
            <a:ext cx="381000" cy="838200"/>
            <a:chOff x="4992" y="3206"/>
            <a:chExt cx="240" cy="528"/>
          </a:xfrm>
        </p:grpSpPr>
        <p:sp>
          <p:nvSpPr>
            <p:cNvPr id="11309" name="Line 110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310" name="Text Box 111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j</a:t>
              </a:r>
            </a:p>
          </p:txBody>
        </p:sp>
      </p:grpSp>
      <p:sp>
        <p:nvSpPr>
          <p:cNvPr id="11271" name="Rectangle 112"/>
          <p:cNvSpPr>
            <a:spLocks noChangeArrowheads="1"/>
          </p:cNvSpPr>
          <p:nvPr/>
        </p:nvSpPr>
        <p:spPr bwMode="auto">
          <a:xfrm>
            <a:off x="522288" y="50895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1272" name="Text Box 113"/>
          <p:cNvSpPr txBox="1">
            <a:spLocks noChangeArrowheads="1"/>
          </p:cNvSpPr>
          <p:nvPr/>
        </p:nvSpPr>
        <p:spPr bwMode="auto">
          <a:xfrm>
            <a:off x="598488" y="51292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1273" name="Rectangle 114"/>
          <p:cNvSpPr>
            <a:spLocks noChangeArrowheads="1"/>
          </p:cNvSpPr>
          <p:nvPr/>
        </p:nvSpPr>
        <p:spPr bwMode="auto">
          <a:xfrm>
            <a:off x="979488" y="50895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1274" name="Text Box 115"/>
          <p:cNvSpPr txBox="1">
            <a:spLocks noChangeArrowheads="1"/>
          </p:cNvSpPr>
          <p:nvPr/>
        </p:nvSpPr>
        <p:spPr bwMode="auto">
          <a:xfrm>
            <a:off x="1055688" y="51292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1275" name="Rectangle 116"/>
          <p:cNvSpPr>
            <a:spLocks noChangeArrowheads="1"/>
          </p:cNvSpPr>
          <p:nvPr/>
        </p:nvSpPr>
        <p:spPr bwMode="auto">
          <a:xfrm>
            <a:off x="1436688" y="50895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1276" name="Text Box 117"/>
          <p:cNvSpPr txBox="1">
            <a:spLocks noChangeArrowheads="1"/>
          </p:cNvSpPr>
          <p:nvPr/>
        </p:nvSpPr>
        <p:spPr bwMode="auto">
          <a:xfrm>
            <a:off x="1512888" y="51292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11277" name="Group 118"/>
          <p:cNvGrpSpPr>
            <a:grpSpLocks/>
          </p:cNvGrpSpPr>
          <p:nvPr/>
        </p:nvGrpSpPr>
        <p:grpSpPr bwMode="auto">
          <a:xfrm>
            <a:off x="3276600" y="5089525"/>
            <a:ext cx="457200" cy="457200"/>
            <a:chOff x="4169" y="2640"/>
            <a:chExt cx="288" cy="288"/>
          </a:xfrm>
        </p:grpSpPr>
        <p:sp>
          <p:nvSpPr>
            <p:cNvPr id="11307" name="Rectangle 119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1308" name="Text Box 120"/>
            <p:cNvSpPr txBox="1">
              <a:spLocks noChangeArrowheads="1"/>
            </p:cNvSpPr>
            <p:nvPr/>
          </p:nvSpPr>
          <p:spPr bwMode="auto">
            <a:xfrm>
              <a:off x="4237" y="267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sp>
        <p:nvSpPr>
          <p:cNvPr id="11278" name="Rectangle 121"/>
          <p:cNvSpPr>
            <a:spLocks noChangeArrowheads="1"/>
          </p:cNvSpPr>
          <p:nvPr/>
        </p:nvSpPr>
        <p:spPr bwMode="auto">
          <a:xfrm>
            <a:off x="2351088" y="50895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1279" name="Text Box 122"/>
          <p:cNvSpPr txBox="1">
            <a:spLocks noChangeArrowheads="1"/>
          </p:cNvSpPr>
          <p:nvPr/>
        </p:nvSpPr>
        <p:spPr bwMode="auto">
          <a:xfrm>
            <a:off x="2427288" y="51292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1280" name="Rectangle 123"/>
          <p:cNvSpPr>
            <a:spLocks noChangeArrowheads="1"/>
          </p:cNvSpPr>
          <p:nvPr/>
        </p:nvSpPr>
        <p:spPr bwMode="auto">
          <a:xfrm>
            <a:off x="2808288" y="50895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1281" name="Text Box 124"/>
          <p:cNvSpPr txBox="1">
            <a:spLocks noChangeArrowheads="1"/>
          </p:cNvSpPr>
          <p:nvPr/>
        </p:nvSpPr>
        <p:spPr bwMode="auto">
          <a:xfrm>
            <a:off x="2816225" y="51292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12</a:t>
            </a:r>
          </a:p>
        </p:txBody>
      </p:sp>
      <p:grpSp>
        <p:nvGrpSpPr>
          <p:cNvPr id="11282" name="Group 125"/>
          <p:cNvGrpSpPr>
            <a:grpSpLocks/>
          </p:cNvGrpSpPr>
          <p:nvPr/>
        </p:nvGrpSpPr>
        <p:grpSpPr bwMode="auto">
          <a:xfrm>
            <a:off x="1893888" y="5089525"/>
            <a:ext cx="468312" cy="457200"/>
            <a:chOff x="5033" y="2640"/>
            <a:chExt cx="295" cy="288"/>
          </a:xfrm>
          <a:solidFill>
            <a:schemeClr val="accent2"/>
          </a:solidFill>
        </p:grpSpPr>
        <p:sp>
          <p:nvSpPr>
            <p:cNvPr id="11305" name="Rectangle 126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1306" name="Text Box 127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19</a:t>
              </a:r>
            </a:p>
          </p:txBody>
        </p:sp>
      </p:grpSp>
      <p:grpSp>
        <p:nvGrpSpPr>
          <p:cNvPr id="11283" name="Group 131"/>
          <p:cNvGrpSpPr>
            <a:grpSpLocks/>
          </p:cNvGrpSpPr>
          <p:nvPr/>
        </p:nvGrpSpPr>
        <p:grpSpPr bwMode="auto">
          <a:xfrm>
            <a:off x="5867400" y="5715000"/>
            <a:ext cx="304800" cy="854075"/>
            <a:chOff x="3456" y="3206"/>
            <a:chExt cx="192" cy="538"/>
          </a:xfrm>
        </p:grpSpPr>
        <p:sp>
          <p:nvSpPr>
            <p:cNvPr id="11303" name="Line 132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304" name="Text Box 133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i</a:t>
              </a:r>
            </a:p>
          </p:txBody>
        </p:sp>
      </p:grpSp>
      <p:grpSp>
        <p:nvGrpSpPr>
          <p:cNvPr id="11284" name="Group 134"/>
          <p:cNvGrpSpPr>
            <a:grpSpLocks/>
          </p:cNvGrpSpPr>
          <p:nvPr/>
        </p:nvGrpSpPr>
        <p:grpSpPr bwMode="auto">
          <a:xfrm>
            <a:off x="7239000" y="5715000"/>
            <a:ext cx="381000" cy="838200"/>
            <a:chOff x="4992" y="3206"/>
            <a:chExt cx="240" cy="528"/>
          </a:xfrm>
        </p:grpSpPr>
        <p:sp>
          <p:nvSpPr>
            <p:cNvPr id="11301" name="Line 135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1302" name="Text Box 136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j</a:t>
              </a:r>
            </a:p>
          </p:txBody>
        </p:sp>
      </p:grpSp>
      <p:sp>
        <p:nvSpPr>
          <p:cNvPr id="11285" name="Rectangle 137"/>
          <p:cNvSpPr>
            <a:spLocks noChangeArrowheads="1"/>
          </p:cNvSpPr>
          <p:nvPr/>
        </p:nvSpPr>
        <p:spPr bwMode="auto">
          <a:xfrm>
            <a:off x="5322888" y="51054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1286" name="Text Box 138"/>
          <p:cNvSpPr txBox="1">
            <a:spLocks noChangeArrowheads="1"/>
          </p:cNvSpPr>
          <p:nvPr/>
        </p:nvSpPr>
        <p:spPr bwMode="auto">
          <a:xfrm>
            <a:off x="5399088" y="51450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1287" name="Rectangle 139"/>
          <p:cNvSpPr>
            <a:spLocks noChangeArrowheads="1"/>
          </p:cNvSpPr>
          <p:nvPr/>
        </p:nvSpPr>
        <p:spPr bwMode="auto">
          <a:xfrm>
            <a:off x="5780088" y="51054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1288" name="Text Box 140"/>
          <p:cNvSpPr txBox="1">
            <a:spLocks noChangeArrowheads="1"/>
          </p:cNvSpPr>
          <p:nvPr/>
        </p:nvSpPr>
        <p:spPr bwMode="auto">
          <a:xfrm>
            <a:off x="5856288" y="51450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1289" name="Rectangle 141"/>
          <p:cNvSpPr>
            <a:spLocks noChangeArrowheads="1"/>
          </p:cNvSpPr>
          <p:nvPr/>
        </p:nvSpPr>
        <p:spPr bwMode="auto">
          <a:xfrm>
            <a:off x="6237288" y="51054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1290" name="Text Box 142"/>
          <p:cNvSpPr txBox="1">
            <a:spLocks noChangeArrowheads="1"/>
          </p:cNvSpPr>
          <p:nvPr/>
        </p:nvSpPr>
        <p:spPr bwMode="auto">
          <a:xfrm>
            <a:off x="6313488" y="51450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11291" name="Group 143"/>
          <p:cNvGrpSpPr>
            <a:grpSpLocks/>
          </p:cNvGrpSpPr>
          <p:nvPr/>
        </p:nvGrpSpPr>
        <p:grpSpPr bwMode="auto">
          <a:xfrm>
            <a:off x="8077200" y="5105400"/>
            <a:ext cx="457200" cy="457200"/>
            <a:chOff x="4169" y="2640"/>
            <a:chExt cx="288" cy="288"/>
          </a:xfrm>
        </p:grpSpPr>
        <p:sp>
          <p:nvSpPr>
            <p:cNvPr id="11299" name="Rectangle 144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1300" name="Text Box 145"/>
            <p:cNvSpPr txBox="1">
              <a:spLocks noChangeArrowheads="1"/>
            </p:cNvSpPr>
            <p:nvPr/>
          </p:nvSpPr>
          <p:spPr bwMode="auto">
            <a:xfrm>
              <a:off x="4237" y="267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sp>
        <p:nvSpPr>
          <p:cNvPr id="11292" name="Rectangle 146"/>
          <p:cNvSpPr>
            <a:spLocks noChangeArrowheads="1"/>
          </p:cNvSpPr>
          <p:nvPr/>
        </p:nvSpPr>
        <p:spPr bwMode="auto">
          <a:xfrm>
            <a:off x="7151688" y="51054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1293" name="Text Box 147"/>
          <p:cNvSpPr txBox="1">
            <a:spLocks noChangeArrowheads="1"/>
          </p:cNvSpPr>
          <p:nvPr/>
        </p:nvSpPr>
        <p:spPr bwMode="auto">
          <a:xfrm>
            <a:off x="7227888" y="51450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1294" name="Rectangle 148"/>
          <p:cNvSpPr>
            <a:spLocks noChangeArrowheads="1"/>
          </p:cNvSpPr>
          <p:nvPr/>
        </p:nvSpPr>
        <p:spPr bwMode="auto">
          <a:xfrm>
            <a:off x="7608888" y="51054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1295" name="Text Box 149"/>
          <p:cNvSpPr txBox="1">
            <a:spLocks noChangeArrowheads="1"/>
          </p:cNvSpPr>
          <p:nvPr/>
        </p:nvSpPr>
        <p:spPr bwMode="auto">
          <a:xfrm>
            <a:off x="7616825" y="5145088"/>
            <a:ext cx="460375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12</a:t>
            </a:r>
          </a:p>
        </p:txBody>
      </p:sp>
      <p:grpSp>
        <p:nvGrpSpPr>
          <p:cNvPr id="11296" name="Group 150"/>
          <p:cNvGrpSpPr>
            <a:grpSpLocks/>
          </p:cNvGrpSpPr>
          <p:nvPr/>
        </p:nvGrpSpPr>
        <p:grpSpPr bwMode="auto">
          <a:xfrm>
            <a:off x="6694488" y="5105400"/>
            <a:ext cx="468312" cy="457200"/>
            <a:chOff x="5033" y="2640"/>
            <a:chExt cx="295" cy="288"/>
          </a:xfrm>
          <a:solidFill>
            <a:schemeClr val="accent2"/>
          </a:solidFill>
        </p:grpSpPr>
        <p:sp>
          <p:nvSpPr>
            <p:cNvPr id="11297" name="Rectangle 151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1298" name="Text Box 152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bg1"/>
                  </a:solidFill>
                  <a:latin typeface="Tahoma" panose="020B0604030504040204" pitchFamily="34" charset="0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9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Partitioning Strategy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48600" cy="30480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When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and j have stopped and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is to the left of j</a:t>
            </a:r>
          </a:p>
          <a:p>
            <a:pPr lvl="1"/>
            <a:r>
              <a:rPr lang="en-US" altLang="en-US" sz="2400" dirty="0" smtClean="0"/>
              <a:t>Swap A[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] and A[j]</a:t>
            </a:r>
          </a:p>
          <a:p>
            <a:pPr lvl="2"/>
            <a:r>
              <a:rPr lang="en-US" altLang="en-US" sz="2000" dirty="0" smtClean="0"/>
              <a:t>The large element is pushed to the right and the small element is pushed to the left</a:t>
            </a:r>
          </a:p>
          <a:p>
            <a:pPr lvl="1"/>
            <a:r>
              <a:rPr lang="en-US" altLang="en-US" sz="2400" dirty="0" smtClean="0"/>
              <a:t>After swapping</a:t>
            </a:r>
          </a:p>
          <a:p>
            <a:pPr lvl="2"/>
            <a:r>
              <a:rPr lang="en-US" altLang="en-US" sz="2000" dirty="0" smtClean="0"/>
              <a:t>A[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] &lt;= pivot</a:t>
            </a:r>
          </a:p>
          <a:p>
            <a:pPr lvl="2"/>
            <a:r>
              <a:rPr lang="en-US" altLang="en-US" sz="2000" dirty="0" smtClean="0"/>
              <a:t>A[j] &gt;= pivot</a:t>
            </a:r>
          </a:p>
          <a:p>
            <a:pPr lvl="1"/>
            <a:r>
              <a:rPr lang="en-US" altLang="en-US" sz="2400" dirty="0" smtClean="0"/>
              <a:t>Repeat the process until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and j cross</a:t>
            </a:r>
          </a:p>
        </p:txBody>
      </p:sp>
      <p:sp>
        <p:nvSpPr>
          <p:cNvPr id="12292" name="AutoShape 30"/>
          <p:cNvSpPr>
            <a:spLocks noChangeArrowheads="1"/>
          </p:cNvSpPr>
          <p:nvPr/>
        </p:nvSpPr>
        <p:spPr bwMode="auto">
          <a:xfrm>
            <a:off x="4343400" y="5181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2293" name="Text Box 57"/>
          <p:cNvSpPr txBox="1">
            <a:spLocks noChangeArrowheads="1"/>
          </p:cNvSpPr>
          <p:nvPr/>
        </p:nvSpPr>
        <p:spPr bwMode="auto">
          <a:xfrm>
            <a:off x="4114800" y="4724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/>
              <a:t>swap</a:t>
            </a:r>
          </a:p>
        </p:txBody>
      </p:sp>
      <p:grpSp>
        <p:nvGrpSpPr>
          <p:cNvPr id="12294" name="Group 61"/>
          <p:cNvGrpSpPr>
            <a:grpSpLocks/>
          </p:cNvGrpSpPr>
          <p:nvPr/>
        </p:nvGrpSpPr>
        <p:grpSpPr bwMode="auto">
          <a:xfrm>
            <a:off x="1077913" y="5715000"/>
            <a:ext cx="304800" cy="854075"/>
            <a:chOff x="3456" y="3206"/>
            <a:chExt cx="192" cy="538"/>
          </a:xfrm>
        </p:grpSpPr>
        <p:sp>
          <p:nvSpPr>
            <p:cNvPr id="12336" name="Line 62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37" name="Text Box 63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i</a:t>
              </a:r>
            </a:p>
          </p:txBody>
        </p:sp>
      </p:grpSp>
      <p:grpSp>
        <p:nvGrpSpPr>
          <p:cNvPr id="12295" name="Group 64"/>
          <p:cNvGrpSpPr>
            <a:grpSpLocks/>
          </p:cNvGrpSpPr>
          <p:nvPr/>
        </p:nvGrpSpPr>
        <p:grpSpPr bwMode="auto">
          <a:xfrm>
            <a:off x="2449513" y="5715000"/>
            <a:ext cx="381000" cy="838200"/>
            <a:chOff x="4992" y="3206"/>
            <a:chExt cx="240" cy="528"/>
          </a:xfrm>
        </p:grpSpPr>
        <p:sp>
          <p:nvSpPr>
            <p:cNvPr id="12334" name="Line 65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35" name="Text Box 66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j</a:t>
              </a:r>
            </a:p>
          </p:txBody>
        </p:sp>
      </p:grpSp>
      <p:sp>
        <p:nvSpPr>
          <p:cNvPr id="12296" name="Rectangle 67"/>
          <p:cNvSpPr>
            <a:spLocks noChangeArrowheads="1"/>
          </p:cNvSpPr>
          <p:nvPr/>
        </p:nvSpPr>
        <p:spPr bwMode="auto">
          <a:xfrm>
            <a:off x="533400" y="51054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2297" name="Text Box 68"/>
          <p:cNvSpPr txBox="1">
            <a:spLocks noChangeArrowheads="1"/>
          </p:cNvSpPr>
          <p:nvPr/>
        </p:nvSpPr>
        <p:spPr bwMode="auto">
          <a:xfrm>
            <a:off x="609600" y="51450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2298" name="Rectangle 69"/>
          <p:cNvSpPr>
            <a:spLocks noChangeArrowheads="1"/>
          </p:cNvSpPr>
          <p:nvPr/>
        </p:nvSpPr>
        <p:spPr bwMode="auto">
          <a:xfrm>
            <a:off x="990600" y="51054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2299" name="Text Box 70"/>
          <p:cNvSpPr txBox="1">
            <a:spLocks noChangeArrowheads="1"/>
          </p:cNvSpPr>
          <p:nvPr/>
        </p:nvSpPr>
        <p:spPr bwMode="auto">
          <a:xfrm>
            <a:off x="1066800" y="51450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2300" name="Rectangle 71"/>
          <p:cNvSpPr>
            <a:spLocks noChangeArrowheads="1"/>
          </p:cNvSpPr>
          <p:nvPr/>
        </p:nvSpPr>
        <p:spPr bwMode="auto">
          <a:xfrm>
            <a:off x="1447800" y="51054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2301" name="Text Box 72"/>
          <p:cNvSpPr txBox="1">
            <a:spLocks noChangeArrowheads="1"/>
          </p:cNvSpPr>
          <p:nvPr/>
        </p:nvSpPr>
        <p:spPr bwMode="auto">
          <a:xfrm>
            <a:off x="1524000" y="51450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12302" name="Group 73"/>
          <p:cNvGrpSpPr>
            <a:grpSpLocks/>
          </p:cNvGrpSpPr>
          <p:nvPr/>
        </p:nvGrpSpPr>
        <p:grpSpPr bwMode="auto">
          <a:xfrm>
            <a:off x="3287713" y="5105400"/>
            <a:ext cx="457200" cy="457200"/>
            <a:chOff x="4169" y="2640"/>
            <a:chExt cx="288" cy="288"/>
          </a:xfrm>
        </p:grpSpPr>
        <p:sp>
          <p:nvSpPr>
            <p:cNvPr id="12332" name="Rectangle 74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2333" name="Text Box 75"/>
            <p:cNvSpPr txBox="1">
              <a:spLocks noChangeArrowheads="1"/>
            </p:cNvSpPr>
            <p:nvPr/>
          </p:nvSpPr>
          <p:spPr bwMode="auto">
            <a:xfrm>
              <a:off x="4237" y="267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sp>
        <p:nvSpPr>
          <p:cNvPr id="12303" name="Rectangle 76"/>
          <p:cNvSpPr>
            <a:spLocks noChangeArrowheads="1"/>
          </p:cNvSpPr>
          <p:nvPr/>
        </p:nvSpPr>
        <p:spPr bwMode="auto">
          <a:xfrm>
            <a:off x="2362200" y="51054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2304" name="Text Box 77"/>
          <p:cNvSpPr txBox="1">
            <a:spLocks noChangeArrowheads="1"/>
          </p:cNvSpPr>
          <p:nvPr/>
        </p:nvSpPr>
        <p:spPr bwMode="auto">
          <a:xfrm>
            <a:off x="2438400" y="51450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2305" name="Rectangle 78"/>
          <p:cNvSpPr>
            <a:spLocks noChangeArrowheads="1"/>
          </p:cNvSpPr>
          <p:nvPr/>
        </p:nvSpPr>
        <p:spPr bwMode="auto">
          <a:xfrm>
            <a:off x="2819400" y="51054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2306" name="Text Box 79"/>
          <p:cNvSpPr txBox="1">
            <a:spLocks noChangeArrowheads="1"/>
          </p:cNvSpPr>
          <p:nvPr/>
        </p:nvSpPr>
        <p:spPr bwMode="auto">
          <a:xfrm>
            <a:off x="2827338" y="5145088"/>
            <a:ext cx="460375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12</a:t>
            </a:r>
          </a:p>
        </p:txBody>
      </p:sp>
      <p:grpSp>
        <p:nvGrpSpPr>
          <p:cNvPr id="12307" name="Group 80"/>
          <p:cNvGrpSpPr>
            <a:grpSpLocks/>
          </p:cNvGrpSpPr>
          <p:nvPr/>
        </p:nvGrpSpPr>
        <p:grpSpPr bwMode="auto">
          <a:xfrm>
            <a:off x="1905000" y="5105400"/>
            <a:ext cx="468313" cy="457200"/>
            <a:chOff x="5033" y="2640"/>
            <a:chExt cx="295" cy="288"/>
          </a:xfrm>
        </p:grpSpPr>
        <p:sp>
          <p:nvSpPr>
            <p:cNvPr id="12330" name="Rectangle 81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2331" name="Text Box 82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19</a:t>
              </a:r>
              <a:endParaRPr lang="en-US" altLang="en-US" b="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2308" name="Group 86"/>
          <p:cNvGrpSpPr>
            <a:grpSpLocks/>
          </p:cNvGrpSpPr>
          <p:nvPr/>
        </p:nvGrpSpPr>
        <p:grpSpPr bwMode="auto">
          <a:xfrm>
            <a:off x="5867400" y="5715000"/>
            <a:ext cx="304800" cy="854075"/>
            <a:chOff x="3456" y="3206"/>
            <a:chExt cx="192" cy="538"/>
          </a:xfrm>
        </p:grpSpPr>
        <p:sp>
          <p:nvSpPr>
            <p:cNvPr id="12328" name="Line 87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29" name="Text Box 88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i</a:t>
              </a:r>
            </a:p>
          </p:txBody>
        </p:sp>
      </p:grpSp>
      <p:grpSp>
        <p:nvGrpSpPr>
          <p:cNvPr id="12309" name="Group 89"/>
          <p:cNvGrpSpPr>
            <a:grpSpLocks/>
          </p:cNvGrpSpPr>
          <p:nvPr/>
        </p:nvGrpSpPr>
        <p:grpSpPr bwMode="auto">
          <a:xfrm>
            <a:off x="7239000" y="5715000"/>
            <a:ext cx="381000" cy="838200"/>
            <a:chOff x="4992" y="3206"/>
            <a:chExt cx="240" cy="528"/>
          </a:xfrm>
        </p:grpSpPr>
        <p:sp>
          <p:nvSpPr>
            <p:cNvPr id="12326" name="Line 90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27" name="Text Box 91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j</a:t>
              </a:r>
            </a:p>
          </p:txBody>
        </p:sp>
      </p:grpSp>
      <p:sp>
        <p:nvSpPr>
          <p:cNvPr id="12310" name="Rectangle 92"/>
          <p:cNvSpPr>
            <a:spLocks noChangeArrowheads="1"/>
          </p:cNvSpPr>
          <p:nvPr/>
        </p:nvSpPr>
        <p:spPr bwMode="auto">
          <a:xfrm>
            <a:off x="5322888" y="51054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2311" name="Text Box 93"/>
          <p:cNvSpPr txBox="1">
            <a:spLocks noChangeArrowheads="1"/>
          </p:cNvSpPr>
          <p:nvPr/>
        </p:nvSpPr>
        <p:spPr bwMode="auto">
          <a:xfrm>
            <a:off x="5399088" y="51450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2312" name="Rectangle 94"/>
          <p:cNvSpPr>
            <a:spLocks noChangeArrowheads="1"/>
          </p:cNvSpPr>
          <p:nvPr/>
        </p:nvSpPr>
        <p:spPr bwMode="auto">
          <a:xfrm>
            <a:off x="5780088" y="51054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2313" name="Text Box 95"/>
          <p:cNvSpPr txBox="1">
            <a:spLocks noChangeArrowheads="1"/>
          </p:cNvSpPr>
          <p:nvPr/>
        </p:nvSpPr>
        <p:spPr bwMode="auto">
          <a:xfrm>
            <a:off x="5856288" y="51450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2314" name="Rectangle 96"/>
          <p:cNvSpPr>
            <a:spLocks noChangeArrowheads="1"/>
          </p:cNvSpPr>
          <p:nvPr/>
        </p:nvSpPr>
        <p:spPr bwMode="auto">
          <a:xfrm>
            <a:off x="6237288" y="51054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2315" name="Text Box 97"/>
          <p:cNvSpPr txBox="1">
            <a:spLocks noChangeArrowheads="1"/>
          </p:cNvSpPr>
          <p:nvPr/>
        </p:nvSpPr>
        <p:spPr bwMode="auto">
          <a:xfrm>
            <a:off x="6313488" y="51450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12316" name="Group 98"/>
          <p:cNvGrpSpPr>
            <a:grpSpLocks/>
          </p:cNvGrpSpPr>
          <p:nvPr/>
        </p:nvGrpSpPr>
        <p:grpSpPr bwMode="auto">
          <a:xfrm>
            <a:off x="8077200" y="5105400"/>
            <a:ext cx="457200" cy="457200"/>
            <a:chOff x="4169" y="2640"/>
            <a:chExt cx="288" cy="288"/>
          </a:xfrm>
        </p:grpSpPr>
        <p:sp>
          <p:nvSpPr>
            <p:cNvPr id="12324" name="Rectangle 99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2325" name="Text Box 100"/>
            <p:cNvSpPr txBox="1">
              <a:spLocks noChangeArrowheads="1"/>
            </p:cNvSpPr>
            <p:nvPr/>
          </p:nvSpPr>
          <p:spPr bwMode="auto">
            <a:xfrm>
              <a:off x="4237" y="267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sp>
        <p:nvSpPr>
          <p:cNvPr id="12317" name="Rectangle 101"/>
          <p:cNvSpPr>
            <a:spLocks noChangeArrowheads="1"/>
          </p:cNvSpPr>
          <p:nvPr/>
        </p:nvSpPr>
        <p:spPr bwMode="auto">
          <a:xfrm>
            <a:off x="7151688" y="51054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 dirty="0"/>
          </a:p>
        </p:txBody>
      </p:sp>
      <p:sp>
        <p:nvSpPr>
          <p:cNvPr id="12318" name="Text Box 102"/>
          <p:cNvSpPr txBox="1">
            <a:spLocks noChangeArrowheads="1"/>
          </p:cNvSpPr>
          <p:nvPr/>
        </p:nvSpPr>
        <p:spPr bwMode="auto">
          <a:xfrm>
            <a:off x="7227888" y="51450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2319" name="Rectangle 103"/>
          <p:cNvSpPr>
            <a:spLocks noChangeArrowheads="1"/>
          </p:cNvSpPr>
          <p:nvPr/>
        </p:nvSpPr>
        <p:spPr bwMode="auto">
          <a:xfrm>
            <a:off x="7608888" y="51054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2320" name="Text Box 104"/>
          <p:cNvSpPr txBox="1">
            <a:spLocks noChangeArrowheads="1"/>
          </p:cNvSpPr>
          <p:nvPr/>
        </p:nvSpPr>
        <p:spPr bwMode="auto">
          <a:xfrm>
            <a:off x="7616825" y="51450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12</a:t>
            </a:r>
          </a:p>
        </p:txBody>
      </p:sp>
      <p:grpSp>
        <p:nvGrpSpPr>
          <p:cNvPr id="12321" name="Group 105"/>
          <p:cNvGrpSpPr>
            <a:grpSpLocks/>
          </p:cNvGrpSpPr>
          <p:nvPr/>
        </p:nvGrpSpPr>
        <p:grpSpPr bwMode="auto">
          <a:xfrm>
            <a:off x="6694488" y="5105400"/>
            <a:ext cx="468312" cy="457200"/>
            <a:chOff x="5033" y="2640"/>
            <a:chExt cx="295" cy="288"/>
          </a:xfrm>
        </p:grpSpPr>
        <p:sp>
          <p:nvSpPr>
            <p:cNvPr id="12322" name="Rectangle 106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2323" name="Text Box 107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19</a:t>
              </a:r>
              <a:endParaRPr lang="en-US" altLang="en-US" b="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5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Partitioning Strategy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4876800" cy="41148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When 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 and j have crossed</a:t>
            </a:r>
          </a:p>
          <a:p>
            <a:pPr lvl="1"/>
            <a:r>
              <a:rPr lang="en-US" altLang="en-US" sz="2000" dirty="0" smtClean="0"/>
              <a:t>Swap A[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] and pivot</a:t>
            </a:r>
          </a:p>
          <a:p>
            <a:r>
              <a:rPr lang="en-US" altLang="en-US" sz="2800" dirty="0" smtClean="0"/>
              <a:t>Result:</a:t>
            </a:r>
          </a:p>
          <a:p>
            <a:pPr lvl="1"/>
            <a:r>
              <a:rPr lang="en-US" altLang="en-US" sz="2000" dirty="0" smtClean="0"/>
              <a:t>A[p] &lt;= pivot, for p &lt; </a:t>
            </a:r>
            <a:r>
              <a:rPr lang="en-US" altLang="en-US" sz="2000" dirty="0" err="1" smtClean="0"/>
              <a:t>i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A[p] &gt;= pivot, for p &gt; </a:t>
            </a:r>
            <a:r>
              <a:rPr lang="en-US" altLang="en-US" sz="2000" dirty="0" err="1" smtClean="0"/>
              <a:t>i</a:t>
            </a:r>
            <a:endParaRPr lang="en-US" altLang="en-US" sz="2000" dirty="0" smtClean="0"/>
          </a:p>
        </p:txBody>
      </p:sp>
      <p:grpSp>
        <p:nvGrpSpPr>
          <p:cNvPr id="13316" name="Group 111"/>
          <p:cNvGrpSpPr>
            <a:grpSpLocks/>
          </p:cNvGrpSpPr>
          <p:nvPr/>
        </p:nvGrpSpPr>
        <p:grpSpPr bwMode="auto">
          <a:xfrm>
            <a:off x="6096000" y="2498725"/>
            <a:ext cx="304800" cy="854075"/>
            <a:chOff x="3456" y="3206"/>
            <a:chExt cx="192" cy="538"/>
          </a:xfrm>
        </p:grpSpPr>
        <p:sp>
          <p:nvSpPr>
            <p:cNvPr id="13380" name="Line 112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381" name="Text Box 113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i</a:t>
              </a:r>
            </a:p>
          </p:txBody>
        </p:sp>
      </p:grpSp>
      <p:grpSp>
        <p:nvGrpSpPr>
          <p:cNvPr id="13317" name="Group 114"/>
          <p:cNvGrpSpPr>
            <a:grpSpLocks/>
          </p:cNvGrpSpPr>
          <p:nvPr/>
        </p:nvGrpSpPr>
        <p:grpSpPr bwMode="auto">
          <a:xfrm>
            <a:off x="7467600" y="2498725"/>
            <a:ext cx="381000" cy="838200"/>
            <a:chOff x="4992" y="3206"/>
            <a:chExt cx="240" cy="528"/>
          </a:xfrm>
        </p:grpSpPr>
        <p:sp>
          <p:nvSpPr>
            <p:cNvPr id="13378" name="Line 115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379" name="Text Box 116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j</a:t>
              </a:r>
            </a:p>
          </p:txBody>
        </p:sp>
      </p:grpSp>
      <p:sp>
        <p:nvSpPr>
          <p:cNvPr id="13318" name="Rectangle 117"/>
          <p:cNvSpPr>
            <a:spLocks noChangeArrowheads="1"/>
          </p:cNvSpPr>
          <p:nvPr/>
        </p:nvSpPr>
        <p:spPr bwMode="auto">
          <a:xfrm>
            <a:off x="5551488" y="18891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3319" name="Text Box 118"/>
          <p:cNvSpPr txBox="1">
            <a:spLocks noChangeArrowheads="1"/>
          </p:cNvSpPr>
          <p:nvPr/>
        </p:nvSpPr>
        <p:spPr bwMode="auto">
          <a:xfrm>
            <a:off x="5627688" y="19288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3320" name="Rectangle 119"/>
          <p:cNvSpPr>
            <a:spLocks noChangeArrowheads="1"/>
          </p:cNvSpPr>
          <p:nvPr/>
        </p:nvSpPr>
        <p:spPr bwMode="auto">
          <a:xfrm>
            <a:off x="6008688" y="18891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3321" name="Text Box 120"/>
          <p:cNvSpPr txBox="1">
            <a:spLocks noChangeArrowheads="1"/>
          </p:cNvSpPr>
          <p:nvPr/>
        </p:nvSpPr>
        <p:spPr bwMode="auto">
          <a:xfrm>
            <a:off x="6084888" y="19288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3322" name="Rectangle 121"/>
          <p:cNvSpPr>
            <a:spLocks noChangeArrowheads="1"/>
          </p:cNvSpPr>
          <p:nvPr/>
        </p:nvSpPr>
        <p:spPr bwMode="auto">
          <a:xfrm>
            <a:off x="6465888" y="18891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3323" name="Text Box 122"/>
          <p:cNvSpPr txBox="1">
            <a:spLocks noChangeArrowheads="1"/>
          </p:cNvSpPr>
          <p:nvPr/>
        </p:nvSpPr>
        <p:spPr bwMode="auto">
          <a:xfrm>
            <a:off x="6542088" y="19288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13324" name="Group 123"/>
          <p:cNvGrpSpPr>
            <a:grpSpLocks/>
          </p:cNvGrpSpPr>
          <p:nvPr/>
        </p:nvGrpSpPr>
        <p:grpSpPr bwMode="auto">
          <a:xfrm>
            <a:off x="8305800" y="1889125"/>
            <a:ext cx="457200" cy="457200"/>
            <a:chOff x="4169" y="2640"/>
            <a:chExt cx="288" cy="288"/>
          </a:xfrm>
        </p:grpSpPr>
        <p:sp>
          <p:nvSpPr>
            <p:cNvPr id="13376" name="Rectangle 124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3377" name="Text Box 125"/>
            <p:cNvSpPr txBox="1">
              <a:spLocks noChangeArrowheads="1"/>
            </p:cNvSpPr>
            <p:nvPr/>
          </p:nvSpPr>
          <p:spPr bwMode="auto">
            <a:xfrm>
              <a:off x="4237" y="267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sp>
        <p:nvSpPr>
          <p:cNvPr id="13325" name="Rectangle 126"/>
          <p:cNvSpPr>
            <a:spLocks noChangeArrowheads="1"/>
          </p:cNvSpPr>
          <p:nvPr/>
        </p:nvSpPr>
        <p:spPr bwMode="auto">
          <a:xfrm>
            <a:off x="7380288" y="18891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3326" name="Text Box 127"/>
          <p:cNvSpPr txBox="1">
            <a:spLocks noChangeArrowheads="1"/>
          </p:cNvSpPr>
          <p:nvPr/>
        </p:nvSpPr>
        <p:spPr bwMode="auto">
          <a:xfrm>
            <a:off x="7456488" y="19288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3327" name="Rectangle 128"/>
          <p:cNvSpPr>
            <a:spLocks noChangeArrowheads="1"/>
          </p:cNvSpPr>
          <p:nvPr/>
        </p:nvSpPr>
        <p:spPr bwMode="auto">
          <a:xfrm>
            <a:off x="7837488" y="18891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3328" name="Text Box 129"/>
          <p:cNvSpPr txBox="1">
            <a:spLocks noChangeArrowheads="1"/>
          </p:cNvSpPr>
          <p:nvPr/>
        </p:nvSpPr>
        <p:spPr bwMode="auto">
          <a:xfrm>
            <a:off x="7845425" y="19288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12</a:t>
            </a:r>
          </a:p>
        </p:txBody>
      </p:sp>
      <p:grpSp>
        <p:nvGrpSpPr>
          <p:cNvPr id="13329" name="Group 130"/>
          <p:cNvGrpSpPr>
            <a:grpSpLocks/>
          </p:cNvGrpSpPr>
          <p:nvPr/>
        </p:nvGrpSpPr>
        <p:grpSpPr bwMode="auto">
          <a:xfrm>
            <a:off x="6923088" y="1889125"/>
            <a:ext cx="468312" cy="457200"/>
            <a:chOff x="5033" y="2640"/>
            <a:chExt cx="295" cy="288"/>
          </a:xfrm>
        </p:grpSpPr>
        <p:sp>
          <p:nvSpPr>
            <p:cNvPr id="13374" name="Rectangle 131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3375" name="Text Box 132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bg1"/>
                  </a:solidFill>
                  <a:latin typeface="Tahoma" panose="020B0604030504040204" pitchFamily="34" charset="0"/>
                </a:rPr>
                <a:t>19</a:t>
              </a:r>
            </a:p>
          </p:txBody>
        </p:sp>
      </p:grpSp>
      <p:grpSp>
        <p:nvGrpSpPr>
          <p:cNvPr id="13330" name="Group 136"/>
          <p:cNvGrpSpPr>
            <a:grpSpLocks/>
          </p:cNvGrpSpPr>
          <p:nvPr/>
        </p:nvGrpSpPr>
        <p:grpSpPr bwMode="auto">
          <a:xfrm>
            <a:off x="7086600" y="3962400"/>
            <a:ext cx="304800" cy="854075"/>
            <a:chOff x="3456" y="3206"/>
            <a:chExt cx="192" cy="538"/>
          </a:xfrm>
        </p:grpSpPr>
        <p:sp>
          <p:nvSpPr>
            <p:cNvPr id="13372" name="Line 137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373" name="Text Box 138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i</a:t>
              </a:r>
            </a:p>
          </p:txBody>
        </p:sp>
      </p:grpSp>
      <p:grpSp>
        <p:nvGrpSpPr>
          <p:cNvPr id="13331" name="Group 139"/>
          <p:cNvGrpSpPr>
            <a:grpSpLocks/>
          </p:cNvGrpSpPr>
          <p:nvPr/>
        </p:nvGrpSpPr>
        <p:grpSpPr bwMode="auto">
          <a:xfrm>
            <a:off x="6553200" y="3962400"/>
            <a:ext cx="381000" cy="838200"/>
            <a:chOff x="4992" y="3206"/>
            <a:chExt cx="240" cy="528"/>
          </a:xfrm>
        </p:grpSpPr>
        <p:sp>
          <p:nvSpPr>
            <p:cNvPr id="13370" name="Line 140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371" name="Text Box 141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dirty="0" smtClean="0"/>
                <a:t>j</a:t>
              </a:r>
              <a:endParaRPr lang="en-US" altLang="en-US" dirty="0"/>
            </a:p>
          </p:txBody>
        </p:sp>
      </p:grpSp>
      <p:sp>
        <p:nvSpPr>
          <p:cNvPr id="13332" name="Rectangle 142"/>
          <p:cNvSpPr>
            <a:spLocks noChangeArrowheads="1"/>
          </p:cNvSpPr>
          <p:nvPr/>
        </p:nvSpPr>
        <p:spPr bwMode="auto">
          <a:xfrm>
            <a:off x="5551488" y="34290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3333" name="Text Box 143"/>
          <p:cNvSpPr txBox="1">
            <a:spLocks noChangeArrowheads="1"/>
          </p:cNvSpPr>
          <p:nvPr/>
        </p:nvSpPr>
        <p:spPr bwMode="auto">
          <a:xfrm>
            <a:off x="5627688" y="34686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3334" name="Rectangle 144"/>
          <p:cNvSpPr>
            <a:spLocks noChangeArrowheads="1"/>
          </p:cNvSpPr>
          <p:nvPr/>
        </p:nvSpPr>
        <p:spPr bwMode="auto">
          <a:xfrm>
            <a:off x="6008688" y="34290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3335" name="Text Box 145"/>
          <p:cNvSpPr txBox="1">
            <a:spLocks noChangeArrowheads="1"/>
          </p:cNvSpPr>
          <p:nvPr/>
        </p:nvSpPr>
        <p:spPr bwMode="auto">
          <a:xfrm>
            <a:off x="6084888" y="34686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3336" name="Rectangle 146"/>
          <p:cNvSpPr>
            <a:spLocks noChangeArrowheads="1"/>
          </p:cNvSpPr>
          <p:nvPr/>
        </p:nvSpPr>
        <p:spPr bwMode="auto">
          <a:xfrm>
            <a:off x="6465888" y="34290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3337" name="Text Box 147"/>
          <p:cNvSpPr txBox="1">
            <a:spLocks noChangeArrowheads="1"/>
          </p:cNvSpPr>
          <p:nvPr/>
        </p:nvSpPr>
        <p:spPr bwMode="auto">
          <a:xfrm>
            <a:off x="6542088" y="34686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13338" name="Group 148"/>
          <p:cNvGrpSpPr>
            <a:grpSpLocks/>
          </p:cNvGrpSpPr>
          <p:nvPr/>
        </p:nvGrpSpPr>
        <p:grpSpPr bwMode="auto">
          <a:xfrm>
            <a:off x="8305800" y="3429000"/>
            <a:ext cx="457200" cy="457200"/>
            <a:chOff x="4169" y="2640"/>
            <a:chExt cx="288" cy="288"/>
          </a:xfrm>
        </p:grpSpPr>
        <p:sp>
          <p:nvSpPr>
            <p:cNvPr id="13368" name="Rectangle 149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3369" name="Text Box 150"/>
            <p:cNvSpPr txBox="1">
              <a:spLocks noChangeArrowheads="1"/>
            </p:cNvSpPr>
            <p:nvPr/>
          </p:nvSpPr>
          <p:spPr bwMode="auto">
            <a:xfrm>
              <a:off x="4237" y="267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sp>
        <p:nvSpPr>
          <p:cNvPr id="13339" name="Rectangle 151"/>
          <p:cNvSpPr>
            <a:spLocks noChangeArrowheads="1"/>
          </p:cNvSpPr>
          <p:nvPr/>
        </p:nvSpPr>
        <p:spPr bwMode="auto">
          <a:xfrm>
            <a:off x="7380288" y="34290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3340" name="Text Box 152"/>
          <p:cNvSpPr txBox="1">
            <a:spLocks noChangeArrowheads="1"/>
          </p:cNvSpPr>
          <p:nvPr/>
        </p:nvSpPr>
        <p:spPr bwMode="auto">
          <a:xfrm>
            <a:off x="7456488" y="3468688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3341" name="Rectangle 153"/>
          <p:cNvSpPr>
            <a:spLocks noChangeArrowheads="1"/>
          </p:cNvSpPr>
          <p:nvPr/>
        </p:nvSpPr>
        <p:spPr bwMode="auto">
          <a:xfrm>
            <a:off x="7837488" y="34290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3342" name="Text Box 154"/>
          <p:cNvSpPr txBox="1">
            <a:spLocks noChangeArrowheads="1"/>
          </p:cNvSpPr>
          <p:nvPr/>
        </p:nvSpPr>
        <p:spPr bwMode="auto">
          <a:xfrm>
            <a:off x="7845425" y="34686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12</a:t>
            </a:r>
          </a:p>
        </p:txBody>
      </p:sp>
      <p:grpSp>
        <p:nvGrpSpPr>
          <p:cNvPr id="13343" name="Group 155"/>
          <p:cNvGrpSpPr>
            <a:grpSpLocks/>
          </p:cNvGrpSpPr>
          <p:nvPr/>
        </p:nvGrpSpPr>
        <p:grpSpPr bwMode="auto">
          <a:xfrm>
            <a:off x="6923088" y="3429000"/>
            <a:ext cx="468312" cy="457200"/>
            <a:chOff x="5033" y="2640"/>
            <a:chExt cx="295" cy="288"/>
          </a:xfrm>
        </p:grpSpPr>
        <p:sp>
          <p:nvSpPr>
            <p:cNvPr id="13366" name="Rectangle 156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3367" name="Text Box 157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19</a:t>
              </a:r>
            </a:p>
          </p:txBody>
        </p:sp>
      </p:grpSp>
      <p:grpSp>
        <p:nvGrpSpPr>
          <p:cNvPr id="13344" name="Group 161"/>
          <p:cNvGrpSpPr>
            <a:grpSpLocks/>
          </p:cNvGrpSpPr>
          <p:nvPr/>
        </p:nvGrpSpPr>
        <p:grpSpPr bwMode="auto">
          <a:xfrm>
            <a:off x="7086600" y="5622925"/>
            <a:ext cx="304800" cy="854075"/>
            <a:chOff x="3456" y="3206"/>
            <a:chExt cx="192" cy="538"/>
          </a:xfrm>
        </p:grpSpPr>
        <p:sp>
          <p:nvSpPr>
            <p:cNvPr id="13364" name="Line 162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365" name="Text Box 163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i</a:t>
              </a:r>
            </a:p>
          </p:txBody>
        </p:sp>
      </p:grpSp>
      <p:grpSp>
        <p:nvGrpSpPr>
          <p:cNvPr id="13345" name="Group 164"/>
          <p:cNvGrpSpPr>
            <a:grpSpLocks/>
          </p:cNvGrpSpPr>
          <p:nvPr/>
        </p:nvGrpSpPr>
        <p:grpSpPr bwMode="auto">
          <a:xfrm>
            <a:off x="6553200" y="5622925"/>
            <a:ext cx="381000" cy="838200"/>
            <a:chOff x="4992" y="3206"/>
            <a:chExt cx="240" cy="528"/>
          </a:xfrm>
        </p:grpSpPr>
        <p:sp>
          <p:nvSpPr>
            <p:cNvPr id="13362" name="Line 165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363" name="Text Box 166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j</a:t>
              </a:r>
            </a:p>
          </p:txBody>
        </p:sp>
      </p:grpSp>
      <p:sp>
        <p:nvSpPr>
          <p:cNvPr id="13346" name="Rectangle 167"/>
          <p:cNvSpPr>
            <a:spLocks noChangeArrowheads="1"/>
          </p:cNvSpPr>
          <p:nvPr/>
        </p:nvSpPr>
        <p:spPr bwMode="auto">
          <a:xfrm>
            <a:off x="5551488" y="49530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3347" name="Text Box 168"/>
          <p:cNvSpPr txBox="1">
            <a:spLocks noChangeArrowheads="1"/>
          </p:cNvSpPr>
          <p:nvPr/>
        </p:nvSpPr>
        <p:spPr bwMode="auto">
          <a:xfrm>
            <a:off x="5627688" y="50292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3348" name="Rectangle 169"/>
          <p:cNvSpPr>
            <a:spLocks noChangeArrowheads="1"/>
          </p:cNvSpPr>
          <p:nvPr/>
        </p:nvSpPr>
        <p:spPr bwMode="auto">
          <a:xfrm>
            <a:off x="6008688" y="49530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3349" name="Text Box 170"/>
          <p:cNvSpPr txBox="1">
            <a:spLocks noChangeArrowheads="1"/>
          </p:cNvSpPr>
          <p:nvPr/>
        </p:nvSpPr>
        <p:spPr bwMode="auto">
          <a:xfrm>
            <a:off x="6084888" y="50292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3350" name="Rectangle 171"/>
          <p:cNvSpPr>
            <a:spLocks noChangeArrowheads="1"/>
          </p:cNvSpPr>
          <p:nvPr/>
        </p:nvSpPr>
        <p:spPr bwMode="auto">
          <a:xfrm>
            <a:off x="6465888" y="49530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3351" name="Text Box 172"/>
          <p:cNvSpPr txBox="1">
            <a:spLocks noChangeArrowheads="1"/>
          </p:cNvSpPr>
          <p:nvPr/>
        </p:nvSpPr>
        <p:spPr bwMode="auto">
          <a:xfrm>
            <a:off x="6542088" y="50292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13352" name="Group 173"/>
          <p:cNvGrpSpPr>
            <a:grpSpLocks/>
          </p:cNvGrpSpPr>
          <p:nvPr/>
        </p:nvGrpSpPr>
        <p:grpSpPr bwMode="auto">
          <a:xfrm>
            <a:off x="6934200" y="4953000"/>
            <a:ext cx="457200" cy="457490"/>
            <a:chOff x="4169" y="2619"/>
            <a:chExt cx="288" cy="317"/>
          </a:xfrm>
        </p:grpSpPr>
        <p:sp>
          <p:nvSpPr>
            <p:cNvPr id="13360" name="Rectangle 174"/>
            <p:cNvSpPr>
              <a:spLocks noChangeArrowheads="1"/>
            </p:cNvSpPr>
            <p:nvPr/>
          </p:nvSpPr>
          <p:spPr bwMode="auto">
            <a:xfrm>
              <a:off x="4169" y="2619"/>
              <a:ext cx="288" cy="31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3361" name="Text Box 175"/>
            <p:cNvSpPr txBox="1">
              <a:spLocks noChangeArrowheads="1"/>
            </p:cNvSpPr>
            <p:nvPr/>
          </p:nvSpPr>
          <p:spPr bwMode="auto">
            <a:xfrm>
              <a:off x="4217" y="2648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bg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sp>
        <p:nvSpPr>
          <p:cNvPr id="13353" name="Rectangle 176"/>
          <p:cNvSpPr>
            <a:spLocks noChangeArrowheads="1"/>
          </p:cNvSpPr>
          <p:nvPr/>
        </p:nvSpPr>
        <p:spPr bwMode="auto">
          <a:xfrm>
            <a:off x="7380288" y="49530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3354" name="Text Box 177"/>
          <p:cNvSpPr txBox="1">
            <a:spLocks noChangeArrowheads="1"/>
          </p:cNvSpPr>
          <p:nvPr/>
        </p:nvSpPr>
        <p:spPr bwMode="auto">
          <a:xfrm>
            <a:off x="7456488" y="50292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3355" name="Rectangle 178"/>
          <p:cNvSpPr>
            <a:spLocks noChangeArrowheads="1"/>
          </p:cNvSpPr>
          <p:nvPr/>
        </p:nvSpPr>
        <p:spPr bwMode="auto">
          <a:xfrm>
            <a:off x="7837488" y="49530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3356" name="Text Box 179"/>
          <p:cNvSpPr txBox="1">
            <a:spLocks noChangeArrowheads="1"/>
          </p:cNvSpPr>
          <p:nvPr/>
        </p:nvSpPr>
        <p:spPr bwMode="auto">
          <a:xfrm>
            <a:off x="7845425" y="5029200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12</a:t>
            </a:r>
          </a:p>
        </p:txBody>
      </p:sp>
      <p:grpSp>
        <p:nvGrpSpPr>
          <p:cNvPr id="13357" name="Group 180"/>
          <p:cNvGrpSpPr>
            <a:grpSpLocks/>
          </p:cNvGrpSpPr>
          <p:nvPr/>
        </p:nvGrpSpPr>
        <p:grpSpPr bwMode="auto">
          <a:xfrm>
            <a:off x="8305800" y="4953000"/>
            <a:ext cx="468313" cy="457200"/>
            <a:chOff x="5033" y="2602"/>
            <a:chExt cx="295" cy="288"/>
          </a:xfrm>
        </p:grpSpPr>
        <p:sp>
          <p:nvSpPr>
            <p:cNvPr id="13358" name="Rectangle 181"/>
            <p:cNvSpPr>
              <a:spLocks noChangeArrowheads="1"/>
            </p:cNvSpPr>
            <p:nvPr/>
          </p:nvSpPr>
          <p:spPr bwMode="auto">
            <a:xfrm>
              <a:off x="5033" y="2602"/>
              <a:ext cx="288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3359" name="Text Box 182"/>
            <p:cNvSpPr txBox="1">
              <a:spLocks noChangeArrowheads="1"/>
            </p:cNvSpPr>
            <p:nvPr/>
          </p:nvSpPr>
          <p:spPr bwMode="auto">
            <a:xfrm>
              <a:off x="5038" y="2640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 smtClean="0">
                  <a:solidFill>
                    <a:schemeClr val="bg1"/>
                  </a:solidFill>
                  <a:latin typeface="Tahoma" panose="020B0604030504040204" pitchFamily="34" charset="0"/>
                </a:rPr>
                <a:t>19</a:t>
              </a:r>
              <a:endParaRPr lang="en-US" altLang="en-US" b="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4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290054" cy="1499616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Small arrays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290054" cy="4023360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 smtClean="0">
                <a:ea typeface="新細明體" panose="02020500000000000000" pitchFamily="18" charset="-120"/>
              </a:rPr>
              <a:t>For very small arrays, quicksort does not perform as well as insertion sort</a:t>
            </a:r>
          </a:p>
          <a:p>
            <a:pPr lvl="1"/>
            <a:r>
              <a:rPr lang="en-US" altLang="en-US" sz="2800" dirty="0" smtClean="0">
                <a:ea typeface="新細明體" panose="02020500000000000000" pitchFamily="18" charset="-120"/>
              </a:rPr>
              <a:t>how small depends on many factors, such as the time spent making a recursive call, the compiler, </a:t>
            </a:r>
            <a:r>
              <a:rPr lang="en-US" altLang="en-US" sz="2800" dirty="0" err="1" smtClean="0">
                <a:ea typeface="新細明體" panose="02020500000000000000" pitchFamily="18" charset="-120"/>
              </a:rPr>
              <a:t>etc</a:t>
            </a:r>
            <a:endParaRPr lang="en-US" altLang="en-US" sz="2800" dirty="0" smtClean="0">
              <a:ea typeface="新細明體" panose="02020500000000000000" pitchFamily="18" charset="-120"/>
            </a:endParaRPr>
          </a:p>
          <a:p>
            <a:r>
              <a:rPr lang="en-US" altLang="en-US" sz="3200" dirty="0" smtClean="0">
                <a:ea typeface="新細明體" panose="02020500000000000000" pitchFamily="18" charset="-120"/>
              </a:rPr>
              <a:t>Do not use quicksort recursively for small arrays</a:t>
            </a:r>
          </a:p>
          <a:p>
            <a:pPr lvl="1"/>
            <a:r>
              <a:rPr lang="en-US" altLang="en-US" sz="2800" dirty="0" smtClean="0">
                <a:ea typeface="新細明體" panose="02020500000000000000" pitchFamily="18" charset="-120"/>
              </a:rPr>
              <a:t>Instead, use a sorting algorithm that is efficient for small arrays, such as insertion sort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81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Picking the Pivot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848600" cy="45720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Use the first element as pivot</a:t>
            </a:r>
          </a:p>
          <a:p>
            <a:pPr lvl="1"/>
            <a:r>
              <a:rPr lang="en-US" altLang="en-US" sz="2800" dirty="0" smtClean="0"/>
              <a:t>if the input is random, ok</a:t>
            </a:r>
          </a:p>
          <a:p>
            <a:pPr lvl="1"/>
            <a:r>
              <a:rPr lang="en-US" altLang="en-US" sz="2800" dirty="0" smtClean="0"/>
              <a:t>if the input is presorted (or in reverse order)</a:t>
            </a:r>
          </a:p>
          <a:p>
            <a:pPr lvl="2"/>
            <a:r>
              <a:rPr lang="en-US" altLang="en-US" sz="2400" dirty="0" smtClean="0"/>
              <a:t>all the elements go into S2 (or S1)</a:t>
            </a:r>
          </a:p>
          <a:p>
            <a:pPr lvl="2"/>
            <a:r>
              <a:rPr lang="en-US" altLang="en-US" sz="2400" dirty="0" smtClean="0"/>
              <a:t>this happens consistently throughout the recursive calls</a:t>
            </a:r>
          </a:p>
          <a:p>
            <a:pPr lvl="2"/>
            <a:r>
              <a:rPr lang="en-US" altLang="en-US" sz="2400" dirty="0" smtClean="0"/>
              <a:t>Results in O(n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) behavior (Analyze this case later)</a:t>
            </a:r>
          </a:p>
          <a:p>
            <a:r>
              <a:rPr lang="en-US" altLang="en-US" sz="3200" dirty="0" smtClean="0"/>
              <a:t>Choose the pivot randomly</a:t>
            </a:r>
          </a:p>
          <a:p>
            <a:pPr lvl="1"/>
            <a:r>
              <a:rPr lang="en-US" altLang="en-US" sz="2800" dirty="0" smtClean="0"/>
              <a:t>generally safe</a:t>
            </a:r>
          </a:p>
          <a:p>
            <a:pPr lvl="1"/>
            <a:r>
              <a:rPr lang="en-US" altLang="en-US" sz="2800" dirty="0" smtClean="0"/>
              <a:t>random number generation can be expensive</a:t>
            </a:r>
          </a:p>
        </p:txBody>
      </p:sp>
    </p:spTree>
    <p:extLst>
      <p:ext uri="{BB962C8B-B14F-4D97-AF65-F5344CB8AC3E}">
        <p14:creationId xmlns:p14="http://schemas.microsoft.com/office/powerpoint/2010/main" val="12046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Picking the Pivot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848600" cy="46482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Use the median of the array</a:t>
            </a:r>
          </a:p>
          <a:p>
            <a:pPr lvl="1"/>
            <a:r>
              <a:rPr lang="en-US" altLang="en-US" sz="2800" dirty="0" smtClean="0"/>
              <a:t>Partitioning always cuts the array into roughly half</a:t>
            </a:r>
          </a:p>
          <a:p>
            <a:pPr lvl="1"/>
            <a:r>
              <a:rPr lang="en-US" altLang="en-US" sz="2800" dirty="0" smtClean="0"/>
              <a:t>An </a:t>
            </a:r>
            <a:r>
              <a:rPr lang="en-US" altLang="en-US" sz="2800" dirty="0" smtClean="0">
                <a:solidFill>
                  <a:schemeClr val="accent2">
                    <a:lumMod val="75000"/>
                  </a:schemeClr>
                </a:solidFill>
              </a:rPr>
              <a:t>optimal</a:t>
            </a:r>
            <a:r>
              <a:rPr lang="en-US" altLang="en-US" sz="2800" dirty="0" smtClean="0"/>
              <a:t> quicksort (O(N log N))</a:t>
            </a:r>
          </a:p>
          <a:p>
            <a:pPr lvl="1"/>
            <a:r>
              <a:rPr lang="en-US" altLang="en-US" sz="2800" dirty="0" smtClean="0"/>
              <a:t>However, hard to find the exact median</a:t>
            </a:r>
          </a:p>
          <a:p>
            <a:pPr lvl="2"/>
            <a:r>
              <a:rPr lang="en-US" altLang="en-US" sz="2400" dirty="0" smtClean="0"/>
              <a:t>e.g., sort an array to pick the value in the middle</a:t>
            </a:r>
          </a:p>
          <a:p>
            <a:pPr lvl="2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68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8897"/>
            <a:ext cx="7290054" cy="1499616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Pivot: median of three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8486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 smtClean="0"/>
              <a:t>We will use </a:t>
            </a:r>
            <a:r>
              <a:rPr lang="en-US" altLang="en-US" sz="1800" dirty="0" smtClean="0">
                <a:solidFill>
                  <a:schemeClr val="hlink"/>
                </a:solidFill>
              </a:rPr>
              <a:t>median of three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Compare just three elements: the leftmost, rightmost and center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Swap these elements if necessary so that 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 smtClean="0"/>
              <a:t>A[left] 	    	= 	Smallest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 smtClean="0"/>
              <a:t>A[right] 	= 	Largest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 smtClean="0"/>
              <a:t>A[center]    	= 	Median of three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Pick A[center] as the pivot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Swap A[center] and A[right – 1] so that pivot is at second last position (why?)</a:t>
            </a:r>
          </a:p>
          <a:p>
            <a:pPr lvl="1">
              <a:lnSpc>
                <a:spcPct val="80000"/>
              </a:lnSpc>
            </a:pPr>
            <a:endParaRPr lang="en-US" altLang="en-US" sz="1600" dirty="0" smtClean="0"/>
          </a:p>
        </p:txBody>
      </p:sp>
      <p:pic>
        <p:nvPicPr>
          <p:cNvPr id="17412" name="Picture 4" descr="7"/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8" t="35341" r="28986" b="19276"/>
          <a:stretch>
            <a:fillRect/>
          </a:stretch>
        </p:blipFill>
        <p:spPr bwMode="auto">
          <a:xfrm>
            <a:off x="1485900" y="3898900"/>
            <a:ext cx="62103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52400" y="3505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median3</a:t>
            </a:r>
          </a:p>
        </p:txBody>
      </p:sp>
    </p:spTree>
    <p:extLst>
      <p:ext uri="{BB962C8B-B14F-4D97-AF65-F5344CB8AC3E}">
        <p14:creationId xmlns:p14="http://schemas.microsoft.com/office/powerpoint/2010/main" val="41918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Pivot: median of three</a:t>
            </a:r>
          </a:p>
        </p:txBody>
      </p:sp>
      <p:grpSp>
        <p:nvGrpSpPr>
          <p:cNvPr id="18435" name="Group 34"/>
          <p:cNvGrpSpPr>
            <a:grpSpLocks/>
          </p:cNvGrpSpPr>
          <p:nvPr/>
        </p:nvGrpSpPr>
        <p:grpSpPr bwMode="auto">
          <a:xfrm>
            <a:off x="2286000" y="3673475"/>
            <a:ext cx="838200" cy="854075"/>
            <a:chOff x="2188" y="2286"/>
            <a:chExt cx="528" cy="538"/>
          </a:xfrm>
        </p:grpSpPr>
        <p:sp>
          <p:nvSpPr>
            <p:cNvPr id="18533" name="Text Box 6"/>
            <p:cNvSpPr txBox="1">
              <a:spLocks noChangeArrowheads="1"/>
            </p:cNvSpPr>
            <p:nvPr/>
          </p:nvSpPr>
          <p:spPr bwMode="auto">
            <a:xfrm>
              <a:off x="2188" y="257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pivot</a:t>
              </a:r>
            </a:p>
          </p:txBody>
        </p:sp>
        <p:sp>
          <p:nvSpPr>
            <p:cNvPr id="18534" name="Line 7"/>
            <p:cNvSpPr>
              <a:spLocks noChangeShapeType="1"/>
            </p:cNvSpPr>
            <p:nvPr/>
          </p:nvSpPr>
          <p:spPr bwMode="auto">
            <a:xfrm flipV="1">
              <a:off x="2428" y="228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18436" name="Group 22"/>
          <p:cNvGrpSpPr>
            <a:grpSpLocks/>
          </p:cNvGrpSpPr>
          <p:nvPr/>
        </p:nvGrpSpPr>
        <p:grpSpPr bwMode="auto">
          <a:xfrm>
            <a:off x="1109663" y="1311275"/>
            <a:ext cx="457200" cy="457200"/>
            <a:chOff x="1420" y="1902"/>
            <a:chExt cx="288" cy="288"/>
          </a:xfrm>
          <a:solidFill>
            <a:schemeClr val="accent2"/>
          </a:solidFill>
        </p:grpSpPr>
        <p:sp>
          <p:nvSpPr>
            <p:cNvPr id="18531" name="Rectangle 8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532" name="Text Box 9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18437" name="Rectangle 10"/>
          <p:cNvSpPr>
            <a:spLocks noChangeArrowheads="1"/>
          </p:cNvSpPr>
          <p:nvPr/>
        </p:nvSpPr>
        <p:spPr bwMode="auto">
          <a:xfrm>
            <a:off x="1566863" y="131127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38" name="Text Box 11"/>
          <p:cNvSpPr txBox="1">
            <a:spLocks noChangeArrowheads="1"/>
          </p:cNvSpPr>
          <p:nvPr/>
        </p:nvSpPr>
        <p:spPr bwMode="auto">
          <a:xfrm>
            <a:off x="1643063" y="13509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2024063" y="131127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40" name="Text Box 13"/>
          <p:cNvSpPr txBox="1">
            <a:spLocks noChangeArrowheads="1"/>
          </p:cNvSpPr>
          <p:nvPr/>
        </p:nvSpPr>
        <p:spPr bwMode="auto">
          <a:xfrm>
            <a:off x="2100263" y="13509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18441" name="Group 26"/>
          <p:cNvGrpSpPr>
            <a:grpSpLocks/>
          </p:cNvGrpSpPr>
          <p:nvPr/>
        </p:nvGrpSpPr>
        <p:grpSpPr bwMode="auto">
          <a:xfrm>
            <a:off x="2438400" y="3048000"/>
            <a:ext cx="457200" cy="457200"/>
            <a:chOff x="2284" y="1902"/>
            <a:chExt cx="288" cy="288"/>
          </a:xfrm>
        </p:grpSpPr>
        <p:sp>
          <p:nvSpPr>
            <p:cNvPr id="18529" name="Rectangle 14"/>
            <p:cNvSpPr>
              <a:spLocks noChangeArrowheads="1"/>
            </p:cNvSpPr>
            <p:nvPr/>
          </p:nvSpPr>
          <p:spPr bwMode="auto">
            <a:xfrm>
              <a:off x="2284" y="1902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530" name="Text Box 15"/>
            <p:cNvSpPr txBox="1">
              <a:spLocks noChangeArrowheads="1"/>
            </p:cNvSpPr>
            <p:nvPr/>
          </p:nvSpPr>
          <p:spPr bwMode="auto">
            <a:xfrm>
              <a:off x="2352" y="192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sp>
        <p:nvSpPr>
          <p:cNvPr id="18442" name="Rectangle 16"/>
          <p:cNvSpPr>
            <a:spLocks noChangeArrowheads="1"/>
          </p:cNvSpPr>
          <p:nvPr/>
        </p:nvSpPr>
        <p:spPr bwMode="auto">
          <a:xfrm>
            <a:off x="2938463" y="131127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43" name="Text Box 17"/>
          <p:cNvSpPr txBox="1">
            <a:spLocks noChangeArrowheads="1"/>
          </p:cNvSpPr>
          <p:nvPr/>
        </p:nvSpPr>
        <p:spPr bwMode="auto">
          <a:xfrm>
            <a:off x="3014663" y="1350963"/>
            <a:ext cx="322262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8444" name="Rectangle 18"/>
          <p:cNvSpPr>
            <a:spLocks noChangeArrowheads="1"/>
          </p:cNvSpPr>
          <p:nvPr/>
        </p:nvSpPr>
        <p:spPr bwMode="auto">
          <a:xfrm>
            <a:off x="3395663" y="131127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45" name="Text Box 19"/>
          <p:cNvSpPr txBox="1">
            <a:spLocks noChangeArrowheads="1"/>
          </p:cNvSpPr>
          <p:nvPr/>
        </p:nvSpPr>
        <p:spPr bwMode="auto">
          <a:xfrm>
            <a:off x="3403600" y="1350963"/>
            <a:ext cx="460375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8446" name="Rectangle 20"/>
          <p:cNvSpPr>
            <a:spLocks noChangeArrowheads="1"/>
          </p:cNvSpPr>
          <p:nvPr/>
        </p:nvSpPr>
        <p:spPr bwMode="auto">
          <a:xfrm>
            <a:off x="3852863" y="131127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47" name="Text Box 21"/>
          <p:cNvSpPr txBox="1">
            <a:spLocks noChangeArrowheads="1"/>
          </p:cNvSpPr>
          <p:nvPr/>
        </p:nvSpPr>
        <p:spPr bwMode="auto">
          <a:xfrm>
            <a:off x="3860800" y="13509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19</a:t>
            </a:r>
          </a:p>
        </p:txBody>
      </p:sp>
      <p:grpSp>
        <p:nvGrpSpPr>
          <p:cNvPr id="18448" name="Group 23"/>
          <p:cNvGrpSpPr>
            <a:grpSpLocks/>
          </p:cNvGrpSpPr>
          <p:nvPr/>
        </p:nvGrpSpPr>
        <p:grpSpPr bwMode="auto">
          <a:xfrm>
            <a:off x="633413" y="1314450"/>
            <a:ext cx="457200" cy="457200"/>
            <a:chOff x="1420" y="1902"/>
            <a:chExt cx="288" cy="288"/>
          </a:xfrm>
          <a:solidFill>
            <a:schemeClr val="accent2"/>
          </a:solidFill>
        </p:grpSpPr>
        <p:sp>
          <p:nvSpPr>
            <p:cNvPr id="18527" name="Rectangle 24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528" name="Text Box 25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bg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18449" name="Group 27"/>
          <p:cNvGrpSpPr>
            <a:grpSpLocks/>
          </p:cNvGrpSpPr>
          <p:nvPr/>
        </p:nvGrpSpPr>
        <p:grpSpPr bwMode="auto">
          <a:xfrm>
            <a:off x="2487613" y="1314450"/>
            <a:ext cx="468312" cy="457200"/>
            <a:chOff x="1420" y="1902"/>
            <a:chExt cx="295" cy="288"/>
          </a:xfrm>
          <a:solidFill>
            <a:schemeClr val="accent2"/>
          </a:solidFill>
        </p:grpSpPr>
        <p:sp>
          <p:nvSpPr>
            <p:cNvPr id="18525" name="Rectangle 28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526" name="Text Box 29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bg1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grpSp>
        <p:nvGrpSpPr>
          <p:cNvPr id="18450" name="Group 31"/>
          <p:cNvGrpSpPr>
            <a:grpSpLocks/>
          </p:cNvGrpSpPr>
          <p:nvPr/>
        </p:nvGrpSpPr>
        <p:grpSpPr bwMode="auto">
          <a:xfrm>
            <a:off x="4318000" y="1314450"/>
            <a:ext cx="457200" cy="457200"/>
            <a:chOff x="1420" y="1902"/>
            <a:chExt cx="288" cy="288"/>
          </a:xfrm>
          <a:solidFill>
            <a:schemeClr val="accent2"/>
          </a:solidFill>
        </p:grpSpPr>
        <p:sp>
          <p:nvSpPr>
            <p:cNvPr id="18523" name="Rectangle 32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524" name="Text Box 33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grpSp>
        <p:nvGrpSpPr>
          <p:cNvPr id="18451" name="Group 35"/>
          <p:cNvGrpSpPr>
            <a:grpSpLocks/>
          </p:cNvGrpSpPr>
          <p:nvPr/>
        </p:nvGrpSpPr>
        <p:grpSpPr bwMode="auto">
          <a:xfrm>
            <a:off x="1085850" y="2209800"/>
            <a:ext cx="457200" cy="457200"/>
            <a:chOff x="1420" y="1902"/>
            <a:chExt cx="288" cy="288"/>
          </a:xfrm>
          <a:solidFill>
            <a:schemeClr val="accent2"/>
          </a:solidFill>
        </p:grpSpPr>
        <p:sp>
          <p:nvSpPr>
            <p:cNvPr id="18521" name="Rectangle 36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522" name="Text Box 37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18452" name="Rectangle 38"/>
          <p:cNvSpPr>
            <a:spLocks noChangeArrowheads="1"/>
          </p:cNvSpPr>
          <p:nvPr/>
        </p:nvSpPr>
        <p:spPr bwMode="auto">
          <a:xfrm>
            <a:off x="1543050" y="22098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53" name="Text Box 39"/>
          <p:cNvSpPr txBox="1">
            <a:spLocks noChangeArrowheads="1"/>
          </p:cNvSpPr>
          <p:nvPr/>
        </p:nvSpPr>
        <p:spPr bwMode="auto">
          <a:xfrm>
            <a:off x="1619250" y="22621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8454" name="Rectangle 40"/>
          <p:cNvSpPr>
            <a:spLocks noChangeArrowheads="1"/>
          </p:cNvSpPr>
          <p:nvPr/>
        </p:nvSpPr>
        <p:spPr bwMode="auto">
          <a:xfrm>
            <a:off x="2000250" y="22098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55" name="Text Box 41"/>
          <p:cNvSpPr txBox="1">
            <a:spLocks noChangeArrowheads="1"/>
          </p:cNvSpPr>
          <p:nvPr/>
        </p:nvSpPr>
        <p:spPr bwMode="auto">
          <a:xfrm>
            <a:off x="2076450" y="22621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8456" name="Rectangle 42"/>
          <p:cNvSpPr>
            <a:spLocks noChangeArrowheads="1"/>
          </p:cNvSpPr>
          <p:nvPr/>
        </p:nvSpPr>
        <p:spPr bwMode="auto">
          <a:xfrm>
            <a:off x="2914650" y="22098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57" name="Text Box 43"/>
          <p:cNvSpPr txBox="1">
            <a:spLocks noChangeArrowheads="1"/>
          </p:cNvSpPr>
          <p:nvPr/>
        </p:nvSpPr>
        <p:spPr bwMode="auto">
          <a:xfrm>
            <a:off x="2990850" y="22621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8458" name="Rectangle 44"/>
          <p:cNvSpPr>
            <a:spLocks noChangeArrowheads="1"/>
          </p:cNvSpPr>
          <p:nvPr/>
        </p:nvSpPr>
        <p:spPr bwMode="auto">
          <a:xfrm>
            <a:off x="3371850" y="22098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59" name="Text Box 45"/>
          <p:cNvSpPr txBox="1">
            <a:spLocks noChangeArrowheads="1"/>
          </p:cNvSpPr>
          <p:nvPr/>
        </p:nvSpPr>
        <p:spPr bwMode="auto">
          <a:xfrm>
            <a:off x="3379788" y="22621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8460" name="Rectangle 46"/>
          <p:cNvSpPr>
            <a:spLocks noChangeArrowheads="1"/>
          </p:cNvSpPr>
          <p:nvPr/>
        </p:nvSpPr>
        <p:spPr bwMode="auto">
          <a:xfrm>
            <a:off x="3829050" y="22098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61" name="Text Box 47"/>
          <p:cNvSpPr txBox="1">
            <a:spLocks noChangeArrowheads="1"/>
          </p:cNvSpPr>
          <p:nvPr/>
        </p:nvSpPr>
        <p:spPr bwMode="auto">
          <a:xfrm>
            <a:off x="3836988" y="22621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19</a:t>
            </a:r>
          </a:p>
        </p:txBody>
      </p:sp>
      <p:grpSp>
        <p:nvGrpSpPr>
          <p:cNvPr id="18462" name="Group 48"/>
          <p:cNvGrpSpPr>
            <a:grpSpLocks/>
          </p:cNvGrpSpPr>
          <p:nvPr/>
        </p:nvGrpSpPr>
        <p:grpSpPr bwMode="auto">
          <a:xfrm>
            <a:off x="609600" y="2209800"/>
            <a:ext cx="457200" cy="457200"/>
            <a:chOff x="1420" y="1902"/>
            <a:chExt cx="288" cy="288"/>
          </a:xfrm>
          <a:solidFill>
            <a:schemeClr val="accent2"/>
          </a:solidFill>
        </p:grpSpPr>
        <p:sp>
          <p:nvSpPr>
            <p:cNvPr id="18519" name="Rectangle 49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520" name="Text Box 50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18463" name="Group 51"/>
          <p:cNvGrpSpPr>
            <a:grpSpLocks/>
          </p:cNvGrpSpPr>
          <p:nvPr/>
        </p:nvGrpSpPr>
        <p:grpSpPr bwMode="auto">
          <a:xfrm>
            <a:off x="2463800" y="2209800"/>
            <a:ext cx="457200" cy="457200"/>
            <a:chOff x="1420" y="1902"/>
            <a:chExt cx="288" cy="288"/>
          </a:xfrm>
          <a:solidFill>
            <a:schemeClr val="accent2"/>
          </a:solidFill>
        </p:grpSpPr>
        <p:sp>
          <p:nvSpPr>
            <p:cNvPr id="18517" name="Rectangle 52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518" name="Text Box 53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grpSp>
        <p:nvGrpSpPr>
          <p:cNvPr id="18464" name="Group 54"/>
          <p:cNvGrpSpPr>
            <a:grpSpLocks/>
          </p:cNvGrpSpPr>
          <p:nvPr/>
        </p:nvGrpSpPr>
        <p:grpSpPr bwMode="auto">
          <a:xfrm>
            <a:off x="4294188" y="2209800"/>
            <a:ext cx="468312" cy="457200"/>
            <a:chOff x="1420" y="1902"/>
            <a:chExt cx="295" cy="288"/>
          </a:xfrm>
        </p:grpSpPr>
        <p:sp>
          <p:nvSpPr>
            <p:cNvPr id="18515" name="Rectangle 55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516" name="Text Box 56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bg1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sp>
        <p:nvSpPr>
          <p:cNvPr id="18465" name="Text Box 57"/>
          <p:cNvSpPr txBox="1">
            <a:spLocks noChangeArrowheads="1"/>
          </p:cNvSpPr>
          <p:nvPr/>
        </p:nvSpPr>
        <p:spPr bwMode="auto">
          <a:xfrm>
            <a:off x="5029200" y="121920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0" dirty="0"/>
              <a:t>A[left] = 2, A[center] = 13, A[right] = 6</a:t>
            </a:r>
          </a:p>
        </p:txBody>
      </p:sp>
      <p:sp>
        <p:nvSpPr>
          <p:cNvPr id="18466" name="Text Box 58"/>
          <p:cNvSpPr txBox="1">
            <a:spLocks noChangeArrowheads="1"/>
          </p:cNvSpPr>
          <p:nvPr/>
        </p:nvSpPr>
        <p:spPr bwMode="auto">
          <a:xfrm>
            <a:off x="5105400" y="222567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0"/>
              <a:t>Swap A[center] and A[right]</a:t>
            </a:r>
          </a:p>
        </p:txBody>
      </p:sp>
      <p:grpSp>
        <p:nvGrpSpPr>
          <p:cNvPr id="18467" name="Group 59"/>
          <p:cNvGrpSpPr>
            <a:grpSpLocks/>
          </p:cNvGrpSpPr>
          <p:nvPr/>
        </p:nvGrpSpPr>
        <p:grpSpPr bwMode="auto">
          <a:xfrm>
            <a:off x="1085850" y="3048000"/>
            <a:ext cx="457200" cy="457200"/>
            <a:chOff x="1420" y="1902"/>
            <a:chExt cx="288" cy="288"/>
          </a:xfrm>
          <a:solidFill>
            <a:schemeClr val="accent2"/>
          </a:solidFill>
        </p:grpSpPr>
        <p:sp>
          <p:nvSpPr>
            <p:cNvPr id="18513" name="Rectangle 60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514" name="Text Box 61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18468" name="Rectangle 62"/>
          <p:cNvSpPr>
            <a:spLocks noChangeArrowheads="1"/>
          </p:cNvSpPr>
          <p:nvPr/>
        </p:nvSpPr>
        <p:spPr bwMode="auto">
          <a:xfrm>
            <a:off x="1543050" y="30480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69" name="Text Box 63"/>
          <p:cNvSpPr txBox="1">
            <a:spLocks noChangeArrowheads="1"/>
          </p:cNvSpPr>
          <p:nvPr/>
        </p:nvSpPr>
        <p:spPr bwMode="auto">
          <a:xfrm>
            <a:off x="1619250" y="31003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8470" name="Rectangle 64"/>
          <p:cNvSpPr>
            <a:spLocks noChangeArrowheads="1"/>
          </p:cNvSpPr>
          <p:nvPr/>
        </p:nvSpPr>
        <p:spPr bwMode="auto">
          <a:xfrm>
            <a:off x="2000250" y="30480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71" name="Text Box 65"/>
          <p:cNvSpPr txBox="1">
            <a:spLocks noChangeArrowheads="1"/>
          </p:cNvSpPr>
          <p:nvPr/>
        </p:nvSpPr>
        <p:spPr bwMode="auto">
          <a:xfrm>
            <a:off x="2076450" y="31003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8472" name="Rectangle 66"/>
          <p:cNvSpPr>
            <a:spLocks noChangeArrowheads="1"/>
          </p:cNvSpPr>
          <p:nvPr/>
        </p:nvSpPr>
        <p:spPr bwMode="auto">
          <a:xfrm>
            <a:off x="2914650" y="30480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73" name="Text Box 67"/>
          <p:cNvSpPr txBox="1">
            <a:spLocks noChangeArrowheads="1"/>
          </p:cNvSpPr>
          <p:nvPr/>
        </p:nvSpPr>
        <p:spPr bwMode="auto">
          <a:xfrm>
            <a:off x="2990850" y="3100388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8474" name="Rectangle 68"/>
          <p:cNvSpPr>
            <a:spLocks noChangeArrowheads="1"/>
          </p:cNvSpPr>
          <p:nvPr/>
        </p:nvSpPr>
        <p:spPr bwMode="auto">
          <a:xfrm>
            <a:off x="3371850" y="30480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75" name="Text Box 69"/>
          <p:cNvSpPr txBox="1">
            <a:spLocks noChangeArrowheads="1"/>
          </p:cNvSpPr>
          <p:nvPr/>
        </p:nvSpPr>
        <p:spPr bwMode="auto">
          <a:xfrm>
            <a:off x="3379788" y="31003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 dirty="0" smtClean="0">
                <a:solidFill>
                  <a:schemeClr val="bg1"/>
                </a:solidFill>
                <a:latin typeface="Tahoma" panose="020B0604030504040204" pitchFamily="34" charset="0"/>
              </a:rPr>
              <a:t>12</a:t>
            </a:r>
            <a:endParaRPr lang="en-US" altLang="en-US" b="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8476" name="Rectangle 70"/>
          <p:cNvSpPr>
            <a:spLocks noChangeArrowheads="1"/>
          </p:cNvSpPr>
          <p:nvPr/>
        </p:nvSpPr>
        <p:spPr bwMode="auto">
          <a:xfrm>
            <a:off x="3829050" y="3048000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77" name="Text Box 71"/>
          <p:cNvSpPr txBox="1">
            <a:spLocks noChangeArrowheads="1"/>
          </p:cNvSpPr>
          <p:nvPr/>
        </p:nvSpPr>
        <p:spPr bwMode="auto">
          <a:xfrm>
            <a:off x="3836988" y="3100388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19</a:t>
            </a:r>
          </a:p>
        </p:txBody>
      </p:sp>
      <p:grpSp>
        <p:nvGrpSpPr>
          <p:cNvPr id="18478" name="Group 72"/>
          <p:cNvGrpSpPr>
            <a:grpSpLocks/>
          </p:cNvGrpSpPr>
          <p:nvPr/>
        </p:nvGrpSpPr>
        <p:grpSpPr bwMode="auto">
          <a:xfrm>
            <a:off x="609600" y="3048000"/>
            <a:ext cx="457200" cy="457200"/>
            <a:chOff x="1420" y="1902"/>
            <a:chExt cx="288" cy="288"/>
          </a:xfrm>
          <a:solidFill>
            <a:schemeClr val="accent2"/>
          </a:solidFill>
        </p:grpSpPr>
        <p:sp>
          <p:nvSpPr>
            <p:cNvPr id="18511" name="Rectangle 73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512" name="Text Box 74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18479" name="Group 78"/>
          <p:cNvGrpSpPr>
            <a:grpSpLocks/>
          </p:cNvGrpSpPr>
          <p:nvPr/>
        </p:nvGrpSpPr>
        <p:grpSpPr bwMode="auto">
          <a:xfrm>
            <a:off x="4294188" y="3048000"/>
            <a:ext cx="468312" cy="457200"/>
            <a:chOff x="1420" y="1902"/>
            <a:chExt cx="295" cy="288"/>
          </a:xfrm>
        </p:grpSpPr>
        <p:sp>
          <p:nvSpPr>
            <p:cNvPr id="18509" name="Rectangle 79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510" name="Text Box 80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bg1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grpSp>
        <p:nvGrpSpPr>
          <p:cNvPr id="18480" name="Group 82"/>
          <p:cNvGrpSpPr>
            <a:grpSpLocks/>
          </p:cNvGrpSpPr>
          <p:nvPr/>
        </p:nvGrpSpPr>
        <p:grpSpPr bwMode="auto">
          <a:xfrm>
            <a:off x="3733800" y="5257800"/>
            <a:ext cx="838200" cy="854075"/>
            <a:chOff x="2188" y="2286"/>
            <a:chExt cx="528" cy="538"/>
          </a:xfrm>
        </p:grpSpPr>
        <p:sp>
          <p:nvSpPr>
            <p:cNvPr id="18507" name="Text Box 83"/>
            <p:cNvSpPr txBox="1">
              <a:spLocks noChangeArrowheads="1"/>
            </p:cNvSpPr>
            <p:nvPr/>
          </p:nvSpPr>
          <p:spPr bwMode="auto">
            <a:xfrm>
              <a:off x="2188" y="257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/>
                <a:t>pivot</a:t>
              </a:r>
            </a:p>
          </p:txBody>
        </p:sp>
        <p:sp>
          <p:nvSpPr>
            <p:cNvPr id="18508" name="Line 84"/>
            <p:cNvSpPr>
              <a:spLocks noChangeShapeType="1"/>
            </p:cNvSpPr>
            <p:nvPr/>
          </p:nvSpPr>
          <p:spPr bwMode="auto">
            <a:xfrm flipV="1">
              <a:off x="2428" y="228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18481" name="Group 85"/>
          <p:cNvGrpSpPr>
            <a:grpSpLocks/>
          </p:cNvGrpSpPr>
          <p:nvPr/>
        </p:nvGrpSpPr>
        <p:grpSpPr bwMode="auto">
          <a:xfrm>
            <a:off x="3860800" y="4648200"/>
            <a:ext cx="457200" cy="457200"/>
            <a:chOff x="2284" y="1900"/>
            <a:chExt cx="288" cy="288"/>
          </a:xfrm>
        </p:grpSpPr>
        <p:sp>
          <p:nvSpPr>
            <p:cNvPr id="18505" name="Rectangle 86"/>
            <p:cNvSpPr>
              <a:spLocks noChangeArrowheads="1"/>
            </p:cNvSpPr>
            <p:nvPr/>
          </p:nvSpPr>
          <p:spPr bwMode="auto">
            <a:xfrm>
              <a:off x="2284" y="190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506" name="Text Box 87"/>
            <p:cNvSpPr txBox="1">
              <a:spLocks noChangeArrowheads="1"/>
            </p:cNvSpPr>
            <p:nvPr/>
          </p:nvSpPr>
          <p:spPr bwMode="auto">
            <a:xfrm>
              <a:off x="2352" y="192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bg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grpSp>
        <p:nvGrpSpPr>
          <p:cNvPr id="18482" name="Group 88"/>
          <p:cNvGrpSpPr>
            <a:grpSpLocks/>
          </p:cNvGrpSpPr>
          <p:nvPr/>
        </p:nvGrpSpPr>
        <p:grpSpPr bwMode="auto">
          <a:xfrm>
            <a:off x="1123950" y="4645025"/>
            <a:ext cx="457200" cy="457200"/>
            <a:chOff x="1420" y="1902"/>
            <a:chExt cx="288" cy="288"/>
          </a:xfrm>
          <a:solidFill>
            <a:schemeClr val="accent2"/>
          </a:solidFill>
        </p:grpSpPr>
        <p:sp>
          <p:nvSpPr>
            <p:cNvPr id="18503" name="Rectangle 89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504" name="Text Box 90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18483" name="Rectangle 91"/>
          <p:cNvSpPr>
            <a:spLocks noChangeArrowheads="1"/>
          </p:cNvSpPr>
          <p:nvPr/>
        </p:nvSpPr>
        <p:spPr bwMode="auto">
          <a:xfrm>
            <a:off x="1581150" y="46450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84" name="Text Box 92"/>
          <p:cNvSpPr txBox="1">
            <a:spLocks noChangeArrowheads="1"/>
          </p:cNvSpPr>
          <p:nvPr/>
        </p:nvSpPr>
        <p:spPr bwMode="auto">
          <a:xfrm>
            <a:off x="1657350" y="468471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18485" name="Rectangle 93"/>
          <p:cNvSpPr>
            <a:spLocks noChangeArrowheads="1"/>
          </p:cNvSpPr>
          <p:nvPr/>
        </p:nvSpPr>
        <p:spPr bwMode="auto">
          <a:xfrm>
            <a:off x="2038350" y="46450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86" name="Text Box 94"/>
          <p:cNvSpPr txBox="1">
            <a:spLocks noChangeArrowheads="1"/>
          </p:cNvSpPr>
          <p:nvPr/>
        </p:nvSpPr>
        <p:spPr bwMode="auto">
          <a:xfrm>
            <a:off x="2114550" y="468471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8487" name="Rectangle 95"/>
          <p:cNvSpPr>
            <a:spLocks noChangeArrowheads="1"/>
          </p:cNvSpPr>
          <p:nvPr/>
        </p:nvSpPr>
        <p:spPr bwMode="auto">
          <a:xfrm>
            <a:off x="2952750" y="46450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88" name="Text Box 96"/>
          <p:cNvSpPr txBox="1">
            <a:spLocks noChangeArrowheads="1"/>
          </p:cNvSpPr>
          <p:nvPr/>
        </p:nvSpPr>
        <p:spPr bwMode="auto">
          <a:xfrm>
            <a:off x="3028950" y="4684713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8489" name="Rectangle 97"/>
          <p:cNvSpPr>
            <a:spLocks noChangeArrowheads="1"/>
          </p:cNvSpPr>
          <p:nvPr/>
        </p:nvSpPr>
        <p:spPr bwMode="auto">
          <a:xfrm>
            <a:off x="3409950" y="4645025"/>
            <a:ext cx="457200" cy="4572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8490" name="Text Box 98"/>
          <p:cNvSpPr txBox="1">
            <a:spLocks noChangeArrowheads="1"/>
          </p:cNvSpPr>
          <p:nvPr/>
        </p:nvSpPr>
        <p:spPr bwMode="auto">
          <a:xfrm>
            <a:off x="3417888" y="468471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12</a:t>
            </a:r>
          </a:p>
        </p:txBody>
      </p:sp>
      <p:grpSp>
        <p:nvGrpSpPr>
          <p:cNvPr id="18491" name="Group 107"/>
          <p:cNvGrpSpPr>
            <a:grpSpLocks/>
          </p:cNvGrpSpPr>
          <p:nvPr/>
        </p:nvGrpSpPr>
        <p:grpSpPr bwMode="auto">
          <a:xfrm>
            <a:off x="2514600" y="4648200"/>
            <a:ext cx="468313" cy="457200"/>
            <a:chOff x="2436" y="3156"/>
            <a:chExt cx="295" cy="288"/>
          </a:xfrm>
          <a:solidFill>
            <a:schemeClr val="accent2"/>
          </a:solidFill>
        </p:grpSpPr>
        <p:sp>
          <p:nvSpPr>
            <p:cNvPr id="18501" name="Rectangle 99"/>
            <p:cNvSpPr>
              <a:spLocks noChangeArrowheads="1"/>
            </p:cNvSpPr>
            <p:nvPr/>
          </p:nvSpPr>
          <p:spPr bwMode="auto">
            <a:xfrm>
              <a:off x="2436" y="3156"/>
              <a:ext cx="288" cy="2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502" name="Text Box 100"/>
            <p:cNvSpPr txBox="1">
              <a:spLocks noChangeArrowheads="1"/>
            </p:cNvSpPr>
            <p:nvPr/>
          </p:nvSpPr>
          <p:spPr bwMode="auto">
            <a:xfrm>
              <a:off x="2441" y="3181"/>
              <a:ext cx="290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bg1"/>
                  </a:solidFill>
                  <a:latin typeface="Tahoma" panose="020B0604030504040204" pitchFamily="34" charset="0"/>
                </a:rPr>
                <a:t>19</a:t>
              </a:r>
            </a:p>
          </p:txBody>
        </p:sp>
      </p:grpSp>
      <p:grpSp>
        <p:nvGrpSpPr>
          <p:cNvPr id="18492" name="Group 101"/>
          <p:cNvGrpSpPr>
            <a:grpSpLocks/>
          </p:cNvGrpSpPr>
          <p:nvPr/>
        </p:nvGrpSpPr>
        <p:grpSpPr bwMode="auto">
          <a:xfrm>
            <a:off x="647700" y="4648200"/>
            <a:ext cx="457200" cy="457200"/>
            <a:chOff x="1420" y="1902"/>
            <a:chExt cx="288" cy="288"/>
          </a:xfrm>
          <a:solidFill>
            <a:schemeClr val="accent2"/>
          </a:solidFill>
        </p:grpSpPr>
        <p:sp>
          <p:nvSpPr>
            <p:cNvPr id="18499" name="Rectangle 102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500" name="Text Box 103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 dirty="0">
                  <a:solidFill>
                    <a:schemeClr val="bg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18493" name="Group 104"/>
          <p:cNvGrpSpPr>
            <a:grpSpLocks/>
          </p:cNvGrpSpPr>
          <p:nvPr/>
        </p:nvGrpSpPr>
        <p:grpSpPr bwMode="auto">
          <a:xfrm>
            <a:off x="4332288" y="4648200"/>
            <a:ext cx="468312" cy="457200"/>
            <a:chOff x="1420" y="1902"/>
            <a:chExt cx="295" cy="288"/>
          </a:xfrm>
          <a:solidFill>
            <a:schemeClr val="accent2"/>
          </a:solidFill>
        </p:grpSpPr>
        <p:sp>
          <p:nvSpPr>
            <p:cNvPr id="18497" name="Rectangle 105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Y" altLang="en-US"/>
            </a:p>
          </p:txBody>
        </p:sp>
        <p:sp>
          <p:nvSpPr>
            <p:cNvPr id="18498" name="Text Box 106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solidFill>
                    <a:schemeClr val="bg1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sp>
        <p:nvSpPr>
          <p:cNvPr id="18494" name="Text Box 108"/>
          <p:cNvSpPr txBox="1">
            <a:spLocks noChangeArrowheads="1"/>
          </p:cNvSpPr>
          <p:nvPr/>
        </p:nvSpPr>
        <p:spPr bwMode="auto">
          <a:xfrm>
            <a:off x="5105400" y="31242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0" dirty="0"/>
              <a:t>Choose A[center] as </a:t>
            </a:r>
            <a:r>
              <a:rPr lang="en-US" altLang="en-US" b="0" dirty="0">
                <a:solidFill>
                  <a:schemeClr val="accent2">
                    <a:lumMod val="75000"/>
                  </a:schemeClr>
                </a:solidFill>
              </a:rPr>
              <a:t>pivot</a:t>
            </a:r>
          </a:p>
        </p:txBody>
      </p:sp>
      <p:sp>
        <p:nvSpPr>
          <p:cNvPr id="18495" name="Text Box 109"/>
          <p:cNvSpPr txBox="1">
            <a:spLocks noChangeArrowheads="1"/>
          </p:cNvSpPr>
          <p:nvPr/>
        </p:nvSpPr>
        <p:spPr bwMode="auto">
          <a:xfrm>
            <a:off x="5105400" y="4648200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0"/>
              <a:t>Swap pivot and A[right – 1]</a:t>
            </a:r>
          </a:p>
        </p:txBody>
      </p:sp>
      <p:sp>
        <p:nvSpPr>
          <p:cNvPr id="18496" name="Text Box 110"/>
          <p:cNvSpPr txBox="1">
            <a:spLocks noChangeArrowheads="1"/>
          </p:cNvSpPr>
          <p:nvPr/>
        </p:nvSpPr>
        <p:spPr bwMode="auto">
          <a:xfrm>
            <a:off x="609600" y="6172200"/>
            <a:ext cx="693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b="0"/>
              <a:t>Note we only need to partition A[</a:t>
            </a:r>
            <a:r>
              <a:rPr lang="en-US" altLang="en-US" b="0">
                <a:solidFill>
                  <a:schemeClr val="hlink"/>
                </a:solidFill>
              </a:rPr>
              <a:t>left + 1</a:t>
            </a:r>
            <a:r>
              <a:rPr lang="en-US" altLang="en-US" b="0"/>
              <a:t>, …, </a:t>
            </a:r>
            <a:r>
              <a:rPr lang="en-US" altLang="en-US" b="0">
                <a:solidFill>
                  <a:schemeClr val="hlink"/>
                </a:solidFill>
              </a:rPr>
              <a:t>right – 2</a:t>
            </a:r>
            <a:r>
              <a:rPr lang="en-US" altLang="en-US" b="0"/>
              <a:t>]. Why?</a:t>
            </a:r>
          </a:p>
        </p:txBody>
      </p:sp>
    </p:spTree>
    <p:extLst>
      <p:ext uri="{BB962C8B-B14F-4D97-AF65-F5344CB8AC3E}">
        <p14:creationId xmlns:p14="http://schemas.microsoft.com/office/powerpoint/2010/main" val="22248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9060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Main Quicksort Routine</a:t>
            </a:r>
          </a:p>
        </p:txBody>
      </p:sp>
      <p:pic>
        <p:nvPicPr>
          <p:cNvPr id="19459" name="Picture 3" descr="7"/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4" t="1302" b="13008"/>
          <a:stretch>
            <a:fillRect/>
          </a:stretch>
        </p:blipFill>
        <p:spPr bwMode="auto">
          <a:xfrm>
            <a:off x="228600" y="1457325"/>
            <a:ext cx="58293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62000" y="6019800"/>
            <a:ext cx="4572000" cy="4572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9461" name="AutoShape 5"/>
          <p:cNvSpPr>
            <a:spLocks/>
          </p:cNvSpPr>
          <p:nvPr/>
        </p:nvSpPr>
        <p:spPr bwMode="auto">
          <a:xfrm>
            <a:off x="6477000" y="6080125"/>
            <a:ext cx="2057400" cy="419100"/>
          </a:xfrm>
          <a:prstGeom prst="borderCallout1">
            <a:avLst>
              <a:gd name="adj1" fmla="val 27273"/>
              <a:gd name="adj2" fmla="val -3704"/>
              <a:gd name="adj3" fmla="val 27273"/>
              <a:gd name="adj4" fmla="val -51852"/>
            </a:avLst>
          </a:prstGeom>
          <a:solidFill>
            <a:schemeClr val="accent2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 dirty="0">
                <a:solidFill>
                  <a:schemeClr val="bg2"/>
                </a:solidFill>
              </a:rPr>
              <a:t>For small arrays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62000" y="5334000"/>
            <a:ext cx="5105400" cy="5334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9463" name="AutoShape 7"/>
          <p:cNvSpPr>
            <a:spLocks/>
          </p:cNvSpPr>
          <p:nvPr/>
        </p:nvSpPr>
        <p:spPr bwMode="auto">
          <a:xfrm>
            <a:off x="6477000" y="5410200"/>
            <a:ext cx="2057400" cy="419100"/>
          </a:xfrm>
          <a:prstGeom prst="borderCallout1">
            <a:avLst>
              <a:gd name="adj1" fmla="val 27273"/>
              <a:gd name="adj2" fmla="val -3704"/>
              <a:gd name="adj3" fmla="val 30301"/>
              <a:gd name="adj4" fmla="val -26389"/>
            </a:avLst>
          </a:prstGeom>
          <a:solidFill>
            <a:schemeClr val="accent2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bg2"/>
                </a:solidFill>
              </a:rPr>
              <a:t>Recursion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62000" y="1828800"/>
            <a:ext cx="4343400" cy="3048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9465" name="AutoShape 9"/>
          <p:cNvSpPr>
            <a:spLocks/>
          </p:cNvSpPr>
          <p:nvPr/>
        </p:nvSpPr>
        <p:spPr bwMode="auto">
          <a:xfrm>
            <a:off x="6553200" y="1828800"/>
            <a:ext cx="2057400" cy="419100"/>
          </a:xfrm>
          <a:prstGeom prst="borderCallout1">
            <a:avLst>
              <a:gd name="adj1" fmla="val 27273"/>
              <a:gd name="adj2" fmla="val -3704"/>
              <a:gd name="adj3" fmla="val 33333"/>
              <a:gd name="adj4" fmla="val -66435"/>
            </a:avLst>
          </a:prstGeom>
          <a:solidFill>
            <a:schemeClr val="accent2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bg2"/>
                </a:solidFill>
              </a:rPr>
              <a:t>Choose pivot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62000" y="2514600"/>
            <a:ext cx="4572000" cy="2667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19467" name="AutoShape 11"/>
          <p:cNvSpPr>
            <a:spLocks/>
          </p:cNvSpPr>
          <p:nvPr/>
        </p:nvSpPr>
        <p:spPr bwMode="auto">
          <a:xfrm>
            <a:off x="6553200" y="3695700"/>
            <a:ext cx="2057400" cy="419100"/>
          </a:xfrm>
          <a:prstGeom prst="borderCallout1">
            <a:avLst>
              <a:gd name="adj1" fmla="val 27273"/>
              <a:gd name="adj2" fmla="val -3704"/>
              <a:gd name="adj3" fmla="val 30301"/>
              <a:gd name="adj4" fmla="val -56944"/>
            </a:avLst>
          </a:prstGeom>
          <a:solidFill>
            <a:schemeClr val="accent2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0">
                <a:solidFill>
                  <a:schemeClr val="bg2"/>
                </a:solidFill>
              </a:rPr>
              <a:t>Partitioning</a:t>
            </a:r>
          </a:p>
        </p:txBody>
      </p:sp>
    </p:spTree>
    <p:extLst>
      <p:ext uri="{BB962C8B-B14F-4D97-AF65-F5344CB8AC3E}">
        <p14:creationId xmlns:p14="http://schemas.microsoft.com/office/powerpoint/2010/main" val="35748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83820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Partitioning Part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88936" y="1612106"/>
            <a:ext cx="6650064" cy="51054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Works only if pivot is picked as </a:t>
            </a: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</a:rPr>
              <a:t>median-of-three.</a:t>
            </a:r>
          </a:p>
          <a:p>
            <a:pPr lvl="1"/>
            <a:r>
              <a:rPr lang="en-US" altLang="en-US" sz="2000" dirty="0" smtClean="0"/>
              <a:t>A[left] &lt;= pivot and A[right] &gt;= pivot</a:t>
            </a:r>
          </a:p>
          <a:p>
            <a:pPr lvl="1"/>
            <a:r>
              <a:rPr lang="en-US" altLang="en-US" sz="2000" dirty="0" smtClean="0"/>
              <a:t>Thus, only need to partition A[left + 1, …,right – 2]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j will not run past the end because</a:t>
            </a:r>
          </a:p>
          <a:p>
            <a:pPr lvl="1"/>
            <a:r>
              <a:rPr lang="en-US" altLang="en-US" sz="2000" dirty="0" smtClean="0"/>
              <a:t> a[left] &lt;= pivot</a:t>
            </a:r>
          </a:p>
          <a:p>
            <a:pPr lvl="1"/>
            <a:endParaRPr lang="en-US" altLang="en-US" sz="2000" dirty="0" smtClean="0"/>
          </a:p>
          <a:p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will not run past the end because</a:t>
            </a:r>
          </a:p>
          <a:p>
            <a:pPr lvl="1"/>
            <a:r>
              <a:rPr lang="en-US" altLang="en-US" sz="2000" dirty="0" smtClean="0"/>
              <a:t> a[right-1] = pivot</a:t>
            </a:r>
          </a:p>
        </p:txBody>
      </p:sp>
      <p:pic>
        <p:nvPicPr>
          <p:cNvPr id="20484" name="Picture 4" descr="7"/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8" t="19513" r="31694" b="42928"/>
          <a:stretch>
            <a:fillRect/>
          </a:stretch>
        </p:blipFill>
        <p:spPr bwMode="auto">
          <a:xfrm>
            <a:off x="4932336" y="3429000"/>
            <a:ext cx="4114800" cy="27955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80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4384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6600" cap="all" spc="1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Insertion sort</a:t>
            </a:r>
            <a:endParaRPr lang="en-MY" sz="6600" cap="all" spc="1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8076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144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Comparison between Quick sort and Merge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01992"/>
            <a:ext cx="7924800" cy="3422408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Both quicksort and </a:t>
            </a:r>
            <a:r>
              <a:rPr lang="en-US" altLang="en-US" sz="2800" dirty="0" err="1" smtClean="0"/>
              <a:t>mergesort</a:t>
            </a:r>
            <a:r>
              <a:rPr lang="en-US" altLang="en-US" sz="2800" dirty="0" smtClean="0"/>
              <a:t> take O(N log N) in the average case.</a:t>
            </a:r>
          </a:p>
          <a:p>
            <a:r>
              <a:rPr lang="en-US" altLang="en-US" sz="2800" dirty="0" smtClean="0"/>
              <a:t>Quicksort is </a:t>
            </a:r>
            <a:r>
              <a:rPr lang="en-US" altLang="en-US" sz="2800" dirty="0" smtClean="0">
                <a:solidFill>
                  <a:schemeClr val="hlink"/>
                </a:solidFill>
              </a:rPr>
              <a:t>faster</a:t>
            </a:r>
            <a:r>
              <a:rPr lang="en-US" altLang="en-US" sz="2800" dirty="0" smtClean="0"/>
              <a:t> than </a:t>
            </a:r>
            <a:r>
              <a:rPr lang="en-US" altLang="en-US" sz="2800" dirty="0" err="1" smtClean="0"/>
              <a:t>mergesort</a:t>
            </a:r>
            <a:r>
              <a:rPr lang="en-US" altLang="en-US" sz="2800" dirty="0"/>
              <a:t>. </a:t>
            </a:r>
            <a:r>
              <a:rPr lang="en-US" altLang="en-US" sz="2800" dirty="0" smtClean="0"/>
              <a:t>Why?</a:t>
            </a:r>
          </a:p>
          <a:p>
            <a:pPr lvl="1"/>
            <a:r>
              <a:rPr lang="en-US" altLang="en-US" sz="2800" dirty="0" smtClean="0"/>
              <a:t>The inner loop consists of an increment/decrement (by 1, which is fast), a test and a jump. </a:t>
            </a:r>
          </a:p>
          <a:p>
            <a:pPr lvl="1"/>
            <a:r>
              <a:rPr lang="en-US" altLang="en-US" sz="2800" dirty="0" smtClean="0"/>
              <a:t>There is no extra juggling as in </a:t>
            </a:r>
            <a:r>
              <a:rPr lang="en-US" altLang="en-US" sz="2800" dirty="0" err="1" smtClean="0"/>
              <a:t>mergesort</a:t>
            </a:r>
            <a:r>
              <a:rPr lang="en-US" altLang="en-US" sz="2800" dirty="0" smtClean="0"/>
              <a:t>.</a:t>
            </a:r>
          </a:p>
        </p:txBody>
      </p:sp>
      <p:pic>
        <p:nvPicPr>
          <p:cNvPr id="21508" name="Picture 4" descr="7"/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8" t="19513" r="31694" b="42928"/>
          <a:stretch>
            <a:fillRect/>
          </a:stretch>
        </p:blipFill>
        <p:spPr bwMode="auto">
          <a:xfrm>
            <a:off x="2286000" y="4114800"/>
            <a:ext cx="3733800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895600" y="4724400"/>
            <a:ext cx="3124200" cy="16764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Y" alt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343400" y="59436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17269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19757" y="1752600"/>
            <a:ext cx="7848600" cy="4114800"/>
          </a:xfrm>
        </p:spPr>
        <p:txBody>
          <a:bodyPr>
            <a:noAutofit/>
          </a:bodyPr>
          <a:lstStyle/>
          <a:p>
            <a:r>
              <a:rPr lang="en-US" altLang="en-US" sz="3200" dirty="0" smtClean="0"/>
              <a:t>Assumptions:</a:t>
            </a:r>
          </a:p>
          <a:p>
            <a:pPr lvl="1"/>
            <a:r>
              <a:rPr lang="en-US" altLang="en-US" sz="2800" dirty="0" smtClean="0"/>
              <a:t>A random pivot (no median-of-three partitioning</a:t>
            </a:r>
          </a:p>
          <a:p>
            <a:pPr lvl="1"/>
            <a:r>
              <a:rPr lang="en-US" altLang="en-US" sz="2800" dirty="0" smtClean="0"/>
              <a:t>No cutoff for small arrays</a:t>
            </a:r>
          </a:p>
          <a:p>
            <a:r>
              <a:rPr lang="en-US" altLang="en-US" sz="3200" dirty="0" smtClean="0"/>
              <a:t>Running time</a:t>
            </a:r>
          </a:p>
          <a:p>
            <a:pPr lvl="1"/>
            <a:r>
              <a:rPr lang="en-US" altLang="en-US" sz="2800" dirty="0" smtClean="0"/>
              <a:t>pivot selection: constant time O(1)</a:t>
            </a:r>
          </a:p>
          <a:p>
            <a:pPr lvl="1"/>
            <a:r>
              <a:rPr lang="en-US" altLang="en-US" sz="2800" dirty="0" smtClean="0"/>
              <a:t>partitioning: linear time O(N)</a:t>
            </a:r>
          </a:p>
          <a:p>
            <a:pPr lvl="1"/>
            <a:r>
              <a:rPr lang="en-US" altLang="en-US" sz="2800" dirty="0" smtClean="0"/>
              <a:t>running time of the two recursive calls </a:t>
            </a:r>
          </a:p>
          <a:p>
            <a:r>
              <a:rPr lang="en-US" altLang="en-US" sz="3200" dirty="0" smtClean="0"/>
              <a:t>T(N)=T(</a:t>
            </a:r>
            <a:r>
              <a:rPr lang="en-US" altLang="en-US" sz="3200" dirty="0" err="1" smtClean="0"/>
              <a:t>i</a:t>
            </a:r>
            <a:r>
              <a:rPr lang="en-US" altLang="en-US" sz="3200" dirty="0" smtClean="0"/>
              <a:t>)+T(N-i-1)+</a:t>
            </a:r>
            <a:r>
              <a:rPr lang="en-US" altLang="en-US" sz="3200" dirty="0" err="1" smtClean="0"/>
              <a:t>cN</a:t>
            </a:r>
            <a:r>
              <a:rPr lang="en-US" altLang="en-US" sz="3200" dirty="0" smtClean="0"/>
              <a:t> where c is a constant</a:t>
            </a:r>
          </a:p>
          <a:p>
            <a:pPr lvl="1"/>
            <a:r>
              <a:rPr lang="en-US" altLang="en-US" sz="2800" dirty="0" smtClean="0"/>
              <a:t>i: number of elements in S1</a:t>
            </a:r>
          </a:p>
        </p:txBody>
      </p:sp>
    </p:spTree>
    <p:extLst>
      <p:ext uri="{BB962C8B-B14F-4D97-AF65-F5344CB8AC3E}">
        <p14:creationId xmlns:p14="http://schemas.microsoft.com/office/powerpoint/2010/main" val="32923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Worst-Case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88823" y="1828800"/>
            <a:ext cx="7848600" cy="41148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What will be the worst case?</a:t>
            </a:r>
          </a:p>
          <a:p>
            <a:pPr lvl="1"/>
            <a:r>
              <a:rPr lang="en-US" altLang="en-US" sz="2800" dirty="0" smtClean="0"/>
              <a:t>The pivot is the smallest element, all the time</a:t>
            </a:r>
          </a:p>
          <a:p>
            <a:pPr lvl="1"/>
            <a:r>
              <a:rPr lang="en-US" altLang="en-US" sz="2800" dirty="0" smtClean="0"/>
              <a:t>Partition is always unbalanced</a:t>
            </a:r>
          </a:p>
        </p:txBody>
      </p:sp>
      <p:pic>
        <p:nvPicPr>
          <p:cNvPr id="23556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248" y="3581400"/>
            <a:ext cx="4095750" cy="3044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5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Best-case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7848600" cy="3733800"/>
          </a:xfrm>
        </p:spPr>
        <p:txBody>
          <a:bodyPr/>
          <a:lstStyle/>
          <a:p>
            <a:r>
              <a:rPr lang="en-US" altLang="en-US" sz="2800" dirty="0" smtClean="0"/>
              <a:t>What will be the best case?</a:t>
            </a:r>
          </a:p>
          <a:p>
            <a:pPr lvl="1"/>
            <a:r>
              <a:rPr lang="en-US" altLang="en-US" sz="2800" dirty="0" smtClean="0"/>
              <a:t>Partition is perfectly balanced.</a:t>
            </a:r>
          </a:p>
          <a:p>
            <a:pPr lvl="1"/>
            <a:r>
              <a:rPr lang="en-US" altLang="en-US" sz="2800" dirty="0" smtClean="0"/>
              <a:t>Pivot is always in the middle (median of the array)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24580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" r="77429" b="87177"/>
          <a:stretch>
            <a:fillRect/>
          </a:stretch>
        </p:blipFill>
        <p:spPr bwMode="auto">
          <a:xfrm>
            <a:off x="2286000" y="2665413"/>
            <a:ext cx="46482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Average-Case Analysis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362200"/>
            <a:ext cx="7290054" cy="4023360"/>
          </a:xfrm>
        </p:spPr>
        <p:txBody>
          <a:bodyPr/>
          <a:lstStyle/>
          <a:p>
            <a:r>
              <a:rPr lang="en-US" altLang="en-US" sz="3200" dirty="0" smtClean="0"/>
              <a:t>Assume</a:t>
            </a:r>
          </a:p>
          <a:p>
            <a:pPr lvl="1"/>
            <a:r>
              <a:rPr lang="en-US" altLang="en-US" sz="2800" dirty="0" smtClean="0"/>
              <a:t>Each of the sizes for S1 is equally likely</a:t>
            </a:r>
          </a:p>
          <a:p>
            <a:r>
              <a:rPr lang="en-US" altLang="en-US" sz="2800" dirty="0" smtClean="0"/>
              <a:t>This assumption is valid for our pivoting (median-of-three) and partitioning strategy</a:t>
            </a:r>
          </a:p>
          <a:p>
            <a:r>
              <a:rPr lang="en-US" altLang="en-US" sz="2800" dirty="0" smtClean="0"/>
              <a:t>On average, the running time is O(N log N) </a:t>
            </a:r>
          </a:p>
        </p:txBody>
      </p:sp>
    </p:spTree>
    <p:extLst>
      <p:ext uri="{BB962C8B-B14F-4D97-AF65-F5344CB8AC3E}">
        <p14:creationId xmlns:p14="http://schemas.microsoft.com/office/powerpoint/2010/main" val="2486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5029200"/>
            <a:ext cx="5829300" cy="1463040"/>
          </a:xfrm>
        </p:spPr>
        <p:txBody>
          <a:bodyPr>
            <a:normAutofit/>
          </a:bodyPr>
          <a:lstStyle/>
          <a:p>
            <a:r>
              <a:rPr lang="en-MY" sz="5400" b="1" dirty="0" smtClean="0">
                <a:solidFill>
                  <a:schemeClr val="accent3">
                    <a:lumMod val="50000"/>
                  </a:schemeClr>
                </a:solidFill>
              </a:rPr>
              <a:t>End of slides</a:t>
            </a:r>
            <a:endParaRPr lang="en-MY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Insertion sort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7290054" cy="402336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dirty="0" smtClean="0"/>
              <a:t>One of the simplest sorting algorithm</a:t>
            </a:r>
          </a:p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dirty="0" smtClean="0"/>
              <a:t>Contains N-1 passes for a list of size N</a:t>
            </a:r>
          </a:p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dirty="0" smtClean="0"/>
              <a:t>A list is split into two: </a:t>
            </a:r>
          </a:p>
          <a:p>
            <a:pPr lvl="2">
              <a:spcBef>
                <a:spcPct val="5000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The left side is sorted (position 0 to p) </a:t>
            </a:r>
          </a:p>
          <a:p>
            <a:pPr lvl="2">
              <a:spcBef>
                <a:spcPct val="5000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The right side is not yet sorted (p+1 to size-1)</a:t>
            </a:r>
          </a:p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sz="2800" dirty="0" smtClean="0"/>
              <a:t>The element from the right side is inserted into the left side one by one in its correct position</a:t>
            </a:r>
          </a:p>
          <a:p>
            <a:pPr lvl="1">
              <a:spcBef>
                <a:spcPct val="5000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Decrement size of right side</a:t>
            </a:r>
          </a:p>
          <a:p>
            <a:pPr lvl="1">
              <a:spcBef>
                <a:spcPct val="50000"/>
              </a:spcBef>
              <a:buClrTx/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Increment size of left side</a:t>
            </a:r>
          </a:p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Char char="§"/>
            </a:pPr>
            <a:endParaRPr lang="en-US" altLang="en-US" sz="280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50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Insertion sort ALGORITHM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 smtClean="0"/>
              <a:t>1) Starting with p = 1, p represents the number of elements sorted so far.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/>
              <a:t>2</a:t>
            </a:r>
            <a:r>
              <a:rPr lang="en-US" altLang="en-US" sz="2800" dirty="0" smtClean="0"/>
              <a:t>) Insert the (p+1)</a:t>
            </a:r>
            <a:r>
              <a:rPr lang="en-US" altLang="en-US" sz="2800" dirty="0" err="1" smtClean="0"/>
              <a:t>th</a:t>
            </a:r>
            <a:r>
              <a:rPr lang="en-US" altLang="en-US" sz="2800" dirty="0" smtClean="0"/>
              <a:t> element in its place in the list so that now p+1 elements are sorted.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 smtClean="0"/>
              <a:t>3) increment p and go to step (2)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Insertion Sort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3200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en-US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en-US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en-US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en-US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en-US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en-US" smtClean="0">
              <a:ea typeface="新細明體" panose="02020500000000000000" pitchFamily="18" charset="-120"/>
            </a:endParaRPr>
          </a:p>
        </p:txBody>
      </p:sp>
      <p:pic>
        <p:nvPicPr>
          <p:cNvPr id="7172" name="Picture 4" descr="7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41629" r="5882" b="19910"/>
          <a:stretch>
            <a:fillRect/>
          </a:stretch>
        </p:blipFill>
        <p:spPr bwMode="auto">
          <a:xfrm>
            <a:off x="1682750" y="1731989"/>
            <a:ext cx="6651625" cy="217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62000" y="4343400"/>
            <a:ext cx="7848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b="0" dirty="0" smtClean="0">
                <a:ea typeface="新細明體" panose="02020500000000000000" pitchFamily="18" charset="-120"/>
              </a:rPr>
              <a:t>Outer loop: repeats N - 1 times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b="0" dirty="0" smtClean="0">
                <a:ea typeface="新細明體" panose="02020500000000000000" pitchFamily="18" charset="-120"/>
              </a:rPr>
              <a:t>For pass p = 1 through N - 1, ensures that the elements in positions 0 through p are in sorted order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 smtClean="0">
                <a:ea typeface="新細明體" panose="02020500000000000000" pitchFamily="18" charset="-120"/>
              </a:rPr>
              <a:t>elements in positions 0 through p - 1 are already sorted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 smtClean="0">
                <a:ea typeface="新細明體" panose="02020500000000000000" pitchFamily="18" charset="-120"/>
              </a:rPr>
              <a:t>move the element in position p to the left until its correct place is found among the first p + 1 elements</a:t>
            </a:r>
            <a:endParaRPr lang="en-US" altLang="en-US" b="0" dirty="0">
              <a:ea typeface="新細明體" panose="02020500000000000000" pitchFamily="18" charset="-120"/>
            </a:endParaRPr>
          </a:p>
        </p:txBody>
      </p:sp>
      <p:sp>
        <p:nvSpPr>
          <p:cNvPr id="7174" name="WordArt 6"/>
          <p:cNvSpPr>
            <a:spLocks noChangeArrowheads="1" noChangeShapeType="1" noTextEdit="1"/>
          </p:cNvSpPr>
          <p:nvPr/>
        </p:nvSpPr>
        <p:spPr bwMode="auto">
          <a:xfrm>
            <a:off x="457200" y="3886200"/>
            <a:ext cx="914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MY" sz="3600" kern="1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7"/>
          <p:cNvPicPr>
            <a:picLocks noChangeAspect="1" noChangeArrowheads="1"/>
          </p:cNvPicPr>
          <p:nvPr/>
        </p:nvPicPr>
        <p:blipFill rotWithShape="1"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35" r="26014" b="18520"/>
          <a:stretch/>
        </p:blipFill>
        <p:spPr bwMode="auto">
          <a:xfrm>
            <a:off x="533400" y="4343400"/>
            <a:ext cx="6172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7"/>
          <p:cNvPicPr>
            <a:picLocks noChangeAspect="1" noChangeArrowheads="1"/>
          </p:cNvPicPr>
          <p:nvPr/>
        </p:nvPicPr>
        <p:blipFill rotWithShape="1"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6718" r="27220" b="31646"/>
          <a:stretch/>
        </p:blipFill>
        <p:spPr bwMode="auto">
          <a:xfrm>
            <a:off x="533400" y="3962400"/>
            <a:ext cx="607152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7"/>
          <p:cNvPicPr>
            <a:picLocks noChangeAspect="1" noChangeArrowheads="1"/>
          </p:cNvPicPr>
          <p:nvPr/>
        </p:nvPicPr>
        <p:blipFill rotWithShape="1"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7393" r="25472" b="40971"/>
          <a:stretch/>
        </p:blipFill>
        <p:spPr bwMode="auto">
          <a:xfrm>
            <a:off x="533400" y="3581400"/>
            <a:ext cx="6217444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7"/>
          <p:cNvPicPr>
            <a:picLocks noChangeAspect="1" noChangeArrowheads="1"/>
          </p:cNvPicPr>
          <p:nvPr/>
        </p:nvPicPr>
        <p:blipFill rotWithShape="1"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6798" r="26384" b="51565"/>
          <a:stretch/>
        </p:blipFill>
        <p:spPr bwMode="auto">
          <a:xfrm>
            <a:off x="533400" y="3200400"/>
            <a:ext cx="614124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7"/>
          <p:cNvPicPr>
            <a:picLocks noChangeAspect="1" noChangeArrowheads="1"/>
          </p:cNvPicPr>
          <p:nvPr/>
        </p:nvPicPr>
        <p:blipFill rotWithShape="1"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2638" r="27159" b="62817"/>
          <a:stretch/>
        </p:blipFill>
        <p:spPr bwMode="auto">
          <a:xfrm>
            <a:off x="533400" y="2743200"/>
            <a:ext cx="607662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Insertion Sort – an example</a:t>
            </a:r>
          </a:p>
        </p:txBody>
      </p:sp>
      <p:pic>
        <p:nvPicPr>
          <p:cNvPr id="6147" name="Picture 4" descr="7"/>
          <p:cNvPicPr>
            <a:picLocks noChangeAspect="1" noChangeArrowheads="1"/>
          </p:cNvPicPr>
          <p:nvPr/>
        </p:nvPicPr>
        <p:blipFill rotWithShape="1"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841" b="73817"/>
          <a:stretch/>
        </p:blipFill>
        <p:spPr bwMode="auto">
          <a:xfrm>
            <a:off x="533400" y="1752600"/>
            <a:ext cx="601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3810000" y="2789506"/>
            <a:ext cx="0" cy="33469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4495800" y="3199550"/>
            <a:ext cx="0" cy="33469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5105400" y="3581400"/>
            <a:ext cx="0" cy="27660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5791200" y="3962400"/>
            <a:ext cx="0" cy="304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6400800" y="4298572"/>
            <a:ext cx="1" cy="42582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</a:rPr>
              <a:t>Extended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23900" y="1752600"/>
            <a:ext cx="7696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To sort the following numbers in increasing order: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34   8   64   51   32   21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38200" y="2971800"/>
            <a:ext cx="6629400" cy="4254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P = 1;   Look at first element only, no change.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8001000" cy="22542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P = 2;  tmp = 8;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34 &gt; tmp, so second element is set to 34.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We have reached the front of the list. Thus, 1st position = tmp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After second pass:  8    34   64   51  32   21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                               (first 2 elements are sorted)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7553</TotalTime>
  <Words>1961</Words>
  <Application>Microsoft Office PowerPoint</Application>
  <PresentationFormat>On-screen Show (4:3)</PresentationFormat>
  <Paragraphs>390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Integral</vt:lpstr>
      <vt:lpstr>Bitmap Image</vt:lpstr>
      <vt:lpstr>SORTING</vt:lpstr>
      <vt:lpstr>DEFINITION OF sorting</vt:lpstr>
      <vt:lpstr>SOME Types of sorting ALGORITHMS</vt:lpstr>
      <vt:lpstr>PowerPoint Presentation</vt:lpstr>
      <vt:lpstr>Insertion sort</vt:lpstr>
      <vt:lpstr>Insertion sort ALGORITHM</vt:lpstr>
      <vt:lpstr>Insertion Sort algorithm</vt:lpstr>
      <vt:lpstr>Insertion Sort – an example</vt:lpstr>
      <vt:lpstr>Extended Example</vt:lpstr>
      <vt:lpstr>PowerPoint Presentation</vt:lpstr>
      <vt:lpstr>Analysis: worst-case running time</vt:lpstr>
      <vt:lpstr>Analysis: best case</vt:lpstr>
      <vt:lpstr>PowerPoint Presentation</vt:lpstr>
      <vt:lpstr>Merge sort</vt:lpstr>
      <vt:lpstr>Dividing</vt:lpstr>
      <vt:lpstr>Merge sort</vt:lpstr>
      <vt:lpstr>PowerPoint Presentation</vt:lpstr>
      <vt:lpstr>How to merge?</vt:lpstr>
      <vt:lpstr>Example: Merge</vt:lpstr>
      <vt:lpstr>Example: Merge...</vt:lpstr>
      <vt:lpstr>PowerPoint Presentation</vt:lpstr>
      <vt:lpstr>PowerPoint Presentation</vt:lpstr>
      <vt:lpstr>Quicksort</vt:lpstr>
      <vt:lpstr>Quicksort</vt:lpstr>
      <vt:lpstr>Example: Quicksort</vt:lpstr>
      <vt:lpstr>Example: Quicksort...</vt:lpstr>
      <vt:lpstr>Pseudocode </vt:lpstr>
      <vt:lpstr>Partitioning</vt:lpstr>
      <vt:lpstr>Partitioning Strategy</vt:lpstr>
      <vt:lpstr>Partitioning Strategy</vt:lpstr>
      <vt:lpstr>Partitioning Strategy</vt:lpstr>
      <vt:lpstr>Partitioning Strategy</vt:lpstr>
      <vt:lpstr>Small arrays</vt:lpstr>
      <vt:lpstr>Picking the Pivot</vt:lpstr>
      <vt:lpstr>Picking the Pivot</vt:lpstr>
      <vt:lpstr>Pivot: median of three</vt:lpstr>
      <vt:lpstr>Pivot: median of three</vt:lpstr>
      <vt:lpstr>Main Quicksort Routine</vt:lpstr>
      <vt:lpstr>Partitioning Part</vt:lpstr>
      <vt:lpstr>Comparison between Quick sort and Merge sort</vt:lpstr>
      <vt:lpstr>Analysis</vt:lpstr>
      <vt:lpstr>Worst-Case Analysis</vt:lpstr>
      <vt:lpstr>Best-case Analysis</vt:lpstr>
      <vt:lpstr>Average-Case Analysis</vt:lpstr>
      <vt:lpstr>End of slides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I</dc:title>
  <dc:creator>taicl</dc:creator>
  <cp:lastModifiedBy>User</cp:lastModifiedBy>
  <cp:revision>182</cp:revision>
  <dcterms:created xsi:type="dcterms:W3CDTF">2005-09-13T14:58:53Z</dcterms:created>
  <dcterms:modified xsi:type="dcterms:W3CDTF">2017-12-13T10:00:21Z</dcterms:modified>
</cp:coreProperties>
</file>