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96" r:id="rId1"/>
  </p:sldMasterIdLst>
  <p:notesMasterIdLst>
    <p:notesMasterId r:id="rId31"/>
  </p:notesMasterIdLst>
  <p:sldIdLst>
    <p:sldId id="256" r:id="rId2"/>
    <p:sldId id="283" r:id="rId3"/>
    <p:sldId id="321" r:id="rId4"/>
    <p:sldId id="288" r:id="rId5"/>
    <p:sldId id="336" r:id="rId6"/>
    <p:sldId id="289" r:id="rId7"/>
    <p:sldId id="290" r:id="rId8"/>
    <p:sldId id="326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299" r:id="rId19"/>
    <p:sldId id="327" r:id="rId20"/>
    <p:sldId id="322" r:id="rId21"/>
    <p:sldId id="331" r:id="rId22"/>
    <p:sldId id="343" r:id="rId23"/>
    <p:sldId id="339" r:id="rId24"/>
    <p:sldId id="344" r:id="rId25"/>
    <p:sldId id="333" r:id="rId26"/>
    <p:sldId id="345" r:id="rId27"/>
    <p:sldId id="335" r:id="rId28"/>
    <p:sldId id="342" r:id="rId29"/>
    <p:sldId id="337" r:id="rId30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FF00"/>
    <a:srgbClr val="FF66FF"/>
    <a:srgbClr val="FF9900"/>
    <a:srgbClr val="99FF33"/>
    <a:srgbClr val="9966FF"/>
    <a:srgbClr val="000066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88" autoAdjust="0"/>
  </p:normalViewPr>
  <p:slideViewPr>
    <p:cSldViewPr>
      <p:cViewPr>
        <p:scale>
          <a:sx n="57" d="100"/>
          <a:sy n="57" d="100"/>
        </p:scale>
        <p:origin x="-21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4688-1168-4310-9D5D-1CC1231939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B0125-0F40-4CA8-930F-AA900861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1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500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425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78175" y="4711375"/>
            <a:ext cx="5425500" cy="44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078D-54FF-41D9-858E-EEA9AD709A2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792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CDBF-C60A-42BB-8FC0-70794948EC7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22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0DC-3D78-4224-B063-31AE1DB256F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88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EC08-BD2D-4213-9273-71A7671B079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02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D269-2A3B-4F76-B126-DACE40248FE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2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724E-6303-4D4D-9B3A-2BDC525462D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310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B830-17CD-45BB-96E4-EFF889261770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66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3E63-A15C-4F47-BAD1-BE9A9EC7A36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050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56E7-7C01-4D82-93A5-4EA92C3A519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2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B09B-C839-4317-916E-B47D366B3C90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39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1DF5-C92A-4899-8E8C-22D84B7F41A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232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C130-2E7C-4F36-A130-B0E1BC9E21E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91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819400"/>
            <a:ext cx="5210667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sz="6000" dirty="0" err="1" smtClean="0">
                <a:solidFill>
                  <a:schemeClr val="bg2">
                    <a:lumMod val="50000"/>
                  </a:schemeClr>
                </a:solidFill>
                <a:latin typeface="Goudy Stout" panose="0202090407030B020401" pitchFamily="18" charset="0"/>
              </a:rPr>
              <a:t>StackS</a:t>
            </a:r>
            <a:r>
              <a:rPr lang="en-US" altLang="en-US" sz="6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en-US" sz="6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713788" y="176213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>
                <a:schemeClr val="tx2"/>
              </a:buClr>
              <a:buFont typeface="Monotype Sorts" pitchFamily="2" charset="2"/>
              <a:buNone/>
            </a:pPr>
            <a:endParaRPr lang="en-US" altLang="zh-TW" sz="1600" b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9843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4400" b="1" dirty="0" smtClean="0">
                <a:solidFill>
                  <a:schemeClr val="bg2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-10510" y="1219200"/>
            <a:ext cx="9144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Attributes of </a:t>
            </a:r>
            <a:r>
              <a:rPr lang="en-US" altLang="en-US" dirty="0" smtClean="0">
                <a:latin typeface="Courier New" panose="02070309020205020404" pitchFamily="49" charset="0"/>
              </a:rPr>
              <a:t>Stack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maxTop</a:t>
            </a:r>
            <a:r>
              <a:rPr lang="en-US" altLang="en-US" dirty="0" smtClean="0"/>
              <a:t>: the max size of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top</a:t>
            </a:r>
            <a:r>
              <a:rPr lang="en-US" altLang="en-US" dirty="0" smtClean="0"/>
              <a:t>: the index of the top element of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values</a:t>
            </a:r>
            <a:r>
              <a:rPr lang="en-US" altLang="en-US" dirty="0" smtClean="0"/>
              <a:t>: point to an array which stores elements of stack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Operations of </a:t>
            </a:r>
            <a:r>
              <a:rPr lang="en-US" altLang="en-US" dirty="0" smtClean="0">
                <a:latin typeface="Courier New" panose="02070309020205020404" pitchFamily="49" charset="0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IsEmpty</a:t>
            </a:r>
            <a:r>
              <a:rPr lang="en-US" altLang="en-US" dirty="0" smtClean="0"/>
              <a:t>: return true if stack is empty,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IsFull</a:t>
            </a:r>
            <a:r>
              <a:rPr lang="en-US" altLang="en-US" dirty="0" smtClean="0"/>
              <a:t>: return true if stack is full,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Top</a:t>
            </a:r>
            <a:r>
              <a:rPr lang="en-US" altLang="en-US" dirty="0" smtClean="0"/>
              <a:t>: return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Push</a:t>
            </a:r>
            <a:r>
              <a:rPr lang="en-US" altLang="en-US" dirty="0" smtClean="0"/>
              <a:t>: add an element to the top of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Pop</a:t>
            </a:r>
            <a:r>
              <a:rPr lang="en-US" altLang="en-US" dirty="0" smtClean="0"/>
              <a:t>: delete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>
                <a:latin typeface="Courier New" panose="02070309020205020404" pitchFamily="49" charset="0"/>
              </a:rPr>
              <a:t>DisplayStack</a:t>
            </a:r>
            <a:r>
              <a:rPr lang="en-US" altLang="en-US" dirty="0" smtClean="0"/>
              <a:t>: print all the data in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Creating a Stack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constructor of </a:t>
            </a:r>
            <a:r>
              <a:rPr lang="en-US" altLang="en-US" dirty="0" smtClean="0">
                <a:latin typeface="Courier New" panose="02070309020205020404" pitchFamily="49" charset="0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Allocate a stack array of </a:t>
            </a:r>
            <a:r>
              <a:rPr lang="en-US" altLang="en-US" dirty="0" smtClean="0">
                <a:latin typeface="Courier New" panose="02070309020205020404" pitchFamily="49" charset="0"/>
              </a:rPr>
              <a:t>size</a:t>
            </a:r>
            <a:r>
              <a:rPr lang="en-US" altLang="en-US" dirty="0" smtClean="0"/>
              <a:t>. By default, </a:t>
            </a:r>
            <a:br>
              <a:rPr lang="en-US" altLang="en-US" dirty="0" smtClean="0"/>
            </a:br>
            <a:r>
              <a:rPr lang="en-US" altLang="en-US" dirty="0" smtClean="0">
                <a:latin typeface="Courier New" panose="02070309020205020404" pitchFamily="49" charset="0"/>
              </a:rPr>
              <a:t>size = 10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When the stack is </a:t>
            </a:r>
            <a:r>
              <a:rPr lang="en-US" altLang="en-US" dirty="0" smtClean="0">
                <a:solidFill>
                  <a:schemeClr val="hlink"/>
                </a:solidFill>
              </a:rPr>
              <a:t>full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</a:rPr>
              <a:t>top</a:t>
            </a:r>
            <a:r>
              <a:rPr lang="en-US" altLang="en-US" dirty="0" smtClean="0"/>
              <a:t> will have its maximum value, i.e. </a:t>
            </a:r>
            <a:r>
              <a:rPr lang="en-US" altLang="en-US" dirty="0" smtClean="0">
                <a:latin typeface="Courier New" panose="02070309020205020404" pitchFamily="49" charset="0"/>
              </a:rPr>
              <a:t>size – 1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Initially </a:t>
            </a:r>
            <a:r>
              <a:rPr lang="en-US" altLang="en-US" dirty="0" smtClean="0">
                <a:latin typeface="Courier New" panose="02070309020205020404" pitchFamily="49" charset="0"/>
              </a:rPr>
              <a:t>top</a:t>
            </a:r>
            <a:r>
              <a:rPr lang="en-US" altLang="en-US" dirty="0" smtClean="0"/>
              <a:t> is set to -1. It means the stack is </a:t>
            </a:r>
            <a:r>
              <a:rPr lang="en-US" altLang="en-US" dirty="0" smtClean="0">
                <a:solidFill>
                  <a:schemeClr val="hlink"/>
                </a:solidFill>
              </a:rPr>
              <a:t>empty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219200" y="4038600"/>
            <a:ext cx="6432550" cy="16160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anchor="ctr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Stack::Stack(</a:t>
            </a:r>
            <a:r>
              <a:rPr lang="en-US" altLang="en-US" sz="2000" b="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2000" b="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size /*= 10*/) {</a:t>
            </a:r>
            <a:endParaRPr lang="en-US" altLang="en-US" sz="2000" b="0" dirty="0">
              <a:solidFill>
                <a:schemeClr val="bg2">
                  <a:lumMod val="50000"/>
                </a:schemeClr>
              </a:solidFill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maxTop</a:t>
            </a:r>
            <a:r>
              <a:rPr lang="en-US" altLang="en-US" sz="2000" b="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=	size - 1;</a:t>
            </a:r>
            <a:endParaRPr lang="en-US" altLang="en-US" sz="2000" b="0" dirty="0">
              <a:solidFill>
                <a:schemeClr val="bg2">
                  <a:lumMod val="50000"/>
                </a:schemeClr>
              </a:solidFill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values	=	new double[size];</a:t>
            </a:r>
            <a:endParaRPr lang="en-US" altLang="en-US" sz="2000" b="0" dirty="0">
              <a:solidFill>
                <a:schemeClr val="bg2">
                  <a:lumMod val="50000"/>
                </a:schemeClr>
              </a:solidFill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top		=	-1;</a:t>
            </a:r>
            <a:endParaRPr lang="en-US" altLang="en-US" sz="2000" b="0" dirty="0">
              <a:solidFill>
                <a:schemeClr val="bg2">
                  <a:lumMod val="50000"/>
                </a:schemeClr>
              </a:solidFill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762000" y="58674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/>
              <a:t>Although the constructor </a:t>
            </a:r>
            <a:r>
              <a:rPr lang="en-US" altLang="en-US" sz="2000">
                <a:solidFill>
                  <a:schemeClr val="hlink"/>
                </a:solidFill>
              </a:rPr>
              <a:t>dynamically</a:t>
            </a:r>
            <a:r>
              <a:rPr lang="en-US" altLang="en-US" sz="2000"/>
              <a:t> allocates the stack array, the stack is still </a:t>
            </a:r>
            <a:r>
              <a:rPr lang="en-US" altLang="en-US" sz="2000">
                <a:solidFill>
                  <a:schemeClr val="hlink"/>
                </a:solidFill>
              </a:rPr>
              <a:t>static</a:t>
            </a:r>
            <a:r>
              <a:rPr lang="en-US" altLang="en-US" sz="2000"/>
              <a:t>. The size is fixed after the initialization.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en-US" altLang="en-US" dirty="0" smtClean="0"/>
              <a:t> </a:t>
            </a:r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onto Stack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91864" y="1493045"/>
            <a:ext cx="78486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 Push(</a:t>
            </a:r>
            <a:r>
              <a:rPr lang="en-US" altLang="en-US" dirty="0" err="1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double x);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Push an element onto the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If the stack is full, print the error information.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Note </a:t>
            </a:r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 always represents the index of the top element. After pushing an element, increment </a:t>
            </a:r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25450" y="3352800"/>
            <a:ext cx="8718550" cy="19208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 Stack::Push(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double x) {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 (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IsFull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())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"Error: the stack is full." &lt;&lt;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else 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values[++top</a:t>
            </a:r>
            <a:r>
              <a:rPr lang="en-US" altLang="en-US" sz="2000" b="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x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altLang="en-US" dirty="0" smtClean="0"/>
              <a:t> </a:t>
            </a:r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from Stack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double Pop()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Pop and return the element at the top of the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If the stack is empty, print the error information. (In this case, the return value is useless.)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Don’t forget to decrement </a:t>
            </a:r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73050" y="3048000"/>
            <a:ext cx="8870950" cy="283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double Stack::Pop() {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 (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IsEmpty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()) {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"Error: the stack is empty." &lt;&lt;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return -1;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	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return values[top--];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Stack</a:t>
            </a:r>
            <a:r>
              <a:rPr lang="en-US" altLang="en-US" dirty="0" smtClean="0"/>
              <a:t> </a:t>
            </a:r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Top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63575" y="1676400"/>
            <a:ext cx="7848600" cy="1676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double Top()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Return the top element of the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Unlike </a:t>
            </a:r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, this function does not remove the top element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52400" y="2971800"/>
            <a:ext cx="8870950" cy="253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double Stack::Top() {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 (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IsEmpty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()) {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"Error: the stack is empty." &lt;&lt;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return -1;			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else 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return values[top];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Printing</a:t>
            </a:r>
            <a:r>
              <a:rPr lang="en-US" altLang="en-US" dirty="0" smtClean="0"/>
              <a:t> </a:t>
            </a:r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all the elements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1722437"/>
            <a:ext cx="7848600" cy="411480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en-US" dirty="0" err="1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DisplayStack</a:t>
            </a:r>
            <a:r>
              <a:rPr lang="en-US" altLang="en-US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 smtClean="0">
                <a:ea typeface="SimSun" panose="02010600030101010101" pitchFamily="2" charset="-122"/>
                <a:cs typeface="Courier New" panose="02070309020205020404" pitchFamily="49" charset="0"/>
              </a:rPr>
              <a:t>Print all the elements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20650" y="2819400"/>
            <a:ext cx="9023350" cy="19208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 Stack::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DisplayStack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 {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"top --&gt;";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top;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&gt;= 0;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--) 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"\t|\t" &lt;&lt; values[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&lt;&lt; "\t|" &lt;&lt;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"\t|---------------|" &lt;&lt;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38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76800"/>
            <a:ext cx="3848100" cy="15652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chemeClr val="bg2">
                    <a:lumMod val="50000"/>
                  </a:schemeClr>
                </a:solidFill>
              </a:rPr>
              <a:t>Sample run using </a:t>
            </a:r>
            <a:r>
              <a:rPr lang="en-US" altLang="en-US" sz="44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25450" y="1828800"/>
            <a:ext cx="7042150" cy="46640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anchor="ctr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main(void) {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stack stack(5);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stack.Push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(5.0);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stack.Push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(6.5);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stack.Push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(-3.0);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stack.Push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(-8.0);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stack.DisplayStack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"Top: " &lt;&lt;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stack.Top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 &lt;&lt;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stack.Pop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"Top: " &lt;&lt;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stack.Top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 &lt;&lt;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while (!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stack.IsEmpty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())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stack.Pop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stack.DisplayStack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return 0;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33" y="1447800"/>
            <a:ext cx="3086100" cy="19065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436929" y="380207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8486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We could implement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Stack</a:t>
            </a:r>
            <a:r>
              <a:rPr lang="en-US" altLang="en-US" sz="2400" dirty="0" smtClean="0"/>
              <a:t> by </a:t>
            </a:r>
            <a:r>
              <a:rPr lang="en-US" altLang="en-US" sz="2400" dirty="0" smtClean="0">
                <a:solidFill>
                  <a:schemeClr val="tx2"/>
                </a:solidFill>
              </a:rPr>
              <a:t>inheriting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List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To let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Stack</a:t>
            </a:r>
            <a:r>
              <a:rPr lang="en-US" altLang="en-US" sz="2000" dirty="0" smtClean="0"/>
              <a:t> access private member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head</a:t>
            </a:r>
            <a:r>
              <a:rPr lang="en-US" altLang="en-US" sz="2000" dirty="0" smtClean="0"/>
              <a:t>, we make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Stack</a:t>
            </a:r>
            <a:r>
              <a:rPr lang="en-US" altLang="en-US" sz="2000" dirty="0" smtClean="0"/>
              <a:t> as a </a:t>
            </a:r>
            <a:r>
              <a:rPr lang="en-US" altLang="en-US" sz="2000" dirty="0" smtClean="0">
                <a:solidFill>
                  <a:schemeClr val="hlink"/>
                </a:solidFill>
              </a:rPr>
              <a:t>friend</a:t>
            </a:r>
            <a:r>
              <a:rPr lang="en-US" altLang="en-US" sz="2000" dirty="0" smtClean="0"/>
              <a:t> of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List</a:t>
            </a:r>
            <a:endParaRPr lang="en-US" altLang="en-US" sz="2000" dirty="0" smtClean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09600" y="3810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Linked List Implementation</a:t>
            </a:r>
            <a:endParaRPr lang="en-US" altLang="en-US" sz="4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444110" y="2590800"/>
            <a:ext cx="8174037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class List {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public: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List(void) { head = NULL; }		// constructor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~List(void);				// destructor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6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IsEmpty</a:t>
            </a: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 { return head == NULL; }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6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6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index, double x);	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6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FindNode</a:t>
            </a: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(double x);	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6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6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(double </a:t>
            </a: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x);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600" b="0" dirty="0">
                <a:solidFill>
                  <a:srgbClr val="FFFF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DisplayList</a:t>
            </a: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600" b="0" dirty="0">
                <a:solidFill>
                  <a:srgbClr val="FFFF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FFFF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Node* head;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600" b="0" dirty="0">
                <a:solidFill>
                  <a:srgbClr val="FFFF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friend</a:t>
            </a: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FFFF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Stack;</a:t>
            </a:r>
            <a:endParaRPr lang="en-US" altLang="en-US" sz="16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838200"/>
          </a:xfrm>
        </p:spPr>
        <p:txBody>
          <a:bodyPr>
            <a:noAutofit/>
          </a:bodyPr>
          <a:lstStyle/>
          <a:p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Linked List Implementation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228600" y="1047205"/>
            <a:ext cx="7787709" cy="569386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class Stack : public List {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public: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Stack() {}	// constructor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~Stack() {}	// destructor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double Top() { 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if (head == NULL) {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"Error: the stack is empty." &lt;&lt; 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return -1;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else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return head-&gt;data;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void Push(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double x) { 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(0, x); }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double Pop() { 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if (head == NULL) {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&lt;&lt; "Error: the stack is empty." &lt;&lt; 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return -1;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else {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double 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head-&gt;data;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return 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DisplayStack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 { </a:t>
            </a:r>
            <a:r>
              <a:rPr lang="en-US" altLang="en-US" sz="14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DisplayList</a:t>
            </a:r>
            <a:r>
              <a:rPr lang="en-US" altLang="en-US" sz="14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(); }</a:t>
            </a:r>
            <a:endParaRPr lang="en-US" altLang="en-US" sz="14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5486400" y="5429796"/>
            <a:ext cx="2743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hlink"/>
                </a:solidFill>
              </a:rPr>
              <a:t>Note: </a:t>
            </a:r>
            <a:r>
              <a:rPr lang="en-US" altLang="en-US" sz="2000" dirty="0">
                <a:solidFill>
                  <a:schemeClr val="hlink"/>
                </a:solidFill>
              </a:rPr>
              <a:t>the stack implementation based on a linked list will never be full.</a:t>
            </a:r>
          </a:p>
        </p:txBody>
      </p:sp>
      <p:sp>
        <p:nvSpPr>
          <p:cNvPr id="19462" name="Oval 9"/>
          <p:cNvSpPr>
            <a:spLocks noChangeArrowheads="1"/>
          </p:cNvSpPr>
          <p:nvPr/>
        </p:nvSpPr>
        <p:spPr bwMode="auto">
          <a:xfrm>
            <a:off x="1676400" y="1066800"/>
            <a:ext cx="13716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Char char="l"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Stack Applications</a:t>
            </a:r>
          </a:p>
        </p:txBody>
      </p:sp>
      <p:sp>
        <p:nvSpPr>
          <p:cNvPr id="2048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Balancing Symbols</a:t>
            </a:r>
          </a:p>
          <a:p>
            <a:r>
              <a:rPr lang="en-US" altLang="en-US" sz="3200" dirty="0" smtClean="0"/>
              <a:t>Postfix expressions</a:t>
            </a:r>
          </a:p>
          <a:p>
            <a:r>
              <a:rPr lang="en-US" altLang="en-US" sz="3200" dirty="0" smtClean="0"/>
              <a:t>Function Calls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chemeClr val="bg2">
                    <a:lumMod val="50000"/>
                  </a:schemeClr>
                </a:solidFill>
              </a:rPr>
              <a:t>Overview</a:t>
            </a:r>
            <a:endParaRPr lang="en-US" altLang="en-US" sz="40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Stack ADT</a:t>
            </a:r>
          </a:p>
          <a:p>
            <a:r>
              <a:rPr lang="en-US" altLang="en-US" sz="3200" dirty="0" smtClean="0"/>
              <a:t>Basic operations of stack</a:t>
            </a:r>
          </a:p>
          <a:p>
            <a:pPr lvl="1"/>
            <a:r>
              <a:rPr lang="en-US" altLang="en-US" sz="2800" dirty="0" smtClean="0"/>
              <a:t>Pushing, popping etc. </a:t>
            </a:r>
          </a:p>
          <a:p>
            <a:r>
              <a:rPr lang="en-US" altLang="en-US" sz="3200" dirty="0" smtClean="0"/>
              <a:t>Implementations of stacks using </a:t>
            </a:r>
          </a:p>
          <a:p>
            <a:pPr lvl="1"/>
            <a:r>
              <a:rPr lang="en-US" altLang="en-US" sz="2800" dirty="0" smtClean="0"/>
              <a:t>array </a:t>
            </a:r>
          </a:p>
          <a:p>
            <a:pPr lvl="1"/>
            <a:r>
              <a:rPr lang="en-US" altLang="en-US" sz="2800" dirty="0" smtClean="0"/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Balancing Symbols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144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To check that every right brace, bracket, and parentheses must correspond to its left counterpart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e.g. [( )] is legal, but [( ] ) is illegal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Algorithm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(1)   Make an empty stack.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(2)   Read characters until end of file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i.    If the character is an opening symbol, push it onto the stack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ii.   If it is a closing symbol, then if the stack is empty, report an error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iii.  Otherwise, pop the stack. If the symbol popped is not the  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     corresponding opening symbol, then report an error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(3)   At end of file, if the stack is not empty, report an error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Postfix</a:t>
            </a:r>
            <a:r>
              <a:rPr lang="en-US" altLang="en-US" dirty="0" smtClean="0"/>
              <a:t> </a:t>
            </a:r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Expressions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Say you have an infix expression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4.99 * 1.06 + 5.99 + 6.99 * 1.06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Need to know the precedence rules !!!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Converter to Postfix (reverse Polish) expression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en-US" sz="2400" dirty="0" smtClean="0"/>
              <a:t>		4.99 1.06 * 5.99  + 6.99 1.06 * +</a:t>
            </a:r>
            <a:r>
              <a:rPr lang="en-US" altLang="en-US" sz="2000" dirty="0" smtClean="0"/>
              <a:t>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dirty="0" smtClean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dirty="0" smtClean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But the question is “how to convert from infix to postfix?”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81000" y="-182700"/>
            <a:ext cx="85344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sym typeface="Calibri"/>
              </a:rPr>
              <a:t>Converting</a:t>
            </a:r>
            <a:r>
              <a:rPr lang="en-US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sym typeface="Calibri"/>
              </a:rPr>
              <a:t>to Postfix Expressions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343900" cy="51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 general there are only FOUR types of input from the infix expression: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input is an operand, put it on the output line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input is an operator, it is </a:t>
            </a:r>
            <a:r>
              <a:rPr lang="en-US" sz="2400" b="1" i="0" u="none" strike="noStrike" cap="none" dirty="0">
                <a:solidFill>
                  <a:schemeClr val="dk1"/>
                </a:solidFill>
              </a:rPr>
              <a:t>to be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pushed into a stack</a:t>
            </a:r>
          </a:p>
          <a:p>
            <a:pPr marL="800100" marR="0" lvl="1" indent="-457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input operator is </a:t>
            </a:r>
            <a:r>
              <a:rPr lang="en-US" dirty="0"/>
              <a:t>less than or equal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precedence than operator</a:t>
            </a:r>
            <a:r>
              <a:rPr lang="en-US" dirty="0"/>
              <a:t>(s)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top of stack, pop all operator(s) in stack to output line first before pushing it into stack</a:t>
            </a:r>
          </a:p>
          <a:p>
            <a:pPr marL="800100" marR="0" lvl="1" indent="-457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lang="en-US" dirty="0"/>
              <a:t>input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is </a:t>
            </a:r>
            <a:r>
              <a:rPr lang="en-US" dirty="0"/>
              <a:t>greater than operator(s) at top of stack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push it into stack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input is open bracket, just push into stack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is a close bracket, pop all operator in stack up until the open bracket onto the output line. </a:t>
            </a:r>
            <a:r>
              <a:rPr lang="en-US" sz="2400" b="1" i="0" u="none" strike="noStrike" cap="none" dirty="0">
                <a:solidFill>
                  <a:schemeClr val="dk1"/>
                </a:solidFill>
              </a:rPr>
              <a:t>Do not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put the brackets on the output line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end of output, pop all remaining operators </a:t>
            </a:r>
            <a:r>
              <a:rPr lang="en-US" sz="2400" dirty="0"/>
              <a:t>from the stack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onto the output line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31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533400" y="3810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Infix</a:t>
            </a:r>
            <a:r>
              <a:rPr lang="en-US" altLang="en-US" sz="3200" dirty="0" smtClean="0"/>
              <a:t> </a:t>
            </a:r>
            <a:r>
              <a:rPr lang="en-US" altLang="en-US" sz="4800" b="1" dirty="0">
                <a:solidFill>
                  <a:schemeClr val="bg2">
                    <a:lumMod val="50000"/>
                  </a:schemeClr>
                </a:solidFill>
              </a:rPr>
              <a:t>to Postfix Conversion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744861"/>
              </p:ext>
            </p:extLst>
          </p:nvPr>
        </p:nvGraphicFramePr>
        <p:xfrm>
          <a:off x="228600" y="2514600"/>
          <a:ext cx="6781800" cy="271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26"/>
                <a:gridCol w="3512805"/>
                <a:gridCol w="2113169"/>
              </a:tblGrid>
              <a:tr h="3562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Output line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Stack</a:t>
                      </a:r>
                      <a:endParaRPr lang="en-US" sz="1800" dirty="0"/>
                    </a:p>
                  </a:txBody>
                  <a:tcPr marT="45722" marB="45722"/>
                </a:tc>
              </a:tr>
              <a:tr h="3562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2" marB="45722"/>
                </a:tc>
              </a:tr>
              <a:tr h="3562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</a:t>
                      </a:r>
                      <a:endParaRPr lang="en-US" sz="1800" dirty="0"/>
                    </a:p>
                  </a:txBody>
                  <a:tcPr marT="45722" marB="45722"/>
                </a:tc>
              </a:tr>
              <a:tr h="3562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</a:t>
                      </a:r>
                      <a:endParaRPr lang="en-US" sz="1800" dirty="0"/>
                    </a:p>
                  </a:txBody>
                  <a:tcPr marT="45722" marB="45722"/>
                </a:tc>
              </a:tr>
              <a:tr h="3562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+*</a:t>
                      </a:r>
                      <a:endParaRPr lang="en-US" sz="1800" dirty="0"/>
                    </a:p>
                  </a:txBody>
                  <a:tcPr marT="45722" marB="45722"/>
                </a:tc>
              </a:tr>
              <a:tr h="3562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abc</a:t>
                      </a:r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+*</a:t>
                      </a:r>
                      <a:endParaRPr lang="en-US" sz="1800" dirty="0"/>
                    </a:p>
                  </a:txBody>
                  <a:tcPr marT="45722" marB="45722"/>
                </a:tc>
              </a:tr>
              <a:tr h="35622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abc</a:t>
                      </a:r>
                      <a:r>
                        <a:rPr lang="en-US" sz="2800" dirty="0" smtClean="0"/>
                        <a:t>*+</a:t>
                      </a:r>
                      <a:endParaRPr lang="en-US" sz="2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2" marB="45722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43000" y="1219200"/>
            <a:ext cx="365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 smtClean="0"/>
              <a:t>Example:</a:t>
            </a:r>
          </a:p>
          <a:p>
            <a:pPr>
              <a:buNone/>
            </a:pPr>
            <a:endParaRPr lang="en-US" b="0" dirty="0"/>
          </a:p>
          <a:p>
            <a:pPr>
              <a:buNone/>
            </a:pPr>
            <a:r>
              <a:rPr lang="en-US" b="0" dirty="0" smtClean="0"/>
              <a:t>	a + b * c</a:t>
            </a:r>
            <a:endParaRPr lang="en-US" sz="2000" b="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848599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to Postfix Conversion: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 + b * c - ( d * e + f ) * g</a:t>
            </a:r>
          </a:p>
        </p:txBody>
      </p:sp>
      <p:graphicFrame>
        <p:nvGraphicFramePr>
          <p:cNvPr id="267" name="Shape 267"/>
          <p:cNvGraphicFramePr/>
          <p:nvPr>
            <p:extLst>
              <p:ext uri="{D42A27DB-BD31-4B8C-83A1-F6EECF244321}">
                <p14:modId xmlns:p14="http://schemas.microsoft.com/office/powerpoint/2010/main" val="1099553645"/>
              </p:ext>
            </p:extLst>
          </p:nvPr>
        </p:nvGraphicFramePr>
        <p:xfrm>
          <a:off x="1295400" y="640012"/>
          <a:ext cx="6019775" cy="6050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25950"/>
                <a:gridCol w="3118100"/>
                <a:gridCol w="1875725"/>
              </a:tblGrid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Input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Output line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Stack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7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+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a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+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b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ab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+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*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ab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+*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c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endParaRPr lang="en-US" sz="17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+*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(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  <a:r>
                        <a:rPr lang="en-US" sz="1700" u="none" strike="noStrike" cap="none" dirty="0"/>
                        <a:t>(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d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*+d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  <a:r>
                        <a:rPr lang="en-US" sz="1700" u="none" strike="noStrike" cap="none" dirty="0"/>
                        <a:t>(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*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*+d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  <a:r>
                        <a:rPr lang="en-US" sz="1700" u="none" strike="noStrike" cap="none" dirty="0"/>
                        <a:t>(*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e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*+de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  <a:r>
                        <a:rPr lang="en-US" sz="1700" u="none" strike="noStrike" cap="none" dirty="0"/>
                        <a:t>(*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+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*+de*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  <a:r>
                        <a:rPr lang="en-US" sz="1700" u="none" strike="noStrike" cap="none" dirty="0"/>
                        <a:t>(+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f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*+de*f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  <a:r>
                        <a:rPr lang="en-US" sz="1700" u="none" strike="noStrike" cap="none" dirty="0"/>
                        <a:t>(+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)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*+de*f+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*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*+de*f+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  <a:r>
                        <a:rPr lang="en-US" sz="1700" u="none" strike="noStrike" cap="none" dirty="0"/>
                        <a:t>*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u="none" strike="noStrike" cap="none" dirty="0"/>
                        <a:t>g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700" u="none" strike="noStrike" cap="none" dirty="0" err="1"/>
                        <a:t>abc</a:t>
                      </a:r>
                      <a:r>
                        <a:rPr lang="en-US" sz="1700" u="none" strike="noStrike" cap="none" dirty="0"/>
                        <a:t>*+de*</a:t>
                      </a:r>
                      <a:r>
                        <a:rPr lang="en-US" sz="1700" u="none" strike="noStrike" cap="none" dirty="0" err="1"/>
                        <a:t>f+g</a:t>
                      </a:r>
                      <a:endParaRPr lang="en-US" sz="17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700" dirty="0"/>
                        <a:t>-</a:t>
                      </a:r>
                      <a:r>
                        <a:rPr lang="en-US" sz="1700" u="none" strike="noStrike" cap="none" dirty="0"/>
                        <a:t>*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700" u="none" strike="noStrike" cap="none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300" u="none" strike="noStrike" cap="none" dirty="0" err="1"/>
                        <a:t>abc</a:t>
                      </a:r>
                      <a:r>
                        <a:rPr lang="en-US" sz="2300" u="none" strike="noStrike" cap="none" dirty="0"/>
                        <a:t>*+de*</a:t>
                      </a:r>
                      <a:r>
                        <a:rPr lang="en-US" sz="2300" u="none" strike="noStrike" cap="none" dirty="0" err="1"/>
                        <a:t>f+g</a:t>
                      </a:r>
                      <a:r>
                        <a:rPr lang="en-US" sz="2300" u="none" strike="noStrike" cap="none" dirty="0"/>
                        <a:t>*</a:t>
                      </a:r>
                      <a:r>
                        <a:rPr lang="en-US" sz="2300" dirty="0"/>
                        <a:t>-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700" u="none" strike="noStrike" cap="none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301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chemeClr val="bg2">
                    <a:lumMod val="50000"/>
                  </a:schemeClr>
                </a:solidFill>
              </a:rPr>
              <a:t>Postfix Evaluation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Use stack to evaluate postfix expressions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When a number is seen, it is pushed onto the stack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When an operator is seen, the operator is applied to the 2 numbers that are popped from the stack. The result is pushed onto the stack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evaluate  6  5  2  3  +  8  *  +  3  +  *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The time to evaluate a postfix expression is O(N)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processing each element in the input consists of stack operations and thus takes constant time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 6  5  2  3  +  8  *  +  3  </a:t>
            </a:r>
            <a:r>
              <a:rPr lang="en-US" sz="3600"/>
              <a:t>-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*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" name="Shape 279"/>
          <p:cNvGraphicFramePr/>
          <p:nvPr>
            <p:extLst>
              <p:ext uri="{D42A27DB-BD31-4B8C-83A1-F6EECF244321}">
                <p14:modId xmlns:p14="http://schemas.microsoft.com/office/powerpoint/2010/main" val="1901275425"/>
              </p:ext>
            </p:extLst>
          </p:nvPr>
        </p:nvGraphicFramePr>
        <p:xfrm>
          <a:off x="838200" y="1524000"/>
          <a:ext cx="7239000" cy="4820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95400"/>
                <a:gridCol w="2286000"/>
                <a:gridCol w="3657600"/>
              </a:tblGrid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</a:rPr>
                        <a:t>Input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5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6 5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6 5 2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3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6 5 2 3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+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6 5 5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2 + 3  = 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6 5 5 8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*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6 5 40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5 * 8 = 40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+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6 45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5 + 40 = 45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3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6 45 3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-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6 4</a:t>
                      </a:r>
                      <a:r>
                        <a:rPr lang="en-US" sz="1800" dirty="0"/>
                        <a:t>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45 </a:t>
                      </a:r>
                      <a:r>
                        <a:rPr lang="en-US" sz="1800" dirty="0"/>
                        <a:t>-</a:t>
                      </a:r>
                      <a:r>
                        <a:rPr lang="en-US" sz="1800" u="none" strike="noStrike" cap="none" dirty="0"/>
                        <a:t> 3 = 4</a:t>
                      </a:r>
                      <a:r>
                        <a:rPr lang="en-US" sz="1800" dirty="0"/>
                        <a:t>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*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r>
                        <a:rPr lang="en-US" sz="1800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 * 4</a:t>
                      </a:r>
                      <a:r>
                        <a:rPr lang="en-US" sz="1800" dirty="0"/>
                        <a:t>2</a:t>
                      </a:r>
                      <a:r>
                        <a:rPr lang="en-US" sz="1800" u="none" strike="noStrike" cap="none" dirty="0"/>
                        <a:t> = </a:t>
                      </a:r>
                      <a:r>
                        <a:rPr lang="en-US" sz="1800" dirty="0"/>
                        <a:t>252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End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dirty="0"/>
                        <a:t>252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4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Function Calls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8867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When  a call is made to a new function, all the variables local to the calling routine need to be saved by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current location in the routine must be saved.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 the solution is to use a stack to save all the variables and the current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52419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Calculation of Factorial using recursion: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2" name="Shape 292"/>
          <p:cNvSpPr txBox="1"/>
          <p:nvPr/>
        </p:nvSpPr>
        <p:spPr>
          <a:xfrm>
            <a:off x="6642575" y="2064575"/>
            <a:ext cx="1382400" cy="31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6355325" y="2228571"/>
            <a:ext cx="1956900" cy="2477700"/>
          </a:xfrm>
          <a:prstGeom prst="rect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1113075" y="2387675"/>
            <a:ext cx="4757400" cy="247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 factorial (</a:t>
            </a:r>
            <a:r>
              <a:rPr lang="en-US" sz="1800" dirty="0" err="1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 x)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	if (x==1)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		return 1;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		return x*factorial (x-1);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E9EF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dirty="0">
                <a:solidFill>
                  <a:srgbClr val="E9EFF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606664" y="2639075"/>
            <a:ext cx="1561800" cy="1777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factorial (1)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factorial (2)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factorial (3)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factorial (4)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factorial (5)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6"/>
            <a:ext cx="798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Example of stack application: Function Calls</a:t>
            </a:r>
            <a:endParaRPr lang="en-US" altLang="en-US" sz="4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4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8763000" cy="2387600"/>
          </a:xfrm>
        </p:spPr>
        <p:txBody>
          <a:bodyPr/>
          <a:lstStyle/>
          <a:p>
            <a:r>
              <a:rPr lang="en-MY" b="1" dirty="0" smtClean="0">
                <a:solidFill>
                  <a:schemeClr val="bg2">
                    <a:lumMod val="50000"/>
                  </a:schemeClr>
                </a:solidFill>
                <a:latin typeface="Goudy Stout" panose="0202090407030B020401" pitchFamily="18" charset="0"/>
              </a:rPr>
              <a:t>End of Slides</a:t>
            </a:r>
            <a:endParaRPr lang="en-MY" b="1" dirty="0">
              <a:solidFill>
                <a:schemeClr val="bg2">
                  <a:lumMod val="50000"/>
                </a:schemeClr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The Stack ADT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848600" cy="318989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A stack is a list with the restriction </a:t>
            </a:r>
            <a:r>
              <a:rPr lang="en-US" altLang="en-US" sz="2800" dirty="0" smtClean="0"/>
              <a:t>that insertions and deletions can only be performed at the </a:t>
            </a:r>
            <a:r>
              <a:rPr lang="en-US" altLang="en-US" sz="2800" i="1" dirty="0" smtClean="0"/>
              <a:t>top</a:t>
            </a:r>
            <a:r>
              <a:rPr lang="en-US" altLang="en-US" sz="2800" dirty="0" smtClean="0"/>
              <a:t> of the list</a:t>
            </a:r>
          </a:p>
          <a:p>
            <a:pPr marL="0" indent="0"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The other end is called bottom</a:t>
            </a:r>
          </a:p>
        </p:txBody>
      </p:sp>
      <p:pic>
        <p:nvPicPr>
          <p:cNvPr id="5124" name="Picture 4" descr="fig3_40"/>
          <p:cNvPicPr>
            <a:picLocks noChangeAspect="1" noChangeArrowheads="1"/>
          </p:cNvPicPr>
          <p:nvPr/>
        </p:nvPicPr>
        <p:blipFill rotWithShape="1"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14177" r="13305" b="16202"/>
          <a:stretch/>
        </p:blipFill>
        <p:spPr bwMode="auto">
          <a:xfrm>
            <a:off x="4854633" y="138414"/>
            <a:ext cx="3391592" cy="19951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Stack 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411480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Stacks are less </a:t>
            </a:r>
            <a:r>
              <a:rPr lang="en-US" altLang="en-US" sz="3600" dirty="0" smtClean="0"/>
              <a:t>flexible than Lists</a:t>
            </a:r>
            <a:endParaRPr lang="en-US" altLang="en-US" sz="3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3200" dirty="0" smtClean="0"/>
              <a:t>but are more efficient and easy to implement</a:t>
            </a:r>
            <a:endParaRPr lang="en-US" altLang="en-US" sz="3200" i="1" dirty="0" smtClean="0">
              <a:solidFill>
                <a:schemeClr val="hlink"/>
              </a:solidFill>
            </a:endParaRPr>
          </a:p>
          <a:p>
            <a:r>
              <a:rPr lang="en-US" altLang="en-US" sz="3600" dirty="0" smtClean="0"/>
              <a:t>Stacks are known as </a:t>
            </a:r>
            <a:r>
              <a:rPr lang="en-US" altLang="en-US" sz="3600" dirty="0" smtClean="0">
                <a:solidFill>
                  <a:schemeClr val="hlink"/>
                </a:solidFill>
              </a:rPr>
              <a:t>LIFO</a:t>
            </a:r>
            <a:r>
              <a:rPr lang="en-US" altLang="en-US" sz="3600" dirty="0" smtClean="0"/>
              <a:t> (Last In, First Out) lists.</a:t>
            </a:r>
          </a:p>
          <a:p>
            <a:pPr lvl="1"/>
            <a:r>
              <a:rPr lang="en-US" altLang="en-US" sz="3200" dirty="0" smtClean="0"/>
              <a:t>The last element inserted will be the first to be retrieved</a:t>
            </a:r>
          </a:p>
          <a:p>
            <a:pPr lvl="1">
              <a:buFont typeface="Monotype Sorts" pitchFamily="2" charset="2"/>
              <a:buNone/>
            </a:pPr>
            <a:endParaRPr lang="en-US" altLang="en-US" sz="3200" dirty="0" smtClean="0"/>
          </a:p>
          <a:p>
            <a:pPr lvl="1">
              <a:buFont typeface="Monotype Sorts" pitchFamily="2" charset="2"/>
              <a:buNone/>
            </a:pPr>
            <a:endParaRPr lang="en-US" altLang="en-US" sz="3200" dirty="0" smtClean="0"/>
          </a:p>
          <a:p>
            <a:pPr lvl="1">
              <a:buFont typeface="Monotype Sorts" pitchFamily="2" charset="2"/>
              <a:buNone/>
            </a:pP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n-US" altLang="en-US" sz="4800" dirty="0" smtClean="0"/>
              <a:t> </a:t>
            </a:r>
            <a:r>
              <a:rPr lang="en-US" altLang="en-US" sz="4800" b="1" dirty="0" smtClean="0">
                <a:solidFill>
                  <a:schemeClr val="bg2">
                    <a:lumMod val="50000"/>
                  </a:schemeClr>
                </a:solidFill>
              </a:rPr>
              <a:t>Fundamental Operations of Stack ADT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819400"/>
            <a:ext cx="7848600" cy="32766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Push: Equivalent to an insert</a:t>
            </a:r>
          </a:p>
          <a:p>
            <a:r>
              <a:rPr lang="en-US" altLang="en-US" sz="2800" dirty="0" smtClean="0"/>
              <a:t>Pop: Deletes the most recently inserted element</a:t>
            </a:r>
          </a:p>
          <a:p>
            <a:r>
              <a:rPr lang="en-US" altLang="en-US" sz="2800" dirty="0" smtClean="0"/>
              <a:t>Top: Examines the most recently inserted element</a:t>
            </a:r>
          </a:p>
        </p:txBody>
      </p:sp>
      <p:pic>
        <p:nvPicPr>
          <p:cNvPr id="5124" name="Picture 4" descr="fig3_40"/>
          <p:cNvPicPr>
            <a:picLocks noChangeAspect="1" noChangeArrowheads="1"/>
          </p:cNvPicPr>
          <p:nvPr/>
        </p:nvPicPr>
        <p:blipFill rotWithShape="1"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t="19437" r="17875" b="16202"/>
          <a:stretch/>
        </p:blipFill>
        <p:spPr bwMode="auto">
          <a:xfrm>
            <a:off x="5636029" y="1219201"/>
            <a:ext cx="2676698" cy="1936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44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chemeClr val="bg2">
                    <a:lumMod val="50000"/>
                  </a:schemeClr>
                </a:solidFill>
              </a:rPr>
              <a:t>Push and Pop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3296512"/>
            <a:ext cx="7848600" cy="41148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Primary operations: </a:t>
            </a:r>
            <a:r>
              <a:rPr lang="en-US" altLang="en-US" sz="2800" dirty="0" smtClean="0">
                <a:solidFill>
                  <a:schemeClr val="hlink"/>
                </a:solidFill>
              </a:rPr>
              <a:t>Push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solidFill>
                  <a:schemeClr val="hlink"/>
                </a:solidFill>
              </a:rPr>
              <a:t>Pop</a:t>
            </a:r>
          </a:p>
          <a:p>
            <a:r>
              <a:rPr lang="en-US" altLang="en-US" sz="2800" dirty="0" smtClean="0"/>
              <a:t>Push - Adding an element to the top of the stack</a:t>
            </a:r>
          </a:p>
          <a:p>
            <a:r>
              <a:rPr lang="en-US" altLang="en-US" sz="2800" dirty="0" smtClean="0"/>
              <a:t>Pop - Removing the element at the top of the stack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3276600" y="1447800"/>
            <a:ext cx="914400" cy="336550"/>
            <a:chOff x="3648" y="3388"/>
            <a:chExt cx="576" cy="212"/>
          </a:xfrm>
        </p:grpSpPr>
        <p:sp>
          <p:nvSpPr>
            <p:cNvPr id="7221" name="Rectangle 5"/>
            <p:cNvSpPr>
              <a:spLocks noChangeArrowheads="1"/>
            </p:cNvSpPr>
            <p:nvPr/>
          </p:nvSpPr>
          <p:spPr bwMode="auto">
            <a:xfrm>
              <a:off x="3648" y="3408"/>
              <a:ext cx="576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2"/>
                </a:buClr>
                <a:buFont typeface="Monotype Sorts" pitchFamily="2" charset="2"/>
                <a:buChar char="l"/>
              </a:pPr>
              <a:endParaRPr lang="en-US" altLang="en-US" sz="2000"/>
            </a:p>
          </p:txBody>
        </p:sp>
        <p:sp>
          <p:nvSpPr>
            <p:cNvPr id="7222" name="Text Box 6"/>
            <p:cNvSpPr txBox="1">
              <a:spLocks noChangeArrowheads="1"/>
            </p:cNvSpPr>
            <p:nvPr/>
          </p:nvSpPr>
          <p:spPr bwMode="auto">
            <a:xfrm>
              <a:off x="3822" y="3388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A</a:t>
              </a:r>
            </a:p>
          </p:txBody>
        </p:sp>
      </p:grpSp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28600" y="6553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152400" y="6172200"/>
            <a:ext cx="547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chemeClr val="folHlink"/>
                </a:solidFill>
                <a:latin typeface="Tahoma" panose="020B0604030504040204" pitchFamily="34" charset="0"/>
              </a:rPr>
              <a:t>top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696667" y="1961004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folHlink"/>
                </a:solidFill>
                <a:latin typeface="Tahoma" panose="020B0604030504040204" pitchFamily="34" charset="0"/>
              </a:rPr>
              <a:t>empty stack</a:t>
            </a:r>
          </a:p>
        </p:txBody>
      </p:sp>
      <p:grpSp>
        <p:nvGrpSpPr>
          <p:cNvPr id="7176" name="Group 10"/>
          <p:cNvGrpSpPr>
            <a:grpSpLocks/>
          </p:cNvGrpSpPr>
          <p:nvPr/>
        </p:nvGrpSpPr>
        <p:grpSpPr bwMode="auto">
          <a:xfrm>
            <a:off x="457200" y="495301"/>
            <a:ext cx="1905000" cy="1447800"/>
            <a:chOff x="672" y="3216"/>
            <a:chExt cx="1200" cy="912"/>
          </a:xfrm>
        </p:grpSpPr>
        <p:sp>
          <p:nvSpPr>
            <p:cNvPr id="7216" name="Line 11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17" name="Line 12"/>
            <p:cNvSpPr>
              <a:spLocks noChangeShapeType="1"/>
            </p:cNvSpPr>
            <p:nvPr/>
          </p:nvSpPr>
          <p:spPr bwMode="auto">
            <a:xfrm>
              <a:off x="864" y="3216"/>
              <a:ext cx="0" cy="91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18" name="Line 13"/>
            <p:cNvSpPr>
              <a:spLocks noChangeShapeType="1"/>
            </p:cNvSpPr>
            <p:nvPr/>
          </p:nvSpPr>
          <p:spPr bwMode="auto">
            <a:xfrm>
              <a:off x="864" y="4128"/>
              <a:ext cx="816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19" name="Line 14"/>
            <p:cNvSpPr>
              <a:spLocks noChangeShapeType="1"/>
            </p:cNvSpPr>
            <p:nvPr/>
          </p:nvSpPr>
          <p:spPr bwMode="auto">
            <a:xfrm flipV="1">
              <a:off x="1680" y="3216"/>
              <a:ext cx="0" cy="91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20" name="Line 15"/>
            <p:cNvSpPr>
              <a:spLocks noChangeShapeType="1"/>
            </p:cNvSpPr>
            <p:nvPr/>
          </p:nvSpPr>
          <p:spPr bwMode="auto">
            <a:xfrm>
              <a:off x="1680" y="3216"/>
              <a:ext cx="192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7177" name="Group 16"/>
          <p:cNvGrpSpPr>
            <a:grpSpLocks/>
          </p:cNvGrpSpPr>
          <p:nvPr/>
        </p:nvGrpSpPr>
        <p:grpSpPr bwMode="auto">
          <a:xfrm>
            <a:off x="2286000" y="1219200"/>
            <a:ext cx="685800" cy="396875"/>
            <a:chOff x="1440" y="3888"/>
            <a:chExt cx="432" cy="250"/>
          </a:xfrm>
        </p:grpSpPr>
        <p:sp>
          <p:nvSpPr>
            <p:cNvPr id="7214" name="Line 17"/>
            <p:cNvSpPr>
              <a:spLocks noChangeShapeType="1"/>
            </p:cNvSpPr>
            <p:nvPr/>
          </p:nvSpPr>
          <p:spPr bwMode="auto">
            <a:xfrm flipV="1">
              <a:off x="1488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  <p:sp>
          <p:nvSpPr>
            <p:cNvPr id="7215" name="Text Box 18"/>
            <p:cNvSpPr txBox="1">
              <a:spLocks noChangeArrowheads="1"/>
            </p:cNvSpPr>
            <p:nvPr/>
          </p:nvSpPr>
          <p:spPr bwMode="auto">
            <a:xfrm>
              <a:off x="1440" y="3888"/>
              <a:ext cx="3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>
                  <a:solidFill>
                    <a:schemeClr val="folHlink"/>
                  </a:solidFill>
                  <a:latin typeface="Tahoma" panose="020B0604030504040204" pitchFamily="34" charset="0"/>
                </a:rPr>
                <a:t>top</a:t>
              </a:r>
            </a:p>
          </p:txBody>
        </p:sp>
      </p:grpSp>
      <p:grpSp>
        <p:nvGrpSpPr>
          <p:cNvPr id="7178" name="Group 19"/>
          <p:cNvGrpSpPr>
            <a:grpSpLocks/>
          </p:cNvGrpSpPr>
          <p:nvPr/>
        </p:nvGrpSpPr>
        <p:grpSpPr bwMode="auto">
          <a:xfrm>
            <a:off x="2743200" y="457200"/>
            <a:ext cx="1905000" cy="1447800"/>
            <a:chOff x="672" y="3216"/>
            <a:chExt cx="1200" cy="912"/>
          </a:xfrm>
        </p:grpSpPr>
        <p:sp>
          <p:nvSpPr>
            <p:cNvPr id="7209" name="Line 20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10" name="Line 21"/>
            <p:cNvSpPr>
              <a:spLocks noChangeShapeType="1"/>
            </p:cNvSpPr>
            <p:nvPr/>
          </p:nvSpPr>
          <p:spPr bwMode="auto">
            <a:xfrm>
              <a:off x="864" y="3216"/>
              <a:ext cx="0" cy="91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11" name="Line 22"/>
            <p:cNvSpPr>
              <a:spLocks noChangeShapeType="1"/>
            </p:cNvSpPr>
            <p:nvPr/>
          </p:nvSpPr>
          <p:spPr bwMode="auto">
            <a:xfrm>
              <a:off x="864" y="4128"/>
              <a:ext cx="816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12" name="Line 23"/>
            <p:cNvSpPr>
              <a:spLocks noChangeShapeType="1"/>
            </p:cNvSpPr>
            <p:nvPr/>
          </p:nvSpPr>
          <p:spPr bwMode="auto">
            <a:xfrm flipV="1">
              <a:off x="1680" y="3216"/>
              <a:ext cx="0" cy="91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13" name="Line 24"/>
            <p:cNvSpPr>
              <a:spLocks noChangeShapeType="1"/>
            </p:cNvSpPr>
            <p:nvPr/>
          </p:nvSpPr>
          <p:spPr bwMode="auto">
            <a:xfrm>
              <a:off x="1680" y="3216"/>
              <a:ext cx="192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7179" name="Group 25"/>
          <p:cNvGrpSpPr>
            <a:grpSpLocks/>
          </p:cNvGrpSpPr>
          <p:nvPr/>
        </p:nvGrpSpPr>
        <p:grpSpPr bwMode="auto">
          <a:xfrm>
            <a:off x="4343400" y="762000"/>
            <a:ext cx="685800" cy="396875"/>
            <a:chOff x="2736" y="3888"/>
            <a:chExt cx="432" cy="250"/>
          </a:xfrm>
        </p:grpSpPr>
        <p:sp>
          <p:nvSpPr>
            <p:cNvPr id="7207" name="Line 26"/>
            <p:cNvSpPr>
              <a:spLocks noChangeShapeType="1"/>
            </p:cNvSpPr>
            <p:nvPr/>
          </p:nvSpPr>
          <p:spPr bwMode="auto">
            <a:xfrm flipV="1">
              <a:off x="2784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  <p:sp>
          <p:nvSpPr>
            <p:cNvPr id="7208" name="Text Box 27"/>
            <p:cNvSpPr txBox="1">
              <a:spLocks noChangeArrowheads="1"/>
            </p:cNvSpPr>
            <p:nvPr/>
          </p:nvSpPr>
          <p:spPr bwMode="auto">
            <a:xfrm>
              <a:off x="2736" y="3888"/>
              <a:ext cx="3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chemeClr val="folHlink"/>
                  </a:solidFill>
                  <a:latin typeface="Tahoma" panose="020B0604030504040204" pitchFamily="34" charset="0"/>
                </a:rPr>
                <a:t>top</a:t>
              </a:r>
            </a:p>
          </p:txBody>
        </p:sp>
      </p:grpSp>
      <p:grpSp>
        <p:nvGrpSpPr>
          <p:cNvPr id="7180" name="Group 28"/>
          <p:cNvGrpSpPr>
            <a:grpSpLocks/>
          </p:cNvGrpSpPr>
          <p:nvPr/>
        </p:nvGrpSpPr>
        <p:grpSpPr bwMode="auto">
          <a:xfrm>
            <a:off x="4800600" y="457200"/>
            <a:ext cx="1905000" cy="1447800"/>
            <a:chOff x="672" y="3216"/>
            <a:chExt cx="1200" cy="912"/>
          </a:xfrm>
        </p:grpSpPr>
        <p:sp>
          <p:nvSpPr>
            <p:cNvPr id="7202" name="Line 29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03" name="Line 30"/>
            <p:cNvSpPr>
              <a:spLocks noChangeShapeType="1"/>
            </p:cNvSpPr>
            <p:nvPr/>
          </p:nvSpPr>
          <p:spPr bwMode="auto">
            <a:xfrm>
              <a:off x="864" y="3216"/>
              <a:ext cx="0" cy="91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04" name="Line 31"/>
            <p:cNvSpPr>
              <a:spLocks noChangeShapeType="1"/>
            </p:cNvSpPr>
            <p:nvPr/>
          </p:nvSpPr>
          <p:spPr bwMode="auto">
            <a:xfrm>
              <a:off x="864" y="4128"/>
              <a:ext cx="816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05" name="Line 32"/>
            <p:cNvSpPr>
              <a:spLocks noChangeShapeType="1"/>
            </p:cNvSpPr>
            <p:nvPr/>
          </p:nvSpPr>
          <p:spPr bwMode="auto">
            <a:xfrm flipV="1">
              <a:off x="1680" y="3216"/>
              <a:ext cx="0" cy="91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06" name="Line 33"/>
            <p:cNvSpPr>
              <a:spLocks noChangeShapeType="1"/>
            </p:cNvSpPr>
            <p:nvPr/>
          </p:nvSpPr>
          <p:spPr bwMode="auto">
            <a:xfrm>
              <a:off x="1680" y="3216"/>
              <a:ext cx="192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7181" name="Group 34"/>
          <p:cNvGrpSpPr>
            <a:grpSpLocks/>
          </p:cNvGrpSpPr>
          <p:nvPr/>
        </p:nvGrpSpPr>
        <p:grpSpPr bwMode="auto">
          <a:xfrm>
            <a:off x="6553200" y="1127125"/>
            <a:ext cx="685800" cy="396875"/>
            <a:chOff x="4128" y="3888"/>
            <a:chExt cx="432" cy="250"/>
          </a:xfrm>
        </p:grpSpPr>
        <p:sp>
          <p:nvSpPr>
            <p:cNvPr id="7200" name="Line 35"/>
            <p:cNvSpPr>
              <a:spLocks noChangeShapeType="1"/>
            </p:cNvSpPr>
            <p:nvPr/>
          </p:nvSpPr>
          <p:spPr bwMode="auto">
            <a:xfrm flipV="1">
              <a:off x="4176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MY"/>
            </a:p>
          </p:txBody>
        </p:sp>
        <p:sp>
          <p:nvSpPr>
            <p:cNvPr id="7201" name="Text Box 36"/>
            <p:cNvSpPr txBox="1">
              <a:spLocks noChangeArrowheads="1"/>
            </p:cNvSpPr>
            <p:nvPr/>
          </p:nvSpPr>
          <p:spPr bwMode="auto">
            <a:xfrm>
              <a:off x="4128" y="3888"/>
              <a:ext cx="3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>
                  <a:solidFill>
                    <a:schemeClr val="folHlink"/>
                  </a:solidFill>
                  <a:latin typeface="Tahoma" panose="020B0604030504040204" pitchFamily="34" charset="0"/>
                </a:rPr>
                <a:t>top</a:t>
              </a:r>
            </a:p>
          </p:txBody>
        </p:sp>
      </p:grpSp>
      <p:grpSp>
        <p:nvGrpSpPr>
          <p:cNvPr id="7182" name="Group 37"/>
          <p:cNvGrpSpPr>
            <a:grpSpLocks/>
          </p:cNvGrpSpPr>
          <p:nvPr/>
        </p:nvGrpSpPr>
        <p:grpSpPr bwMode="auto">
          <a:xfrm>
            <a:off x="7010400" y="457200"/>
            <a:ext cx="1905000" cy="1447800"/>
            <a:chOff x="672" y="3216"/>
            <a:chExt cx="1200" cy="912"/>
          </a:xfrm>
        </p:grpSpPr>
        <p:sp>
          <p:nvSpPr>
            <p:cNvPr id="7195" name="Line 38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196" name="Line 39"/>
            <p:cNvSpPr>
              <a:spLocks noChangeShapeType="1"/>
            </p:cNvSpPr>
            <p:nvPr/>
          </p:nvSpPr>
          <p:spPr bwMode="auto">
            <a:xfrm>
              <a:off x="864" y="3216"/>
              <a:ext cx="0" cy="91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197" name="Line 40"/>
            <p:cNvSpPr>
              <a:spLocks noChangeShapeType="1"/>
            </p:cNvSpPr>
            <p:nvPr/>
          </p:nvSpPr>
          <p:spPr bwMode="auto">
            <a:xfrm>
              <a:off x="864" y="4128"/>
              <a:ext cx="816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198" name="Line 41"/>
            <p:cNvSpPr>
              <a:spLocks noChangeShapeType="1"/>
            </p:cNvSpPr>
            <p:nvPr/>
          </p:nvSpPr>
          <p:spPr bwMode="auto">
            <a:xfrm flipV="1">
              <a:off x="1680" y="3216"/>
              <a:ext cx="0" cy="912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199" name="Line 42"/>
            <p:cNvSpPr>
              <a:spLocks noChangeShapeType="1"/>
            </p:cNvSpPr>
            <p:nvPr/>
          </p:nvSpPr>
          <p:spPr bwMode="auto">
            <a:xfrm>
              <a:off x="1680" y="3216"/>
              <a:ext cx="192" cy="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7183" name="Text Box 43"/>
          <p:cNvSpPr txBox="1">
            <a:spLocks noChangeArrowheads="1"/>
          </p:cNvSpPr>
          <p:nvPr/>
        </p:nvSpPr>
        <p:spPr bwMode="auto">
          <a:xfrm>
            <a:off x="2708275" y="1904999"/>
            <a:ext cx="205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folHlink"/>
                </a:solidFill>
                <a:latin typeface="Tahoma" panose="020B0604030504040204" pitchFamily="34" charset="0"/>
              </a:rPr>
              <a:t>push an element</a:t>
            </a:r>
          </a:p>
        </p:txBody>
      </p:sp>
      <p:sp>
        <p:nvSpPr>
          <p:cNvPr id="7184" name="Text Box 44"/>
          <p:cNvSpPr txBox="1">
            <a:spLocks noChangeArrowheads="1"/>
          </p:cNvSpPr>
          <p:nvPr/>
        </p:nvSpPr>
        <p:spPr bwMode="auto">
          <a:xfrm>
            <a:off x="4973637" y="1879066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folHlink"/>
                </a:solidFill>
                <a:latin typeface="Tahoma" panose="020B0604030504040204" pitchFamily="34" charset="0"/>
              </a:rPr>
              <a:t>push another</a:t>
            </a:r>
          </a:p>
        </p:txBody>
      </p: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5308600" y="1428750"/>
            <a:ext cx="914400" cy="336550"/>
            <a:chOff x="3648" y="3388"/>
            <a:chExt cx="576" cy="212"/>
          </a:xfrm>
        </p:grpSpPr>
        <p:sp>
          <p:nvSpPr>
            <p:cNvPr id="7193" name="Rectangle 46"/>
            <p:cNvSpPr>
              <a:spLocks noChangeArrowheads="1"/>
            </p:cNvSpPr>
            <p:nvPr/>
          </p:nvSpPr>
          <p:spPr bwMode="auto">
            <a:xfrm>
              <a:off x="3648" y="3408"/>
              <a:ext cx="576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2"/>
                </a:buClr>
                <a:buFont typeface="Monotype Sorts" pitchFamily="2" charset="2"/>
                <a:buChar char="l"/>
              </a:pPr>
              <a:endParaRPr lang="en-US" altLang="en-US" sz="2000"/>
            </a:p>
          </p:txBody>
        </p:sp>
        <p:sp>
          <p:nvSpPr>
            <p:cNvPr id="7194" name="Text Box 47"/>
            <p:cNvSpPr txBox="1">
              <a:spLocks noChangeArrowheads="1"/>
            </p:cNvSpPr>
            <p:nvPr/>
          </p:nvSpPr>
          <p:spPr bwMode="auto">
            <a:xfrm>
              <a:off x="3822" y="3388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A</a:t>
              </a:r>
            </a:p>
          </p:txBody>
        </p:sp>
      </p:grpSp>
      <p:grpSp>
        <p:nvGrpSpPr>
          <p:cNvPr id="7186" name="Group 48"/>
          <p:cNvGrpSpPr>
            <a:grpSpLocks/>
          </p:cNvGrpSpPr>
          <p:nvPr/>
        </p:nvGrpSpPr>
        <p:grpSpPr bwMode="auto">
          <a:xfrm>
            <a:off x="5321300" y="984250"/>
            <a:ext cx="914400" cy="336550"/>
            <a:chOff x="3648" y="3388"/>
            <a:chExt cx="576" cy="212"/>
          </a:xfrm>
        </p:grpSpPr>
        <p:sp>
          <p:nvSpPr>
            <p:cNvPr id="7191" name="Rectangle 49"/>
            <p:cNvSpPr>
              <a:spLocks noChangeArrowheads="1"/>
            </p:cNvSpPr>
            <p:nvPr/>
          </p:nvSpPr>
          <p:spPr bwMode="auto">
            <a:xfrm>
              <a:off x="3648" y="3408"/>
              <a:ext cx="576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2"/>
                </a:buClr>
                <a:buFont typeface="Monotype Sorts" pitchFamily="2" charset="2"/>
                <a:buChar char="l"/>
              </a:pPr>
              <a:endParaRPr lang="en-US" altLang="en-US" sz="2000"/>
            </a:p>
          </p:txBody>
        </p:sp>
        <p:sp>
          <p:nvSpPr>
            <p:cNvPr id="7192" name="Text Box 50"/>
            <p:cNvSpPr txBox="1">
              <a:spLocks noChangeArrowheads="1"/>
            </p:cNvSpPr>
            <p:nvPr/>
          </p:nvSpPr>
          <p:spPr bwMode="auto">
            <a:xfrm>
              <a:off x="3822" y="3388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B</a:t>
              </a:r>
            </a:p>
          </p:txBody>
        </p:sp>
      </p:grpSp>
      <p:sp>
        <p:nvSpPr>
          <p:cNvPr id="7187" name="Text Box 51"/>
          <p:cNvSpPr txBox="1">
            <a:spLocks noChangeArrowheads="1"/>
          </p:cNvSpPr>
          <p:nvPr/>
        </p:nvSpPr>
        <p:spPr bwMode="auto">
          <a:xfrm>
            <a:off x="7567613" y="1859046"/>
            <a:ext cx="60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chemeClr val="folHlink"/>
                </a:solidFill>
                <a:latin typeface="Tahoma" panose="020B0604030504040204" pitchFamily="34" charset="0"/>
              </a:rPr>
              <a:t>pop</a:t>
            </a:r>
          </a:p>
        </p:txBody>
      </p:sp>
      <p:grpSp>
        <p:nvGrpSpPr>
          <p:cNvPr id="7188" name="Group 52"/>
          <p:cNvGrpSpPr>
            <a:grpSpLocks/>
          </p:cNvGrpSpPr>
          <p:nvPr/>
        </p:nvGrpSpPr>
        <p:grpSpPr bwMode="auto">
          <a:xfrm>
            <a:off x="7543800" y="1397000"/>
            <a:ext cx="914400" cy="336550"/>
            <a:chOff x="3648" y="3388"/>
            <a:chExt cx="576" cy="212"/>
          </a:xfrm>
        </p:grpSpPr>
        <p:sp>
          <p:nvSpPr>
            <p:cNvPr id="7189" name="Rectangle 53"/>
            <p:cNvSpPr>
              <a:spLocks noChangeArrowheads="1"/>
            </p:cNvSpPr>
            <p:nvPr/>
          </p:nvSpPr>
          <p:spPr bwMode="auto">
            <a:xfrm>
              <a:off x="3648" y="3408"/>
              <a:ext cx="576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2"/>
                </a:buClr>
                <a:buFont typeface="Monotype Sorts" pitchFamily="2" charset="2"/>
                <a:buChar char="l"/>
              </a:pPr>
              <a:endParaRPr lang="en-US" altLang="en-US" sz="2000"/>
            </a:p>
          </p:txBody>
        </p:sp>
        <p:sp>
          <p:nvSpPr>
            <p:cNvPr id="7190" name="Text Box 54"/>
            <p:cNvSpPr txBox="1">
              <a:spLocks noChangeArrowheads="1"/>
            </p:cNvSpPr>
            <p:nvPr/>
          </p:nvSpPr>
          <p:spPr bwMode="auto">
            <a:xfrm>
              <a:off x="3822" y="3388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folHlink"/>
                </a:buClr>
                <a:buChar char="*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folHlink"/>
                </a:buClr>
                <a:buSzPct val="80000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1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SzPct val="65000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chemeClr val="folHlink"/>
                </a:buClr>
                <a:buSzPct val="80000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223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chemeClr val="bg2">
                    <a:lumMod val="50000"/>
                  </a:schemeClr>
                </a:solidFill>
              </a:rPr>
              <a:t>Implementation of Stacks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4351338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Any list implementation could be used to implement a stack</a:t>
            </a:r>
          </a:p>
          <a:p>
            <a:pPr lvl="1"/>
            <a:r>
              <a:rPr lang="en-US" altLang="en-US" sz="2400" dirty="0" smtClean="0"/>
              <a:t>Arrays (</a:t>
            </a:r>
            <a:r>
              <a:rPr lang="en-US" altLang="en-US" sz="2400" dirty="0" smtClean="0">
                <a:solidFill>
                  <a:schemeClr val="hlink"/>
                </a:solidFill>
              </a:rPr>
              <a:t>static</a:t>
            </a:r>
            <a:r>
              <a:rPr lang="en-US" altLang="en-US" sz="2400" dirty="0" smtClean="0"/>
              <a:t>: the size of stack is given initially)</a:t>
            </a:r>
          </a:p>
          <a:p>
            <a:pPr lvl="1"/>
            <a:r>
              <a:rPr lang="en-US" altLang="en-US" sz="2400" dirty="0" smtClean="0"/>
              <a:t>Linked lists (</a:t>
            </a:r>
            <a:r>
              <a:rPr lang="en-US" altLang="en-US" sz="2400" dirty="0" smtClean="0">
                <a:solidFill>
                  <a:schemeClr val="hlink"/>
                </a:solidFill>
              </a:rPr>
              <a:t>dynamic</a:t>
            </a:r>
            <a:r>
              <a:rPr lang="en-US" altLang="en-US" sz="2400" dirty="0" smtClean="0"/>
              <a:t>: never become full)</a:t>
            </a:r>
          </a:p>
          <a:p>
            <a:r>
              <a:rPr lang="en-US" altLang="en-US" sz="2800" dirty="0" smtClean="0"/>
              <a:t>We will explore implementations based on array and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-2286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chemeClr val="bg2">
                    <a:lumMod val="50000"/>
                  </a:schemeClr>
                </a:solidFill>
              </a:rPr>
              <a:t>Array Implementation of Stack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4114800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Need to declare an array size ahead of time</a:t>
            </a:r>
          </a:p>
          <a:p>
            <a:r>
              <a:rPr lang="en-US" altLang="en-US" sz="2800" dirty="0" smtClean="0"/>
              <a:t>Associated with each stack is </a:t>
            </a:r>
            <a:r>
              <a:rPr lang="en-US" altLang="en-US" sz="2800" dirty="0" err="1" smtClean="0"/>
              <a:t>TopOfStack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for an empty stack, set </a:t>
            </a:r>
            <a:r>
              <a:rPr lang="en-US" altLang="en-US" sz="2400" dirty="0" err="1" smtClean="0"/>
              <a:t>TopOfStack</a:t>
            </a:r>
            <a:r>
              <a:rPr lang="en-US" altLang="en-US" sz="2400" dirty="0" smtClean="0"/>
              <a:t> to -1</a:t>
            </a:r>
          </a:p>
          <a:p>
            <a:r>
              <a:rPr lang="en-US" altLang="en-US" sz="2800" dirty="0" smtClean="0"/>
              <a:t>Push</a:t>
            </a:r>
          </a:p>
          <a:p>
            <a:pPr lvl="1"/>
            <a:r>
              <a:rPr lang="en-US" altLang="en-US" sz="2400" dirty="0" smtClean="0"/>
              <a:t>(1)   Increment </a:t>
            </a:r>
            <a:r>
              <a:rPr lang="en-US" altLang="en-US" sz="2400" dirty="0" err="1" smtClean="0"/>
              <a:t>TopOfStack</a:t>
            </a:r>
            <a:r>
              <a:rPr lang="en-US" altLang="en-US" sz="2400" dirty="0" smtClean="0"/>
              <a:t> by 1.</a:t>
            </a:r>
          </a:p>
          <a:p>
            <a:pPr lvl="1"/>
            <a:r>
              <a:rPr lang="en-US" altLang="en-US" sz="2400" dirty="0" smtClean="0"/>
              <a:t>(2)   Set Stack[</a:t>
            </a:r>
            <a:r>
              <a:rPr lang="en-US" altLang="en-US" sz="2400" dirty="0" err="1" smtClean="0"/>
              <a:t>TopOfStack</a:t>
            </a:r>
            <a:r>
              <a:rPr lang="en-US" altLang="en-US" sz="2400" dirty="0" smtClean="0"/>
              <a:t>] = X</a:t>
            </a:r>
          </a:p>
          <a:p>
            <a:r>
              <a:rPr lang="en-US" altLang="en-US" sz="2800" dirty="0" smtClean="0"/>
              <a:t>Pop</a:t>
            </a:r>
          </a:p>
          <a:p>
            <a:pPr lvl="1"/>
            <a:r>
              <a:rPr lang="en-US" altLang="en-US" sz="2400" dirty="0" smtClean="0"/>
              <a:t>(1)   Set return value to Stack[</a:t>
            </a:r>
            <a:r>
              <a:rPr lang="en-US" altLang="en-US" sz="2400" dirty="0" err="1" smtClean="0"/>
              <a:t>TopOfStack</a:t>
            </a:r>
            <a:r>
              <a:rPr lang="en-US" altLang="en-US" sz="2400" dirty="0" smtClean="0"/>
              <a:t>]</a:t>
            </a:r>
          </a:p>
          <a:p>
            <a:pPr lvl="1"/>
            <a:r>
              <a:rPr lang="en-US" altLang="en-US" sz="2400" dirty="0" smtClean="0"/>
              <a:t>(2)   Decrement </a:t>
            </a:r>
            <a:r>
              <a:rPr lang="en-US" altLang="en-US" sz="2400" dirty="0" err="1" smtClean="0"/>
              <a:t>TopOfStack</a:t>
            </a:r>
            <a:r>
              <a:rPr lang="en-US" altLang="en-US" sz="2400" dirty="0" smtClean="0"/>
              <a:t> by 1</a:t>
            </a:r>
          </a:p>
          <a:p>
            <a:r>
              <a:rPr lang="en-US" altLang="en-US" sz="2800" dirty="0" smtClean="0"/>
              <a:t>These operations are performed in very fast constant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4400" b="1" dirty="0" smtClean="0">
                <a:solidFill>
                  <a:schemeClr val="bg2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304800" y="1066800"/>
            <a:ext cx="8718550" cy="46640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anchor="ctr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class Stack {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public: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Stack(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 = 10</a:t>
            </a: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			</a:t>
            </a:r>
            <a:r>
              <a:rPr lang="en-US" altLang="en-US" sz="2000" b="0" dirty="0">
                <a:solidFill>
                  <a:srgbClr val="339966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constructor</a:t>
            </a:r>
            <a:endParaRPr lang="en-US" altLang="en-US" sz="2000" b="0" dirty="0">
              <a:solidFill>
                <a:srgbClr val="339966"/>
              </a:solidFill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~Stack() { delete</a:t>
            </a: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[] values; }	</a:t>
            </a:r>
            <a:r>
              <a:rPr lang="en-US" altLang="en-US" sz="2000" b="0" dirty="0">
                <a:solidFill>
                  <a:srgbClr val="339966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destructor</a:t>
            </a:r>
            <a:endParaRPr lang="en-US" altLang="en-US" sz="2000" b="0" dirty="0">
              <a:solidFill>
                <a:srgbClr val="339966"/>
              </a:solidFill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IsEmpty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 { return top == -1; }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IsFull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 { return 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top ==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maxTop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}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double Top();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void Push(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double x);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double Pop();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DisplayStack</a:t>
            </a: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private:</a:t>
            </a:r>
            <a:endParaRPr lang="en-US" altLang="en-US" sz="2000" b="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maxTop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en-US" sz="2000" b="0" dirty="0">
                <a:solidFill>
                  <a:srgbClr val="339966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>
                <a:solidFill>
                  <a:srgbClr val="339966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max stack size = size - 1</a:t>
            </a:r>
            <a:endParaRPr lang="en-US" altLang="en-US" sz="2000" b="0" dirty="0">
              <a:solidFill>
                <a:srgbClr val="339966"/>
              </a:solidFill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top;</a:t>
            </a:r>
            <a:r>
              <a:rPr lang="en-US" altLang="en-US" sz="2000" b="0" dirty="0">
                <a:solidFill>
                  <a:srgbClr val="339966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// current top of stack</a:t>
            </a:r>
            <a:endParaRPr lang="en-US" altLang="en-US" sz="2000" b="0" dirty="0">
              <a:solidFill>
                <a:srgbClr val="339966"/>
              </a:solidFill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double*</a:t>
            </a: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2000" b="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values;</a:t>
            </a: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000" b="0" dirty="0">
                <a:solidFill>
                  <a:srgbClr val="339966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element array</a:t>
            </a:r>
            <a:endParaRPr lang="en-US" altLang="en-US" sz="2000" b="0" dirty="0">
              <a:solidFill>
                <a:srgbClr val="339966"/>
              </a:solidFill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FFFF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</TotalTime>
  <Words>1203</Words>
  <Application>Microsoft Office PowerPoint</Application>
  <PresentationFormat>On-screen Show (4:3)</PresentationFormat>
  <Paragraphs>369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StackS </vt:lpstr>
      <vt:lpstr>Overview</vt:lpstr>
      <vt:lpstr>The Stack ADT</vt:lpstr>
      <vt:lpstr>Stack ADT</vt:lpstr>
      <vt:lpstr>The Fundamental Operations of Stack ADT</vt:lpstr>
      <vt:lpstr>Push and Pop</vt:lpstr>
      <vt:lpstr>Implementation of Stacks</vt:lpstr>
      <vt:lpstr>Array Implementation of Stack</vt:lpstr>
      <vt:lpstr>Stack class</vt:lpstr>
      <vt:lpstr>Stack class</vt:lpstr>
      <vt:lpstr>Creating a Stack</vt:lpstr>
      <vt:lpstr>Push onto Stack</vt:lpstr>
      <vt:lpstr>Pop from Stack</vt:lpstr>
      <vt:lpstr>Stack Top</vt:lpstr>
      <vt:lpstr>Printing all the elements</vt:lpstr>
      <vt:lpstr>Sample run using Stack</vt:lpstr>
      <vt:lpstr>PowerPoint Presentation</vt:lpstr>
      <vt:lpstr>Linked List Implementation</vt:lpstr>
      <vt:lpstr>Stack Applications</vt:lpstr>
      <vt:lpstr>Balancing Symbols</vt:lpstr>
      <vt:lpstr>Postfix Expressions</vt:lpstr>
      <vt:lpstr>Converting to Postfix Expressions</vt:lpstr>
      <vt:lpstr>Infix to Postfix Conversion</vt:lpstr>
      <vt:lpstr>Infix to Postfix Conversion: a + b * c - ( d * e + f ) * g</vt:lpstr>
      <vt:lpstr>Postfix Evaluation</vt:lpstr>
      <vt:lpstr>Evaluate  6  5  2  3  +  8  *  +  3  -  * </vt:lpstr>
      <vt:lpstr>Function Calls</vt:lpstr>
      <vt:lpstr>PowerPoint Presentation</vt:lpstr>
      <vt:lpstr>End of Slides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fuhb</dc:creator>
  <cp:lastModifiedBy>Firdaus</cp:lastModifiedBy>
  <cp:revision>159</cp:revision>
  <dcterms:created xsi:type="dcterms:W3CDTF">2005-09-02T05:46:43Z</dcterms:created>
  <dcterms:modified xsi:type="dcterms:W3CDTF">2017-09-06T04:24:42Z</dcterms:modified>
</cp:coreProperties>
</file>