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23" r:id="rId53"/>
    <p:sldId id="324" r:id="rId54"/>
    <p:sldId id="325" r:id="rId55"/>
    <p:sldId id="311" r:id="rId56"/>
    <p:sldId id="329" r:id="rId57"/>
    <p:sldId id="330" r:id="rId58"/>
    <p:sldId id="314" r:id="rId59"/>
    <p:sldId id="327" r:id="rId60"/>
    <p:sldId id="328" r:id="rId61"/>
    <p:sldId id="322" r:id="rId62"/>
  </p:sldIdLst>
  <p:sldSz cx="9144000" cy="6858000" type="screen4x3"/>
  <p:notesSz cx="6781800" cy="9918700"/>
  <p:embeddedFontLst>
    <p:embeddedFont>
      <p:font typeface="Calibri" panose="020F0502020204030204" pitchFamily="34" charset="0"/>
      <p:regular r:id="rId64"/>
      <p:bold r:id="rId65"/>
      <p:italic r:id="rId66"/>
      <p:boldItalic r:id="rId67"/>
    </p:embeddedFont>
    <p:embeddedFont>
      <p:font typeface="Arial Narrow" panose="020B060602020203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555238A-1AE9-4C5B-9233-4945E004C48C}">
  <a:tblStyle styleId="{6555238A-1AE9-4C5B-9233-4945E004C48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B8ADDAD-AB43-49B3-A71D-DEA69F034108}"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38462" cy="495299"/>
          </a:xfrm>
          <a:prstGeom prst="rect">
            <a:avLst/>
          </a:prstGeom>
          <a:noFill/>
          <a:ln>
            <a:noFill/>
          </a:ln>
        </p:spPr>
        <p:txBody>
          <a:bodyPr lIns="91425" tIns="91425" rIns="91425" bIns="91425" anchor="t"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41750" y="0"/>
            <a:ext cx="2938462" cy="495299"/>
          </a:xfrm>
          <a:prstGeom prst="rect">
            <a:avLst/>
          </a:prstGeom>
          <a:noFill/>
          <a:ln>
            <a:noFill/>
          </a:ln>
        </p:spPr>
        <p:txBody>
          <a:bodyPr lIns="91425" tIns="91425" rIns="91425" bIns="91425" anchor="t" anchorCtr="0"/>
          <a:lstStyle>
            <a:lvl1pPr marL="0" marR="0" lvl="0" indent="0" algn="r"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911225" y="744537"/>
            <a:ext cx="4959350" cy="3719511"/>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77862" y="4711700"/>
            <a:ext cx="5426074" cy="4462463"/>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1813"/>
            <a:ext cx="2938462" cy="495299"/>
          </a:xfrm>
          <a:prstGeom prst="rect">
            <a:avLst/>
          </a:prstGeom>
          <a:noFill/>
          <a:ln>
            <a:noFill/>
          </a:ln>
        </p:spPr>
        <p:txBody>
          <a:bodyPr lIns="91425" tIns="91425" rIns="91425" bIns="91425" anchor="b" anchorCtr="0"/>
          <a:lstStyle>
            <a:lvl1pPr marL="0" marR="0" lvl="0" indent="0" algn="l" rtl="0">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41750" y="9421813"/>
            <a:ext cx="2938462" cy="49529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701554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36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151" name="Shape 15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55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264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50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437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48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128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95" name="Shape 19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3070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666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394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16" name="Shape 21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70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217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227" name="Shape 227"/>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1404806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863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41" name="Shape 24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75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47" name="Shape 24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11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268" name="Shape 268"/>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702316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87" name="Shape 28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414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570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00" name="Shape 30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111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598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15" name="Shape 31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41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21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22" name="Shape 32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064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949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336" name="Shape 336"/>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32</a:t>
            </a:fld>
            <a:endParaRPr lang="en-US"/>
          </a:p>
        </p:txBody>
      </p:sp>
    </p:spTree>
    <p:extLst>
      <p:ext uri="{BB962C8B-B14F-4D97-AF65-F5344CB8AC3E}">
        <p14:creationId xmlns:p14="http://schemas.microsoft.com/office/powerpoint/2010/main" val="35933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33</a:t>
            </a:fld>
            <a:endParaRPr lang="en-US"/>
          </a:p>
        </p:txBody>
      </p:sp>
    </p:spTree>
    <p:extLst>
      <p:ext uri="{BB962C8B-B14F-4D97-AF65-F5344CB8AC3E}">
        <p14:creationId xmlns:p14="http://schemas.microsoft.com/office/powerpoint/2010/main" val="2430442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352" name="Shape 352"/>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34</a:t>
            </a:fld>
            <a:endParaRPr lang="en-US"/>
          </a:p>
        </p:txBody>
      </p:sp>
    </p:spTree>
    <p:extLst>
      <p:ext uri="{BB962C8B-B14F-4D97-AF65-F5344CB8AC3E}">
        <p14:creationId xmlns:p14="http://schemas.microsoft.com/office/powerpoint/2010/main" val="1190928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59" name="Shape 35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26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66" name="Shape 366"/>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36</a:t>
            </a:fld>
            <a:endParaRPr lang="en-US"/>
          </a:p>
        </p:txBody>
      </p:sp>
    </p:spTree>
    <p:extLst>
      <p:ext uri="{BB962C8B-B14F-4D97-AF65-F5344CB8AC3E}">
        <p14:creationId xmlns:p14="http://schemas.microsoft.com/office/powerpoint/2010/main" val="52162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3680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38</a:t>
            </a:fld>
            <a:endParaRPr lang="en-US"/>
          </a:p>
        </p:txBody>
      </p:sp>
    </p:spTree>
    <p:extLst>
      <p:ext uri="{BB962C8B-B14F-4D97-AF65-F5344CB8AC3E}">
        <p14:creationId xmlns:p14="http://schemas.microsoft.com/office/powerpoint/2010/main" val="624022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388" name="Shape 388"/>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39</a:t>
            </a:fld>
            <a:endParaRPr lang="en-US"/>
          </a:p>
        </p:txBody>
      </p:sp>
    </p:spTree>
    <p:extLst>
      <p:ext uri="{BB962C8B-B14F-4D97-AF65-F5344CB8AC3E}">
        <p14:creationId xmlns:p14="http://schemas.microsoft.com/office/powerpoint/2010/main" val="216851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14" name="Shape 11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2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394" name="Shape 39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455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29702051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09" name="Shape 409"/>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42</a:t>
            </a:fld>
            <a:endParaRPr lang="en-US"/>
          </a:p>
        </p:txBody>
      </p:sp>
    </p:spTree>
    <p:extLst>
      <p:ext uri="{BB962C8B-B14F-4D97-AF65-F5344CB8AC3E}">
        <p14:creationId xmlns:p14="http://schemas.microsoft.com/office/powerpoint/2010/main" val="1498420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415" name="Shape 41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041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1" name="Shape 421"/>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22" name="Shape 422"/>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44</a:t>
            </a:fld>
            <a:endParaRPr lang="en-US"/>
          </a:p>
        </p:txBody>
      </p:sp>
    </p:spTree>
    <p:extLst>
      <p:ext uri="{BB962C8B-B14F-4D97-AF65-F5344CB8AC3E}">
        <p14:creationId xmlns:p14="http://schemas.microsoft.com/office/powerpoint/2010/main" val="9245156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29" name="Shape 429"/>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45</a:t>
            </a:fld>
            <a:endParaRPr lang="en-US"/>
          </a:p>
        </p:txBody>
      </p:sp>
    </p:spTree>
    <p:extLst>
      <p:ext uri="{BB962C8B-B14F-4D97-AF65-F5344CB8AC3E}">
        <p14:creationId xmlns:p14="http://schemas.microsoft.com/office/powerpoint/2010/main" val="1755318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37" name="Shape 437"/>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46</a:t>
            </a:fld>
            <a:endParaRPr lang="en-US"/>
          </a:p>
        </p:txBody>
      </p:sp>
    </p:spTree>
    <p:extLst>
      <p:ext uri="{BB962C8B-B14F-4D97-AF65-F5344CB8AC3E}">
        <p14:creationId xmlns:p14="http://schemas.microsoft.com/office/powerpoint/2010/main" val="3267761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45" name="Shape 445"/>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47</a:t>
            </a:fld>
            <a:endParaRPr lang="en-US"/>
          </a:p>
        </p:txBody>
      </p:sp>
    </p:spTree>
    <p:extLst>
      <p:ext uri="{BB962C8B-B14F-4D97-AF65-F5344CB8AC3E}">
        <p14:creationId xmlns:p14="http://schemas.microsoft.com/office/powerpoint/2010/main" val="1143647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53" name="Shape 453"/>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Clr>
                <a:schemeClr val="dk1"/>
              </a:buClr>
              <a:buSzPct val="25000"/>
              <a:buFont typeface="Arial"/>
              <a:buNone/>
            </a:pPr>
            <a:fld id="{00000000-1234-1234-1234-123412341234}" type="slidenum">
              <a:rPr lang="en-US"/>
              <a:t>48</a:t>
            </a:fld>
            <a:endParaRPr lang="en-US"/>
          </a:p>
        </p:txBody>
      </p:sp>
    </p:spTree>
    <p:extLst>
      <p:ext uri="{BB962C8B-B14F-4D97-AF65-F5344CB8AC3E}">
        <p14:creationId xmlns:p14="http://schemas.microsoft.com/office/powerpoint/2010/main" val="26428254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461" name="Shape 461"/>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49</a:t>
            </a:fld>
            <a:endParaRPr lang="en-US"/>
          </a:p>
        </p:txBody>
      </p:sp>
    </p:spTree>
    <p:extLst>
      <p:ext uri="{BB962C8B-B14F-4D97-AF65-F5344CB8AC3E}">
        <p14:creationId xmlns:p14="http://schemas.microsoft.com/office/powerpoint/2010/main" val="192548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6341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7" name="Shape 467"/>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rtl="0">
              <a:spcBef>
                <a:spcPts val="0"/>
              </a:spcBef>
              <a:buNone/>
            </a:pPr>
            <a:endParaRPr/>
          </a:p>
        </p:txBody>
      </p:sp>
      <p:sp>
        <p:nvSpPr>
          <p:cNvPr id="468" name="Shape 468"/>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50</a:t>
            </a:fld>
            <a:endParaRPr lang="en-US"/>
          </a:p>
        </p:txBody>
      </p:sp>
    </p:spTree>
    <p:extLst>
      <p:ext uri="{BB962C8B-B14F-4D97-AF65-F5344CB8AC3E}">
        <p14:creationId xmlns:p14="http://schemas.microsoft.com/office/powerpoint/2010/main" val="3564046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0" name="Shape 570"/>
          <p:cNvSpPr txBox="1">
            <a:spLocks noGrp="1"/>
          </p:cNvSpPr>
          <p:nvPr>
            <p:ph type="body" idx="1"/>
          </p:nvPr>
        </p:nvSpPr>
        <p:spPr>
          <a:xfrm>
            <a:off x="677862" y="4711700"/>
            <a:ext cx="5426100" cy="4462500"/>
          </a:xfrm>
          <a:prstGeom prst="rect">
            <a:avLst/>
          </a:prstGeom>
        </p:spPr>
        <p:txBody>
          <a:bodyPr lIns="91425" tIns="91425" rIns="91425" bIns="91425" anchor="t" anchorCtr="0">
            <a:noAutofit/>
          </a:bodyPr>
          <a:lstStyle/>
          <a:p>
            <a:pPr lvl="0">
              <a:spcBef>
                <a:spcPts val="0"/>
              </a:spcBef>
              <a:buNone/>
            </a:pPr>
            <a:endParaRPr/>
          </a:p>
        </p:txBody>
      </p:sp>
      <p:sp>
        <p:nvSpPr>
          <p:cNvPr id="571" name="Shape 571"/>
          <p:cNvSpPr txBox="1">
            <a:spLocks noGrp="1"/>
          </p:cNvSpPr>
          <p:nvPr>
            <p:ph type="sldNum" idx="12"/>
          </p:nvPr>
        </p:nvSpPr>
        <p:spPr>
          <a:xfrm>
            <a:off x="3841750" y="9421813"/>
            <a:ext cx="2938500" cy="495300"/>
          </a:xfrm>
          <a:prstGeom prst="rect">
            <a:avLst/>
          </a:prstGeom>
        </p:spPr>
        <p:txBody>
          <a:bodyPr lIns="91425" tIns="45700" rIns="91425" bIns="45700" anchor="b" anchorCtr="0">
            <a:noAutofit/>
          </a:bodyPr>
          <a:lstStyle/>
          <a:p>
            <a:pPr lvl="0">
              <a:spcBef>
                <a:spcPts val="0"/>
              </a:spcBef>
              <a:buClr>
                <a:schemeClr val="dk1"/>
              </a:buClr>
              <a:buSzPct val="25000"/>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199767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970" name="Shape 97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0259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92" name="Shape 109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2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92" name="Shape 109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23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Shape 109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092" name="Shape 109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223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Shape 1259"/>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260" name="Shape 1260"/>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45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169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93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124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77862" y="4711700"/>
            <a:ext cx="5426074" cy="4462463"/>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911225" y="744538"/>
            <a:ext cx="4959350" cy="37195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72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143000" y="1122362"/>
            <a:ext cx="6858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143000" y="3602037"/>
            <a:ext cx="6858000" cy="1655761"/>
          </a:xfrm>
          <a:prstGeom prst="rect">
            <a:avLst/>
          </a:prstGeom>
          <a:noFill/>
          <a:ln>
            <a:noFill/>
          </a:ln>
        </p:spPr>
        <p:txBody>
          <a:bodyPr lIns="91425" tIns="91425" rIns="91425" bIns="91425" anchor="t" anchorCtr="0"/>
          <a:lstStyle>
            <a:lvl1pPr marL="0" marR="0" lvl="0" indent="0" algn="ctr" rtl="0">
              <a:lnSpc>
                <a:spcPct val="90000"/>
              </a:lnSpc>
              <a:spcBef>
                <a:spcPts val="750"/>
              </a:spcBef>
              <a:buClr>
                <a:schemeClr val="dk1"/>
              </a:buClr>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375"/>
              </a:spcBef>
              <a:buClr>
                <a:schemeClr val="dk1"/>
              </a:buClr>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375"/>
              </a:spcBef>
              <a:buClr>
                <a:schemeClr val="dk1"/>
              </a:buClr>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629841" y="457200"/>
            <a:ext cx="2949178"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a:spLocks noGrp="1"/>
          </p:cNvSpPr>
          <p:nvPr>
            <p:ph type="pic" idx="2"/>
          </p:nvPr>
        </p:nvSpPr>
        <p:spPr>
          <a:xfrm>
            <a:off x="3887391" y="987425"/>
            <a:ext cx="4629150" cy="4873624"/>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1"/>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rot="5400000">
            <a:off x="2396330" y="57943"/>
            <a:ext cx="4351338" cy="78867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4623593" y="2285206"/>
            <a:ext cx="5811838" cy="197167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8" name="Shape 88"/>
          <p:cNvSpPr txBox="1">
            <a:spLocks noGrp="1"/>
          </p:cNvSpPr>
          <p:nvPr>
            <p:ph type="body" idx="1"/>
          </p:nvPr>
        </p:nvSpPr>
        <p:spPr>
          <a:xfrm rot="5400000">
            <a:off x="623093" y="370681"/>
            <a:ext cx="5811838" cy="5800725"/>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09600" y="228600"/>
            <a:ext cx="7848599" cy="11430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609600" y="1676400"/>
            <a:ext cx="3848099" cy="4800600"/>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610100" y="1676400"/>
            <a:ext cx="3848099" cy="2324099"/>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10100" y="4152900"/>
            <a:ext cx="3848099" cy="2324099"/>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
        <p:nvSpPr>
          <p:cNvPr id="43" name="Shape 4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23887" y="1709739"/>
            <a:ext cx="788670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45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623887" y="4589464"/>
            <a:ext cx="7886700" cy="1500187"/>
          </a:xfrm>
          <a:prstGeom prst="rect">
            <a:avLst/>
          </a:prstGeom>
          <a:noFill/>
          <a:ln>
            <a:noFill/>
          </a:ln>
        </p:spPr>
        <p:txBody>
          <a:bodyPr lIns="91425" tIns="91425" rIns="91425" bIns="91425" anchor="t" anchorCtr="0"/>
          <a:lstStyle>
            <a:lvl1pPr marL="0" marR="0" lvl="0" indent="0" algn="l" rtl="0">
              <a:lnSpc>
                <a:spcPct val="90000"/>
              </a:lnSpc>
              <a:spcBef>
                <a:spcPts val="750"/>
              </a:spcBef>
              <a:buClr>
                <a:srgbClr val="888888"/>
              </a:buClr>
              <a:buFont typeface="Arial"/>
              <a:buNone/>
              <a:defRPr sz="1800" b="0" i="0" u="none" strike="noStrike" cap="none">
                <a:solidFill>
                  <a:srgbClr val="888888"/>
                </a:solidFill>
                <a:latin typeface="Calibri"/>
                <a:ea typeface="Calibri"/>
                <a:cs typeface="Calibri"/>
                <a:sym typeface="Calibri"/>
              </a:defRPr>
            </a:lvl1pPr>
            <a:lvl2pPr marL="342900" marR="0" lvl="1" indent="0" algn="l" rtl="0">
              <a:lnSpc>
                <a:spcPct val="90000"/>
              </a:lnSpc>
              <a:spcBef>
                <a:spcPts val="375"/>
              </a:spcBef>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l" rtl="0">
              <a:lnSpc>
                <a:spcPct val="90000"/>
              </a:lnSpc>
              <a:spcBef>
                <a:spcPts val="375"/>
              </a:spcBef>
              <a:buClr>
                <a:srgbClr val="888888"/>
              </a:buClr>
              <a:buFont typeface="Arial"/>
              <a:buNone/>
              <a:defRPr sz="1350" b="0" i="0" u="none" strike="noStrike" cap="none">
                <a:solidFill>
                  <a:srgbClr val="888888"/>
                </a:solidFill>
                <a:latin typeface="Calibri"/>
                <a:ea typeface="Calibri"/>
                <a:cs typeface="Calibri"/>
                <a:sym typeface="Calibri"/>
              </a:defRPr>
            </a:lvl3pPr>
            <a:lvl4pPr marL="1028700" marR="0" lvl="3"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4pPr>
            <a:lvl5pPr marL="1371600" marR="0" lvl="4"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5pPr>
            <a:lvl6pPr marL="1714500" marR="0" lvl="5"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6pPr>
            <a:lvl7pPr marL="2057400" marR="0" lvl="6"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7pPr>
            <a:lvl8pPr marL="2400300" marR="0" lvl="7"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8pPr>
            <a:lvl9pPr marL="2743200" marR="0" lvl="8" indent="0" algn="l" rtl="0">
              <a:lnSpc>
                <a:spcPct val="90000"/>
              </a:lnSpc>
              <a:spcBef>
                <a:spcPts val="375"/>
              </a:spcBef>
              <a:buClr>
                <a:srgbClr val="888888"/>
              </a:buClr>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628650" y="1825625"/>
            <a:ext cx="38862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629150" y="1825625"/>
            <a:ext cx="38862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29841"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629841" y="1681163"/>
            <a:ext cx="3868340" cy="823912"/>
          </a:xfrm>
          <a:prstGeom prst="rect">
            <a:avLst/>
          </a:prstGeom>
          <a:noFill/>
          <a:ln>
            <a:noFill/>
          </a:ln>
        </p:spPr>
        <p:txBody>
          <a:bodyPr lIns="91425" tIns="91425" rIns="91425" bIns="91425" anchor="b" anchorCtr="0"/>
          <a:lstStyle>
            <a:lvl1pPr marL="0" marR="0" lvl="0" indent="0" algn="l" rtl="0">
              <a:lnSpc>
                <a:spcPct val="90000"/>
              </a:lnSpc>
              <a:spcBef>
                <a:spcPts val="75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2"/>
          </p:nvPr>
        </p:nvSpPr>
        <p:spPr>
          <a:xfrm>
            <a:off x="629841" y="2505075"/>
            <a:ext cx="3868340" cy="368458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3"/>
          </p:nvPr>
        </p:nvSpPr>
        <p:spPr>
          <a:xfrm>
            <a:off x="4629150" y="1681163"/>
            <a:ext cx="3887390" cy="823912"/>
          </a:xfrm>
          <a:prstGeom prst="rect">
            <a:avLst/>
          </a:prstGeom>
          <a:noFill/>
          <a:ln>
            <a:noFill/>
          </a:ln>
        </p:spPr>
        <p:txBody>
          <a:bodyPr lIns="91425" tIns="91425" rIns="91425" bIns="91425" anchor="b" anchorCtr="0"/>
          <a:lstStyle>
            <a:lvl1pPr marL="0" marR="0" lvl="0" indent="0" algn="l" rtl="0">
              <a:lnSpc>
                <a:spcPct val="90000"/>
              </a:lnSpc>
              <a:spcBef>
                <a:spcPts val="750"/>
              </a:spcBef>
              <a:buClr>
                <a:schemeClr val="dk1"/>
              </a:buClr>
              <a:buFont typeface="Arial"/>
              <a:buNone/>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4"/>
          </p:nvPr>
        </p:nvSpPr>
        <p:spPr>
          <a:xfrm>
            <a:off x="4629150" y="2505075"/>
            <a:ext cx="3887390" cy="368458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29841" y="457200"/>
            <a:ext cx="2949178"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3887391" y="987425"/>
            <a:ext cx="4629150" cy="4873624"/>
          </a:xfrm>
          <a:prstGeom prst="rect">
            <a:avLst/>
          </a:prstGeom>
          <a:noFill/>
          <a:ln>
            <a:noFill/>
          </a:ln>
        </p:spPr>
        <p:txBody>
          <a:bodyPr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629841" y="2057400"/>
            <a:ext cx="2949178" cy="3811588"/>
          </a:xfrm>
          <a:prstGeom prst="rect">
            <a:avLst/>
          </a:prstGeom>
          <a:noFill/>
          <a:ln>
            <a:noFill/>
          </a:ln>
        </p:spPr>
        <p:txBody>
          <a:bodyPr lIns="91425" tIns="91425" rIns="91425" bIns="91425" anchor="t" anchorCtr="0"/>
          <a:lstStyle>
            <a:lvl1pPr marL="0" marR="0" lvl="0" indent="0" algn="l" rtl="0">
              <a:lnSpc>
                <a:spcPct val="90000"/>
              </a:lnSpc>
              <a:spcBef>
                <a:spcPts val="750"/>
              </a:spcBef>
              <a:buClr>
                <a:schemeClr val="dk1"/>
              </a:buClr>
              <a:buFont typeface="Arial"/>
              <a:buNone/>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Font typeface="Arial"/>
              <a:buNone/>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Font typeface="Arial"/>
              <a:buNone/>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33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lIns="91425" tIns="91425" rIns="91425" bIns="91425" anchor="ctr" anchorCtr="0"/>
          <a:lstStyle>
            <a:lvl1pPr marL="0" marR="0" lvl="0" indent="42862" algn="l"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3028950" y="6356351"/>
            <a:ext cx="3086099" cy="365125"/>
          </a:xfrm>
          <a:prstGeom prst="rect">
            <a:avLst/>
          </a:prstGeom>
          <a:noFill/>
          <a:ln>
            <a:noFill/>
          </a:ln>
        </p:spPr>
        <p:txBody>
          <a:bodyPr lIns="91425" tIns="91425" rIns="91425" bIns="91425" anchor="ctr" anchorCtr="0"/>
          <a:lstStyle>
            <a:lvl1pPr marL="0" marR="0" lvl="0" indent="42862" algn="ctr" rtl="0">
              <a:spcBef>
                <a:spcPts val="180"/>
              </a:spcBef>
              <a:spcAft>
                <a:spcPts val="0"/>
              </a:spcAft>
              <a:buClr>
                <a:schemeClr val="dk2"/>
              </a:buClr>
              <a:buSzPct val="75000"/>
              <a:buFont typeface="Arial"/>
              <a:buChar char="●"/>
              <a:defRPr sz="900" b="1" i="0" u="none" strike="noStrike" cap="none">
                <a:solidFill>
                  <a:srgbClr val="888888"/>
                </a:solidFill>
                <a:latin typeface="Arial"/>
                <a:ea typeface="Arial"/>
                <a:cs typeface="Arial"/>
                <a:sym typeface="Arial"/>
              </a:defRPr>
            </a:lvl1pPr>
            <a:lvl2pPr marL="457200" marR="0" lvl="1"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2pPr>
            <a:lvl3pPr marL="914400" marR="0" lvl="2"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3pPr>
            <a:lvl4pPr marL="1371600" marR="0" lvl="3"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4pPr>
            <a:lvl5pPr marL="1828800" marR="0" lvl="4" indent="95250" algn="l" rtl="0">
              <a:spcBef>
                <a:spcPts val="400"/>
              </a:spcBef>
              <a:spcAft>
                <a:spcPts val="0"/>
              </a:spcAft>
              <a:buClr>
                <a:schemeClr val="dk2"/>
              </a:buClr>
              <a:buSzPct val="75000"/>
              <a:buFont typeface="Arial"/>
              <a:buChar char="●"/>
              <a:defRPr sz="2000" b="1" i="0" u="none" strike="noStrike" cap="none">
                <a:solidFill>
                  <a:schemeClr val="dk1"/>
                </a:solidFill>
                <a:latin typeface="Arial"/>
                <a:ea typeface="Arial"/>
                <a:cs typeface="Arial"/>
                <a:sym typeface="Arial"/>
              </a:defRPr>
            </a:lvl5pPr>
            <a:lvl6pPr marL="2286000" marR="0" lvl="5" indent="0" algn="l" rtl="0">
              <a:spcBef>
                <a:spcPts val="0"/>
              </a:spcBef>
              <a:buNone/>
              <a:defRPr sz="2000" b="1" i="0" u="none" strike="noStrike" cap="none">
                <a:solidFill>
                  <a:schemeClr val="dk1"/>
                </a:solidFill>
                <a:latin typeface="Arial"/>
                <a:ea typeface="Arial"/>
                <a:cs typeface="Arial"/>
                <a:sym typeface="Arial"/>
              </a:defRPr>
            </a:lvl6pPr>
            <a:lvl7pPr marL="2743200" marR="0" lvl="6" indent="0" algn="l" rtl="0">
              <a:spcBef>
                <a:spcPts val="0"/>
              </a:spcBef>
              <a:buNone/>
              <a:defRPr sz="2000" b="1" i="0" u="none" strike="noStrike" cap="none">
                <a:solidFill>
                  <a:schemeClr val="dk1"/>
                </a:solidFill>
                <a:latin typeface="Arial"/>
                <a:ea typeface="Arial"/>
                <a:cs typeface="Arial"/>
                <a:sym typeface="Arial"/>
              </a:defRPr>
            </a:lvl7pPr>
            <a:lvl8pPr marL="3200400" marR="0" lvl="7" indent="0" algn="l" rtl="0">
              <a:spcBef>
                <a:spcPts val="0"/>
              </a:spcBef>
              <a:buNone/>
              <a:defRPr sz="2000" b="1" i="0" u="none" strike="noStrike" cap="none">
                <a:solidFill>
                  <a:schemeClr val="dk1"/>
                </a:solidFill>
                <a:latin typeface="Arial"/>
                <a:ea typeface="Arial"/>
                <a:cs typeface="Arial"/>
                <a:sym typeface="Arial"/>
              </a:defRPr>
            </a:lvl8pPr>
            <a:lvl9pPr marL="3657600" marR="0" lvl="8" indent="0" algn="l" rtl="0">
              <a:spcBef>
                <a:spcPts val="0"/>
              </a:spcBef>
              <a:buNone/>
              <a:defRPr sz="2000" b="1"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6457950" y="6356351"/>
            <a:ext cx="2057400"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Clr>
                <a:schemeClr val="dk2"/>
              </a:buClr>
              <a:buSzPct val="75000"/>
              <a:buFont typeface="Arial"/>
              <a:buChar char="●"/>
            </a:pPr>
            <a:fld id="{00000000-1234-1234-1234-123412341234}" type="slidenum">
              <a:rPr lang="en-US" sz="900" b="1" i="0" u="none" strike="noStrike" cap="none">
                <a:solidFill>
                  <a:srgbClr val="888888"/>
                </a:solidFill>
                <a:latin typeface="Arial"/>
                <a:ea typeface="Arial"/>
                <a:cs typeface="Arial"/>
                <a:sym typeface="Arial"/>
              </a:rPr>
              <a:t>‹#›</a:t>
            </a:fld>
            <a:endParaRPr lang="en-US" sz="900" b="1"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6997" r="-16998"/>
          </a:stretch>
        </a:blipFill>
        <a:effectLst/>
      </p:bgPr>
    </p:bg>
    <p:spTree>
      <p:nvGrpSpPr>
        <p:cNvPr id="1" name="Shape 95"/>
        <p:cNvGrpSpPr/>
        <p:nvPr/>
      </p:nvGrpSpPr>
      <p:grpSpPr>
        <a:xfrm>
          <a:off x="0" y="0"/>
          <a:ext cx="0" cy="0"/>
          <a:chOff x="0" y="0"/>
          <a:chExt cx="0" cy="0"/>
        </a:xfrm>
      </p:grpSpPr>
      <p:sp>
        <p:nvSpPr>
          <p:cNvPr id="96" name="Shape 96"/>
          <p:cNvSpPr txBox="1">
            <a:spLocks noGrp="1"/>
          </p:cNvSpPr>
          <p:nvPr>
            <p:ph type="subTitle" idx="1"/>
          </p:nvPr>
        </p:nvSpPr>
        <p:spPr>
          <a:xfrm>
            <a:off x="1981200" y="2743200"/>
            <a:ext cx="5791200" cy="19932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rgbClr val="00FF00"/>
              </a:buClr>
              <a:buSzPct val="25000"/>
              <a:buFont typeface="Arial"/>
              <a:buNone/>
            </a:pPr>
            <a:r>
              <a:rPr lang="en-US" sz="3600" b="1" dirty="0">
                <a:solidFill>
                  <a:schemeClr val="accent6">
                    <a:lumMod val="20000"/>
                    <a:lumOff val="80000"/>
                  </a:schemeClr>
                </a:solidFill>
                <a:highlight>
                  <a:srgbClr val="000000"/>
                </a:highlight>
                <a:latin typeface="Arial Narrow"/>
                <a:ea typeface="Arial Narrow"/>
                <a:cs typeface="Arial Narrow"/>
                <a:sym typeface="Arial Narrow"/>
              </a:rPr>
              <a:t>Trees</a:t>
            </a:r>
          </a:p>
          <a:p>
            <a:pPr marL="0" marR="0" lvl="0" indent="0" algn="ctr" rtl="0">
              <a:lnSpc>
                <a:spcPct val="90000"/>
              </a:lnSpc>
              <a:spcBef>
                <a:spcPts val="0"/>
              </a:spcBef>
              <a:spcAft>
                <a:spcPts val="0"/>
              </a:spcAft>
              <a:buClr>
                <a:srgbClr val="00FF00"/>
              </a:buClr>
              <a:buSzPct val="25000"/>
              <a:buFont typeface="Arial"/>
              <a:buNone/>
            </a:pPr>
            <a:r>
              <a:rPr lang="en-US" sz="3600" b="1" i="0" u="none" strike="noStrike" cap="none" dirty="0">
                <a:solidFill>
                  <a:schemeClr val="accent6">
                    <a:lumMod val="20000"/>
                    <a:lumOff val="80000"/>
                  </a:schemeClr>
                </a:solidFill>
                <a:highlight>
                  <a:srgbClr val="000000"/>
                </a:highlight>
                <a:latin typeface="Arial Narrow"/>
                <a:ea typeface="Arial Narrow"/>
                <a:cs typeface="Arial Narrow"/>
                <a:sym typeface="Arial Narrow"/>
              </a:rPr>
              <a:t>Binary Trees</a:t>
            </a:r>
            <a:br>
              <a:rPr lang="en-US" sz="3600" b="1" i="0" u="none" strike="noStrike" cap="none" dirty="0">
                <a:solidFill>
                  <a:schemeClr val="accent6">
                    <a:lumMod val="20000"/>
                    <a:lumOff val="80000"/>
                  </a:schemeClr>
                </a:solidFill>
                <a:highlight>
                  <a:srgbClr val="000000"/>
                </a:highlight>
                <a:latin typeface="Arial Narrow"/>
                <a:ea typeface="Arial Narrow"/>
                <a:cs typeface="Arial Narrow"/>
                <a:sym typeface="Arial Narrow"/>
              </a:rPr>
            </a:br>
            <a:r>
              <a:rPr lang="en-US" sz="3600" b="1" i="0" u="none" strike="noStrike" cap="none" dirty="0">
                <a:solidFill>
                  <a:schemeClr val="accent6">
                    <a:lumMod val="20000"/>
                    <a:lumOff val="80000"/>
                  </a:schemeClr>
                </a:solidFill>
                <a:highlight>
                  <a:srgbClr val="000000"/>
                </a:highlight>
                <a:latin typeface="Arial Narrow"/>
                <a:ea typeface="Arial Narrow"/>
                <a:cs typeface="Arial Narrow"/>
                <a:sym typeface="Arial Narrow"/>
              </a:rPr>
              <a:t>Binary Search Trees</a:t>
            </a:r>
          </a:p>
          <a:p>
            <a:pPr marL="0" marR="0" lvl="0" indent="0" algn="ctr" rtl="0">
              <a:lnSpc>
                <a:spcPct val="90000"/>
              </a:lnSpc>
              <a:spcBef>
                <a:spcPts val="0"/>
              </a:spcBef>
              <a:spcAft>
                <a:spcPts val="0"/>
              </a:spcAft>
              <a:buClr>
                <a:srgbClr val="00FF00"/>
              </a:buClr>
              <a:buSzPct val="25000"/>
              <a:buFont typeface="Arial"/>
              <a:buNone/>
            </a:pPr>
            <a:r>
              <a:rPr lang="en-US" sz="3600" b="1" dirty="0">
                <a:solidFill>
                  <a:schemeClr val="accent6">
                    <a:lumMod val="20000"/>
                    <a:lumOff val="80000"/>
                  </a:schemeClr>
                </a:solidFill>
                <a:highlight>
                  <a:srgbClr val="000000"/>
                </a:highlight>
                <a:latin typeface="Arial Narrow"/>
                <a:ea typeface="Arial Narrow"/>
                <a:cs typeface="Arial Narrow"/>
                <a:sym typeface="Arial Narrow"/>
              </a:rPr>
              <a:t>Balanced Binary Search Trees</a:t>
            </a:r>
          </a:p>
          <a:p>
            <a:pPr marL="0" marR="0" lvl="0" indent="0" algn="ctr" rtl="0">
              <a:lnSpc>
                <a:spcPct val="90000"/>
              </a:lnSpc>
              <a:spcBef>
                <a:spcPts val="750"/>
              </a:spcBef>
              <a:buClr>
                <a:schemeClr val="dk1"/>
              </a:buClr>
              <a:buSzPct val="25000"/>
              <a:buFont typeface="Arial"/>
              <a:buNone/>
            </a:pPr>
            <a:endParaRPr sz="1800" b="0" i="0" u="none" strike="noStrike" cap="none" dirty="0">
              <a:solidFill>
                <a:srgbClr val="FFFFFF"/>
              </a:solidFill>
              <a:highlight>
                <a:srgbClr val="000000"/>
              </a:highlight>
              <a:latin typeface="Calibri"/>
              <a:ea typeface="Calibri"/>
              <a:cs typeface="Calibri"/>
              <a:sym typeface="Calibri"/>
            </a:endParaRPr>
          </a:p>
        </p:txBody>
      </p:sp>
      <p:sp>
        <p:nvSpPr>
          <p:cNvPr id="97" name="Shape 97"/>
          <p:cNvSpPr txBox="1"/>
          <p:nvPr/>
        </p:nvSpPr>
        <p:spPr>
          <a:xfrm>
            <a:off x="8713788" y="176213"/>
            <a:ext cx="184149" cy="33813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dk2"/>
              </a:buClr>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28650" y="365125"/>
            <a:ext cx="78867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dirty="0">
                <a:solidFill>
                  <a:srgbClr val="9900FF"/>
                </a:solidFill>
                <a:latin typeface="Calibri"/>
                <a:ea typeface="Calibri"/>
                <a:cs typeface="Calibri"/>
                <a:sym typeface="Calibri"/>
              </a:rPr>
              <a:t>Binary Trees</a:t>
            </a:r>
          </a:p>
        </p:txBody>
      </p:sp>
      <p:sp>
        <p:nvSpPr>
          <p:cNvPr id="154" name="Shape 154"/>
          <p:cNvSpPr txBox="1">
            <a:spLocks noGrp="1"/>
          </p:cNvSpPr>
          <p:nvPr>
            <p:ph type="body" idx="1"/>
          </p:nvPr>
        </p:nvSpPr>
        <p:spPr>
          <a:xfrm>
            <a:off x="876300" y="1496050"/>
            <a:ext cx="7848600" cy="50292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750"/>
              </a:spcBef>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The depth of an “average” binary tree is considerably smaller than N, even though in the worst case, the depth can be as large as N – 1.</a:t>
            </a:r>
          </a:p>
        </p:txBody>
      </p:sp>
      <p:pic>
        <p:nvPicPr>
          <p:cNvPr id="155" name="Shape 155"/>
          <p:cNvPicPr preferRelativeResize="0"/>
          <p:nvPr/>
        </p:nvPicPr>
        <p:blipFill>
          <a:blip r:embed="rId3">
            <a:alphaModFix/>
          </a:blip>
          <a:stretch>
            <a:fillRect/>
          </a:stretch>
        </p:blipFill>
        <p:spPr>
          <a:xfrm>
            <a:off x="381000" y="2449875"/>
            <a:ext cx="2482150" cy="1958250"/>
          </a:xfrm>
          <a:prstGeom prst="rect">
            <a:avLst/>
          </a:prstGeom>
          <a:noFill/>
          <a:ln>
            <a:noFill/>
          </a:ln>
        </p:spPr>
      </p:pic>
      <p:pic>
        <p:nvPicPr>
          <p:cNvPr id="156" name="Shape 156"/>
          <p:cNvPicPr preferRelativeResize="0"/>
          <p:nvPr/>
        </p:nvPicPr>
        <p:blipFill>
          <a:blip r:embed="rId4">
            <a:alphaModFix/>
          </a:blip>
          <a:stretch>
            <a:fillRect/>
          </a:stretch>
        </p:blipFill>
        <p:spPr>
          <a:xfrm>
            <a:off x="6096000" y="2369556"/>
            <a:ext cx="2178400" cy="3797850"/>
          </a:xfrm>
          <a:prstGeom prst="rect">
            <a:avLst/>
          </a:prstGeom>
          <a:noFill/>
          <a:ln>
            <a:noFill/>
          </a:ln>
        </p:spPr>
      </p:pic>
      <p:pic>
        <p:nvPicPr>
          <p:cNvPr id="157" name="Shape 157"/>
          <p:cNvPicPr preferRelativeResize="0"/>
          <p:nvPr/>
        </p:nvPicPr>
        <p:blipFill>
          <a:blip r:embed="rId5">
            <a:alphaModFix/>
          </a:blip>
          <a:stretch>
            <a:fillRect/>
          </a:stretch>
        </p:blipFill>
        <p:spPr>
          <a:xfrm>
            <a:off x="3438350" y="4048825"/>
            <a:ext cx="2178400" cy="2292699"/>
          </a:xfrm>
          <a:prstGeom prst="rect">
            <a:avLst/>
          </a:prstGeom>
          <a:noFill/>
          <a:ln>
            <a:noFill/>
          </a:ln>
        </p:spPr>
      </p:pic>
      <p:sp>
        <p:nvSpPr>
          <p:cNvPr id="2" name="Rectangle 1"/>
          <p:cNvSpPr/>
          <p:nvPr/>
        </p:nvSpPr>
        <p:spPr>
          <a:xfrm>
            <a:off x="7262562" y="3275112"/>
            <a:ext cx="1109599" cy="307777"/>
          </a:xfrm>
          <a:prstGeom prst="rect">
            <a:avLst/>
          </a:prstGeom>
        </p:spPr>
        <p:txBody>
          <a:bodyPr wrap="none">
            <a:spAutoFit/>
          </a:bodyPr>
          <a:lstStyle/>
          <a:p>
            <a:r>
              <a:rPr lang="en-US" b="1" dirty="0">
                <a:solidFill>
                  <a:srgbClr val="FF0000"/>
                </a:solidFill>
              </a:rPr>
              <a:t>worst case</a:t>
            </a:r>
          </a:p>
        </p:txBody>
      </p:sp>
      <p:sp>
        <p:nvSpPr>
          <p:cNvPr id="3" name="Rectangle 2"/>
          <p:cNvSpPr/>
          <p:nvPr/>
        </p:nvSpPr>
        <p:spPr>
          <a:xfrm>
            <a:off x="2209800" y="2667000"/>
            <a:ext cx="998991" cy="307777"/>
          </a:xfrm>
          <a:prstGeom prst="rect">
            <a:avLst/>
          </a:prstGeom>
        </p:spPr>
        <p:txBody>
          <a:bodyPr wrap="none">
            <a:spAutoFit/>
          </a:bodyPr>
          <a:lstStyle/>
          <a:p>
            <a:r>
              <a:rPr lang="en-US" b="1" dirty="0">
                <a:solidFill>
                  <a:srgbClr val="FF0000"/>
                </a:solidFill>
              </a:rPr>
              <a:t>b</a:t>
            </a:r>
            <a:r>
              <a:rPr lang="en-US" b="1" dirty="0" smtClean="0">
                <a:solidFill>
                  <a:srgbClr val="FF0000"/>
                </a:solidFill>
              </a:rPr>
              <a:t>est case</a:t>
            </a:r>
            <a:endParaRPr 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dirty="0">
                <a:solidFill>
                  <a:srgbClr val="548135"/>
                </a:solidFill>
                <a:latin typeface="Calibri"/>
                <a:ea typeface="Calibri"/>
                <a:cs typeface="Calibri"/>
                <a:sym typeface="Calibri"/>
              </a:rPr>
              <a:t>Tree </a:t>
            </a:r>
            <a:r>
              <a:rPr lang="en-US" sz="3600" b="1" i="0" u="none" strike="noStrike" cap="none" dirty="0" smtClean="0">
                <a:solidFill>
                  <a:srgbClr val="548135"/>
                </a:solidFill>
                <a:latin typeface="Calibri"/>
                <a:ea typeface="Calibri"/>
                <a:cs typeface="Calibri"/>
                <a:sym typeface="Calibri"/>
              </a:rPr>
              <a:t>traversal for binary trees</a:t>
            </a:r>
            <a:endParaRPr lang="en-US" sz="3600" b="1" i="0" u="none" strike="noStrike" cap="none" dirty="0">
              <a:solidFill>
                <a:srgbClr val="548135"/>
              </a:solidFill>
              <a:latin typeface="Calibri"/>
              <a:ea typeface="Calibri"/>
              <a:cs typeface="Calibri"/>
              <a:sym typeface="Calibri"/>
            </a:endParaRPr>
          </a:p>
        </p:txBody>
      </p:sp>
      <p:sp>
        <p:nvSpPr>
          <p:cNvPr id="163" name="Shape 163"/>
          <p:cNvSpPr txBox="1">
            <a:spLocks noGrp="1"/>
          </p:cNvSpPr>
          <p:nvPr>
            <p:ph type="body" idx="1"/>
          </p:nvPr>
        </p:nvSpPr>
        <p:spPr>
          <a:xfrm>
            <a:off x="628650" y="1444625"/>
            <a:ext cx="7886700" cy="4351200"/>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Used to print out the data in a </a:t>
            </a:r>
            <a:r>
              <a:rPr lang="en-US" sz="1942" b="0" i="0" u="none" strike="noStrike" cap="none" dirty="0" smtClean="0">
                <a:solidFill>
                  <a:schemeClr val="dk1"/>
                </a:solidFill>
                <a:latin typeface="Calibri"/>
                <a:ea typeface="Calibri"/>
                <a:cs typeface="Calibri"/>
                <a:sym typeface="Calibri"/>
              </a:rPr>
              <a:t>binary tree</a:t>
            </a:r>
            <a:endParaRPr lang="en-US" sz="1942"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Pre-order traversal</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Print the data at the root</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left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right subtree</a:t>
            </a:r>
          </a:p>
          <a:p>
            <a:pPr marL="514350" marR="0" lvl="1" indent="-171450" algn="l" rtl="0">
              <a:lnSpc>
                <a:spcPct val="80000"/>
              </a:lnSpc>
              <a:spcBef>
                <a:spcPts val="375"/>
              </a:spcBef>
              <a:spcAft>
                <a:spcPts val="0"/>
              </a:spcAft>
              <a:buClr>
                <a:schemeClr val="dk1"/>
              </a:buClr>
              <a:buSzPct val="97941"/>
              <a:buFont typeface="Arial"/>
              <a:buNone/>
            </a:pPr>
            <a:endParaRPr sz="1665"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In-order traversal</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left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Print the data at the root</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right subtree</a:t>
            </a:r>
          </a:p>
          <a:p>
            <a:pPr marL="342900" marR="0" lvl="1" indent="0" algn="l" rtl="0">
              <a:lnSpc>
                <a:spcPct val="80000"/>
              </a:lnSpc>
              <a:spcBef>
                <a:spcPts val="375"/>
              </a:spcBef>
              <a:spcAft>
                <a:spcPts val="0"/>
              </a:spcAft>
              <a:buClr>
                <a:schemeClr val="dk1"/>
              </a:buClr>
              <a:buSzPct val="25000"/>
              <a:buFont typeface="Arial"/>
              <a:buNone/>
            </a:pPr>
            <a:endParaRPr sz="1665"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2210"/>
              <a:buFont typeface="Arial"/>
              <a:buChar char="•"/>
            </a:pPr>
            <a:r>
              <a:rPr lang="en-US" sz="1942" b="0" i="0" u="none" strike="noStrike" cap="none" dirty="0">
                <a:solidFill>
                  <a:schemeClr val="dk1"/>
                </a:solidFill>
                <a:latin typeface="Calibri"/>
                <a:ea typeface="Calibri"/>
                <a:cs typeface="Calibri"/>
                <a:sym typeface="Calibri"/>
              </a:rPr>
              <a:t>Post-order traversal</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left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Recursively print out all data in the right subtree</a:t>
            </a:r>
          </a:p>
          <a:p>
            <a:pPr marL="514350" marR="0" lvl="1" indent="-171450" algn="l" rtl="0">
              <a:lnSpc>
                <a:spcPct val="80000"/>
              </a:lnSpc>
              <a:spcBef>
                <a:spcPts val="375"/>
              </a:spcBef>
              <a:spcAft>
                <a:spcPts val="0"/>
              </a:spcAft>
              <a:buClr>
                <a:schemeClr val="dk1"/>
              </a:buClr>
              <a:buSzPct val="97941"/>
              <a:buFont typeface="Arial"/>
              <a:buChar char="•"/>
            </a:pPr>
            <a:r>
              <a:rPr lang="en-US" sz="1665" b="0" i="0" u="none" strike="noStrike" cap="none" dirty="0">
                <a:solidFill>
                  <a:schemeClr val="dk1"/>
                </a:solidFill>
                <a:latin typeface="Calibri"/>
                <a:ea typeface="Calibri"/>
                <a:cs typeface="Calibri"/>
                <a:sym typeface="Calibri"/>
              </a:rPr>
              <a:t>Print the data at the root</a:t>
            </a:r>
          </a:p>
          <a:p>
            <a:pPr marL="514350" marR="0" lvl="1" indent="-171450" algn="l" rtl="0">
              <a:lnSpc>
                <a:spcPct val="80000"/>
              </a:lnSpc>
              <a:spcBef>
                <a:spcPts val="375"/>
              </a:spcBef>
              <a:spcAft>
                <a:spcPts val="0"/>
              </a:spcAft>
              <a:buClr>
                <a:schemeClr val="dk1"/>
              </a:buClr>
              <a:buSzPct val="97941"/>
              <a:buFont typeface="Arial"/>
              <a:buNone/>
            </a:pPr>
            <a:endParaRPr sz="1665" b="0" i="0" u="none" strike="noStrike" cap="none" dirty="0">
              <a:solidFill>
                <a:schemeClr val="dk1"/>
              </a:solidFill>
              <a:latin typeface="Calibri"/>
              <a:ea typeface="Calibri"/>
              <a:cs typeface="Calibri"/>
              <a:sym typeface="Calibri"/>
            </a:endParaRPr>
          </a:p>
          <a:p>
            <a:pPr marL="514350" marR="0" lvl="1" indent="-171450" algn="l" rtl="0">
              <a:lnSpc>
                <a:spcPct val="80000"/>
              </a:lnSpc>
              <a:spcBef>
                <a:spcPts val="375"/>
              </a:spcBef>
              <a:buClr>
                <a:schemeClr val="dk1"/>
              </a:buClr>
              <a:buSzPct val="97941"/>
              <a:buFont typeface="Arial"/>
              <a:buNone/>
            </a:pPr>
            <a:endParaRPr sz="1665"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09600" y="228600"/>
            <a:ext cx="7848599"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Preorder, Postorder and Inorder</a:t>
            </a:r>
          </a:p>
        </p:txBody>
      </p:sp>
      <p:pic>
        <p:nvPicPr>
          <p:cNvPr id="169" name="Shape 169"/>
          <p:cNvPicPr preferRelativeResize="0"/>
          <p:nvPr/>
        </p:nvPicPr>
        <p:blipFill rotWithShape="1">
          <a:blip r:embed="rId3">
            <a:alphaModFix/>
          </a:blip>
          <a:srcRect/>
          <a:stretch/>
        </p:blipFill>
        <p:spPr>
          <a:xfrm>
            <a:off x="4548107" y="2837750"/>
            <a:ext cx="4523118" cy="2127599"/>
          </a:xfrm>
          <a:prstGeom prst="rect">
            <a:avLst/>
          </a:prstGeom>
          <a:noFill/>
          <a:ln w="9525" cap="flat" cmpd="sng">
            <a:solidFill>
              <a:srgbClr val="548135"/>
            </a:solidFill>
            <a:prstDash val="solid"/>
            <a:round/>
            <a:headEnd type="none" w="med" len="med"/>
            <a:tailEnd type="none" w="med" len="med"/>
          </a:ln>
        </p:spPr>
      </p:pic>
      <p:pic>
        <p:nvPicPr>
          <p:cNvPr id="170" name="Shape 170"/>
          <p:cNvPicPr preferRelativeResize="0"/>
          <p:nvPr/>
        </p:nvPicPr>
        <p:blipFill rotWithShape="1">
          <a:blip r:embed="rId4">
            <a:alphaModFix/>
          </a:blip>
          <a:srcRect/>
          <a:stretch/>
        </p:blipFill>
        <p:spPr>
          <a:xfrm>
            <a:off x="115093" y="1406470"/>
            <a:ext cx="4380707" cy="2133873"/>
          </a:xfrm>
          <a:prstGeom prst="rect">
            <a:avLst/>
          </a:prstGeom>
          <a:noFill/>
          <a:ln w="9525" cap="flat" cmpd="sng">
            <a:solidFill>
              <a:srgbClr val="548135"/>
            </a:solidFill>
            <a:prstDash val="solid"/>
            <a:round/>
            <a:headEnd type="none" w="med" len="med"/>
            <a:tailEnd type="none" w="med" len="med"/>
          </a:ln>
        </p:spPr>
      </p:pic>
      <p:pic>
        <p:nvPicPr>
          <p:cNvPr id="171" name="Shape 171"/>
          <p:cNvPicPr preferRelativeResize="0"/>
          <p:nvPr/>
        </p:nvPicPr>
        <p:blipFill rotWithShape="1">
          <a:blip r:embed="rId5">
            <a:alphaModFix/>
          </a:blip>
          <a:srcRect/>
          <a:stretch/>
        </p:blipFill>
        <p:spPr>
          <a:xfrm>
            <a:off x="228600" y="4210050"/>
            <a:ext cx="4267199" cy="2095499"/>
          </a:xfrm>
          <a:prstGeom prst="rect">
            <a:avLst/>
          </a:prstGeom>
          <a:noFill/>
          <a:ln w="9525" cap="flat" cmpd="sng">
            <a:solidFill>
              <a:srgbClr val="548135"/>
            </a:solidFill>
            <a:prstDash val="solid"/>
            <a:round/>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Example: Expression Trees</a:t>
            </a:r>
          </a:p>
        </p:txBody>
      </p:sp>
      <p:sp>
        <p:nvSpPr>
          <p:cNvPr id="177" name="Shape 177"/>
          <p:cNvSpPr txBox="1">
            <a:spLocks noGrp="1"/>
          </p:cNvSpPr>
          <p:nvPr>
            <p:ph type="body" idx="1"/>
          </p:nvPr>
        </p:nvSpPr>
        <p:spPr>
          <a:xfrm>
            <a:off x="609600" y="2133600"/>
            <a:ext cx="7886700" cy="4351338"/>
          </a:xfrm>
          <a:prstGeom prst="rect">
            <a:avLst/>
          </a:prstGeom>
          <a:noFill/>
          <a:ln>
            <a:noFill/>
          </a:ln>
        </p:spPr>
        <p:txBody>
          <a:bodyPr lIns="91425" tIns="45700" rIns="91425" bIns="45700" anchor="t" anchorCtr="0">
            <a:noAutofit/>
          </a:bodyPr>
          <a:lstStyle/>
          <a:p>
            <a:pPr marL="171450" marR="0" lvl="0" indent="-171450" algn="l" rtl="0">
              <a:lnSpc>
                <a:spcPct val="70000"/>
              </a:lnSpc>
              <a:spcBef>
                <a:spcPts val="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None/>
            </a:pPr>
            <a:endParaRPr sz="185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97368"/>
              <a:buFont typeface="Arial"/>
              <a:buChar char="•"/>
            </a:pPr>
            <a:r>
              <a:rPr lang="en-US" sz="1850" b="0" i="0" u="none" strike="noStrike" cap="none" dirty="0">
                <a:solidFill>
                  <a:schemeClr val="dk1"/>
                </a:solidFill>
                <a:latin typeface="Calibri"/>
                <a:ea typeface="Calibri"/>
                <a:cs typeface="Calibri"/>
                <a:sym typeface="Calibri"/>
              </a:rPr>
              <a:t>Leaves are operands (constants or variables)</a:t>
            </a:r>
          </a:p>
          <a:p>
            <a:pPr marL="171450" marR="0" lvl="0" indent="-171450" algn="l" rtl="0">
              <a:lnSpc>
                <a:spcPct val="70000"/>
              </a:lnSpc>
              <a:spcBef>
                <a:spcPts val="750"/>
              </a:spcBef>
              <a:spcAft>
                <a:spcPts val="0"/>
              </a:spcAft>
              <a:buClr>
                <a:schemeClr val="dk1"/>
              </a:buClr>
              <a:buSzPct val="97368"/>
              <a:buFont typeface="Arial"/>
              <a:buChar char="•"/>
            </a:pPr>
            <a:r>
              <a:rPr lang="en-US" sz="1850" b="0" i="0" u="none" strike="noStrike" cap="none" dirty="0">
                <a:solidFill>
                  <a:schemeClr val="dk1"/>
                </a:solidFill>
                <a:latin typeface="Calibri"/>
                <a:ea typeface="Calibri"/>
                <a:cs typeface="Calibri"/>
                <a:sym typeface="Calibri"/>
              </a:rPr>
              <a:t>The other nodes (internal nodes) contain operators</a:t>
            </a:r>
          </a:p>
          <a:p>
            <a:pPr marL="171450" marR="0" lvl="0" indent="-171450" algn="l" rtl="0">
              <a:lnSpc>
                <a:spcPct val="70000"/>
              </a:lnSpc>
              <a:spcBef>
                <a:spcPts val="750"/>
              </a:spcBef>
              <a:buClr>
                <a:schemeClr val="dk1"/>
              </a:buClr>
              <a:buSzPct val="97368"/>
              <a:buFont typeface="Arial"/>
              <a:buChar char="•"/>
            </a:pPr>
            <a:r>
              <a:rPr lang="en-US" sz="1850" b="0" i="0" u="none" strike="noStrike" cap="none" dirty="0">
                <a:solidFill>
                  <a:schemeClr val="dk1"/>
                </a:solidFill>
                <a:latin typeface="Calibri"/>
                <a:ea typeface="Calibri"/>
                <a:cs typeface="Calibri"/>
                <a:sym typeface="Calibri"/>
              </a:rPr>
              <a:t>Will not be a binary tree if some operators are not binary</a:t>
            </a:r>
          </a:p>
        </p:txBody>
      </p:sp>
      <p:pic>
        <p:nvPicPr>
          <p:cNvPr id="178" name="Shape 178" descr="fig4_14"/>
          <p:cNvPicPr preferRelativeResize="0"/>
          <p:nvPr/>
        </p:nvPicPr>
        <p:blipFill rotWithShape="1">
          <a:blip r:embed="rId3">
            <a:alphaModFix/>
          </a:blip>
          <a:srcRect/>
          <a:stretch/>
        </p:blipFill>
        <p:spPr>
          <a:xfrm>
            <a:off x="914400" y="1665288"/>
            <a:ext cx="7097712" cy="32115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dirty="0">
                <a:solidFill>
                  <a:srgbClr val="548135"/>
                </a:solidFill>
                <a:latin typeface="Calibri"/>
                <a:ea typeface="Calibri"/>
                <a:cs typeface="Calibri"/>
                <a:sym typeface="Calibri"/>
              </a:rPr>
              <a:t>Preorder, </a:t>
            </a:r>
            <a:r>
              <a:rPr lang="en-US" sz="4000" b="1" i="0" u="none" strike="noStrike" cap="none" dirty="0" err="1">
                <a:solidFill>
                  <a:srgbClr val="548135"/>
                </a:solidFill>
                <a:latin typeface="Calibri"/>
                <a:ea typeface="Calibri"/>
                <a:cs typeface="Calibri"/>
                <a:sym typeface="Calibri"/>
              </a:rPr>
              <a:t>Postorder</a:t>
            </a:r>
            <a:r>
              <a:rPr lang="en-US" sz="4000" b="1" i="0" u="none" strike="noStrike" cap="none" dirty="0">
                <a:solidFill>
                  <a:srgbClr val="548135"/>
                </a:solidFill>
                <a:latin typeface="Calibri"/>
                <a:ea typeface="Calibri"/>
                <a:cs typeface="Calibri"/>
                <a:sym typeface="Calibri"/>
              </a:rPr>
              <a:t> and </a:t>
            </a:r>
            <a:r>
              <a:rPr lang="en-US" sz="4000" b="1" i="0" u="none" strike="noStrike" cap="none" dirty="0" err="1">
                <a:solidFill>
                  <a:srgbClr val="548135"/>
                </a:solidFill>
                <a:latin typeface="Calibri"/>
                <a:ea typeface="Calibri"/>
                <a:cs typeface="Calibri"/>
                <a:sym typeface="Calibri"/>
              </a:rPr>
              <a:t>Inorder</a:t>
            </a:r>
            <a:endParaRPr lang="en-US" sz="4000" b="1" i="0" u="none" strike="noStrike" cap="none" dirty="0">
              <a:solidFill>
                <a:srgbClr val="548135"/>
              </a:solidFill>
              <a:latin typeface="Calibri"/>
              <a:ea typeface="Calibri"/>
              <a:cs typeface="Calibri"/>
              <a:sym typeface="Calibri"/>
            </a:endParaRPr>
          </a:p>
        </p:txBody>
      </p:sp>
      <p:pic>
        <p:nvPicPr>
          <p:cNvPr id="184" name="Shape 184" descr="fig4_14"/>
          <p:cNvPicPr preferRelativeResize="0">
            <a:picLocks noGrp="1"/>
          </p:cNvPicPr>
          <p:nvPr>
            <p:ph type="body" idx="1"/>
          </p:nvPr>
        </p:nvPicPr>
        <p:blipFill rotWithShape="1">
          <a:blip r:embed="rId3">
            <a:alphaModFix/>
          </a:blip>
          <a:srcRect/>
          <a:stretch/>
        </p:blipFill>
        <p:spPr>
          <a:xfrm>
            <a:off x="2895600" y="2590800"/>
            <a:ext cx="5915025" cy="2676525"/>
          </a:xfrm>
          <a:prstGeom prst="rect">
            <a:avLst/>
          </a:prstGeom>
          <a:noFill/>
          <a:ln>
            <a:noFill/>
          </a:ln>
        </p:spPr>
      </p:pic>
      <p:sp>
        <p:nvSpPr>
          <p:cNvPr id="5" name="Shape 192"/>
          <p:cNvSpPr txBox="1">
            <a:spLocks/>
          </p:cNvSpPr>
          <p:nvPr/>
        </p:nvSpPr>
        <p:spPr>
          <a:xfrm>
            <a:off x="457201" y="1720393"/>
            <a:ext cx="5486400" cy="4451807"/>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171450" marR="0" lvl="0" indent="-38100" algn="l" rtl="0">
              <a:lnSpc>
                <a:spcPct val="90000"/>
              </a:lnSpc>
              <a:spcBef>
                <a:spcPts val="750"/>
              </a:spcBef>
              <a:spcAft>
                <a:spcPts val="0"/>
              </a:spcAft>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pPr indent="-171450">
              <a:spcBef>
                <a:spcPts val="0"/>
              </a:spcBef>
            </a:pPr>
            <a:r>
              <a:rPr lang="en-US" dirty="0" smtClean="0"/>
              <a:t>Preorder traversal</a:t>
            </a:r>
          </a:p>
          <a:p>
            <a:pPr lvl="1" indent="-171450"/>
            <a:r>
              <a:rPr lang="en-US" dirty="0" smtClean="0"/>
              <a:t>node, </a:t>
            </a:r>
            <a:r>
              <a:rPr lang="en-US" dirty="0"/>
              <a:t>left</a:t>
            </a:r>
            <a:r>
              <a:rPr lang="en-US" dirty="0" smtClean="0"/>
              <a:t>, right.</a:t>
            </a:r>
          </a:p>
          <a:p>
            <a:pPr lvl="1" indent="-171450"/>
            <a:r>
              <a:rPr lang="en-US" dirty="0" smtClean="0"/>
              <a:t>prefix expression</a:t>
            </a:r>
          </a:p>
          <a:p>
            <a:pPr lvl="2" indent="-171450"/>
            <a:r>
              <a:rPr lang="en-US" dirty="0" smtClean="0"/>
              <a:t>++a*</a:t>
            </a:r>
            <a:r>
              <a:rPr lang="en-US" dirty="0" err="1" smtClean="0"/>
              <a:t>bc</a:t>
            </a:r>
            <a:r>
              <a:rPr lang="en-US" dirty="0" smtClean="0"/>
              <a:t>*+*</a:t>
            </a:r>
            <a:r>
              <a:rPr lang="en-US" dirty="0" err="1" smtClean="0"/>
              <a:t>defg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Preorder, Postorder and Inorder</a:t>
            </a:r>
          </a:p>
        </p:txBody>
      </p:sp>
      <p:pic>
        <p:nvPicPr>
          <p:cNvPr id="191" name="Shape 191" descr="fig4_14"/>
          <p:cNvPicPr preferRelativeResize="0">
            <a:picLocks noGrp="1"/>
          </p:cNvPicPr>
          <p:nvPr>
            <p:ph type="body" idx="1"/>
          </p:nvPr>
        </p:nvPicPr>
        <p:blipFill rotWithShape="1">
          <a:blip r:embed="rId3">
            <a:alphaModFix/>
          </a:blip>
          <a:srcRect/>
          <a:stretch/>
        </p:blipFill>
        <p:spPr>
          <a:xfrm>
            <a:off x="2895600" y="2590800"/>
            <a:ext cx="5915025" cy="2676525"/>
          </a:xfrm>
          <a:prstGeom prst="rect">
            <a:avLst/>
          </a:prstGeom>
          <a:noFill/>
          <a:ln>
            <a:noFill/>
          </a:ln>
        </p:spPr>
      </p:pic>
      <p:sp>
        <p:nvSpPr>
          <p:cNvPr id="192" name="Shape 192"/>
          <p:cNvSpPr txBox="1">
            <a:spLocks noGrp="1"/>
          </p:cNvSpPr>
          <p:nvPr>
            <p:ph type="body" idx="1"/>
          </p:nvPr>
        </p:nvSpPr>
        <p:spPr>
          <a:xfrm>
            <a:off x="457200" y="1720393"/>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dirty="0" err="1">
                <a:solidFill>
                  <a:schemeClr val="dk1"/>
                </a:solidFill>
                <a:latin typeface="Calibri"/>
                <a:ea typeface="Calibri"/>
                <a:cs typeface="Calibri"/>
                <a:sym typeface="Calibri"/>
              </a:rPr>
              <a:t>Inorder</a:t>
            </a:r>
            <a:r>
              <a:rPr lang="en-US" sz="2100" b="0" i="0" u="none" strike="noStrike" cap="none" dirty="0">
                <a:solidFill>
                  <a:schemeClr val="dk1"/>
                </a:solidFill>
                <a:latin typeface="Calibri"/>
                <a:ea typeface="Calibri"/>
                <a:cs typeface="Calibri"/>
                <a:sym typeface="Calibri"/>
              </a:rPr>
              <a:t>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left, node, right.</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infix expression</a:t>
            </a:r>
          </a:p>
          <a:p>
            <a:pPr marL="857250" marR="0" lvl="2" indent="-171450" algn="l" rtl="0">
              <a:lnSpc>
                <a:spcPct val="90000"/>
              </a:lnSpc>
              <a:spcBef>
                <a:spcPts val="375"/>
              </a:spcBef>
              <a:buClr>
                <a:schemeClr val="dk1"/>
              </a:buClr>
              <a:buSzPct val="100000"/>
              <a:buFont typeface="Arial"/>
              <a:buChar char="•"/>
            </a:pPr>
            <a:r>
              <a:rPr lang="en-US" sz="1500" b="0" i="0" u="none" strike="noStrike" cap="none" dirty="0" err="1">
                <a:solidFill>
                  <a:schemeClr val="dk1"/>
                </a:solidFill>
                <a:latin typeface="Calibri"/>
                <a:ea typeface="Calibri"/>
                <a:cs typeface="Calibri"/>
                <a:sym typeface="Calibri"/>
              </a:rPr>
              <a:t>a+b</a:t>
            </a:r>
            <a:r>
              <a:rPr lang="en-US" sz="1500" b="0" i="0" u="none" strike="noStrike" cap="none" dirty="0">
                <a:solidFill>
                  <a:schemeClr val="dk1"/>
                </a:solidFill>
                <a:latin typeface="Calibri"/>
                <a:ea typeface="Calibri"/>
                <a:cs typeface="Calibri"/>
                <a:sym typeface="Calibri"/>
              </a:rPr>
              <a:t>*</a:t>
            </a:r>
            <a:r>
              <a:rPr lang="en-US" sz="1500" b="0" i="0" u="none" strike="noStrike" cap="none" dirty="0" err="1">
                <a:solidFill>
                  <a:schemeClr val="dk1"/>
                </a:solidFill>
                <a:latin typeface="Calibri"/>
                <a:ea typeface="Calibri"/>
                <a:cs typeface="Calibri"/>
                <a:sym typeface="Calibri"/>
              </a:rPr>
              <a:t>c+d</a:t>
            </a:r>
            <a:r>
              <a:rPr lang="en-US" sz="1500" b="0" i="0" u="none" strike="noStrike" cap="none" dirty="0">
                <a:solidFill>
                  <a:schemeClr val="dk1"/>
                </a:solidFill>
                <a:latin typeface="Calibri"/>
                <a:ea typeface="Calibri"/>
                <a:cs typeface="Calibri"/>
                <a:sym typeface="Calibri"/>
              </a:rPr>
              <a:t>*</a:t>
            </a:r>
            <a:r>
              <a:rPr lang="en-US" sz="1500" b="0" i="0" u="none" strike="noStrike" cap="none" dirty="0" err="1">
                <a:solidFill>
                  <a:schemeClr val="dk1"/>
                </a:solidFill>
                <a:latin typeface="Calibri"/>
                <a:ea typeface="Calibri"/>
                <a:cs typeface="Calibri"/>
                <a:sym typeface="Calibri"/>
              </a:rPr>
              <a:t>e+f</a:t>
            </a:r>
            <a:r>
              <a:rPr lang="en-US" sz="1500" b="0" i="0" u="none" strike="noStrike" cap="none" dirty="0">
                <a:solidFill>
                  <a:schemeClr val="dk1"/>
                </a:solidFill>
                <a:latin typeface="Calibri"/>
                <a:ea typeface="Calibri"/>
                <a:cs typeface="Calibri"/>
                <a:sym typeface="Calibri"/>
              </a:rPr>
              <a:t>*g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Preorder, Postorder and Inorder</a:t>
            </a:r>
          </a:p>
        </p:txBody>
      </p:sp>
      <p:pic>
        <p:nvPicPr>
          <p:cNvPr id="198" name="Shape 198" descr="fig4_14"/>
          <p:cNvPicPr preferRelativeResize="0">
            <a:picLocks noGrp="1"/>
          </p:cNvPicPr>
          <p:nvPr>
            <p:ph type="body" idx="1"/>
          </p:nvPr>
        </p:nvPicPr>
        <p:blipFill rotWithShape="1">
          <a:blip r:embed="rId3">
            <a:alphaModFix/>
          </a:blip>
          <a:srcRect/>
          <a:stretch/>
        </p:blipFill>
        <p:spPr>
          <a:xfrm>
            <a:off x="2895600" y="2590800"/>
            <a:ext cx="5915025" cy="2676525"/>
          </a:xfrm>
          <a:prstGeom prst="rect">
            <a:avLst/>
          </a:prstGeom>
          <a:noFill/>
          <a:ln>
            <a:noFill/>
          </a:ln>
        </p:spPr>
      </p:pic>
      <p:sp>
        <p:nvSpPr>
          <p:cNvPr id="199" name="Shape 199"/>
          <p:cNvSpPr txBox="1">
            <a:spLocks noGrp="1"/>
          </p:cNvSpPr>
          <p:nvPr>
            <p:ph type="body" idx="1"/>
          </p:nvPr>
        </p:nvSpPr>
        <p:spPr>
          <a:xfrm>
            <a:off x="457200" y="1720393"/>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Postorder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left, right, node</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a:solidFill>
                  <a:schemeClr val="dk1"/>
                </a:solidFill>
                <a:latin typeface="Calibri"/>
                <a:ea typeface="Calibri"/>
                <a:cs typeface="Calibri"/>
                <a:sym typeface="Calibri"/>
              </a:rPr>
              <a:t>postfix expression</a:t>
            </a:r>
          </a:p>
          <a:p>
            <a:pPr marL="857250" marR="0" lvl="2" indent="-171450" algn="l" rtl="0">
              <a:lnSpc>
                <a:spcPct val="90000"/>
              </a:lnSpc>
              <a:spcBef>
                <a:spcPts val="375"/>
              </a:spcBef>
              <a:spcAft>
                <a:spcPts val="0"/>
              </a:spcAft>
              <a:buClr>
                <a:schemeClr val="dk1"/>
              </a:buClr>
              <a:buSzPct val="100000"/>
              <a:buFont typeface="Arial"/>
              <a:buChar char="•"/>
            </a:pPr>
            <a:r>
              <a:rPr lang="en-US" sz="1500" b="0" i="0" u="none" strike="noStrike" cap="none">
                <a:solidFill>
                  <a:schemeClr val="dk1"/>
                </a:solidFill>
                <a:latin typeface="Calibri"/>
                <a:ea typeface="Calibri"/>
                <a:cs typeface="Calibri"/>
                <a:sym typeface="Calibri"/>
              </a:rPr>
              <a:t>abc*+de*f+g*+</a:t>
            </a:r>
          </a:p>
          <a:p>
            <a:pPr marL="685800" marR="0" lvl="2" indent="0" algn="l" rtl="0">
              <a:lnSpc>
                <a:spcPct val="90000"/>
              </a:lnSpc>
              <a:spcBef>
                <a:spcPts val="375"/>
              </a:spcBef>
              <a:buClr>
                <a:schemeClr val="dk1"/>
              </a:buClr>
              <a:buSzPct val="25000"/>
              <a:buFont typeface="Arial"/>
              <a:buNone/>
            </a:pPr>
            <a:endParaRPr sz="15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a:solidFill>
                  <a:srgbClr val="548135"/>
                </a:solidFill>
              </a:rPr>
              <a:t>Implementation of </a:t>
            </a:r>
            <a:r>
              <a:rPr lang="en-US" sz="4000" b="1" i="0" u="none" strike="noStrike" cap="none">
                <a:solidFill>
                  <a:srgbClr val="548135"/>
                </a:solidFill>
                <a:latin typeface="Calibri"/>
                <a:ea typeface="Calibri"/>
                <a:cs typeface="Calibri"/>
                <a:sym typeface="Calibri"/>
              </a:rPr>
              <a:t>Binary Tree</a:t>
            </a:r>
          </a:p>
        </p:txBody>
      </p:sp>
      <p:sp>
        <p:nvSpPr>
          <p:cNvPr id="205" name="Shape 205"/>
          <p:cNvSpPr txBox="1">
            <a:spLocks noGrp="1"/>
          </p:cNvSpPr>
          <p:nvPr>
            <p:ph type="body" idx="1"/>
          </p:nvPr>
        </p:nvSpPr>
        <p:spPr>
          <a:xfrm>
            <a:off x="926971" y="1690689"/>
            <a:ext cx="7290055" cy="4481034"/>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Possible operations on the Binary Tree ADT</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parent</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left_child, right_child</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sibling</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root, etc</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Implementation</a:t>
            </a:r>
          </a:p>
          <a:p>
            <a:pPr marL="514350" marR="0" lvl="1" indent="-171450" algn="l" rtl="0">
              <a:lnSpc>
                <a:spcPct val="90000"/>
              </a:lnSpc>
              <a:spcBef>
                <a:spcPts val="375"/>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Because a binary tree has at most two children, we can keep direct pointers to them</a:t>
            </a:r>
          </a:p>
        </p:txBody>
      </p:sp>
      <p:pic>
        <p:nvPicPr>
          <p:cNvPr id="206" name="Shape 206" descr="fig4_13"/>
          <p:cNvPicPr preferRelativeResize="0"/>
          <p:nvPr/>
        </p:nvPicPr>
        <p:blipFill rotWithShape="1">
          <a:blip r:embed="rId3">
            <a:alphaModFix/>
          </a:blip>
          <a:srcRect b="29926"/>
          <a:stretch/>
        </p:blipFill>
        <p:spPr>
          <a:xfrm>
            <a:off x="990600" y="4800600"/>
            <a:ext cx="7367588" cy="1665287"/>
          </a:xfrm>
          <a:prstGeom prst="rect">
            <a:avLst/>
          </a:prstGeom>
          <a:noFill/>
          <a:ln w="9525" cap="flat" cmpd="sng">
            <a:solidFill>
              <a:srgbClr val="000000"/>
            </a:solidFill>
            <a:prstDash val="solid"/>
            <a:miter/>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Search Trees</a:t>
            </a:r>
          </a:p>
        </p:txBody>
      </p:sp>
      <p:pic>
        <p:nvPicPr>
          <p:cNvPr id="212" name="Shape 212"/>
          <p:cNvPicPr preferRelativeResize="0"/>
          <p:nvPr/>
        </p:nvPicPr>
        <p:blipFill rotWithShape="1">
          <a:blip r:embed="rId3">
            <a:alphaModFix/>
          </a:blip>
          <a:srcRect/>
          <a:stretch/>
        </p:blipFill>
        <p:spPr>
          <a:xfrm>
            <a:off x="3567112" y="3886198"/>
            <a:ext cx="3595687" cy="2694175"/>
          </a:xfrm>
          <a:prstGeom prst="rect">
            <a:avLst/>
          </a:prstGeom>
          <a:noFill/>
          <a:ln w="9525" cap="flat" cmpd="sng">
            <a:solidFill>
              <a:srgbClr val="548135"/>
            </a:solidFill>
            <a:prstDash val="solid"/>
            <a:round/>
            <a:headEnd type="none" w="med" len="med"/>
            <a:tailEnd type="none" w="med" len="med"/>
          </a:ln>
        </p:spPr>
      </p:pic>
      <p:sp>
        <p:nvSpPr>
          <p:cNvPr id="213" name="Shape 213"/>
          <p:cNvSpPr txBox="1">
            <a:spLocks noGrp="1"/>
          </p:cNvSpPr>
          <p:nvPr>
            <p:ph type="body" idx="1"/>
          </p:nvPr>
        </p:nvSpPr>
        <p:spPr>
          <a:xfrm>
            <a:off x="990600" y="1549882"/>
            <a:ext cx="7848599" cy="5029199"/>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Stores keys in the nodes in a way so that searching, insertion and deletion can be done efficiently</a:t>
            </a:r>
            <a:r>
              <a:rPr lang="en-US" sz="2400" b="0" i="0" u="none" strike="noStrike" cap="none" dirty="0" smtClean="0">
                <a:solidFill>
                  <a:schemeClr val="dk1"/>
                </a:solidFill>
                <a:latin typeface="Calibri"/>
                <a:ea typeface="Calibri"/>
                <a:cs typeface="Calibri"/>
                <a:sym typeface="Calibri"/>
              </a:rPr>
              <a:t>.</a:t>
            </a:r>
          </a:p>
          <a:p>
            <a:pPr marL="171450" marR="0" lvl="0" indent="-171450" algn="l" rtl="0">
              <a:lnSpc>
                <a:spcPct val="90000"/>
              </a:lnSpc>
              <a:spcBef>
                <a:spcPts val="0"/>
              </a:spcBef>
              <a:spcAft>
                <a:spcPts val="0"/>
              </a:spcAft>
              <a:buClr>
                <a:schemeClr val="dk1"/>
              </a:buClr>
              <a:buSzPct val="100000"/>
              <a:buFont typeface="Arial"/>
              <a:buChar char="•"/>
            </a:pPr>
            <a:r>
              <a:rPr lang="en-US" sz="2400" dirty="0"/>
              <a:t>Binary</a:t>
            </a:r>
            <a:r>
              <a:rPr lang="en-US" sz="2100" b="0" i="0" u="none" strike="noStrike" cap="none" dirty="0" smtClean="0">
                <a:solidFill>
                  <a:srgbClr val="548135"/>
                </a:solidFill>
                <a:latin typeface="Calibri"/>
                <a:ea typeface="Calibri"/>
                <a:cs typeface="Calibri"/>
                <a:sym typeface="Calibri"/>
              </a:rPr>
              <a:t> </a:t>
            </a:r>
            <a:r>
              <a:rPr lang="en-US" sz="2400" b="0" i="0" u="none" strike="noStrike" cap="none" dirty="0">
                <a:solidFill>
                  <a:srgbClr val="548135"/>
                </a:solidFill>
                <a:latin typeface="Calibri"/>
                <a:ea typeface="Calibri"/>
                <a:cs typeface="Calibri"/>
                <a:sym typeface="Calibri"/>
              </a:rPr>
              <a:t>search </a:t>
            </a:r>
            <a:r>
              <a:rPr lang="en-US" sz="2400" dirty="0"/>
              <a:t>tree property</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For every node X, all the keys in its left subtree are smaller than the key value in X, and all the keys in its right subtree are larger than the key value in X</a:t>
            </a:r>
          </a:p>
          <a:p>
            <a:pPr marL="171450" marR="0" lvl="0" indent="-171450" algn="l" rtl="0">
              <a:lnSpc>
                <a:spcPct val="90000"/>
              </a:lnSpc>
              <a:spcBef>
                <a:spcPts val="750"/>
              </a:spcBef>
              <a:buClr>
                <a:schemeClr val="dk1"/>
              </a:buClr>
              <a:buSzPct val="100000"/>
              <a:buFont typeface="Arial"/>
              <a:buNone/>
            </a:pP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Search Trees</a:t>
            </a:r>
          </a:p>
        </p:txBody>
      </p:sp>
      <p:sp>
        <p:nvSpPr>
          <p:cNvPr id="219" name="Shape 219"/>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25000"/>
              <a:buFont typeface="Arial"/>
              <a:buNone/>
            </a:pPr>
            <a:r>
              <a:rPr lang="en-US" sz="2100" b="0" i="0" u="none" strike="noStrike" cap="none">
                <a:solidFill>
                  <a:schemeClr val="dk1"/>
                </a:solidFill>
                <a:latin typeface="Calibri"/>
                <a:ea typeface="Calibri"/>
                <a:cs typeface="Calibri"/>
                <a:sym typeface="Calibri"/>
              </a:rPr>
              <a:t> </a:t>
            </a: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buClr>
                <a:schemeClr val="dk1"/>
              </a:buClr>
              <a:buSzPct val="100000"/>
              <a:buFont typeface="Arial"/>
              <a:buNone/>
            </a:pPr>
            <a:endParaRPr sz="2400" b="0" i="0" u="none" strike="noStrike" cap="none">
              <a:solidFill>
                <a:schemeClr val="dk1"/>
              </a:solidFill>
              <a:latin typeface="Calibri"/>
              <a:ea typeface="Calibri"/>
              <a:cs typeface="Calibri"/>
              <a:sym typeface="Calibri"/>
            </a:endParaRPr>
          </a:p>
        </p:txBody>
      </p:sp>
      <p:pic>
        <p:nvPicPr>
          <p:cNvPr id="220" name="Shape 220" descr="fig4_15"/>
          <p:cNvPicPr preferRelativeResize="0"/>
          <p:nvPr/>
        </p:nvPicPr>
        <p:blipFill rotWithShape="1">
          <a:blip r:embed="rId3">
            <a:alphaModFix/>
          </a:blip>
          <a:srcRect b="7988"/>
          <a:stretch/>
        </p:blipFill>
        <p:spPr>
          <a:xfrm>
            <a:off x="990600" y="1752600"/>
            <a:ext cx="7086600" cy="2743199"/>
          </a:xfrm>
          <a:prstGeom prst="rect">
            <a:avLst/>
          </a:prstGeom>
          <a:noFill/>
          <a:ln>
            <a:noFill/>
          </a:ln>
        </p:spPr>
      </p:pic>
      <p:sp>
        <p:nvSpPr>
          <p:cNvPr id="221" name="Shape 221"/>
          <p:cNvSpPr txBox="1"/>
          <p:nvPr/>
        </p:nvSpPr>
        <p:spPr>
          <a:xfrm>
            <a:off x="1143000" y="4648200"/>
            <a:ext cx="2624137"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solidFill>
                  <a:schemeClr val="dk1"/>
                </a:solidFill>
                <a:latin typeface="Arial"/>
                <a:ea typeface="Arial"/>
                <a:cs typeface="Arial"/>
                <a:sym typeface="Arial"/>
              </a:rPr>
              <a:t>A binary search tree</a:t>
            </a:r>
          </a:p>
        </p:txBody>
      </p:sp>
      <p:sp>
        <p:nvSpPr>
          <p:cNvPr id="222" name="Shape 222"/>
          <p:cNvSpPr txBox="1"/>
          <p:nvPr/>
        </p:nvSpPr>
        <p:spPr>
          <a:xfrm>
            <a:off x="5105400" y="4724400"/>
            <a:ext cx="3074988"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solidFill>
                  <a:schemeClr val="dk1"/>
                </a:solidFill>
                <a:latin typeface="Arial"/>
                <a:ea typeface="Arial"/>
                <a:cs typeface="Arial"/>
                <a:sym typeface="Arial"/>
              </a:rPr>
              <a:t>Not a binary search tree</a:t>
            </a:r>
          </a:p>
        </p:txBody>
      </p:sp>
      <p:sp>
        <p:nvSpPr>
          <p:cNvPr id="223" name="Shape 223"/>
          <p:cNvSpPr/>
          <p:nvPr/>
        </p:nvSpPr>
        <p:spPr>
          <a:xfrm>
            <a:off x="7010400" y="4038600"/>
            <a:ext cx="381000" cy="3810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Trees</a:t>
            </a:r>
          </a:p>
        </p:txBody>
      </p:sp>
      <p:sp>
        <p:nvSpPr>
          <p:cNvPr id="103" name="Shape 103"/>
          <p:cNvSpPr txBox="1">
            <a:spLocks noGrp="1"/>
          </p:cNvSpPr>
          <p:nvPr>
            <p:ph type="body" idx="1"/>
          </p:nvPr>
        </p:nvSpPr>
        <p:spPr>
          <a:xfrm>
            <a:off x="628650" y="1447800"/>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 tree is a collection of nodes</a:t>
            </a:r>
          </a:p>
          <a:p>
            <a:pPr marL="514350" marR="0" lvl="1" indent="-171450" algn="l" rtl="0">
              <a:lnSpc>
                <a:spcPct val="90000"/>
              </a:lnSpc>
              <a:spcBef>
                <a:spcPts val="375"/>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collection can be empty</a:t>
            </a:r>
          </a:p>
          <a:p>
            <a:pPr marL="514350" marR="0" lvl="1" indent="-171450" algn="l" rtl="0">
              <a:lnSpc>
                <a:spcPct val="90000"/>
              </a:lnSpc>
              <a:spcBef>
                <a:spcPts val="375"/>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(recursive definition) If not empty, a tree consists of a distinguished node r (the </a:t>
            </a:r>
            <a:r>
              <a:rPr lang="en-US" sz="2400" b="0" i="1" u="none" strike="noStrike" cap="none">
                <a:solidFill>
                  <a:schemeClr val="dk1"/>
                </a:solidFill>
                <a:latin typeface="Calibri"/>
                <a:ea typeface="Calibri"/>
                <a:cs typeface="Calibri"/>
                <a:sym typeface="Calibri"/>
              </a:rPr>
              <a:t>root</a:t>
            </a:r>
            <a:r>
              <a:rPr lang="en-US" sz="2400" b="0" i="0" u="none" strike="noStrike" cap="none">
                <a:solidFill>
                  <a:schemeClr val="dk1"/>
                </a:solidFill>
                <a:latin typeface="Calibri"/>
                <a:ea typeface="Calibri"/>
                <a:cs typeface="Calibri"/>
                <a:sym typeface="Calibri"/>
              </a:rPr>
              <a:t>), and zero or more nonempty </a:t>
            </a:r>
            <a:r>
              <a:rPr lang="en-US" sz="2400" b="0" i="1" u="none" strike="noStrike" cap="none">
                <a:solidFill>
                  <a:schemeClr val="dk1"/>
                </a:solidFill>
                <a:latin typeface="Calibri"/>
                <a:ea typeface="Calibri"/>
                <a:cs typeface="Calibri"/>
                <a:sym typeface="Calibri"/>
              </a:rPr>
              <a:t>subtrees</a:t>
            </a:r>
            <a:r>
              <a:rPr lang="en-US" sz="2400" b="0" i="0" u="none" strike="noStrike" cap="none">
                <a:solidFill>
                  <a:schemeClr val="dk1"/>
                </a:solidFill>
                <a:latin typeface="Calibri"/>
                <a:ea typeface="Calibri"/>
                <a:cs typeface="Calibri"/>
                <a:sym typeface="Calibri"/>
              </a:rPr>
              <a:t> T</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 T</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 T</a:t>
            </a:r>
            <a:r>
              <a:rPr lang="en-US" sz="2400" b="0" i="0" u="none" strike="noStrike" cap="none" baseline="-25000">
                <a:solidFill>
                  <a:schemeClr val="dk1"/>
                </a:solidFill>
                <a:latin typeface="Calibri"/>
                <a:ea typeface="Calibri"/>
                <a:cs typeface="Calibri"/>
                <a:sym typeface="Calibri"/>
              </a:rPr>
              <a:t>k</a:t>
            </a:r>
            <a:r>
              <a:rPr lang="en-US" sz="2400" b="0" i="0" u="none" strike="noStrike" cap="none">
                <a:solidFill>
                  <a:schemeClr val="dk1"/>
                </a:solidFill>
                <a:latin typeface="Calibri"/>
                <a:ea typeface="Calibri"/>
                <a:cs typeface="Calibri"/>
                <a:sym typeface="Calibri"/>
              </a:rPr>
              <a:t>, each of whose roots are connected by a directed </a:t>
            </a:r>
            <a:r>
              <a:rPr lang="en-US" sz="2400" b="0" i="1" u="none" strike="noStrike" cap="none">
                <a:solidFill>
                  <a:schemeClr val="dk1"/>
                </a:solidFill>
                <a:latin typeface="Calibri"/>
                <a:ea typeface="Calibri"/>
                <a:cs typeface="Calibri"/>
                <a:sym typeface="Calibri"/>
              </a:rPr>
              <a:t>edge</a:t>
            </a:r>
            <a:r>
              <a:rPr lang="en-US" sz="2400" b="0" i="0" u="none" strike="noStrike" cap="none">
                <a:solidFill>
                  <a:schemeClr val="dk1"/>
                </a:solidFill>
                <a:latin typeface="Calibri"/>
                <a:ea typeface="Calibri"/>
                <a:cs typeface="Calibri"/>
                <a:sym typeface="Calibri"/>
              </a:rPr>
              <a:t> from r</a:t>
            </a:r>
          </a:p>
          <a:p>
            <a:pPr marL="514350" marR="0" lvl="1" indent="-171450" algn="l" rtl="0">
              <a:lnSpc>
                <a:spcPct val="90000"/>
              </a:lnSpc>
              <a:spcBef>
                <a:spcPts val="375"/>
              </a:spcBef>
              <a:buClr>
                <a:schemeClr val="dk1"/>
              </a:buClr>
              <a:buSzPct val="100000"/>
              <a:buFont typeface="Arial"/>
              <a:buNone/>
            </a:pPr>
            <a:endParaRPr sz="1800" b="0" i="0" u="none" strike="noStrike" cap="none">
              <a:solidFill>
                <a:schemeClr val="dk1"/>
              </a:solidFill>
              <a:latin typeface="Calibri"/>
              <a:ea typeface="Calibri"/>
              <a:cs typeface="Calibri"/>
              <a:sym typeface="Calibri"/>
            </a:endParaRPr>
          </a:p>
        </p:txBody>
      </p:sp>
      <p:pic>
        <p:nvPicPr>
          <p:cNvPr id="104" name="Shape 104" descr="fig4_1"/>
          <p:cNvPicPr preferRelativeResize="0"/>
          <p:nvPr/>
        </p:nvPicPr>
        <p:blipFill rotWithShape="1">
          <a:blip r:embed="rId3">
            <a:alphaModFix/>
          </a:blip>
          <a:srcRect/>
          <a:stretch/>
        </p:blipFill>
        <p:spPr>
          <a:xfrm>
            <a:off x="846137" y="3962400"/>
            <a:ext cx="7669213" cy="20208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Which of these is not BST?</a:t>
            </a:r>
          </a:p>
        </p:txBody>
      </p:sp>
      <p:pic>
        <p:nvPicPr>
          <p:cNvPr id="230" name="Shape 230"/>
          <p:cNvPicPr preferRelativeResize="0"/>
          <p:nvPr/>
        </p:nvPicPr>
        <p:blipFill>
          <a:blip r:embed="rId3">
            <a:alphaModFix/>
          </a:blip>
          <a:stretch>
            <a:fillRect/>
          </a:stretch>
        </p:blipFill>
        <p:spPr>
          <a:xfrm>
            <a:off x="152400" y="1843225"/>
            <a:ext cx="8839200" cy="38771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search trees</a:t>
            </a:r>
          </a:p>
        </p:txBody>
      </p:sp>
      <p:pic>
        <p:nvPicPr>
          <p:cNvPr id="236" name="Shape 236"/>
          <p:cNvPicPr preferRelativeResize="0"/>
          <p:nvPr/>
        </p:nvPicPr>
        <p:blipFill rotWithShape="1">
          <a:blip r:embed="rId3">
            <a:alphaModFix/>
          </a:blip>
          <a:srcRect/>
          <a:stretch/>
        </p:blipFill>
        <p:spPr>
          <a:xfrm>
            <a:off x="1447800" y="1600200"/>
            <a:ext cx="5714999" cy="3643313"/>
          </a:xfrm>
          <a:prstGeom prst="rect">
            <a:avLst/>
          </a:prstGeom>
          <a:noFill/>
          <a:ln>
            <a:noFill/>
          </a:ln>
        </p:spPr>
      </p:pic>
      <p:sp>
        <p:nvSpPr>
          <p:cNvPr id="237" name="Shape 237"/>
          <p:cNvSpPr txBox="1">
            <a:spLocks noGrp="1"/>
          </p:cNvSpPr>
          <p:nvPr>
            <p:ph type="body" idx="1"/>
          </p:nvPr>
        </p:nvSpPr>
        <p:spPr>
          <a:xfrm>
            <a:off x="381000" y="1888209"/>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Average depth of a node is O(log N); </a:t>
            </a:r>
            <a:endParaRPr lang="en-US" sz="2100" b="0" i="0" u="none" strike="noStrike" cap="none" dirty="0" smtClean="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dirty="0" smtClean="0"/>
              <a:t>M</a:t>
            </a:r>
            <a:r>
              <a:rPr lang="en-US" sz="2100" b="0" i="0" u="none" strike="noStrike" cap="none" dirty="0" smtClean="0">
                <a:solidFill>
                  <a:schemeClr val="dk1"/>
                </a:solidFill>
                <a:latin typeface="Calibri"/>
                <a:ea typeface="Calibri"/>
                <a:cs typeface="Calibri"/>
                <a:sym typeface="Calibri"/>
              </a:rPr>
              <a:t>aximum </a:t>
            </a:r>
            <a:r>
              <a:rPr lang="en-US" sz="2100" b="0" i="0" u="none" strike="noStrike" cap="none" dirty="0">
                <a:solidFill>
                  <a:schemeClr val="dk1"/>
                </a:solidFill>
                <a:latin typeface="Calibri"/>
                <a:ea typeface="Calibri"/>
                <a:cs typeface="Calibri"/>
                <a:sym typeface="Calibri"/>
              </a:rPr>
              <a:t>depth of a node is O(N)</a:t>
            </a:r>
          </a:p>
          <a:p>
            <a:pPr marL="171450" marR="0" lvl="0" indent="-171450" algn="l" rtl="0">
              <a:lnSpc>
                <a:spcPct val="90000"/>
              </a:lnSpc>
              <a:spcBef>
                <a:spcPts val="75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238" name="Shape 238"/>
          <p:cNvSpPr txBox="1"/>
          <p:nvPr/>
        </p:nvSpPr>
        <p:spPr>
          <a:xfrm>
            <a:off x="774700" y="1676400"/>
            <a:ext cx="7054800" cy="7620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latin typeface="Arial"/>
                <a:ea typeface="Arial"/>
                <a:cs typeface="Arial"/>
                <a:sym typeface="Arial"/>
              </a:rPr>
              <a:t>Two binary search trees representing</a:t>
            </a:r>
            <a:r>
              <a:rPr lang="en-US"/>
              <a:t> </a:t>
            </a:r>
            <a:r>
              <a:rPr lang="en-US" sz="2000" b="1" i="0" u="none" strike="noStrike" cap="none">
                <a:latin typeface="Arial"/>
                <a:ea typeface="Arial"/>
                <a:cs typeface="Arial"/>
                <a:sym typeface="Arial"/>
              </a:rPr>
              <a:t>the same 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300" b="1" i="0" u="none" strike="noStrike" cap="none">
                <a:solidFill>
                  <a:srgbClr val="548135"/>
                </a:solidFill>
                <a:latin typeface="Calibri"/>
                <a:ea typeface="Calibri"/>
                <a:cs typeface="Calibri"/>
                <a:sym typeface="Calibri"/>
              </a:rPr>
              <a:t>Implementation of Binary Search Tree</a:t>
            </a:r>
          </a:p>
        </p:txBody>
      </p:sp>
      <p:pic>
        <p:nvPicPr>
          <p:cNvPr id="244" name="Shape 244" descr="fig4_16"/>
          <p:cNvPicPr preferRelativeResize="0"/>
          <p:nvPr/>
        </p:nvPicPr>
        <p:blipFill rotWithShape="1">
          <a:blip r:embed="rId3">
            <a:alphaModFix/>
          </a:blip>
          <a:srcRect/>
          <a:stretch/>
        </p:blipFill>
        <p:spPr>
          <a:xfrm>
            <a:off x="762000" y="1676400"/>
            <a:ext cx="7772400" cy="4384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0" i="0" u="none" strike="noStrike" cap="none">
                <a:solidFill>
                  <a:srgbClr val="000000"/>
                </a:solidFill>
                <a:latin typeface="Calibri"/>
                <a:ea typeface="Calibri"/>
                <a:cs typeface="Calibri"/>
                <a:sym typeface="Calibri"/>
              </a:rPr>
              <a:t>Implementation of a BST using an array</a:t>
            </a:r>
          </a:p>
        </p:txBody>
      </p:sp>
      <p:sp>
        <p:nvSpPr>
          <p:cNvPr id="250" name="Shape 250"/>
          <p:cNvSpPr txBox="1">
            <a:spLocks noGrp="1"/>
          </p:cNvSpPr>
          <p:nvPr>
            <p:ph type="body" idx="1"/>
          </p:nvPr>
        </p:nvSpPr>
        <p:spPr>
          <a:xfrm>
            <a:off x="347742" y="2183840"/>
            <a:ext cx="7886700" cy="43512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Node 1 is the root</a:t>
            </a:r>
          </a:p>
          <a:p>
            <a:pPr marL="171450" marR="0" lvl="0" indent="-171450" algn="l" rtl="0">
              <a:lnSpc>
                <a:spcPct val="90000"/>
              </a:lnSpc>
              <a:spcBef>
                <a:spcPts val="750"/>
              </a:spcBef>
              <a:spcAft>
                <a:spcPts val="0"/>
              </a:spcAft>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Left child of node i is 2i</a:t>
            </a:r>
          </a:p>
          <a:p>
            <a:pPr marL="171450" marR="0" lvl="0" indent="-171450" algn="l" rtl="0">
              <a:lnSpc>
                <a:spcPct val="90000"/>
              </a:lnSpc>
              <a:spcBef>
                <a:spcPts val="750"/>
              </a:spcBef>
              <a:spcAft>
                <a:spcPts val="0"/>
              </a:spcAft>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Right child of node i is 2i+1 </a:t>
            </a:r>
          </a:p>
          <a:p>
            <a:pPr marL="171450" marR="0" lvl="0" indent="-171450" algn="l" rtl="0">
              <a:lnSpc>
                <a:spcPct val="90000"/>
              </a:lnSpc>
              <a:spcBef>
                <a:spcPts val="750"/>
              </a:spcBef>
              <a:buClr>
                <a:srgbClr val="000000"/>
              </a:buClr>
              <a:buSzPct val="100000"/>
              <a:buFont typeface="Arial"/>
              <a:buChar char="•"/>
            </a:pPr>
            <a:r>
              <a:rPr lang="en-US" sz="2100" b="0" i="0" u="none" strike="noStrike" cap="none">
                <a:solidFill>
                  <a:srgbClr val="000000"/>
                </a:solidFill>
                <a:latin typeface="Calibri"/>
                <a:ea typeface="Calibri"/>
                <a:cs typeface="Calibri"/>
                <a:sym typeface="Calibri"/>
              </a:rPr>
              <a:t>Parent of node i is i/2</a:t>
            </a:r>
          </a:p>
        </p:txBody>
      </p:sp>
      <p:graphicFrame>
        <p:nvGraphicFramePr>
          <p:cNvPr id="251" name="Shape 251"/>
          <p:cNvGraphicFramePr/>
          <p:nvPr/>
        </p:nvGraphicFramePr>
        <p:xfrm>
          <a:off x="1479280" y="5486400"/>
          <a:ext cx="6095950" cy="751850"/>
        </p:xfrm>
        <a:graphic>
          <a:graphicData uri="http://schemas.openxmlformats.org/drawingml/2006/table">
            <a:tbl>
              <a:tblPr firstRow="1" bandRow="1">
                <a:noFill/>
                <a:tableStyleId>{6555238A-1AE9-4C5B-9233-4945E004C48C}</a:tableStyleId>
              </a:tblPr>
              <a:tblGrid>
                <a:gridCol w="870850">
                  <a:extLst>
                    <a:ext uri="{9D8B030D-6E8A-4147-A177-3AD203B41FA5}">
                      <a16:colId xmlns:a16="http://schemas.microsoft.com/office/drawing/2014/main" xmlns="" val="20000"/>
                    </a:ext>
                  </a:extLst>
                </a:gridCol>
                <a:gridCol w="870850">
                  <a:extLst>
                    <a:ext uri="{9D8B030D-6E8A-4147-A177-3AD203B41FA5}">
                      <a16:colId xmlns:a16="http://schemas.microsoft.com/office/drawing/2014/main" xmlns="" val="20001"/>
                    </a:ext>
                  </a:extLst>
                </a:gridCol>
                <a:gridCol w="870850">
                  <a:extLst>
                    <a:ext uri="{9D8B030D-6E8A-4147-A177-3AD203B41FA5}">
                      <a16:colId xmlns:a16="http://schemas.microsoft.com/office/drawing/2014/main" xmlns="" val="20002"/>
                    </a:ext>
                  </a:extLst>
                </a:gridCol>
                <a:gridCol w="870850">
                  <a:extLst>
                    <a:ext uri="{9D8B030D-6E8A-4147-A177-3AD203B41FA5}">
                      <a16:colId xmlns:a16="http://schemas.microsoft.com/office/drawing/2014/main" xmlns="" val="20003"/>
                    </a:ext>
                  </a:extLst>
                </a:gridCol>
                <a:gridCol w="870850">
                  <a:extLst>
                    <a:ext uri="{9D8B030D-6E8A-4147-A177-3AD203B41FA5}">
                      <a16:colId xmlns:a16="http://schemas.microsoft.com/office/drawing/2014/main" xmlns="" val="20004"/>
                    </a:ext>
                  </a:extLst>
                </a:gridCol>
                <a:gridCol w="870850">
                  <a:extLst>
                    <a:ext uri="{9D8B030D-6E8A-4147-A177-3AD203B41FA5}">
                      <a16:colId xmlns:a16="http://schemas.microsoft.com/office/drawing/2014/main" xmlns="" val="20005"/>
                    </a:ext>
                  </a:extLst>
                </a:gridCol>
                <a:gridCol w="870850">
                  <a:extLst>
                    <a:ext uri="{9D8B030D-6E8A-4147-A177-3AD203B41FA5}">
                      <a16:colId xmlns:a16="http://schemas.microsoft.com/office/drawing/2014/main" xmlns="" val="20006"/>
                    </a:ext>
                  </a:extLst>
                </a:gridCol>
              </a:tblGrid>
              <a:tr h="751850">
                <a:tc>
                  <a:txBody>
                    <a:bodyPr/>
                    <a:lstStyle/>
                    <a:p>
                      <a:pPr marL="0" marR="0" lvl="0" indent="0" algn="ctr" rtl="0">
                        <a:spcBef>
                          <a:spcPts val="0"/>
                        </a:spcBef>
                        <a:buSzPct val="25000"/>
                        <a:buNone/>
                      </a:pPr>
                      <a:r>
                        <a:rPr lang="en-US" sz="3200" u="none" strike="noStrike" cap="none"/>
                        <a:t>x</a:t>
                      </a:r>
                    </a:p>
                  </a:txBody>
                  <a:tcPr marL="91450" marR="91450" marT="45725" marB="45725"/>
                </a:tc>
                <a:tc>
                  <a:txBody>
                    <a:bodyPr/>
                    <a:lstStyle/>
                    <a:p>
                      <a:pPr marL="0" marR="0" lvl="0" indent="0" algn="ctr" rtl="0">
                        <a:spcBef>
                          <a:spcPts val="0"/>
                        </a:spcBef>
                        <a:buSzPct val="25000"/>
                        <a:buNone/>
                      </a:pPr>
                      <a:r>
                        <a:rPr lang="en-US" sz="3200" u="none" strike="noStrike" cap="none"/>
                        <a:t>c</a:t>
                      </a:r>
                    </a:p>
                  </a:txBody>
                  <a:tcPr marL="91450" marR="91450" marT="45725" marB="45725"/>
                </a:tc>
                <a:tc>
                  <a:txBody>
                    <a:bodyPr/>
                    <a:lstStyle/>
                    <a:p>
                      <a:pPr marL="0" marR="0" lvl="0" indent="0" algn="ctr" rtl="0">
                        <a:spcBef>
                          <a:spcPts val="0"/>
                        </a:spcBef>
                        <a:buSzPct val="25000"/>
                        <a:buNone/>
                      </a:pPr>
                      <a:r>
                        <a:rPr lang="en-US" sz="3200" u="none" strike="noStrike" cap="none"/>
                        <a:t>f</a:t>
                      </a:r>
                    </a:p>
                  </a:txBody>
                  <a:tcPr marL="91450" marR="91450" marT="45725" marB="45725"/>
                </a:tc>
                <a:tc>
                  <a:txBody>
                    <a:bodyPr/>
                    <a:lstStyle/>
                    <a:p>
                      <a:pPr marL="0" marR="0" lvl="0" indent="0" algn="ctr" rtl="0">
                        <a:spcBef>
                          <a:spcPts val="0"/>
                        </a:spcBef>
                        <a:buSzPct val="25000"/>
                        <a:buNone/>
                      </a:pPr>
                      <a:r>
                        <a:rPr lang="en-US" sz="3200" u="none" strike="noStrike" cap="none"/>
                        <a:t>k</a:t>
                      </a:r>
                    </a:p>
                  </a:txBody>
                  <a:tcPr marL="91450" marR="91450" marT="45725" marB="45725"/>
                </a:tc>
                <a:tc>
                  <a:txBody>
                    <a:bodyPr/>
                    <a:lstStyle/>
                    <a:p>
                      <a:pPr marL="0" marR="0" lvl="0" indent="0" algn="ctr" rtl="0">
                        <a:spcBef>
                          <a:spcPts val="0"/>
                        </a:spcBef>
                        <a:buSzPct val="25000"/>
                        <a:buNone/>
                      </a:pPr>
                      <a:r>
                        <a:rPr lang="en-US" sz="3200" u="none" strike="noStrike" cap="none"/>
                        <a:t>z</a:t>
                      </a:r>
                    </a:p>
                  </a:txBody>
                  <a:tcPr marL="91450" marR="91450" marT="45725" marB="45725"/>
                </a:tc>
                <a:tc>
                  <a:txBody>
                    <a:bodyPr/>
                    <a:lstStyle/>
                    <a:p>
                      <a:pPr marL="0" marR="0" lvl="0" indent="0" algn="ctr" rtl="0">
                        <a:spcBef>
                          <a:spcPts val="0"/>
                        </a:spcBef>
                        <a:buSzPct val="25000"/>
                        <a:buNone/>
                      </a:pPr>
                      <a:r>
                        <a:rPr lang="en-US" sz="3200" u="none" strike="noStrike" cap="none"/>
                        <a:t>b</a:t>
                      </a:r>
                    </a:p>
                  </a:txBody>
                  <a:tcPr marL="91450" marR="91450" marT="45725" marB="45725"/>
                </a:tc>
                <a:tc>
                  <a:txBody>
                    <a:bodyPr/>
                    <a:lstStyle/>
                    <a:p>
                      <a:pPr marL="0" marR="0" lvl="0" indent="0" algn="ctr" rtl="0">
                        <a:spcBef>
                          <a:spcPts val="0"/>
                        </a:spcBef>
                        <a:buSzPct val="25000"/>
                        <a:buNone/>
                      </a:pPr>
                      <a:r>
                        <a:rPr lang="en-US" sz="3200" u="none" strike="noStrike" cap="none"/>
                        <a:t>y</a:t>
                      </a:r>
                    </a:p>
                  </a:txBody>
                  <a:tcPr marL="91450" marR="91450" marT="45725" marB="45725"/>
                </a:tc>
                <a:extLst>
                  <a:ext uri="{0D108BD9-81ED-4DB2-BD59-A6C34878D82A}">
                    <a16:rowId xmlns:a16="http://schemas.microsoft.com/office/drawing/2014/main" xmlns="" val="10000"/>
                  </a:ext>
                </a:extLst>
              </a:tr>
            </a:tbl>
          </a:graphicData>
        </a:graphic>
      </p:graphicFrame>
      <p:sp>
        <p:nvSpPr>
          <p:cNvPr id="252" name="Shape 252"/>
          <p:cNvSpPr/>
          <p:nvPr/>
        </p:nvSpPr>
        <p:spPr>
          <a:xfrm>
            <a:off x="5671976" y="2388791"/>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x</a:t>
            </a:r>
          </a:p>
        </p:txBody>
      </p:sp>
      <p:sp>
        <p:nvSpPr>
          <p:cNvPr id="253" name="Shape 253"/>
          <p:cNvSpPr/>
          <p:nvPr/>
        </p:nvSpPr>
        <p:spPr>
          <a:xfrm>
            <a:off x="4876800" y="3544094"/>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c</a:t>
            </a:r>
          </a:p>
        </p:txBody>
      </p:sp>
      <p:sp>
        <p:nvSpPr>
          <p:cNvPr id="254" name="Shape 254"/>
          <p:cNvSpPr/>
          <p:nvPr/>
        </p:nvSpPr>
        <p:spPr>
          <a:xfrm>
            <a:off x="6429375" y="3544094"/>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f</a:t>
            </a:r>
          </a:p>
        </p:txBody>
      </p:sp>
      <p:sp>
        <p:nvSpPr>
          <p:cNvPr id="255" name="Shape 255"/>
          <p:cNvSpPr/>
          <p:nvPr/>
        </p:nvSpPr>
        <p:spPr>
          <a:xfrm>
            <a:off x="4024392" y="4724400"/>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k</a:t>
            </a:r>
          </a:p>
        </p:txBody>
      </p:sp>
      <p:sp>
        <p:nvSpPr>
          <p:cNvPr id="256" name="Shape 256"/>
          <p:cNvSpPr/>
          <p:nvPr/>
        </p:nvSpPr>
        <p:spPr>
          <a:xfrm>
            <a:off x="5295416" y="4724400"/>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z</a:t>
            </a:r>
          </a:p>
        </p:txBody>
      </p:sp>
      <p:sp>
        <p:nvSpPr>
          <p:cNvPr id="257" name="Shape 257"/>
          <p:cNvSpPr/>
          <p:nvPr/>
        </p:nvSpPr>
        <p:spPr>
          <a:xfrm>
            <a:off x="6205376" y="4717723"/>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b</a:t>
            </a:r>
          </a:p>
        </p:txBody>
      </p:sp>
      <p:sp>
        <p:nvSpPr>
          <p:cNvPr id="258" name="Shape 258"/>
          <p:cNvSpPr/>
          <p:nvPr/>
        </p:nvSpPr>
        <p:spPr>
          <a:xfrm>
            <a:off x="7115335" y="4724400"/>
            <a:ext cx="533399"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y</a:t>
            </a:r>
          </a:p>
        </p:txBody>
      </p:sp>
      <p:cxnSp>
        <p:nvCxnSpPr>
          <p:cNvPr id="259" name="Shape 259"/>
          <p:cNvCxnSpPr>
            <a:stCxn id="252" idx="4"/>
            <a:endCxn id="253" idx="7"/>
          </p:cNvCxnSpPr>
          <p:nvPr/>
        </p:nvCxnSpPr>
        <p:spPr>
          <a:xfrm flipH="1">
            <a:off x="5332076" y="2845991"/>
            <a:ext cx="606600" cy="765000"/>
          </a:xfrm>
          <a:prstGeom prst="straightConnector1">
            <a:avLst/>
          </a:prstGeom>
          <a:noFill/>
          <a:ln w="9525" cap="flat" cmpd="sng">
            <a:solidFill>
              <a:schemeClr val="accent1"/>
            </a:solidFill>
            <a:prstDash val="solid"/>
            <a:miter/>
            <a:headEnd type="none" w="med" len="med"/>
            <a:tailEnd type="none" w="med" len="med"/>
          </a:ln>
        </p:spPr>
      </p:cxnSp>
      <p:cxnSp>
        <p:nvCxnSpPr>
          <p:cNvPr id="260" name="Shape 260"/>
          <p:cNvCxnSpPr>
            <a:stCxn id="252" idx="4"/>
            <a:endCxn id="254" idx="1"/>
          </p:cNvCxnSpPr>
          <p:nvPr/>
        </p:nvCxnSpPr>
        <p:spPr>
          <a:xfrm>
            <a:off x="5938676" y="2845991"/>
            <a:ext cx="568800" cy="765000"/>
          </a:xfrm>
          <a:prstGeom prst="straightConnector1">
            <a:avLst/>
          </a:prstGeom>
          <a:noFill/>
          <a:ln w="9525" cap="flat" cmpd="sng">
            <a:solidFill>
              <a:schemeClr val="accent1"/>
            </a:solidFill>
            <a:prstDash val="solid"/>
            <a:miter/>
            <a:headEnd type="none" w="med" len="med"/>
            <a:tailEnd type="none" w="med" len="med"/>
          </a:ln>
        </p:spPr>
      </p:cxnSp>
      <p:cxnSp>
        <p:nvCxnSpPr>
          <p:cNvPr id="261" name="Shape 261"/>
          <p:cNvCxnSpPr/>
          <p:nvPr/>
        </p:nvCxnSpPr>
        <p:spPr>
          <a:xfrm>
            <a:off x="6782952" y="3976980"/>
            <a:ext cx="568814" cy="765058"/>
          </a:xfrm>
          <a:prstGeom prst="straightConnector1">
            <a:avLst/>
          </a:prstGeom>
          <a:noFill/>
          <a:ln w="9525" cap="flat" cmpd="sng">
            <a:solidFill>
              <a:schemeClr val="accent1"/>
            </a:solidFill>
            <a:prstDash val="solid"/>
            <a:miter/>
            <a:headEnd type="none" w="med" len="med"/>
            <a:tailEnd type="none" w="med" len="med"/>
          </a:ln>
        </p:spPr>
      </p:cxnSp>
      <p:cxnSp>
        <p:nvCxnSpPr>
          <p:cNvPr id="262" name="Shape 262"/>
          <p:cNvCxnSpPr>
            <a:endCxn id="256" idx="0"/>
          </p:cNvCxnSpPr>
          <p:nvPr/>
        </p:nvCxnSpPr>
        <p:spPr>
          <a:xfrm>
            <a:off x="5148116" y="3952800"/>
            <a:ext cx="414000" cy="771600"/>
          </a:xfrm>
          <a:prstGeom prst="straightConnector1">
            <a:avLst/>
          </a:prstGeom>
          <a:noFill/>
          <a:ln w="9525" cap="flat" cmpd="sng">
            <a:solidFill>
              <a:schemeClr val="accent1"/>
            </a:solidFill>
            <a:prstDash val="solid"/>
            <a:miter/>
            <a:headEnd type="none" w="med" len="med"/>
            <a:tailEnd type="none" w="med" len="med"/>
          </a:ln>
        </p:spPr>
      </p:cxnSp>
      <p:cxnSp>
        <p:nvCxnSpPr>
          <p:cNvPr id="263" name="Shape 263"/>
          <p:cNvCxnSpPr>
            <a:stCxn id="254" idx="4"/>
            <a:endCxn id="257" idx="0"/>
          </p:cNvCxnSpPr>
          <p:nvPr/>
        </p:nvCxnSpPr>
        <p:spPr>
          <a:xfrm flipH="1">
            <a:off x="6471975" y="4001294"/>
            <a:ext cx="224100" cy="716400"/>
          </a:xfrm>
          <a:prstGeom prst="straightConnector1">
            <a:avLst/>
          </a:prstGeom>
          <a:noFill/>
          <a:ln w="9525" cap="flat" cmpd="sng">
            <a:solidFill>
              <a:schemeClr val="accent1"/>
            </a:solidFill>
            <a:prstDash val="solid"/>
            <a:miter/>
            <a:headEnd type="none" w="med" len="med"/>
            <a:tailEnd type="none" w="med" len="med"/>
          </a:ln>
        </p:spPr>
      </p:cxnSp>
      <p:cxnSp>
        <p:nvCxnSpPr>
          <p:cNvPr id="264" name="Shape 264"/>
          <p:cNvCxnSpPr>
            <a:stCxn id="253" idx="3"/>
            <a:endCxn id="255" idx="0"/>
          </p:cNvCxnSpPr>
          <p:nvPr/>
        </p:nvCxnSpPr>
        <p:spPr>
          <a:xfrm flipH="1">
            <a:off x="4291014" y="3934338"/>
            <a:ext cx="663900" cy="790200"/>
          </a:xfrm>
          <a:prstGeom prst="straightConnector1">
            <a:avLst/>
          </a:prstGeom>
          <a:noFill/>
          <a:ln w="9525" cap="flat" cmpd="sng">
            <a:solidFill>
              <a:schemeClr val="accent1"/>
            </a:solidFill>
            <a:prstDash val="solid"/>
            <a:miter/>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Implementation of BST using array for Incomplete Binary Tree</a:t>
            </a:r>
          </a:p>
        </p:txBody>
      </p:sp>
      <p:graphicFrame>
        <p:nvGraphicFramePr>
          <p:cNvPr id="271" name="Shape 271"/>
          <p:cNvGraphicFramePr/>
          <p:nvPr/>
        </p:nvGraphicFramePr>
        <p:xfrm>
          <a:off x="1479280" y="5486400"/>
          <a:ext cx="6095950" cy="751850"/>
        </p:xfrm>
        <a:graphic>
          <a:graphicData uri="http://schemas.openxmlformats.org/drawingml/2006/table">
            <a:tbl>
              <a:tblPr firstRow="1" bandRow="1">
                <a:noFill/>
                <a:tableStyleId>{6555238A-1AE9-4C5B-9233-4945E004C48C}</a:tableStyleId>
              </a:tblPr>
              <a:tblGrid>
                <a:gridCol w="870850">
                  <a:extLst>
                    <a:ext uri="{9D8B030D-6E8A-4147-A177-3AD203B41FA5}">
                      <a16:colId xmlns:a16="http://schemas.microsoft.com/office/drawing/2014/main" xmlns="" val="20000"/>
                    </a:ext>
                  </a:extLst>
                </a:gridCol>
                <a:gridCol w="870850">
                  <a:extLst>
                    <a:ext uri="{9D8B030D-6E8A-4147-A177-3AD203B41FA5}">
                      <a16:colId xmlns:a16="http://schemas.microsoft.com/office/drawing/2014/main" xmlns="" val="20001"/>
                    </a:ext>
                  </a:extLst>
                </a:gridCol>
                <a:gridCol w="870850">
                  <a:extLst>
                    <a:ext uri="{9D8B030D-6E8A-4147-A177-3AD203B41FA5}">
                      <a16:colId xmlns:a16="http://schemas.microsoft.com/office/drawing/2014/main" xmlns="" val="20002"/>
                    </a:ext>
                  </a:extLst>
                </a:gridCol>
                <a:gridCol w="870850">
                  <a:extLst>
                    <a:ext uri="{9D8B030D-6E8A-4147-A177-3AD203B41FA5}">
                      <a16:colId xmlns:a16="http://schemas.microsoft.com/office/drawing/2014/main" xmlns="" val="20003"/>
                    </a:ext>
                  </a:extLst>
                </a:gridCol>
                <a:gridCol w="870850">
                  <a:extLst>
                    <a:ext uri="{9D8B030D-6E8A-4147-A177-3AD203B41FA5}">
                      <a16:colId xmlns:a16="http://schemas.microsoft.com/office/drawing/2014/main" xmlns="" val="20004"/>
                    </a:ext>
                  </a:extLst>
                </a:gridCol>
                <a:gridCol w="870850">
                  <a:extLst>
                    <a:ext uri="{9D8B030D-6E8A-4147-A177-3AD203B41FA5}">
                      <a16:colId xmlns:a16="http://schemas.microsoft.com/office/drawing/2014/main" xmlns="" val="20005"/>
                    </a:ext>
                  </a:extLst>
                </a:gridCol>
                <a:gridCol w="870850">
                  <a:extLst>
                    <a:ext uri="{9D8B030D-6E8A-4147-A177-3AD203B41FA5}">
                      <a16:colId xmlns:a16="http://schemas.microsoft.com/office/drawing/2014/main" xmlns="" val="20006"/>
                    </a:ext>
                  </a:extLst>
                </a:gridCol>
              </a:tblGrid>
              <a:tr h="751850">
                <a:tc>
                  <a:txBody>
                    <a:bodyPr/>
                    <a:lstStyle/>
                    <a:p>
                      <a:pPr marL="0" marR="0" lvl="0" indent="0" algn="ctr" rtl="0">
                        <a:spcBef>
                          <a:spcPts val="0"/>
                        </a:spcBef>
                        <a:buSzPct val="25000"/>
                        <a:buNone/>
                      </a:pPr>
                      <a:r>
                        <a:rPr lang="en-US" sz="3200" u="none" strike="noStrike" cap="none"/>
                        <a:t>x</a:t>
                      </a:r>
                    </a:p>
                  </a:txBody>
                  <a:tcPr marL="91450" marR="91450" marT="45725" marB="45725"/>
                </a:tc>
                <a:tc>
                  <a:txBody>
                    <a:bodyPr/>
                    <a:lstStyle/>
                    <a:p>
                      <a:pPr marL="0" marR="0" lvl="0" indent="0" algn="ctr" rtl="0">
                        <a:spcBef>
                          <a:spcPts val="0"/>
                        </a:spcBef>
                        <a:buSzPct val="25000"/>
                        <a:buNone/>
                      </a:pPr>
                      <a:r>
                        <a:rPr lang="en-US" sz="3200" u="none" strike="noStrike" cap="none"/>
                        <a:t>c</a:t>
                      </a:r>
                    </a:p>
                  </a:txBody>
                  <a:tcPr marL="91450" marR="91450" marT="45725" marB="45725"/>
                </a:tc>
                <a:tc>
                  <a:txBody>
                    <a:bodyPr/>
                    <a:lstStyle/>
                    <a:p>
                      <a:pPr marL="0" marR="0" lvl="0" indent="0" algn="ctr" rtl="0">
                        <a:spcBef>
                          <a:spcPts val="0"/>
                        </a:spcBef>
                        <a:buSzPct val="25000"/>
                        <a:buNone/>
                      </a:pPr>
                      <a:r>
                        <a:rPr lang="en-US" sz="3200" u="none" strike="noStrike" cap="none"/>
                        <a:t>f</a:t>
                      </a:r>
                    </a:p>
                  </a:txBody>
                  <a:tcPr marL="91450" marR="91450" marT="45725" marB="45725"/>
                </a:tc>
                <a:tc>
                  <a:txBody>
                    <a:bodyPr/>
                    <a:lstStyle/>
                    <a:p>
                      <a:pPr marL="0" marR="0" lvl="0" indent="0" algn="ctr" rtl="0">
                        <a:spcBef>
                          <a:spcPts val="0"/>
                        </a:spcBef>
                        <a:buSzPct val="25000"/>
                        <a:buNone/>
                      </a:pPr>
                      <a:r>
                        <a:rPr lang="en-US" sz="3200"/>
                        <a:t>-</a:t>
                      </a:r>
                    </a:p>
                  </a:txBody>
                  <a:tcPr marL="91450" marR="91450" marT="45725" marB="45725"/>
                </a:tc>
                <a:tc>
                  <a:txBody>
                    <a:bodyPr/>
                    <a:lstStyle/>
                    <a:p>
                      <a:pPr marL="0" marR="0" lvl="0" indent="0" algn="ctr" rtl="0">
                        <a:spcBef>
                          <a:spcPts val="0"/>
                        </a:spcBef>
                        <a:buSzPct val="25000"/>
                        <a:buNone/>
                      </a:pPr>
                      <a:r>
                        <a:rPr lang="en-US" sz="3200" u="none" strike="noStrike" cap="none"/>
                        <a:t>z</a:t>
                      </a:r>
                    </a:p>
                  </a:txBody>
                  <a:tcPr marL="91450" marR="91450" marT="45725" marB="45725"/>
                </a:tc>
                <a:tc>
                  <a:txBody>
                    <a:bodyPr/>
                    <a:lstStyle/>
                    <a:p>
                      <a:pPr marL="0" marR="0" lvl="0" indent="0" algn="ctr" rtl="0">
                        <a:spcBef>
                          <a:spcPts val="0"/>
                        </a:spcBef>
                        <a:buSzPct val="25000"/>
                        <a:buNone/>
                      </a:pPr>
                      <a:r>
                        <a:rPr lang="en-US" sz="3200"/>
                        <a:t>-</a:t>
                      </a:r>
                    </a:p>
                  </a:txBody>
                  <a:tcPr marL="91450" marR="91450" marT="45725" marB="45725"/>
                </a:tc>
                <a:tc>
                  <a:txBody>
                    <a:bodyPr/>
                    <a:lstStyle/>
                    <a:p>
                      <a:pPr marL="0" marR="0" lvl="0" indent="0" algn="ctr" rtl="0">
                        <a:spcBef>
                          <a:spcPts val="0"/>
                        </a:spcBef>
                        <a:buSzPct val="25000"/>
                        <a:buNone/>
                      </a:pPr>
                      <a:r>
                        <a:rPr lang="en-US" sz="3200" u="none" strike="noStrike" cap="none"/>
                        <a:t>y</a:t>
                      </a:r>
                    </a:p>
                  </a:txBody>
                  <a:tcPr marL="91450" marR="91450" marT="45725" marB="45725"/>
                </a:tc>
                <a:extLst>
                  <a:ext uri="{0D108BD9-81ED-4DB2-BD59-A6C34878D82A}">
                    <a16:rowId xmlns:a16="http://schemas.microsoft.com/office/drawing/2014/main" xmlns="" val="10000"/>
                  </a:ext>
                </a:extLst>
              </a:tr>
            </a:tbl>
          </a:graphicData>
        </a:graphic>
      </p:graphicFrame>
      <p:sp>
        <p:nvSpPr>
          <p:cNvPr id="272" name="Shape 272"/>
          <p:cNvSpPr/>
          <p:nvPr/>
        </p:nvSpPr>
        <p:spPr>
          <a:xfrm>
            <a:off x="5671976" y="2388791"/>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x</a:t>
            </a:r>
          </a:p>
        </p:txBody>
      </p:sp>
      <p:sp>
        <p:nvSpPr>
          <p:cNvPr id="273" name="Shape 273"/>
          <p:cNvSpPr/>
          <p:nvPr/>
        </p:nvSpPr>
        <p:spPr>
          <a:xfrm>
            <a:off x="4876800" y="3544094"/>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c</a:t>
            </a:r>
          </a:p>
        </p:txBody>
      </p:sp>
      <p:sp>
        <p:nvSpPr>
          <p:cNvPr id="274" name="Shape 274"/>
          <p:cNvSpPr/>
          <p:nvPr/>
        </p:nvSpPr>
        <p:spPr>
          <a:xfrm>
            <a:off x="6429375" y="3544094"/>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f</a:t>
            </a:r>
          </a:p>
        </p:txBody>
      </p:sp>
      <p:sp>
        <p:nvSpPr>
          <p:cNvPr id="275" name="Shape 275"/>
          <p:cNvSpPr/>
          <p:nvPr/>
        </p:nvSpPr>
        <p:spPr>
          <a:xfrm>
            <a:off x="4024392" y="4724400"/>
            <a:ext cx="533400" cy="457200"/>
          </a:xfrm>
          <a:prstGeom prst="ellipse">
            <a:avLst/>
          </a:prstGeom>
          <a:solidFill>
            <a:srgbClr val="FFFFFF"/>
          </a:solidFill>
          <a:ln w="12700" cap="flat" cmpd="sng">
            <a:solidFill>
              <a:srgbClr val="42719B"/>
            </a:solidFill>
            <a:prstDash val="dash"/>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k</a:t>
            </a:r>
          </a:p>
        </p:txBody>
      </p:sp>
      <p:sp>
        <p:nvSpPr>
          <p:cNvPr id="276" name="Shape 276"/>
          <p:cNvSpPr/>
          <p:nvPr/>
        </p:nvSpPr>
        <p:spPr>
          <a:xfrm>
            <a:off x="5295416" y="4724400"/>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z</a:t>
            </a:r>
          </a:p>
        </p:txBody>
      </p:sp>
      <p:sp>
        <p:nvSpPr>
          <p:cNvPr id="277" name="Shape 277"/>
          <p:cNvSpPr/>
          <p:nvPr/>
        </p:nvSpPr>
        <p:spPr>
          <a:xfrm>
            <a:off x="6205376" y="4717723"/>
            <a:ext cx="533399" cy="457200"/>
          </a:xfrm>
          <a:prstGeom prst="ellipse">
            <a:avLst/>
          </a:prstGeom>
          <a:solidFill>
            <a:srgbClr val="FFFFFF"/>
          </a:solidFill>
          <a:ln w="12700" cap="flat" cmpd="sng">
            <a:solidFill>
              <a:srgbClr val="42719B"/>
            </a:solidFill>
            <a:prstDash val="dash"/>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b</a:t>
            </a:r>
          </a:p>
        </p:txBody>
      </p:sp>
      <p:sp>
        <p:nvSpPr>
          <p:cNvPr id="278" name="Shape 278"/>
          <p:cNvSpPr/>
          <p:nvPr/>
        </p:nvSpPr>
        <p:spPr>
          <a:xfrm>
            <a:off x="7115335" y="4724400"/>
            <a:ext cx="533400" cy="457200"/>
          </a:xfrm>
          <a:prstGeom prst="ellipse">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2000" b="1" i="0" u="none" strike="noStrike" cap="none">
                <a:solidFill>
                  <a:schemeClr val="lt1"/>
                </a:solidFill>
                <a:latin typeface="Arial"/>
                <a:ea typeface="Arial"/>
                <a:cs typeface="Arial"/>
                <a:sym typeface="Arial"/>
              </a:rPr>
              <a:t>y</a:t>
            </a:r>
          </a:p>
        </p:txBody>
      </p:sp>
      <p:cxnSp>
        <p:nvCxnSpPr>
          <p:cNvPr id="279" name="Shape 279"/>
          <p:cNvCxnSpPr>
            <a:stCxn id="272" idx="4"/>
            <a:endCxn id="273" idx="7"/>
          </p:cNvCxnSpPr>
          <p:nvPr/>
        </p:nvCxnSpPr>
        <p:spPr>
          <a:xfrm flipH="1">
            <a:off x="5332076" y="2845991"/>
            <a:ext cx="606600" cy="764999"/>
          </a:xfrm>
          <a:prstGeom prst="straightConnector1">
            <a:avLst/>
          </a:prstGeom>
          <a:noFill/>
          <a:ln w="9525" cap="flat" cmpd="sng">
            <a:solidFill>
              <a:schemeClr val="accent1"/>
            </a:solidFill>
            <a:prstDash val="solid"/>
            <a:miter/>
            <a:headEnd type="none" w="med" len="med"/>
            <a:tailEnd type="none" w="med" len="med"/>
          </a:ln>
        </p:spPr>
      </p:cxnSp>
      <p:cxnSp>
        <p:nvCxnSpPr>
          <p:cNvPr id="280" name="Shape 280"/>
          <p:cNvCxnSpPr>
            <a:stCxn id="272" idx="4"/>
            <a:endCxn id="274" idx="1"/>
          </p:cNvCxnSpPr>
          <p:nvPr/>
        </p:nvCxnSpPr>
        <p:spPr>
          <a:xfrm>
            <a:off x="5938676" y="2845991"/>
            <a:ext cx="568800" cy="764999"/>
          </a:xfrm>
          <a:prstGeom prst="straightConnector1">
            <a:avLst/>
          </a:prstGeom>
          <a:noFill/>
          <a:ln w="9525" cap="flat" cmpd="sng">
            <a:solidFill>
              <a:schemeClr val="accent1"/>
            </a:solidFill>
            <a:prstDash val="solid"/>
            <a:miter/>
            <a:headEnd type="none" w="med" len="med"/>
            <a:tailEnd type="none" w="med" len="med"/>
          </a:ln>
        </p:spPr>
      </p:cxnSp>
      <p:cxnSp>
        <p:nvCxnSpPr>
          <p:cNvPr id="281" name="Shape 281"/>
          <p:cNvCxnSpPr/>
          <p:nvPr/>
        </p:nvCxnSpPr>
        <p:spPr>
          <a:xfrm>
            <a:off x="6782952" y="3976980"/>
            <a:ext cx="568800" cy="765000"/>
          </a:xfrm>
          <a:prstGeom prst="straightConnector1">
            <a:avLst/>
          </a:prstGeom>
          <a:noFill/>
          <a:ln w="9525" cap="flat" cmpd="sng">
            <a:solidFill>
              <a:schemeClr val="accent1"/>
            </a:solidFill>
            <a:prstDash val="solid"/>
            <a:miter/>
            <a:headEnd type="none" w="med" len="med"/>
            <a:tailEnd type="none" w="med" len="med"/>
          </a:ln>
        </p:spPr>
      </p:cxnSp>
      <p:cxnSp>
        <p:nvCxnSpPr>
          <p:cNvPr id="282" name="Shape 282"/>
          <p:cNvCxnSpPr>
            <a:endCxn id="276" idx="0"/>
          </p:cNvCxnSpPr>
          <p:nvPr/>
        </p:nvCxnSpPr>
        <p:spPr>
          <a:xfrm>
            <a:off x="5148116" y="3952800"/>
            <a:ext cx="414000" cy="771600"/>
          </a:xfrm>
          <a:prstGeom prst="straightConnector1">
            <a:avLst/>
          </a:prstGeom>
          <a:noFill/>
          <a:ln w="9525" cap="flat" cmpd="sng">
            <a:solidFill>
              <a:schemeClr val="accent1"/>
            </a:solidFill>
            <a:prstDash val="solid"/>
            <a:miter/>
            <a:headEnd type="none" w="med" len="med"/>
            <a:tailEnd type="none" w="med" len="med"/>
          </a:ln>
        </p:spPr>
      </p:cxnSp>
      <p:cxnSp>
        <p:nvCxnSpPr>
          <p:cNvPr id="283" name="Shape 283"/>
          <p:cNvCxnSpPr>
            <a:stCxn id="274" idx="4"/>
            <a:endCxn id="277" idx="0"/>
          </p:cNvCxnSpPr>
          <p:nvPr/>
        </p:nvCxnSpPr>
        <p:spPr>
          <a:xfrm flipH="1">
            <a:off x="6471975" y="4001294"/>
            <a:ext cx="224100" cy="716400"/>
          </a:xfrm>
          <a:prstGeom prst="straightConnector1">
            <a:avLst/>
          </a:prstGeom>
          <a:noFill/>
          <a:ln w="9525" cap="flat" cmpd="sng">
            <a:solidFill>
              <a:schemeClr val="accent1"/>
            </a:solidFill>
            <a:prstDash val="dash"/>
            <a:miter/>
            <a:headEnd type="none" w="med" len="med"/>
            <a:tailEnd type="none" w="med" len="med"/>
          </a:ln>
        </p:spPr>
      </p:cxnSp>
      <p:cxnSp>
        <p:nvCxnSpPr>
          <p:cNvPr id="284" name="Shape 284"/>
          <p:cNvCxnSpPr>
            <a:stCxn id="273" idx="3"/>
            <a:endCxn id="275" idx="0"/>
          </p:cNvCxnSpPr>
          <p:nvPr/>
        </p:nvCxnSpPr>
        <p:spPr>
          <a:xfrm flipH="1">
            <a:off x="4291014" y="3934338"/>
            <a:ext cx="663900" cy="790200"/>
          </a:xfrm>
          <a:prstGeom prst="straightConnector1">
            <a:avLst/>
          </a:prstGeom>
          <a:noFill/>
          <a:ln w="9525" cap="flat" cmpd="sng">
            <a:solidFill>
              <a:schemeClr val="accent1"/>
            </a:solidFill>
            <a:prstDash val="dash"/>
            <a:miter/>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Searching BST</a:t>
            </a:r>
          </a:p>
        </p:txBody>
      </p:sp>
      <p:pic>
        <p:nvPicPr>
          <p:cNvPr id="290" name="Shape 290"/>
          <p:cNvPicPr preferRelativeResize="0"/>
          <p:nvPr/>
        </p:nvPicPr>
        <p:blipFill rotWithShape="1">
          <a:blip r:embed="rId3">
            <a:alphaModFix/>
          </a:blip>
          <a:srcRect/>
          <a:stretch/>
        </p:blipFill>
        <p:spPr>
          <a:xfrm>
            <a:off x="3657600" y="4015433"/>
            <a:ext cx="2749495" cy="2424112"/>
          </a:xfrm>
          <a:prstGeom prst="rect">
            <a:avLst/>
          </a:prstGeom>
          <a:noFill/>
          <a:ln>
            <a:noFill/>
          </a:ln>
        </p:spPr>
      </p:pic>
      <p:sp>
        <p:nvSpPr>
          <p:cNvPr id="291" name="Shape 291"/>
          <p:cNvSpPr txBox="1">
            <a:spLocks noGrp="1"/>
          </p:cNvSpPr>
          <p:nvPr>
            <p:ph type="body" idx="1"/>
          </p:nvPr>
        </p:nvSpPr>
        <p:spPr>
          <a:xfrm>
            <a:off x="600235" y="2056108"/>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If we are searching for 15, then we are done.</a:t>
            </a: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If we are searching for a key &lt; 15, then we should search in the left subtree.</a:t>
            </a:r>
          </a:p>
          <a:p>
            <a:pPr marL="171450" marR="0" lvl="0" indent="-171450" algn="l" rtl="0">
              <a:lnSpc>
                <a:spcPct val="90000"/>
              </a:lnSpc>
              <a:spcBef>
                <a:spcPts val="75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If we are searching for a key &gt; 15, then we should search in the right subtree.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rotWithShape="1">
          <a:blip r:embed="rId3">
            <a:alphaModFix/>
          </a:blip>
          <a:srcRect/>
          <a:stretch/>
        </p:blipFill>
        <p:spPr>
          <a:xfrm>
            <a:off x="1905000" y="228600"/>
            <a:ext cx="5410200" cy="4156075"/>
          </a:xfrm>
          <a:prstGeom prst="rect">
            <a:avLst/>
          </a:prstGeom>
          <a:noFill/>
          <a:ln>
            <a:noFill/>
          </a:ln>
        </p:spPr>
      </p:pic>
      <p:pic>
        <p:nvPicPr>
          <p:cNvPr id="297" name="Shape 297"/>
          <p:cNvPicPr preferRelativeResize="0"/>
          <p:nvPr/>
        </p:nvPicPr>
        <p:blipFill rotWithShape="1">
          <a:blip r:embed="rId4">
            <a:alphaModFix/>
          </a:blip>
          <a:srcRect/>
          <a:stretch/>
        </p:blipFill>
        <p:spPr>
          <a:xfrm>
            <a:off x="1905000" y="4343400"/>
            <a:ext cx="5410200" cy="2412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Searching (Find)</a:t>
            </a:r>
          </a:p>
        </p:txBody>
      </p:sp>
      <p:sp>
        <p:nvSpPr>
          <p:cNvPr id="303" name="Shape 303"/>
          <p:cNvSpPr txBox="1">
            <a:spLocks noGrp="1"/>
          </p:cNvSpPr>
          <p:nvPr>
            <p:ph type="body" idx="1"/>
          </p:nvPr>
        </p:nvSpPr>
        <p:spPr>
          <a:xfrm>
            <a:off x="381000" y="1447800"/>
            <a:ext cx="8134500" cy="4576800"/>
          </a:xfrm>
          <a:prstGeom prst="rect">
            <a:avLst/>
          </a:prstGeom>
          <a:noFill/>
          <a:ln>
            <a:noFill/>
          </a:ln>
        </p:spPr>
        <p:txBody>
          <a:bodyPr lIns="91425" tIns="45700" rIns="91425" bIns="45700" anchor="t" anchorCtr="0">
            <a:noAutofit/>
          </a:bodyPr>
          <a:lstStyle/>
          <a:p>
            <a:pPr marL="171450" marR="0" lvl="0" indent="-171450" algn="l" rtl="0">
              <a:lnSpc>
                <a:spcPct val="70000"/>
              </a:lnSpc>
              <a:spcBef>
                <a:spcPts val="0"/>
              </a:spcBef>
              <a:spcAft>
                <a:spcPts val="0"/>
              </a:spcAft>
              <a:buClr>
                <a:schemeClr val="dk1"/>
              </a:buClr>
              <a:buSzPct val="100909"/>
              <a:buFont typeface="Arial"/>
              <a:buChar char="•"/>
            </a:pPr>
            <a:r>
              <a:rPr lang="en-US" sz="2220" b="0" i="0" u="none" strike="noStrike" cap="none">
                <a:solidFill>
                  <a:schemeClr val="dk1"/>
                </a:solidFill>
                <a:latin typeface="Calibri"/>
                <a:ea typeface="Calibri"/>
                <a:cs typeface="Calibri"/>
                <a:sym typeface="Calibri"/>
              </a:rPr>
              <a:t>Find X: return a pointer to the node that has key X, or NULL if there is no such node</a:t>
            </a: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None/>
            </a:pPr>
            <a:endParaRPr sz="2220" b="0" i="0" u="none" strike="noStrike" cap="none">
              <a:solidFill>
                <a:schemeClr val="dk1"/>
              </a:solidFill>
              <a:latin typeface="Calibri"/>
              <a:ea typeface="Calibri"/>
              <a:cs typeface="Calibri"/>
              <a:sym typeface="Calibri"/>
            </a:endParaRPr>
          </a:p>
          <a:p>
            <a:pPr marL="171450" marR="0" lvl="0" indent="-171450" algn="l" rtl="0">
              <a:lnSpc>
                <a:spcPct val="70000"/>
              </a:lnSpc>
              <a:spcBef>
                <a:spcPts val="750"/>
              </a:spcBef>
              <a:spcAft>
                <a:spcPts val="0"/>
              </a:spcAft>
              <a:buClr>
                <a:schemeClr val="dk1"/>
              </a:buClr>
              <a:buSzPct val="100909"/>
              <a:buFont typeface="Arial"/>
              <a:buChar char="•"/>
            </a:pPr>
            <a:r>
              <a:rPr lang="en-US" sz="2220" b="0" i="0" u="none" strike="noStrike" cap="none">
                <a:solidFill>
                  <a:schemeClr val="dk1"/>
                </a:solidFill>
                <a:latin typeface="Calibri"/>
                <a:ea typeface="Calibri"/>
                <a:cs typeface="Calibri"/>
                <a:sym typeface="Calibri"/>
              </a:rPr>
              <a:t>Time complexity</a:t>
            </a:r>
          </a:p>
          <a:p>
            <a:pPr marL="342900" marR="0" lvl="1" indent="0" algn="l" rtl="0">
              <a:lnSpc>
                <a:spcPct val="70000"/>
              </a:lnSpc>
              <a:spcBef>
                <a:spcPts val="375"/>
              </a:spcBef>
              <a:buClr>
                <a:schemeClr val="dk1"/>
              </a:buClr>
              <a:buSzPct val="25000"/>
              <a:buFont typeface="Arial"/>
              <a:buNone/>
            </a:pPr>
            <a:r>
              <a:rPr lang="en-US" sz="1850" b="0" i="0" u="none" strike="noStrike" cap="none">
                <a:solidFill>
                  <a:schemeClr val="dk1"/>
                </a:solidFill>
                <a:latin typeface="Calibri"/>
                <a:ea typeface="Calibri"/>
                <a:cs typeface="Calibri"/>
                <a:sym typeface="Calibri"/>
              </a:rPr>
              <a:t>O(height of the tree)</a:t>
            </a:r>
          </a:p>
        </p:txBody>
      </p:sp>
      <p:pic>
        <p:nvPicPr>
          <p:cNvPr id="304" name="Shape 304" descr="fig4_19"/>
          <p:cNvPicPr preferRelativeResize="0"/>
          <p:nvPr/>
        </p:nvPicPr>
        <p:blipFill rotWithShape="1">
          <a:blip r:embed="rId3">
            <a:alphaModFix/>
          </a:blip>
          <a:srcRect t="27402" b="9895"/>
          <a:stretch/>
        </p:blipFill>
        <p:spPr>
          <a:xfrm>
            <a:off x="1600200" y="2317750"/>
            <a:ext cx="7010400" cy="332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400" b="1" i="0" u="none" strike="noStrike" cap="none">
                <a:solidFill>
                  <a:srgbClr val="548135"/>
                </a:solidFill>
                <a:latin typeface="Calibri"/>
                <a:ea typeface="Calibri"/>
                <a:cs typeface="Calibri"/>
                <a:sym typeface="Calibri"/>
              </a:rPr>
              <a:t>Inorder traversal of BST</a:t>
            </a:r>
          </a:p>
        </p:txBody>
      </p:sp>
      <p:pic>
        <p:nvPicPr>
          <p:cNvPr id="310" name="Shape 310"/>
          <p:cNvPicPr preferRelativeResize="0"/>
          <p:nvPr/>
        </p:nvPicPr>
        <p:blipFill rotWithShape="1">
          <a:blip r:embed="rId3">
            <a:alphaModFix/>
          </a:blip>
          <a:srcRect/>
          <a:stretch/>
        </p:blipFill>
        <p:spPr>
          <a:xfrm>
            <a:off x="2849649" y="2286000"/>
            <a:ext cx="3621001" cy="3607832"/>
          </a:xfrm>
          <a:prstGeom prst="rect">
            <a:avLst/>
          </a:prstGeom>
          <a:noFill/>
          <a:ln>
            <a:noFill/>
          </a:ln>
        </p:spPr>
      </p:pic>
      <p:sp>
        <p:nvSpPr>
          <p:cNvPr id="311" name="Shape 311"/>
          <p:cNvSpPr txBox="1">
            <a:spLocks noGrp="1"/>
          </p:cNvSpPr>
          <p:nvPr>
            <p:ph type="body" idx="1"/>
          </p:nvPr>
        </p:nvSpPr>
        <p:spPr>
          <a:xfrm>
            <a:off x="838200" y="1601787"/>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Print out all the keys in sorted order</a:t>
            </a:r>
          </a:p>
        </p:txBody>
      </p:sp>
      <p:sp>
        <p:nvSpPr>
          <p:cNvPr id="312" name="Shape 312"/>
          <p:cNvSpPr txBox="1"/>
          <p:nvPr/>
        </p:nvSpPr>
        <p:spPr>
          <a:xfrm>
            <a:off x="1600200" y="6172200"/>
            <a:ext cx="5625900" cy="396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1" i="0" u="none" strike="noStrike" cap="none">
                <a:solidFill>
                  <a:schemeClr val="dk1"/>
                </a:solidFill>
                <a:latin typeface="Arial"/>
                <a:ea typeface="Arial"/>
                <a:cs typeface="Arial"/>
                <a:sym typeface="Arial"/>
              </a:rPr>
              <a:t>Inorder: 2, 3, 4, 6, 7, 9, 13, 15, 17, 18, 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findMin/ findMax</a:t>
            </a:r>
          </a:p>
        </p:txBody>
      </p:sp>
      <p:sp>
        <p:nvSpPr>
          <p:cNvPr id="318" name="Shape 318"/>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0909"/>
              <a:buFont typeface="Arial"/>
              <a:buChar char="•"/>
            </a:pPr>
            <a:r>
              <a:rPr lang="en-US" sz="2220" b="0" i="0" u="none" strike="noStrike" cap="none" dirty="0" smtClean="0">
                <a:solidFill>
                  <a:schemeClr val="dk1"/>
                </a:solidFill>
                <a:latin typeface="Calibri"/>
                <a:ea typeface="Calibri"/>
                <a:cs typeface="Calibri"/>
                <a:sym typeface="Calibri"/>
              </a:rPr>
              <a:t>Returns </a:t>
            </a:r>
            <a:r>
              <a:rPr lang="en-US" sz="2220" b="0" i="0" u="none" strike="noStrike" cap="none" dirty="0">
                <a:solidFill>
                  <a:schemeClr val="dk1"/>
                </a:solidFill>
                <a:latin typeface="Calibri"/>
                <a:ea typeface="Calibri"/>
                <a:cs typeface="Calibri"/>
                <a:sym typeface="Calibri"/>
              </a:rPr>
              <a:t>the node containing the smallest element in the tree</a:t>
            </a:r>
          </a:p>
          <a:p>
            <a:pPr marL="171450" marR="0" lvl="0" indent="-171450" algn="l" rtl="0">
              <a:lnSpc>
                <a:spcPct val="80000"/>
              </a:lnSpc>
              <a:spcBef>
                <a:spcPts val="75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Start at the root and go left as long as there is a left child. The stopping point is the smallest element</a:t>
            </a: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None/>
            </a:pPr>
            <a:endParaRPr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Similarly for </a:t>
            </a:r>
            <a:r>
              <a:rPr lang="en-US" sz="2220" b="0" i="0" u="none" strike="noStrike" cap="none" dirty="0" err="1">
                <a:solidFill>
                  <a:schemeClr val="dk1"/>
                </a:solidFill>
                <a:latin typeface="Calibri"/>
                <a:ea typeface="Calibri"/>
                <a:cs typeface="Calibri"/>
                <a:sym typeface="Calibri"/>
              </a:rPr>
              <a:t>findMax</a:t>
            </a:r>
            <a:endParaRPr lang="en-US" sz="222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buClr>
                <a:schemeClr val="dk1"/>
              </a:buClr>
              <a:buSzPct val="100909"/>
              <a:buFont typeface="Arial"/>
              <a:buChar char="•"/>
            </a:pPr>
            <a:r>
              <a:rPr lang="en-US" sz="2220" b="0" i="0" u="none" strike="noStrike" cap="none" dirty="0">
                <a:solidFill>
                  <a:schemeClr val="dk1"/>
                </a:solidFill>
                <a:latin typeface="Calibri"/>
                <a:ea typeface="Calibri"/>
                <a:cs typeface="Calibri"/>
                <a:sym typeface="Calibri"/>
              </a:rPr>
              <a:t>Time complexity = O(height of the tree)</a:t>
            </a:r>
          </a:p>
        </p:txBody>
      </p:sp>
      <p:pic>
        <p:nvPicPr>
          <p:cNvPr id="319" name="Shape 319" descr="fig4_20"/>
          <p:cNvPicPr preferRelativeResize="0"/>
          <p:nvPr/>
        </p:nvPicPr>
        <p:blipFill rotWithShape="1">
          <a:blip r:embed="rId3">
            <a:alphaModFix/>
          </a:blip>
          <a:srcRect l="7639" t="27063" b="8119"/>
          <a:stretch/>
        </p:blipFill>
        <p:spPr>
          <a:xfrm>
            <a:off x="685800" y="3200400"/>
            <a:ext cx="8093075" cy="26717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300" b="1" i="0" u="none" strike="noStrike" cap="none">
                <a:solidFill>
                  <a:srgbClr val="548135"/>
                </a:solidFill>
                <a:latin typeface="Calibri"/>
                <a:ea typeface="Calibri"/>
                <a:cs typeface="Calibri"/>
                <a:sym typeface="Calibri"/>
              </a:rPr>
              <a:t>Some Terminologies</a:t>
            </a:r>
          </a:p>
        </p:txBody>
      </p:sp>
      <p:sp>
        <p:nvSpPr>
          <p:cNvPr id="110" name="Shape 110"/>
          <p:cNvSpPr txBox="1">
            <a:spLocks noGrp="1"/>
          </p:cNvSpPr>
          <p:nvPr>
            <p:ph type="body" idx="1"/>
          </p:nvPr>
        </p:nvSpPr>
        <p:spPr>
          <a:xfrm>
            <a:off x="628650" y="2278061"/>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100" b="0" i="1"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Child</a:t>
            </a:r>
            <a:r>
              <a:rPr lang="en-US" sz="2400" b="0" i="0" u="none" strike="noStrike" cap="none">
                <a:solidFill>
                  <a:schemeClr val="dk1"/>
                </a:solidFill>
                <a:latin typeface="Calibri"/>
                <a:ea typeface="Calibri"/>
                <a:cs typeface="Calibri"/>
                <a:sym typeface="Calibri"/>
              </a:rPr>
              <a:t> and </a:t>
            </a:r>
            <a:r>
              <a:rPr lang="en-US" sz="2400" b="0" i="1" u="none" strike="noStrike" cap="none">
                <a:solidFill>
                  <a:schemeClr val="dk1"/>
                </a:solidFill>
                <a:latin typeface="Calibri"/>
                <a:ea typeface="Calibri"/>
                <a:cs typeface="Calibri"/>
                <a:sym typeface="Calibri"/>
              </a:rPr>
              <a:t>parent</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Every node except the root has one parent </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A node can have an arbitrary number of children</a:t>
            </a:r>
          </a:p>
          <a:p>
            <a:pPr marL="171450" marR="0" lvl="0" indent="-171450" algn="l" rtl="0">
              <a:lnSpc>
                <a:spcPct val="90000"/>
              </a:lnSpc>
              <a:spcBef>
                <a:spcPts val="75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Leaves</a:t>
            </a:r>
          </a:p>
          <a:p>
            <a:pPr marL="514350" marR="0" lvl="1" indent="-171450" algn="l" rtl="0">
              <a:lnSpc>
                <a:spcPct val="90000"/>
              </a:lnSpc>
              <a:spcBef>
                <a:spcPts val="375"/>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Nodes with no children </a:t>
            </a:r>
          </a:p>
          <a:p>
            <a:pPr marL="171450" marR="0" lvl="0" indent="-171450" algn="l" rtl="0">
              <a:lnSpc>
                <a:spcPct val="90000"/>
              </a:lnSpc>
              <a:spcBef>
                <a:spcPts val="750"/>
              </a:spcBef>
              <a:spcAft>
                <a:spcPts val="0"/>
              </a:spcAft>
              <a:buClr>
                <a:schemeClr val="dk1"/>
              </a:buClr>
              <a:buSzPct val="100000"/>
              <a:buFont typeface="Arial"/>
              <a:buChar char="•"/>
            </a:pPr>
            <a:r>
              <a:rPr lang="en-US" sz="2400" b="0" i="1" u="none" strike="noStrike" cap="none">
                <a:solidFill>
                  <a:schemeClr val="dk1"/>
                </a:solidFill>
                <a:latin typeface="Calibri"/>
                <a:ea typeface="Calibri"/>
                <a:cs typeface="Calibri"/>
                <a:sym typeface="Calibri"/>
              </a:rPr>
              <a:t>Sibling</a:t>
            </a:r>
          </a:p>
          <a:p>
            <a:pPr marL="514350" marR="0" lvl="1" indent="-171450" algn="l" rtl="0">
              <a:lnSpc>
                <a:spcPct val="90000"/>
              </a:lnSpc>
              <a:spcBef>
                <a:spcPts val="375"/>
              </a:spcBef>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nodes with same parent</a:t>
            </a:r>
          </a:p>
        </p:txBody>
      </p:sp>
      <p:pic>
        <p:nvPicPr>
          <p:cNvPr id="111" name="Shape 111" descr="fig4_2"/>
          <p:cNvPicPr preferRelativeResize="0"/>
          <p:nvPr/>
        </p:nvPicPr>
        <p:blipFill rotWithShape="1">
          <a:blip r:embed="rId3">
            <a:alphaModFix/>
          </a:blip>
          <a:srcRect/>
          <a:stretch/>
        </p:blipFill>
        <p:spPr>
          <a:xfrm>
            <a:off x="1709479" y="1295400"/>
            <a:ext cx="6274593" cy="2362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a:solidFill>
                  <a:srgbClr val="548135"/>
                </a:solidFill>
              </a:rPr>
              <a:t>I</a:t>
            </a:r>
            <a:r>
              <a:rPr lang="en-US" sz="3600" b="1" i="0" u="none" strike="noStrike" cap="none">
                <a:solidFill>
                  <a:srgbClr val="548135"/>
                </a:solidFill>
                <a:latin typeface="Calibri"/>
                <a:ea typeface="Calibri"/>
                <a:cs typeface="Calibri"/>
                <a:sym typeface="Calibri"/>
              </a:rPr>
              <a:t>nserting a</a:t>
            </a:r>
            <a:r>
              <a:rPr lang="en-US" sz="3600" b="1">
                <a:solidFill>
                  <a:srgbClr val="548135"/>
                </a:solidFill>
              </a:rPr>
              <a:t> node in BST</a:t>
            </a:r>
          </a:p>
        </p:txBody>
      </p:sp>
      <p:pic>
        <p:nvPicPr>
          <p:cNvPr id="325" name="Shape 325"/>
          <p:cNvPicPr preferRelativeResize="0"/>
          <p:nvPr/>
        </p:nvPicPr>
        <p:blipFill rotWithShape="1">
          <a:blip r:embed="rId3">
            <a:alphaModFix/>
          </a:blip>
          <a:srcRect/>
          <a:stretch/>
        </p:blipFill>
        <p:spPr>
          <a:xfrm>
            <a:off x="3033713" y="2659063"/>
            <a:ext cx="3076574" cy="2686049"/>
          </a:xfrm>
          <a:prstGeom prst="rect">
            <a:avLst/>
          </a:prstGeom>
          <a:noFill/>
          <a:ln>
            <a:noFill/>
          </a:ln>
        </p:spPr>
      </p:pic>
      <p:sp>
        <p:nvSpPr>
          <p:cNvPr id="326" name="Shape 326"/>
          <p:cNvSpPr txBox="1">
            <a:spLocks noGrp="1"/>
          </p:cNvSpPr>
          <p:nvPr>
            <p:ph type="body" idx="1"/>
          </p:nvPr>
        </p:nvSpPr>
        <p:spPr>
          <a:xfrm>
            <a:off x="838200" y="1487487"/>
            <a:ext cx="7848599" cy="5029199"/>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Proceed down the tree as you would with a find</a:t>
            </a:r>
          </a:p>
          <a:p>
            <a:pPr marL="171450" marR="0" lvl="0" indent="-171450" algn="l" rtl="0">
              <a:lnSpc>
                <a:spcPct val="80000"/>
              </a:lnSpc>
              <a:spcBef>
                <a:spcPts val="75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If X is found, do nothing (or update something)</a:t>
            </a:r>
          </a:p>
          <a:p>
            <a:pPr marL="171450" marR="0" lvl="0" indent="-171450" algn="l" rtl="0">
              <a:lnSpc>
                <a:spcPct val="80000"/>
              </a:lnSpc>
              <a:spcBef>
                <a:spcPts val="75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Otherwise, insert X at the last spot on the path traversed</a:t>
            </a:r>
          </a:p>
          <a:p>
            <a:pPr marL="171450" marR="0" lvl="0" indent="-171450" algn="l" rtl="0">
              <a:lnSpc>
                <a:spcPct val="80000"/>
              </a:lnSpc>
              <a:spcBef>
                <a:spcPts val="750"/>
              </a:spcBef>
              <a:spcAft>
                <a:spcPts val="0"/>
              </a:spcAft>
              <a:buClr>
                <a:schemeClr val="dk1"/>
              </a:buClr>
              <a:buSzPct val="100000"/>
              <a:buFont typeface="Arial"/>
              <a:buNone/>
            </a:pPr>
            <a:endParaRPr sz="20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24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100000"/>
              <a:buFont typeface="Arial"/>
              <a:buNone/>
            </a:pPr>
            <a:endParaRPr sz="1000" b="0" i="0" u="none" strike="noStrike" cap="none" dirty="0">
              <a:solidFill>
                <a:schemeClr val="dk1"/>
              </a:solidFill>
              <a:latin typeface="Calibri"/>
              <a:ea typeface="Calibri"/>
              <a:cs typeface="Calibri"/>
              <a:sym typeface="Calibri"/>
            </a:endParaRPr>
          </a:p>
          <a:p>
            <a:pPr marL="171450" marR="0" lvl="0" indent="-171450" algn="l" rtl="0">
              <a:lnSpc>
                <a:spcPct val="80000"/>
              </a:lnSpc>
              <a:spcBef>
                <a:spcPts val="75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Time complexity = O(height of the 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381000" y="1719102"/>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When we delete a node, we need to consider how we take care of the children of the deleted </a:t>
            </a:r>
            <a:r>
              <a:rPr lang="en-US" sz="2800" b="0" i="0" u="none" strike="noStrike" cap="none" dirty="0" smtClean="0">
                <a:solidFill>
                  <a:schemeClr val="dk1"/>
                </a:solidFill>
                <a:latin typeface="Calibri"/>
                <a:ea typeface="Calibri"/>
                <a:cs typeface="Calibri"/>
                <a:sym typeface="Calibri"/>
              </a:rPr>
              <a:t>node.</a:t>
            </a:r>
          </a:p>
          <a:p>
            <a:pPr marL="171450" marR="0" lvl="0" indent="-171450" algn="l" rtl="0">
              <a:lnSpc>
                <a:spcPct val="90000"/>
              </a:lnSpc>
              <a:spcBef>
                <a:spcPts val="0"/>
              </a:spcBef>
              <a:spcAft>
                <a:spcPts val="0"/>
              </a:spcAft>
              <a:buClr>
                <a:schemeClr val="dk1"/>
              </a:buClr>
              <a:buSzPct val="100000"/>
              <a:buFont typeface="Arial"/>
              <a:buChar char="•"/>
            </a:pPr>
            <a:endParaRPr lang="en-US" sz="2800" dirty="0"/>
          </a:p>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This </a:t>
            </a:r>
            <a:r>
              <a:rPr lang="en-US" sz="2400" b="0" i="0" u="none" strike="noStrike" cap="none" dirty="0">
                <a:solidFill>
                  <a:schemeClr val="dk1"/>
                </a:solidFill>
                <a:latin typeface="Calibri"/>
                <a:ea typeface="Calibri"/>
                <a:cs typeface="Calibri"/>
                <a:sym typeface="Calibri"/>
              </a:rPr>
              <a:t>has to be done such that the property of the </a:t>
            </a:r>
            <a:r>
              <a:rPr lang="en-US" sz="2400" b="0" i="0" u="none" strike="noStrike" cap="none" dirty="0">
                <a:solidFill>
                  <a:srgbClr val="548135"/>
                </a:solidFill>
                <a:latin typeface="Calibri"/>
                <a:ea typeface="Calibri"/>
                <a:cs typeface="Calibri"/>
                <a:sym typeface="Calibri"/>
              </a:rPr>
              <a:t>search tree </a:t>
            </a:r>
            <a:r>
              <a:rPr lang="en-US" sz="2400" b="0" i="0" u="none" strike="noStrike" cap="none" dirty="0">
                <a:solidFill>
                  <a:schemeClr val="dk1"/>
                </a:solidFill>
                <a:latin typeface="Calibri"/>
                <a:ea typeface="Calibri"/>
                <a:cs typeface="Calibri"/>
                <a:sym typeface="Calibri"/>
              </a:rPr>
              <a:t>is maintained</a:t>
            </a:r>
            <a:r>
              <a:rPr lang="en-US" sz="2400" b="0" i="0" u="none" strike="noStrike" cap="none" dirty="0" smtClean="0">
                <a:solidFill>
                  <a:schemeClr val="dk1"/>
                </a:solidFill>
                <a:latin typeface="Calibri"/>
                <a:ea typeface="Calibri"/>
                <a:cs typeface="Calibri"/>
                <a:sym typeface="Calibri"/>
              </a:rPr>
              <a:t>.</a:t>
            </a:r>
          </a:p>
          <a:p>
            <a:pPr marL="0" marR="0" lvl="0" indent="0" algn="l" rtl="0">
              <a:lnSpc>
                <a:spcPct val="90000"/>
              </a:lnSpc>
              <a:spcBef>
                <a:spcPts val="0"/>
              </a:spcBef>
              <a:spcAft>
                <a:spcPts val="0"/>
              </a:spcAft>
              <a:buClr>
                <a:schemeClr val="dk1"/>
              </a:buClr>
              <a:buSzPct val="100000"/>
              <a:buNone/>
            </a:pPr>
            <a:endParaRPr lang="en-US" sz="2400" b="0" i="0" u="none" strike="noStrike" cap="none" dirty="0">
              <a:solidFill>
                <a:schemeClr val="dk1"/>
              </a:solidFill>
              <a:latin typeface="Calibri"/>
              <a:ea typeface="Calibri"/>
              <a:cs typeface="Calibri"/>
              <a:sym typeface="Calibri"/>
            </a:endParaRPr>
          </a:p>
          <a:p>
            <a:pPr marR="0" lvl="0" indent="25400" algn="l" rtl="0">
              <a:lnSpc>
                <a:spcPct val="90000"/>
              </a:lnSpc>
              <a:spcBef>
                <a:spcPts val="375"/>
              </a:spcBef>
              <a:spcAft>
                <a:spcPts val="0"/>
              </a:spcAft>
              <a:buClr>
                <a:schemeClr val="dk1"/>
              </a:buClr>
              <a:buSzPct val="92307"/>
              <a:buFont typeface="Arial"/>
              <a:buChar char="•"/>
            </a:pPr>
            <a:r>
              <a:rPr lang="en-US" sz="2600" dirty="0"/>
              <a:t>Three cases:</a:t>
            </a:r>
          </a:p>
          <a:p>
            <a:pPr marR="0" lvl="2" algn="l" rtl="0">
              <a:lnSpc>
                <a:spcPct val="90000"/>
              </a:lnSpc>
              <a:spcBef>
                <a:spcPts val="375"/>
              </a:spcBef>
              <a:spcAft>
                <a:spcPts val="0"/>
              </a:spcAft>
              <a:buClr>
                <a:schemeClr val="dk1"/>
              </a:buClr>
              <a:buSzPct val="92307"/>
              <a:buFont typeface="Arial"/>
            </a:pPr>
            <a:r>
              <a:rPr lang="en-US" sz="2600" dirty="0"/>
              <a:t>the node is a leaf</a:t>
            </a:r>
          </a:p>
          <a:p>
            <a:pPr marR="0" lvl="2" algn="l" rtl="0">
              <a:lnSpc>
                <a:spcPct val="90000"/>
              </a:lnSpc>
              <a:spcBef>
                <a:spcPts val="375"/>
              </a:spcBef>
              <a:spcAft>
                <a:spcPts val="0"/>
              </a:spcAft>
              <a:buClr>
                <a:schemeClr val="dk1"/>
              </a:buClr>
              <a:buSzPct val="92307"/>
              <a:buFont typeface="Arial"/>
            </a:pPr>
            <a:r>
              <a:rPr lang="en-US" sz="2600" dirty="0"/>
              <a:t>the node has one child</a:t>
            </a:r>
          </a:p>
          <a:p>
            <a:pPr marR="0" lvl="2" algn="l" rtl="0">
              <a:lnSpc>
                <a:spcPct val="90000"/>
              </a:lnSpc>
              <a:spcBef>
                <a:spcPts val="375"/>
              </a:spcBef>
              <a:spcAft>
                <a:spcPts val="0"/>
              </a:spcAft>
              <a:buClr>
                <a:schemeClr val="dk1"/>
              </a:buClr>
              <a:buSzPct val="109090"/>
              <a:buFont typeface="Arial"/>
            </a:pPr>
            <a:r>
              <a:rPr lang="en-US" sz="2210" dirty="0"/>
              <a:t>the node has 2 children</a:t>
            </a:r>
          </a:p>
          <a:p>
            <a:pPr marL="171450" marR="0" lvl="0" indent="-171450" algn="l" rtl="0">
              <a:lnSpc>
                <a:spcPct val="90000"/>
              </a:lnSpc>
              <a:spcBef>
                <a:spcPts val="750"/>
              </a:spcBef>
              <a:buClr>
                <a:schemeClr val="dk1"/>
              </a:buClr>
              <a:buSzPct val="100000"/>
              <a:buFont typeface="Arial"/>
              <a:buNone/>
            </a:pPr>
            <a:endParaRPr sz="2100" b="0" i="0" u="none" strike="noStrike" cap="none" dirty="0">
              <a:solidFill>
                <a:schemeClr val="dk1"/>
              </a:solidFill>
              <a:latin typeface="Calibri"/>
              <a:ea typeface="Calibri"/>
              <a:cs typeface="Calibri"/>
              <a:sym typeface="Calibri"/>
            </a:endParaRPr>
          </a:p>
        </p:txBody>
      </p:sp>
      <p:sp>
        <p:nvSpPr>
          <p:cNvPr id="332" name="Shape 33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lvl="0" rtl="0">
              <a:spcBef>
                <a:spcPts val="0"/>
              </a:spcBef>
              <a:buClr>
                <a:srgbClr val="548135"/>
              </a:buClr>
              <a:buSzPct val="25000"/>
              <a:buFont typeface="Calibri"/>
              <a:buNone/>
            </a:pPr>
            <a:r>
              <a:rPr lang="en-US" sz="3600" b="1">
                <a:solidFill>
                  <a:srgbClr val="548135"/>
                </a:solidFill>
              </a:rPr>
              <a:t>Deleting a node from BST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Shape 339"/>
          <p:cNvSpPr txBox="1">
            <a:spLocks noGrp="1"/>
          </p:cNvSpPr>
          <p:nvPr>
            <p:ph type="body" idx="1"/>
          </p:nvPr>
        </p:nvSpPr>
        <p:spPr>
          <a:xfrm>
            <a:off x="618774" y="1295400"/>
            <a:ext cx="7886700" cy="4351200"/>
          </a:xfrm>
          <a:prstGeom prst="rect">
            <a:avLst/>
          </a:prstGeom>
        </p:spPr>
        <p:txBody>
          <a:bodyPr lIns="91425" tIns="91425" rIns="91425" bIns="91425" anchor="t" anchorCtr="0">
            <a:noAutofit/>
          </a:bodyPr>
          <a:lstStyle/>
          <a:p>
            <a:pPr lvl="0" indent="0" rtl="0">
              <a:spcBef>
                <a:spcPts val="0"/>
              </a:spcBef>
              <a:buNone/>
            </a:pPr>
            <a:r>
              <a:rPr lang="en-US" sz="2600" dirty="0"/>
              <a:t>Case 1: the node is a leaf</a:t>
            </a:r>
          </a:p>
          <a:p>
            <a:pPr lvl="1" indent="355600" rtl="0">
              <a:spcBef>
                <a:spcPts val="0"/>
              </a:spcBef>
              <a:buSzPct val="100000"/>
            </a:pPr>
            <a:r>
              <a:rPr lang="en-US" sz="2200" dirty="0"/>
              <a:t>Delete it immediately</a:t>
            </a:r>
          </a:p>
          <a:p>
            <a:pPr marL="0" lvl="0" indent="0" rtl="0">
              <a:lnSpc>
                <a:spcPct val="70000"/>
              </a:lnSpc>
              <a:spcBef>
                <a:spcPts val="0"/>
              </a:spcBef>
              <a:buNone/>
            </a:pPr>
            <a:endParaRPr sz="2800" dirty="0"/>
          </a:p>
        </p:txBody>
      </p:sp>
      <p:pic>
        <p:nvPicPr>
          <p:cNvPr id="340" name="Shape 340"/>
          <p:cNvPicPr preferRelativeResize="0"/>
          <p:nvPr/>
        </p:nvPicPr>
        <p:blipFill>
          <a:blip r:embed="rId3">
            <a:alphaModFix/>
          </a:blip>
          <a:stretch>
            <a:fillRect/>
          </a:stretch>
        </p:blipFill>
        <p:spPr>
          <a:xfrm>
            <a:off x="285050" y="2817849"/>
            <a:ext cx="8554149" cy="3582951"/>
          </a:xfrm>
          <a:prstGeom prst="rect">
            <a:avLst/>
          </a:prstGeom>
          <a:noFill/>
          <a:ln>
            <a:noFill/>
          </a:ln>
        </p:spPr>
      </p:pic>
      <p:sp>
        <p:nvSpPr>
          <p:cNvPr id="6" name="Shape 354"/>
          <p:cNvSpPr txBox="1">
            <a:spLocks noGrp="1"/>
          </p:cNvSpPr>
          <p:nvPr>
            <p:ph type="title"/>
          </p:nvPr>
        </p:nvSpPr>
        <p:spPr>
          <a:xfrm>
            <a:off x="457200" y="24714"/>
            <a:ext cx="788670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Three cases in deletion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7" name="Shape 347"/>
          <p:cNvSpPr txBox="1">
            <a:spLocks noGrp="1"/>
          </p:cNvSpPr>
          <p:nvPr>
            <p:ph type="body" idx="1"/>
          </p:nvPr>
        </p:nvSpPr>
        <p:spPr>
          <a:xfrm>
            <a:off x="625825" y="1295400"/>
            <a:ext cx="7886700" cy="4351200"/>
          </a:xfrm>
          <a:prstGeom prst="rect">
            <a:avLst/>
          </a:prstGeom>
        </p:spPr>
        <p:txBody>
          <a:bodyPr lIns="91425" tIns="91425" rIns="91425" bIns="91425" anchor="t" anchorCtr="0">
            <a:noAutofit/>
          </a:bodyPr>
          <a:lstStyle/>
          <a:p>
            <a:pPr lvl="0" indent="0" rtl="0">
              <a:spcBef>
                <a:spcPts val="0"/>
              </a:spcBef>
              <a:buClr>
                <a:schemeClr val="dk1"/>
              </a:buClr>
              <a:buSzPct val="25000"/>
              <a:buFont typeface="Arial"/>
              <a:buNone/>
            </a:pPr>
            <a:r>
              <a:rPr lang="en-US" sz="2600" dirty="0"/>
              <a:t>Case 2: the node has one child</a:t>
            </a:r>
          </a:p>
          <a:p>
            <a:pPr lvl="1" indent="355600" rtl="0">
              <a:spcBef>
                <a:spcPts val="0"/>
              </a:spcBef>
              <a:buSzPct val="100000"/>
            </a:pPr>
            <a:r>
              <a:rPr lang="en-US" sz="2200" dirty="0"/>
              <a:t>Adjust a pointer from the parent to bypass that node</a:t>
            </a:r>
          </a:p>
          <a:p>
            <a:pPr marL="133350" lvl="0" indent="0" rtl="0">
              <a:spcBef>
                <a:spcPts val="750"/>
              </a:spcBef>
              <a:buNone/>
            </a:pPr>
            <a:endParaRPr sz="2200" dirty="0"/>
          </a:p>
          <a:p>
            <a:pPr marL="914400" lvl="0" indent="0" rtl="0">
              <a:lnSpc>
                <a:spcPct val="70000"/>
              </a:lnSpc>
              <a:spcBef>
                <a:spcPts val="0"/>
              </a:spcBef>
              <a:buNone/>
            </a:pPr>
            <a:endParaRPr sz="2800" dirty="0"/>
          </a:p>
        </p:txBody>
      </p:sp>
      <p:pic>
        <p:nvPicPr>
          <p:cNvPr id="348" name="Shape 348"/>
          <p:cNvPicPr preferRelativeResize="0"/>
          <p:nvPr/>
        </p:nvPicPr>
        <p:blipFill>
          <a:blip r:embed="rId3">
            <a:alphaModFix/>
          </a:blip>
          <a:stretch>
            <a:fillRect/>
          </a:stretch>
        </p:blipFill>
        <p:spPr>
          <a:xfrm>
            <a:off x="228600" y="2667000"/>
            <a:ext cx="8757351" cy="3707126"/>
          </a:xfrm>
          <a:prstGeom prst="rect">
            <a:avLst/>
          </a:prstGeom>
          <a:noFill/>
          <a:ln>
            <a:noFill/>
          </a:ln>
        </p:spPr>
      </p:pic>
      <p:sp>
        <p:nvSpPr>
          <p:cNvPr id="6" name="Shape 354"/>
          <p:cNvSpPr txBox="1">
            <a:spLocks noGrp="1"/>
          </p:cNvSpPr>
          <p:nvPr>
            <p:ph type="title"/>
          </p:nvPr>
        </p:nvSpPr>
        <p:spPr>
          <a:xfrm>
            <a:off x="457200" y="24714"/>
            <a:ext cx="788670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Three cases in deletion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457200" y="24714"/>
            <a:ext cx="788670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Three cases in deletion</a:t>
            </a:r>
          </a:p>
        </p:txBody>
      </p:sp>
      <p:sp>
        <p:nvSpPr>
          <p:cNvPr id="355" name="Shape 355"/>
          <p:cNvSpPr txBox="1">
            <a:spLocks noGrp="1"/>
          </p:cNvSpPr>
          <p:nvPr>
            <p:ph type="body" idx="1"/>
          </p:nvPr>
        </p:nvSpPr>
        <p:spPr>
          <a:xfrm>
            <a:off x="609600" y="1287600"/>
            <a:ext cx="8305800" cy="4351200"/>
          </a:xfrm>
          <a:prstGeom prst="rect">
            <a:avLst/>
          </a:prstGeom>
        </p:spPr>
        <p:txBody>
          <a:bodyPr lIns="91425" tIns="91425" rIns="91425" bIns="91425" anchor="t" anchorCtr="0">
            <a:noAutofit/>
          </a:bodyPr>
          <a:lstStyle/>
          <a:p>
            <a:pPr lvl="0" indent="0" rtl="0">
              <a:spcBef>
                <a:spcPts val="0"/>
              </a:spcBef>
              <a:buNone/>
            </a:pPr>
            <a:r>
              <a:rPr lang="en-US" sz="2600" dirty="0"/>
              <a:t>Case 3: </a:t>
            </a:r>
            <a:r>
              <a:rPr lang="en-US" sz="2410" dirty="0"/>
              <a:t>the node has 2 </a:t>
            </a:r>
            <a:r>
              <a:rPr lang="en-US" sz="2410" dirty="0" smtClean="0"/>
              <a:t>children</a:t>
            </a:r>
          </a:p>
          <a:p>
            <a:pPr marL="857250" lvl="1" indent="-342900">
              <a:lnSpc>
                <a:spcPct val="70000"/>
              </a:lnSpc>
              <a:spcBef>
                <a:spcPts val="0"/>
              </a:spcBef>
              <a:buSzPct val="98571"/>
            </a:pPr>
            <a:r>
              <a:rPr lang="en-US" sz="2070" dirty="0" smtClean="0"/>
              <a:t>replace </a:t>
            </a:r>
            <a:r>
              <a:rPr lang="en-US" sz="2070" dirty="0"/>
              <a:t>the key of that node with the minimum element at the right subtree </a:t>
            </a:r>
          </a:p>
          <a:p>
            <a:pPr lvl="1" indent="330199" rtl="0">
              <a:lnSpc>
                <a:spcPct val="70000"/>
              </a:lnSpc>
              <a:spcBef>
                <a:spcPts val="0"/>
              </a:spcBef>
              <a:buSzPct val="98571"/>
            </a:pPr>
            <a:r>
              <a:rPr lang="en-US" sz="2070" dirty="0"/>
              <a:t>delete the minimum element </a:t>
            </a:r>
          </a:p>
          <a:p>
            <a:pPr marL="1200150" lvl="2" indent="-342900">
              <a:lnSpc>
                <a:spcPct val="70000"/>
              </a:lnSpc>
              <a:spcBef>
                <a:spcPts val="0"/>
              </a:spcBef>
              <a:buSzPct val="100833"/>
            </a:pPr>
            <a:r>
              <a:rPr lang="en-US" sz="1815" dirty="0"/>
              <a:t>Has either no child or only right child because if it has a left child, that left child would be smaller and would have been chosen. </a:t>
            </a:r>
            <a:endParaRPr lang="en-US" sz="1815" dirty="0" smtClean="0"/>
          </a:p>
          <a:p>
            <a:pPr lvl="2" indent="0">
              <a:lnSpc>
                <a:spcPct val="70000"/>
              </a:lnSpc>
              <a:spcBef>
                <a:spcPts val="0"/>
              </a:spcBef>
              <a:buSzPct val="100833"/>
              <a:buNone/>
            </a:pPr>
            <a:r>
              <a:rPr lang="en-US" sz="1815" dirty="0"/>
              <a:t>	 </a:t>
            </a:r>
            <a:r>
              <a:rPr lang="en-US" sz="1815" dirty="0" smtClean="0"/>
              <a:t>    So </a:t>
            </a:r>
            <a:r>
              <a:rPr lang="en-US" sz="1815" dirty="0"/>
              <a:t>invoke case 1 or 2.</a:t>
            </a:r>
          </a:p>
          <a:p>
            <a:pPr marL="0" lvl="0" indent="0" rtl="0">
              <a:spcBef>
                <a:spcPts val="0"/>
              </a:spcBef>
              <a:buNone/>
            </a:pPr>
            <a:endParaRPr sz="1815" dirty="0"/>
          </a:p>
        </p:txBody>
      </p:sp>
      <p:pic>
        <p:nvPicPr>
          <p:cNvPr id="356" name="Shape 356"/>
          <p:cNvPicPr preferRelativeResize="0"/>
          <p:nvPr/>
        </p:nvPicPr>
        <p:blipFill>
          <a:blip r:embed="rId3">
            <a:alphaModFix/>
          </a:blip>
          <a:stretch>
            <a:fillRect/>
          </a:stretch>
        </p:blipFill>
        <p:spPr>
          <a:xfrm>
            <a:off x="1600200" y="3278659"/>
            <a:ext cx="6702773" cy="35793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i="0" u="none" strike="noStrike" cap="none">
                <a:solidFill>
                  <a:srgbClr val="548135"/>
                </a:solidFill>
                <a:latin typeface="Calibri"/>
                <a:ea typeface="Calibri"/>
                <a:cs typeface="Calibri"/>
                <a:sym typeface="Calibri"/>
              </a:rPr>
              <a:t>Balanced binary tree</a:t>
            </a:r>
          </a:p>
        </p:txBody>
      </p:sp>
      <p:sp>
        <p:nvSpPr>
          <p:cNvPr id="362" name="Shape 362"/>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disadvantage of a binary search tree is that its height can be as large as N-1</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This means that the time needed to perform insertion and deletion and many other operations can be O(N) in the worst case</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We want a tree with the least height</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 binary tree with N node has height </a:t>
            </a:r>
            <a:r>
              <a:rPr lang="en-US" sz="2400" b="0" i="0" u="none" strike="noStrike" cap="none">
                <a:solidFill>
                  <a:srgbClr val="548135"/>
                </a:solidFill>
                <a:latin typeface="Calibri"/>
                <a:ea typeface="Calibri"/>
                <a:cs typeface="Calibri"/>
                <a:sym typeface="Calibri"/>
              </a:rPr>
              <a:t>at least  </a:t>
            </a:r>
            <a:r>
              <a:rPr lang="en-US" sz="2400" b="0" i="0" u="none" strike="noStrike" cap="none">
                <a:solidFill>
                  <a:schemeClr val="dk1"/>
                </a:solidFill>
                <a:latin typeface="Calibri"/>
                <a:ea typeface="Calibri"/>
                <a:cs typeface="Calibri"/>
                <a:sym typeface="Calibri"/>
              </a:rPr>
              <a:t>Θ(log N) </a:t>
            </a:r>
          </a:p>
          <a:p>
            <a:pPr marL="171450" marR="0" lvl="0" indent="-171450" algn="l" rtl="0">
              <a:lnSpc>
                <a:spcPct val="90000"/>
              </a:lnSpc>
              <a:spcBef>
                <a:spcPts val="75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Thus, our goal is to keep the height of a binary search tree O(log N)</a:t>
            </a:r>
          </a:p>
          <a:p>
            <a:pPr marL="171450" marR="0" lvl="0" indent="-171450" algn="l" rtl="0">
              <a:lnSpc>
                <a:spcPct val="90000"/>
              </a:lnSpc>
              <a:spcBef>
                <a:spcPts val="750"/>
              </a:spcBef>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Such trees are called </a:t>
            </a:r>
            <a:r>
              <a:rPr lang="en-US" sz="2400" b="0" i="0" u="none" strike="noStrike" cap="none">
                <a:solidFill>
                  <a:srgbClr val="548135"/>
                </a:solidFill>
                <a:latin typeface="Calibri"/>
                <a:ea typeface="Calibri"/>
                <a:cs typeface="Calibri"/>
                <a:sym typeface="Calibri"/>
              </a:rPr>
              <a:t>balanced</a:t>
            </a:r>
            <a:r>
              <a:rPr lang="en-US" sz="2400" b="0" i="0" u="none" strike="noStrike" cap="none">
                <a:solidFill>
                  <a:schemeClr val="dk1"/>
                </a:solidFill>
                <a:latin typeface="Calibri"/>
                <a:ea typeface="Calibri"/>
                <a:cs typeface="Calibri"/>
                <a:sym typeface="Calibri"/>
              </a:rPr>
              <a:t> binary search trees.  Examples are AVL tree, B+ tree</a:t>
            </a:r>
            <a:r>
              <a:rPr lang="en-US" sz="2400"/>
              <a:t> and </a:t>
            </a:r>
            <a:r>
              <a:rPr lang="en-US" sz="2400" b="0" i="0" u="none" strike="noStrike" cap="none">
                <a:solidFill>
                  <a:schemeClr val="dk1"/>
                </a:solidFill>
                <a:latin typeface="Calibri"/>
                <a:ea typeface="Calibri"/>
                <a:cs typeface="Calibri"/>
                <a:sym typeface="Calibri"/>
              </a:rPr>
              <a:t>red-black tree.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a:t>Why balanced binary search tree?</a:t>
            </a:r>
          </a:p>
        </p:txBody>
      </p:sp>
      <p:pic>
        <p:nvPicPr>
          <p:cNvPr id="369" name="Shape 369"/>
          <p:cNvPicPr preferRelativeResize="0"/>
          <p:nvPr/>
        </p:nvPicPr>
        <p:blipFill>
          <a:blip r:embed="rId3">
            <a:alphaModFix/>
          </a:blip>
          <a:stretch>
            <a:fillRect/>
          </a:stretch>
        </p:blipFill>
        <p:spPr>
          <a:xfrm>
            <a:off x="152400" y="1676400"/>
            <a:ext cx="8839199" cy="44669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400" b="1" i="0" u="none" strike="noStrike" cap="none">
                <a:solidFill>
                  <a:srgbClr val="548135"/>
                </a:solidFill>
                <a:latin typeface="Calibri"/>
                <a:ea typeface="Calibri"/>
                <a:cs typeface="Calibri"/>
                <a:sym typeface="Calibri"/>
              </a:rPr>
              <a:t>AVL tree</a:t>
            </a:r>
          </a:p>
        </p:txBody>
      </p:sp>
      <p:sp>
        <p:nvSpPr>
          <p:cNvPr id="375" name="Shape 375"/>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dirty="0"/>
              <a:t>Named after Georgy </a:t>
            </a:r>
            <a:r>
              <a:rPr lang="en-US" sz="2800" b="1" dirty="0"/>
              <a:t>A</a:t>
            </a:r>
            <a:r>
              <a:rPr lang="en-US" sz="2800" dirty="0"/>
              <a:t>delson-</a:t>
            </a:r>
            <a:r>
              <a:rPr lang="en-US" sz="2800" b="1" dirty="0" err="1"/>
              <a:t>V</a:t>
            </a:r>
            <a:r>
              <a:rPr lang="en-US" sz="2800" dirty="0" err="1"/>
              <a:t>elsky</a:t>
            </a:r>
            <a:r>
              <a:rPr lang="en-US" sz="2800" dirty="0"/>
              <a:t> and </a:t>
            </a:r>
            <a:r>
              <a:rPr lang="en-US" sz="2800" dirty="0" err="1"/>
              <a:t>Evgenii</a:t>
            </a:r>
            <a:r>
              <a:rPr lang="en-US" sz="2800" dirty="0"/>
              <a:t> </a:t>
            </a:r>
            <a:r>
              <a:rPr lang="en-US" sz="2800" b="1" dirty="0"/>
              <a:t>L</a:t>
            </a:r>
            <a:r>
              <a:rPr lang="en-US" sz="2800" dirty="0"/>
              <a:t>andis</a:t>
            </a:r>
          </a:p>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An AVL Tree is a BST in which </a:t>
            </a:r>
            <a:r>
              <a:rPr lang="en-US" sz="2800" b="1" i="0" u="none" strike="noStrike" cap="none" dirty="0">
                <a:solidFill>
                  <a:schemeClr val="dk1"/>
                </a:solidFill>
              </a:rPr>
              <a:t>every</a:t>
            </a:r>
            <a:r>
              <a:rPr lang="en-US" sz="2800" b="0" i="0" u="none" strike="noStrike" cap="none" dirty="0">
                <a:solidFill>
                  <a:schemeClr val="dk1"/>
                </a:solidFill>
                <a:latin typeface="Calibri"/>
                <a:ea typeface="Calibri"/>
                <a:cs typeface="Calibri"/>
                <a:sym typeface="Calibri"/>
              </a:rPr>
              <a:t> node in the tree, the height of left and right subtrees differ by at most 1</a:t>
            </a:r>
          </a:p>
          <a:p>
            <a:pPr marL="171450" marR="0" lvl="0" indent="-171450" algn="l" rtl="0">
              <a:lnSpc>
                <a:spcPct val="90000"/>
              </a:lnSpc>
              <a:spcBef>
                <a:spcPts val="0"/>
              </a:spcBef>
              <a:spcAft>
                <a:spcPts val="0"/>
              </a:spcAft>
              <a:buClrTx/>
              <a:buSzPct val="100000"/>
              <a:buFont typeface="Arial"/>
              <a:buChar char="•"/>
            </a:pPr>
            <a:r>
              <a:rPr lang="en-US" sz="2800" dirty="0">
                <a:solidFill>
                  <a:schemeClr val="tx1"/>
                </a:solidFill>
              </a:rPr>
              <a:t>Balancing factor, d = height of left subtree - height of the right subtree</a:t>
            </a:r>
          </a:p>
          <a:p>
            <a:pPr marL="171450" marR="0" lvl="0" indent="-171450" algn="l" rtl="0">
              <a:lnSpc>
                <a:spcPct val="90000"/>
              </a:lnSpc>
              <a:spcBef>
                <a:spcPts val="0"/>
              </a:spcBef>
              <a:spcAft>
                <a:spcPts val="0"/>
              </a:spcAft>
              <a:buClrTx/>
              <a:buSzPct val="100000"/>
              <a:buFont typeface="Arial"/>
              <a:buChar char="•"/>
            </a:pPr>
            <a:r>
              <a:rPr lang="en-US" sz="2800" dirty="0">
                <a:solidFill>
                  <a:schemeClr val="tx1"/>
                </a:solidFill>
              </a:rPr>
              <a:t>d element of {1, 0, -1}</a:t>
            </a:r>
          </a:p>
          <a:p>
            <a:pPr marL="0" marR="0" lvl="0" indent="0" algn="l" rtl="0">
              <a:lnSpc>
                <a:spcPct val="90000"/>
              </a:lnSpc>
              <a:spcBef>
                <a:spcPts val="750"/>
              </a:spcBef>
              <a:buNone/>
            </a:pPr>
            <a:endParaRPr sz="2800" b="1" i="0" u="none" strike="noStrike" cap="none"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572200" y="153451"/>
            <a:ext cx="7886700" cy="1325700"/>
          </a:xfrm>
          <a:prstGeom prst="rect">
            <a:avLst/>
          </a:prstGeom>
        </p:spPr>
        <p:txBody>
          <a:bodyPr lIns="91425" tIns="91425" rIns="91425" bIns="91425" anchor="ctr" anchorCtr="0">
            <a:noAutofit/>
          </a:bodyPr>
          <a:lstStyle/>
          <a:p>
            <a:pPr lvl="0">
              <a:spcBef>
                <a:spcPts val="0"/>
              </a:spcBef>
              <a:buNone/>
            </a:pPr>
            <a:r>
              <a:rPr lang="en-US" sz="4000" b="1" dirty="0">
                <a:solidFill>
                  <a:schemeClr val="accent6">
                    <a:lumMod val="75000"/>
                  </a:schemeClr>
                </a:solidFill>
              </a:rPr>
              <a:t>Calculating balancing factor, d</a:t>
            </a:r>
          </a:p>
        </p:txBody>
      </p:sp>
      <p:pic>
        <p:nvPicPr>
          <p:cNvPr id="382" name="Shape 382"/>
          <p:cNvPicPr preferRelativeResize="0"/>
          <p:nvPr/>
        </p:nvPicPr>
        <p:blipFill>
          <a:blip r:embed="rId3">
            <a:alphaModFix/>
          </a:blip>
          <a:stretch>
            <a:fillRect/>
          </a:stretch>
        </p:blipFill>
        <p:spPr>
          <a:xfrm>
            <a:off x="1210725" y="1123550"/>
            <a:ext cx="5901575" cy="2635650"/>
          </a:xfrm>
          <a:prstGeom prst="rect">
            <a:avLst/>
          </a:prstGeom>
          <a:noFill/>
          <a:ln w="9525" cap="flat" cmpd="sng">
            <a:solidFill>
              <a:schemeClr val="dk2"/>
            </a:solidFill>
            <a:prstDash val="solid"/>
            <a:round/>
            <a:headEnd type="none" w="med" len="med"/>
            <a:tailEnd type="none" w="med" len="med"/>
          </a:ln>
        </p:spPr>
      </p:pic>
      <p:pic>
        <p:nvPicPr>
          <p:cNvPr id="383" name="Shape 383"/>
          <p:cNvPicPr preferRelativeResize="0"/>
          <p:nvPr/>
        </p:nvPicPr>
        <p:blipFill>
          <a:blip r:embed="rId4">
            <a:alphaModFix/>
          </a:blip>
          <a:stretch>
            <a:fillRect/>
          </a:stretch>
        </p:blipFill>
        <p:spPr>
          <a:xfrm>
            <a:off x="381000" y="3911600"/>
            <a:ext cx="3988115" cy="2793999"/>
          </a:xfrm>
          <a:prstGeom prst="rect">
            <a:avLst/>
          </a:prstGeom>
          <a:noFill/>
          <a:ln w="9525" cap="flat" cmpd="sng">
            <a:solidFill>
              <a:schemeClr val="dk2"/>
            </a:solidFill>
            <a:prstDash val="solid"/>
            <a:round/>
            <a:headEnd type="none" w="med" len="med"/>
            <a:tailEnd type="none" w="med" len="med"/>
          </a:ln>
        </p:spPr>
      </p:pic>
      <p:pic>
        <p:nvPicPr>
          <p:cNvPr id="384" name="Shape 384"/>
          <p:cNvPicPr preferRelativeResize="0"/>
          <p:nvPr/>
        </p:nvPicPr>
        <p:blipFill>
          <a:blip r:embed="rId5">
            <a:alphaModFix/>
          </a:blip>
          <a:stretch>
            <a:fillRect/>
          </a:stretch>
        </p:blipFill>
        <p:spPr>
          <a:xfrm>
            <a:off x="4673915" y="3911600"/>
            <a:ext cx="4046082" cy="2793999"/>
          </a:xfrm>
          <a:prstGeom prst="rect">
            <a:avLst/>
          </a:prstGeom>
          <a:noFill/>
          <a:ln w="9525" cap="flat" cmpd="sng">
            <a:solidFill>
              <a:schemeClr val="dk2"/>
            </a:solidFill>
            <a:prstDash val="solid"/>
            <a:round/>
            <a:headEnd type="none" w="med" len="med"/>
            <a:tailEnd type="none" w="med" len="me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sz="4000" b="1" dirty="0">
                <a:solidFill>
                  <a:schemeClr val="accent6">
                    <a:lumMod val="75000"/>
                  </a:schemeClr>
                </a:solidFill>
              </a:rPr>
              <a:t>Are these AVL trees?</a:t>
            </a:r>
          </a:p>
        </p:txBody>
      </p:sp>
      <p:pic>
        <p:nvPicPr>
          <p:cNvPr id="391" name="Shape 391"/>
          <p:cNvPicPr preferRelativeResize="0"/>
          <p:nvPr/>
        </p:nvPicPr>
        <p:blipFill>
          <a:blip r:embed="rId3">
            <a:alphaModFix/>
          </a:blip>
          <a:stretch>
            <a:fillRect/>
          </a:stretch>
        </p:blipFill>
        <p:spPr>
          <a:xfrm>
            <a:off x="1143000" y="1538426"/>
            <a:ext cx="6819722" cy="4862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300" b="1" i="0" u="none" strike="noStrike" cap="none">
                <a:solidFill>
                  <a:srgbClr val="548135"/>
                </a:solidFill>
                <a:latin typeface="Calibri"/>
                <a:ea typeface="Calibri"/>
                <a:cs typeface="Calibri"/>
                <a:sym typeface="Calibri"/>
              </a:rPr>
              <a:t>Some Terminologies</a:t>
            </a:r>
          </a:p>
        </p:txBody>
      </p:sp>
      <p:sp>
        <p:nvSpPr>
          <p:cNvPr id="117" name="Shape 117"/>
          <p:cNvSpPr txBox="1">
            <a:spLocks noGrp="1"/>
          </p:cNvSpPr>
          <p:nvPr>
            <p:ph type="body" idx="1"/>
          </p:nvPr>
        </p:nvSpPr>
        <p:spPr>
          <a:xfrm>
            <a:off x="609600" y="1600200"/>
            <a:ext cx="7886700" cy="4351338"/>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100000"/>
              <a:buFont typeface="Arial"/>
              <a:buChar char="•"/>
            </a:pPr>
            <a:r>
              <a:rPr lang="en-US" sz="2400" b="0" i="1" u="none" strike="noStrike" cap="none" dirty="0">
                <a:solidFill>
                  <a:schemeClr val="dk1"/>
                </a:solidFill>
                <a:latin typeface="Calibri"/>
                <a:ea typeface="Calibri"/>
                <a:cs typeface="Calibri"/>
                <a:sym typeface="Calibri"/>
              </a:rPr>
              <a:t>Path</a:t>
            </a:r>
          </a:p>
          <a:p>
            <a:pPr marL="171450" marR="0" lvl="0" indent="-171450" algn="l" rtl="0">
              <a:lnSpc>
                <a:spcPct val="80000"/>
              </a:lnSpc>
              <a:spcBef>
                <a:spcPts val="750"/>
              </a:spcBef>
              <a:spcAft>
                <a:spcPts val="0"/>
              </a:spcAft>
              <a:buClr>
                <a:schemeClr val="dk1"/>
              </a:buClr>
              <a:buSzPct val="100000"/>
              <a:buFont typeface="Arial"/>
              <a:buChar char="•"/>
            </a:pPr>
            <a:r>
              <a:rPr lang="en-US" sz="2400" b="0" i="1" u="none" strike="noStrike" cap="none" dirty="0">
                <a:solidFill>
                  <a:schemeClr val="dk1"/>
                </a:solidFill>
                <a:latin typeface="Calibri"/>
                <a:ea typeface="Calibri"/>
                <a:cs typeface="Calibri"/>
                <a:sym typeface="Calibri"/>
              </a:rPr>
              <a:t>Length</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number of edges on the path</a:t>
            </a:r>
          </a:p>
          <a:p>
            <a:pPr marL="171450" marR="0" lvl="0" indent="-171450" algn="l" rtl="0">
              <a:lnSpc>
                <a:spcPct val="80000"/>
              </a:lnSpc>
              <a:spcBef>
                <a:spcPts val="750"/>
              </a:spcBef>
              <a:spcAft>
                <a:spcPts val="0"/>
              </a:spcAft>
              <a:buClr>
                <a:srgbClr val="548135"/>
              </a:buClr>
              <a:buSzPct val="100000"/>
              <a:buFont typeface="Arial"/>
              <a:buChar char="•"/>
            </a:pPr>
            <a:r>
              <a:rPr lang="en-US" sz="2400" b="0" i="1" u="none" strike="noStrike" cap="none" dirty="0">
                <a:solidFill>
                  <a:srgbClr val="548135"/>
                </a:solidFill>
                <a:latin typeface="Calibri"/>
                <a:ea typeface="Calibri"/>
                <a:cs typeface="Calibri"/>
                <a:sym typeface="Calibri"/>
              </a:rPr>
              <a:t>Depth</a:t>
            </a:r>
            <a:r>
              <a:rPr lang="en-US" sz="2400" b="0" i="0" u="none" strike="noStrike" cap="none" dirty="0">
                <a:solidFill>
                  <a:srgbClr val="548135"/>
                </a:solidFill>
                <a:latin typeface="Calibri"/>
                <a:ea typeface="Calibri"/>
                <a:cs typeface="Calibri"/>
                <a:sym typeface="Calibri"/>
              </a:rPr>
              <a:t> of a node</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length of the unique path from the root to that node</a:t>
            </a:r>
          </a:p>
          <a:p>
            <a:pPr marL="514350" marR="0" lvl="1" indent="-171450" algn="l" rtl="0">
              <a:lnSpc>
                <a:spcPct val="80000"/>
              </a:lnSpc>
              <a:spcBef>
                <a:spcPts val="375"/>
              </a:spcBef>
              <a:spcAft>
                <a:spcPts val="0"/>
              </a:spcAft>
              <a:buClr>
                <a:srgbClr val="548135"/>
              </a:buClr>
              <a:buSzPct val="100000"/>
              <a:buFont typeface="Arial"/>
              <a:buChar char="•"/>
            </a:pPr>
            <a:r>
              <a:rPr lang="en-US" sz="2000" b="0" i="0" u="none" strike="noStrike" cap="none" dirty="0">
                <a:solidFill>
                  <a:srgbClr val="548135"/>
                </a:solidFill>
                <a:latin typeface="Calibri"/>
                <a:ea typeface="Calibri"/>
                <a:cs typeface="Calibri"/>
                <a:sym typeface="Calibri"/>
              </a:rPr>
              <a:t>The depth of a tree </a:t>
            </a:r>
            <a:r>
              <a:rPr lang="en-US" sz="2000" b="0" i="0" u="none" strike="noStrike" cap="none" dirty="0">
                <a:solidFill>
                  <a:schemeClr val="dk1"/>
                </a:solidFill>
                <a:latin typeface="Calibri"/>
                <a:ea typeface="Calibri"/>
                <a:cs typeface="Calibri"/>
                <a:sym typeface="Calibri"/>
              </a:rPr>
              <a:t>is equal to the depth of the deepest leaf</a:t>
            </a:r>
          </a:p>
          <a:p>
            <a:pPr marL="171450" marR="0" lvl="0" indent="-171450" algn="l" rtl="0">
              <a:lnSpc>
                <a:spcPct val="80000"/>
              </a:lnSpc>
              <a:spcBef>
                <a:spcPts val="750"/>
              </a:spcBef>
              <a:spcAft>
                <a:spcPts val="0"/>
              </a:spcAft>
              <a:buClr>
                <a:srgbClr val="548135"/>
              </a:buClr>
              <a:buSzPct val="100000"/>
              <a:buFont typeface="Arial"/>
              <a:buChar char="•"/>
            </a:pPr>
            <a:r>
              <a:rPr lang="en-US" sz="2400" b="0" i="1" u="none" strike="noStrike" cap="none" dirty="0">
                <a:solidFill>
                  <a:srgbClr val="548135"/>
                </a:solidFill>
                <a:latin typeface="Calibri"/>
                <a:ea typeface="Calibri"/>
                <a:cs typeface="Calibri"/>
                <a:sym typeface="Calibri"/>
              </a:rPr>
              <a:t>Height</a:t>
            </a:r>
            <a:r>
              <a:rPr lang="en-US" sz="2400" b="0" i="0" u="none" strike="noStrike" cap="none" dirty="0">
                <a:solidFill>
                  <a:srgbClr val="548135"/>
                </a:solidFill>
                <a:latin typeface="Calibri"/>
                <a:ea typeface="Calibri"/>
                <a:cs typeface="Calibri"/>
                <a:sym typeface="Calibri"/>
              </a:rPr>
              <a:t> of a node</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length of the longest path from that node to a leaf</a:t>
            </a:r>
          </a:p>
          <a:p>
            <a:pPr marL="514350" marR="0" lvl="1" indent="-171450" algn="l" rtl="0">
              <a:lnSpc>
                <a:spcPct val="80000"/>
              </a:lnSpc>
              <a:spcBef>
                <a:spcPts val="375"/>
              </a:spcBef>
              <a:spcAft>
                <a:spcPts val="0"/>
              </a:spcAft>
              <a:buClr>
                <a:schemeClr val="dk1"/>
              </a:buClr>
              <a:buSzPct val="100000"/>
              <a:buFont typeface="Arial"/>
              <a:buChar char="•"/>
            </a:pPr>
            <a:r>
              <a:rPr lang="en-US" sz="2000" b="0" i="0" u="none" strike="noStrike" cap="none" dirty="0">
                <a:solidFill>
                  <a:schemeClr val="dk1"/>
                </a:solidFill>
                <a:latin typeface="Calibri"/>
                <a:ea typeface="Calibri"/>
                <a:cs typeface="Calibri"/>
                <a:sym typeface="Calibri"/>
              </a:rPr>
              <a:t>all leaves are at height 0</a:t>
            </a:r>
          </a:p>
          <a:p>
            <a:pPr marL="514350" marR="0" lvl="1" indent="-171450" algn="l" rtl="0">
              <a:lnSpc>
                <a:spcPct val="80000"/>
              </a:lnSpc>
              <a:spcBef>
                <a:spcPts val="375"/>
              </a:spcBef>
              <a:spcAft>
                <a:spcPts val="0"/>
              </a:spcAft>
              <a:buClr>
                <a:srgbClr val="548135"/>
              </a:buClr>
              <a:buSzPct val="100000"/>
              <a:buFont typeface="Arial"/>
              <a:buChar char="•"/>
            </a:pPr>
            <a:r>
              <a:rPr lang="en-US" sz="2000" b="0" i="0" u="none" strike="noStrike" cap="none" dirty="0">
                <a:solidFill>
                  <a:srgbClr val="548135"/>
                </a:solidFill>
                <a:latin typeface="Calibri"/>
                <a:ea typeface="Calibri"/>
                <a:cs typeface="Calibri"/>
                <a:sym typeface="Calibri"/>
              </a:rPr>
              <a:t>The height of a tree </a:t>
            </a:r>
            <a:r>
              <a:rPr lang="en-US" sz="2000" b="0" i="0" u="none" strike="noStrike" cap="none" dirty="0">
                <a:solidFill>
                  <a:schemeClr val="dk1"/>
                </a:solidFill>
                <a:latin typeface="Calibri"/>
                <a:ea typeface="Calibri"/>
                <a:cs typeface="Calibri"/>
                <a:sym typeface="Calibri"/>
              </a:rPr>
              <a:t>is equal to the height of the root</a:t>
            </a:r>
          </a:p>
          <a:p>
            <a:pPr marL="171450" marR="0" lvl="0" indent="-171450" algn="l" rtl="0">
              <a:lnSpc>
                <a:spcPct val="80000"/>
              </a:lnSpc>
              <a:spcBef>
                <a:spcPts val="750"/>
              </a:spcBef>
              <a:spcAft>
                <a:spcPts val="0"/>
              </a:spcAft>
              <a:buClr>
                <a:schemeClr val="dk1"/>
              </a:buClr>
              <a:buSzPct val="100000"/>
              <a:buFont typeface="Arial"/>
              <a:buChar char="•"/>
            </a:pPr>
            <a:r>
              <a:rPr lang="en-US" sz="2400" b="0" i="1" u="none" strike="noStrike" cap="none" dirty="0">
                <a:solidFill>
                  <a:schemeClr val="dk1"/>
                </a:solidFill>
                <a:latin typeface="Calibri"/>
                <a:ea typeface="Calibri"/>
                <a:cs typeface="Calibri"/>
                <a:sym typeface="Calibri"/>
              </a:rPr>
              <a:t>Ancestor</a:t>
            </a:r>
            <a:r>
              <a:rPr lang="en-US" sz="2400" b="0" i="0" u="none" strike="noStrike" cap="none" dirty="0">
                <a:solidFill>
                  <a:schemeClr val="dk1"/>
                </a:solidFill>
                <a:latin typeface="Calibri"/>
                <a:ea typeface="Calibri"/>
                <a:cs typeface="Calibri"/>
                <a:sym typeface="Calibri"/>
              </a:rPr>
              <a:t> and </a:t>
            </a:r>
            <a:r>
              <a:rPr lang="en-US" sz="2400" b="0" i="1" u="none" strike="noStrike" cap="none" dirty="0">
                <a:solidFill>
                  <a:schemeClr val="dk1"/>
                </a:solidFill>
                <a:latin typeface="Calibri"/>
                <a:ea typeface="Calibri"/>
                <a:cs typeface="Calibri"/>
                <a:sym typeface="Calibri"/>
              </a:rPr>
              <a:t>descendant</a:t>
            </a:r>
          </a:p>
          <a:p>
            <a:pPr marL="514350" marR="0" lvl="1" indent="-171450" algn="l" rtl="0">
              <a:lnSpc>
                <a:spcPct val="80000"/>
              </a:lnSpc>
              <a:spcBef>
                <a:spcPts val="375"/>
              </a:spcBef>
              <a:buClr>
                <a:schemeClr val="dk1"/>
              </a:buClr>
              <a:buSzPct val="100000"/>
              <a:buFont typeface="Arial"/>
              <a:buChar char="•"/>
            </a:pPr>
            <a:r>
              <a:rPr lang="en-US" sz="2000" b="0" i="1" u="none" strike="noStrike" cap="none" dirty="0">
                <a:solidFill>
                  <a:schemeClr val="dk1"/>
                </a:solidFill>
                <a:latin typeface="Calibri"/>
                <a:ea typeface="Calibri"/>
                <a:cs typeface="Calibri"/>
                <a:sym typeface="Calibri"/>
              </a:rPr>
              <a:t>Proper ancestor</a:t>
            </a:r>
            <a:r>
              <a:rPr lang="en-US" sz="2000" b="0" i="0" u="none" strike="noStrike" cap="none" dirty="0">
                <a:solidFill>
                  <a:schemeClr val="dk1"/>
                </a:solidFill>
                <a:latin typeface="Calibri"/>
                <a:ea typeface="Calibri"/>
                <a:cs typeface="Calibri"/>
                <a:sym typeface="Calibri"/>
              </a:rPr>
              <a:t> and </a:t>
            </a:r>
            <a:r>
              <a:rPr lang="en-US" sz="2000" b="0" i="1" u="none" strike="noStrike" cap="none" dirty="0">
                <a:solidFill>
                  <a:schemeClr val="dk1"/>
                </a:solidFill>
                <a:latin typeface="Calibri"/>
                <a:ea typeface="Calibri"/>
                <a:cs typeface="Calibri"/>
                <a:sym typeface="Calibri"/>
              </a:rPr>
              <a:t>proper descendant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a:solidFill>
                  <a:srgbClr val="548135"/>
                </a:solidFill>
              </a:rPr>
              <a:t>Why </a:t>
            </a:r>
            <a:r>
              <a:rPr lang="en-US" sz="4000" b="1" i="0" u="none" strike="noStrike" cap="none">
                <a:solidFill>
                  <a:srgbClr val="548135"/>
                </a:solidFill>
                <a:latin typeface="Calibri"/>
                <a:ea typeface="Calibri"/>
                <a:cs typeface="Calibri"/>
                <a:sym typeface="Calibri"/>
              </a:rPr>
              <a:t>AVL tree?</a:t>
            </a:r>
          </a:p>
        </p:txBody>
      </p:sp>
      <p:sp>
        <p:nvSpPr>
          <p:cNvPr id="397" name="Shape 397"/>
          <p:cNvSpPr txBox="1">
            <a:spLocks noGrp="1"/>
          </p:cNvSpPr>
          <p:nvPr>
            <p:ph type="body" idx="1"/>
          </p:nvPr>
        </p:nvSpPr>
        <p:spPr>
          <a:xfrm>
            <a:off x="609600" y="1371600"/>
            <a:ext cx="7848599" cy="5181600"/>
          </a:xfrm>
          <a:prstGeom prst="rect">
            <a:avLst/>
          </a:prstGeom>
          <a:noFill/>
          <a:ln>
            <a:noFill/>
          </a:ln>
        </p:spPr>
        <p:txBody>
          <a:bodyPr lIns="91425" tIns="45700" rIns="91425" bIns="45700" anchor="t" anchorCtr="0">
            <a:noAutofit/>
          </a:bodyPr>
          <a:lstStyle/>
          <a:p>
            <a:pPr marL="171450" marR="0" lvl="0" indent="-171450" algn="l" rtl="0">
              <a:lnSpc>
                <a:spcPct val="80000"/>
              </a:lnSpc>
              <a:spcBef>
                <a:spcPts val="0"/>
              </a:spcBef>
              <a:spcAft>
                <a:spcPts val="0"/>
              </a:spcAft>
              <a:buClr>
                <a:schemeClr val="dk1"/>
              </a:buClr>
              <a:buSzPct val="25000"/>
              <a:buFont typeface="Arial"/>
              <a:buNone/>
            </a:pPr>
            <a:endParaRPr sz="2400" b="0" i="0" u="none" strike="noStrike" cap="none">
              <a:solidFill>
                <a:schemeClr val="dk1"/>
              </a:solidFill>
              <a:latin typeface="Calibri"/>
              <a:ea typeface="Calibri"/>
              <a:cs typeface="Calibri"/>
              <a:sym typeface="Calibri"/>
            </a:endParaRPr>
          </a:p>
          <a:p>
            <a:pPr marL="171450" marR="0" lvl="0" indent="-171450" algn="l" rtl="0">
              <a:lnSpc>
                <a:spcPct val="80000"/>
              </a:lnSpc>
              <a:spcBef>
                <a:spcPts val="75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All operations (searching, insertion, deletion) on an AVL  tree will take </a:t>
            </a:r>
            <a:r>
              <a:rPr lang="en-US" sz="3200" b="0" i="0" u="none" strike="noStrike" cap="none">
                <a:solidFill>
                  <a:srgbClr val="548135"/>
                </a:solidFill>
                <a:latin typeface="Calibri"/>
                <a:ea typeface="Calibri"/>
                <a:cs typeface="Calibri"/>
                <a:sym typeface="Calibri"/>
              </a:rPr>
              <a:t>O(log N) time</a:t>
            </a:r>
            <a:r>
              <a:rPr lang="en-US" sz="3200" b="0" i="0" u="none" strike="noStrike" cap="none">
                <a:solidFill>
                  <a:schemeClr val="dk1"/>
                </a:solidFill>
                <a:latin typeface="Calibri"/>
                <a:ea typeface="Calibri"/>
                <a:cs typeface="Calibri"/>
                <a:sym typeface="Calibri"/>
              </a:rPr>
              <a:t>.</a:t>
            </a:r>
          </a:p>
          <a:p>
            <a:pPr marL="0" marR="0" lvl="0" indent="0" algn="l" rtl="0">
              <a:lnSpc>
                <a:spcPct val="80000"/>
              </a:lnSpc>
              <a:spcBef>
                <a:spcPts val="750"/>
              </a:spcBef>
              <a:spcAft>
                <a:spcPts val="0"/>
              </a:spcAft>
              <a:buClr>
                <a:schemeClr val="dk1"/>
              </a:buClr>
              <a:buSzPct val="25000"/>
              <a:buFont typeface="Arial"/>
              <a:buNone/>
            </a:pPr>
            <a:endParaRPr sz="3200">
              <a:solidFill>
                <a:srgbClr val="FF0000"/>
              </a:solidFill>
            </a:endParaRPr>
          </a:p>
          <a:p>
            <a:pPr marL="152400" marR="0" lvl="0" indent="-152400" algn="l" rtl="0">
              <a:lnSpc>
                <a:spcPct val="80000"/>
              </a:lnSpc>
              <a:spcBef>
                <a:spcPts val="750"/>
              </a:spcBef>
              <a:spcAft>
                <a:spcPts val="0"/>
              </a:spcAft>
              <a:buClr>
                <a:schemeClr val="dk1"/>
              </a:buClr>
              <a:buSzPct val="100000"/>
              <a:buFont typeface="Arial"/>
              <a:buNone/>
            </a:pPr>
            <a:endParaRPr sz="2400" b="0" i="0" u="none" strike="noStrike" cap="none" baseline="-25000">
              <a:solidFill>
                <a:schemeClr val="dk1"/>
              </a:solidFill>
              <a:latin typeface="Calibri"/>
              <a:ea typeface="Calibri"/>
              <a:cs typeface="Calibri"/>
              <a:sym typeface="Calibri"/>
            </a:endParaRPr>
          </a:p>
          <a:p>
            <a:pPr marL="171450" marR="0" lvl="0" indent="-171450" algn="l" rtl="0">
              <a:lnSpc>
                <a:spcPct val="80000"/>
              </a:lnSpc>
              <a:spcBef>
                <a:spcPts val="750"/>
              </a:spcBef>
              <a:buClr>
                <a:schemeClr val="dk1"/>
              </a:buClr>
              <a:buSzPct val="25000"/>
              <a:buFont typeface="Arial"/>
              <a:buNone/>
            </a:pPr>
            <a:endParaRPr sz="2400" b="0" i="0" u="none" strike="noStrike" cap="none" baseline="-25000">
              <a:solidFill>
                <a:schemeClr val="dk1"/>
              </a:solidFill>
              <a:latin typeface="Calibri"/>
              <a:ea typeface="Calibri"/>
              <a:cs typeface="Calibri"/>
              <a:sym typeface="Calibri"/>
            </a:endParaRPr>
          </a:p>
        </p:txBody>
      </p:sp>
      <p:pic>
        <p:nvPicPr>
          <p:cNvPr id="398" name="Shape 398"/>
          <p:cNvPicPr preferRelativeResize="0"/>
          <p:nvPr/>
        </p:nvPicPr>
        <p:blipFill>
          <a:blip r:embed="rId3">
            <a:alphaModFix/>
          </a:blip>
          <a:stretch>
            <a:fillRect/>
          </a:stretch>
        </p:blipFill>
        <p:spPr>
          <a:xfrm>
            <a:off x="2559775" y="3197575"/>
            <a:ext cx="3689250" cy="2748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28650" y="1825625"/>
            <a:ext cx="7886700" cy="4351200"/>
          </a:xfrm>
          <a:prstGeom prst="rect">
            <a:avLst/>
          </a:prstGeom>
        </p:spPr>
        <p:txBody>
          <a:bodyPr lIns="91425" tIns="91425" rIns="91425" bIns="91425" anchor="t" anchorCtr="0">
            <a:noAutofit/>
          </a:bodyPr>
          <a:lstStyle/>
          <a:p>
            <a:pPr marL="457200" lvl="0" indent="-393700" rtl="0">
              <a:spcBef>
                <a:spcPts val="0"/>
              </a:spcBef>
              <a:buSzPct val="100000"/>
            </a:pPr>
            <a:r>
              <a:rPr lang="en-US" sz="2600" dirty="0"/>
              <a:t>When the tree structure changes (e.g., insertion or deletion), we need to transform the tree to restore the AVL tree property.</a:t>
            </a:r>
          </a:p>
          <a:p>
            <a:pPr marL="457200" lvl="0" indent="-393700" rtl="0">
              <a:spcBef>
                <a:spcPts val="0"/>
              </a:spcBef>
              <a:buSzPct val="100000"/>
            </a:pPr>
            <a:r>
              <a:rPr lang="en-US" sz="2600" dirty="0"/>
              <a:t>This is done using </a:t>
            </a:r>
            <a:r>
              <a:rPr lang="en-US" sz="2600" dirty="0">
                <a:solidFill>
                  <a:srgbClr val="548135"/>
                </a:solidFill>
              </a:rPr>
              <a:t>single rotations </a:t>
            </a:r>
            <a:r>
              <a:rPr lang="en-US" sz="2600" dirty="0"/>
              <a:t>or </a:t>
            </a:r>
            <a:r>
              <a:rPr lang="en-US" sz="2600" dirty="0">
                <a:solidFill>
                  <a:srgbClr val="548135"/>
                </a:solidFill>
              </a:rPr>
              <a:t>double rotations</a:t>
            </a:r>
            <a:r>
              <a:rPr lang="en-US" sz="2600" dirty="0"/>
              <a:t> </a:t>
            </a:r>
            <a:r>
              <a:rPr lang="en-US" sz="2400" dirty="0"/>
              <a:t>based on different cases</a:t>
            </a:r>
          </a:p>
        </p:txBody>
      </p:sp>
      <p:sp>
        <p:nvSpPr>
          <p:cNvPr id="405" name="Shape 405"/>
          <p:cNvSpPr txBox="1">
            <a:spLocks noGrp="1"/>
          </p:cNvSpPr>
          <p:nvPr>
            <p:ph type="title"/>
          </p:nvPr>
        </p:nvSpPr>
        <p:spPr>
          <a:xfrm>
            <a:off x="628650" y="365125"/>
            <a:ext cx="8058150" cy="1325700"/>
          </a:xfrm>
          <a:prstGeom prst="rect">
            <a:avLst/>
          </a:prstGeom>
        </p:spPr>
        <p:txBody>
          <a:bodyPr lIns="91425" tIns="91425" rIns="91425" bIns="91425" anchor="ctr" anchorCtr="0">
            <a:noAutofit/>
          </a:bodyPr>
          <a:lstStyle/>
          <a:p>
            <a:pPr lvl="0" rtl="0">
              <a:spcBef>
                <a:spcPts val="0"/>
              </a:spcBef>
              <a:buNone/>
            </a:pPr>
            <a:r>
              <a:rPr lang="en-US" sz="4000" b="1" dirty="0">
                <a:solidFill>
                  <a:schemeClr val="accent6">
                    <a:lumMod val="75000"/>
                  </a:schemeClr>
                </a:solidFill>
              </a:rPr>
              <a:t>Consequence of Insertion or Deletion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28650" y="1825625"/>
            <a:ext cx="7886700" cy="4351200"/>
          </a:xfrm>
          <a:prstGeom prst="rect">
            <a:avLst/>
          </a:prstGeom>
        </p:spPr>
        <p:txBody>
          <a:bodyPr lIns="91425" tIns="91425" rIns="91425" bIns="91425" anchor="t" anchorCtr="0">
            <a:noAutofit/>
          </a:bodyPr>
          <a:lstStyle/>
          <a:p>
            <a:pPr marL="457200" lvl="0" indent="-393700" rtl="0">
              <a:spcBef>
                <a:spcPts val="0"/>
              </a:spcBef>
              <a:buSzPct val="100000"/>
              <a:buAutoNum type="arabicPeriod"/>
            </a:pPr>
            <a:r>
              <a:rPr lang="en-US" sz="2600"/>
              <a:t>Insert a Node at a time</a:t>
            </a:r>
          </a:p>
          <a:p>
            <a:pPr marL="457200" lvl="0" indent="-393700" rtl="0">
              <a:spcBef>
                <a:spcPts val="0"/>
              </a:spcBef>
              <a:buSzPct val="100000"/>
              <a:buAutoNum type="arabicPeriod"/>
            </a:pPr>
            <a:r>
              <a:rPr lang="en-US" sz="2600"/>
              <a:t>Calculate balancing factor (d-factor) for each node in the tree</a:t>
            </a:r>
          </a:p>
          <a:p>
            <a:pPr marL="457200" lvl="0" indent="-393700" rtl="0">
              <a:spcBef>
                <a:spcPts val="0"/>
              </a:spcBef>
              <a:buSzPct val="100000"/>
              <a:buAutoNum type="arabicPeriod"/>
            </a:pPr>
            <a:r>
              <a:rPr lang="en-US" sz="2600"/>
              <a:t>If the tree is unbalanced</a:t>
            </a:r>
          </a:p>
          <a:p>
            <a:pPr marL="914400" lvl="1" indent="-393700" rtl="0">
              <a:spcBef>
                <a:spcPts val="0"/>
              </a:spcBef>
              <a:buSzPct val="100000"/>
              <a:buAutoNum type="alphaLcPeriod"/>
            </a:pPr>
            <a:r>
              <a:rPr lang="en-US" sz="2600"/>
              <a:t>do rebalancing</a:t>
            </a:r>
          </a:p>
          <a:p>
            <a:pPr marL="914400" lvl="1" indent="-393700" rtl="0">
              <a:spcBef>
                <a:spcPts val="0"/>
              </a:spcBef>
              <a:buSzPct val="100000"/>
              <a:buAutoNum type="alphaLcPeriod"/>
            </a:pPr>
            <a:r>
              <a:rPr lang="en-US" sz="2600"/>
              <a:t>check the BST property,</a:t>
            </a:r>
          </a:p>
          <a:p>
            <a:pPr marL="1371600" lvl="2" indent="-393700" rtl="0">
              <a:spcBef>
                <a:spcPts val="0"/>
              </a:spcBef>
              <a:buSzPct val="100000"/>
              <a:buAutoNum type="romanLcPeriod"/>
            </a:pPr>
            <a:r>
              <a:rPr lang="en-US" sz="2600"/>
              <a:t>if fails go to (a)</a:t>
            </a:r>
          </a:p>
          <a:p>
            <a:pPr marL="914400" lvl="1" indent="-393700" rtl="0">
              <a:spcBef>
                <a:spcPts val="0"/>
              </a:spcBef>
              <a:buSzPct val="100000"/>
              <a:buAutoNum type="alphaLcPeriod"/>
            </a:pPr>
            <a:r>
              <a:rPr lang="en-US" sz="2600"/>
              <a:t>calculate balancing factor (d-factor) for each node in the tree</a:t>
            </a:r>
          </a:p>
          <a:p>
            <a:pPr marL="1371600" lvl="2" indent="-393700" rtl="0">
              <a:spcBef>
                <a:spcPts val="0"/>
              </a:spcBef>
              <a:buSzPct val="100000"/>
              <a:buAutoNum type="romanLcPeriod"/>
            </a:pPr>
            <a:r>
              <a:rPr lang="en-US" sz="2600"/>
              <a:t>if it is not balance go to (a), </a:t>
            </a:r>
          </a:p>
          <a:p>
            <a:pPr marL="1371600" lvl="2" indent="-393700" rtl="0">
              <a:spcBef>
                <a:spcPts val="0"/>
              </a:spcBef>
              <a:buSzPct val="100000"/>
              <a:buAutoNum type="romanLcPeriod"/>
            </a:pPr>
            <a:r>
              <a:rPr lang="en-US" sz="2600"/>
              <a:t>else go to (1)</a:t>
            </a:r>
          </a:p>
        </p:txBody>
      </p:sp>
      <p:sp>
        <p:nvSpPr>
          <p:cNvPr id="412" name="Shape 412"/>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sz="4000" b="1" dirty="0">
                <a:solidFill>
                  <a:schemeClr val="accent6">
                    <a:lumMod val="75000"/>
                  </a:schemeClr>
                </a:solidFill>
              </a:rPr>
              <a:t>Constructing an AVL tree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a:solidFill>
                  <a:srgbClr val="548135"/>
                </a:solidFill>
              </a:rPr>
              <a:t>Measure of Imbalance</a:t>
            </a:r>
          </a:p>
        </p:txBody>
      </p:sp>
      <p:sp>
        <p:nvSpPr>
          <p:cNvPr id="418" name="Shape 418"/>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Since an insertion/deletion involves adding/deleting a single node, this can only increase/decrease the height of some subtree by 1</a:t>
            </a:r>
          </a:p>
          <a:p>
            <a:pPr marL="171450" marR="0" lvl="0" indent="-171450" algn="l" rtl="0">
              <a:lnSpc>
                <a:spcPct val="90000"/>
              </a:lnSpc>
              <a:spcBef>
                <a:spcPts val="75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Thus, if the AVL tree property is violated at a node x, it means that the heights of left(x) ad right(x) </a:t>
            </a:r>
            <a:r>
              <a:rPr lang="en-US" sz="2800" b="0" i="0" u="none" strike="noStrike" cap="none">
                <a:solidFill>
                  <a:srgbClr val="548135"/>
                </a:solidFill>
                <a:latin typeface="Calibri"/>
                <a:ea typeface="Calibri"/>
                <a:cs typeface="Calibri"/>
                <a:sym typeface="Calibri"/>
              </a:rPr>
              <a:t>differ by </a:t>
            </a:r>
            <a:r>
              <a:rPr lang="en-US" sz="2800">
                <a:solidFill>
                  <a:srgbClr val="548135"/>
                </a:solidFill>
              </a:rPr>
              <a:t>more than 2</a:t>
            </a:r>
            <a:r>
              <a:rPr lang="en-US" sz="2800" b="0" i="0" u="none" strike="noStrike" cap="none">
                <a:solidFill>
                  <a:schemeClr val="dk1"/>
                </a:solidFill>
                <a:latin typeface="Calibri"/>
                <a:ea typeface="Calibri"/>
                <a:cs typeface="Calibri"/>
                <a:sym typeface="Calibri"/>
              </a:rPr>
              <a:t>.</a:t>
            </a:r>
          </a:p>
          <a:p>
            <a:pPr marL="171450" marR="0" lvl="0" indent="-171450" algn="l" rtl="0">
              <a:lnSpc>
                <a:spcPct val="90000"/>
              </a:lnSpc>
              <a:spcBef>
                <a:spcPts val="750"/>
              </a:spcBef>
              <a:buClr>
                <a:schemeClr val="dk1"/>
              </a:buClr>
              <a:buSzPct val="100000"/>
              <a:buFont typeface="Arial"/>
              <a:buNone/>
            </a:pPr>
            <a:endParaRPr sz="21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Cases of Unbalanced AVL</a:t>
            </a:r>
          </a:p>
        </p:txBody>
      </p:sp>
      <p:graphicFrame>
        <p:nvGraphicFramePr>
          <p:cNvPr id="425" name="Shape 425"/>
          <p:cNvGraphicFramePr/>
          <p:nvPr>
            <p:extLst>
              <p:ext uri="{D42A27DB-BD31-4B8C-83A1-F6EECF244321}">
                <p14:modId xmlns:p14="http://schemas.microsoft.com/office/powerpoint/2010/main" val="403580979"/>
              </p:ext>
            </p:extLst>
          </p:nvPr>
        </p:nvGraphicFramePr>
        <p:xfrm>
          <a:off x="838200" y="1676400"/>
          <a:ext cx="7239000" cy="4541370"/>
        </p:xfrm>
        <a:graphic>
          <a:graphicData uri="http://schemas.openxmlformats.org/drawingml/2006/table">
            <a:tbl>
              <a:tblPr>
                <a:noFill/>
                <a:tableStyleId>{9B8ADDAD-AB43-49B3-A71D-DEA69F034108}</a:tableStyleId>
              </a:tblPr>
              <a:tblGrid>
                <a:gridCol w="1157125">
                  <a:extLst>
                    <a:ext uri="{9D8B030D-6E8A-4147-A177-3AD203B41FA5}">
                      <a16:colId xmlns:a16="http://schemas.microsoft.com/office/drawing/2014/main" xmlns="" val="20000"/>
                    </a:ext>
                  </a:extLst>
                </a:gridCol>
                <a:gridCol w="3668875">
                  <a:extLst>
                    <a:ext uri="{9D8B030D-6E8A-4147-A177-3AD203B41FA5}">
                      <a16:colId xmlns:a16="http://schemas.microsoft.com/office/drawing/2014/main" xmlns="" val="20001"/>
                    </a:ext>
                  </a:extLst>
                </a:gridCol>
                <a:gridCol w="2413000">
                  <a:extLst>
                    <a:ext uri="{9D8B030D-6E8A-4147-A177-3AD203B41FA5}">
                      <a16:colId xmlns:a16="http://schemas.microsoft.com/office/drawing/2014/main" xmlns="" val="20002"/>
                    </a:ext>
                  </a:extLst>
                </a:gridCol>
              </a:tblGrid>
              <a:tr h="381000">
                <a:tc>
                  <a:txBody>
                    <a:bodyPr/>
                    <a:lstStyle/>
                    <a:p>
                      <a:pPr lvl="0" algn="ctr">
                        <a:spcBef>
                          <a:spcPts val="0"/>
                        </a:spcBef>
                        <a:buNone/>
                      </a:pPr>
                      <a:r>
                        <a:rPr lang="en-US" dirty="0"/>
                        <a:t>Cases</a:t>
                      </a:r>
                    </a:p>
                  </a:txBody>
                  <a:tcPr marL="91425" marR="91425" marT="91425" marB="91425"/>
                </a:tc>
                <a:tc>
                  <a:txBody>
                    <a:bodyPr/>
                    <a:lstStyle/>
                    <a:p>
                      <a:pPr lvl="0" algn="ctr">
                        <a:spcBef>
                          <a:spcPts val="0"/>
                        </a:spcBef>
                        <a:buNone/>
                      </a:pPr>
                      <a:r>
                        <a:rPr lang="en-US"/>
                        <a:t>Conditions</a:t>
                      </a:r>
                    </a:p>
                  </a:txBody>
                  <a:tcPr marL="91425" marR="91425" marT="91425" marB="91425"/>
                </a:tc>
                <a:tc>
                  <a:txBody>
                    <a:bodyPr/>
                    <a:lstStyle/>
                    <a:p>
                      <a:pPr lvl="0" algn="ctr">
                        <a:spcBef>
                          <a:spcPts val="0"/>
                        </a:spcBef>
                        <a:buNone/>
                      </a:pPr>
                      <a:r>
                        <a:rPr lang="en-US"/>
                        <a:t>Action</a:t>
                      </a:r>
                    </a:p>
                  </a:txBody>
                  <a:tcPr marL="91425" marR="91425" marT="91425" marB="91425"/>
                </a:tc>
                <a:extLst>
                  <a:ext uri="{0D108BD9-81ED-4DB2-BD59-A6C34878D82A}">
                    <a16:rowId xmlns:a16="http://schemas.microsoft.com/office/drawing/2014/main" xmlns="" val="10000"/>
                  </a:ext>
                </a:extLst>
              </a:tr>
              <a:tr h="381000">
                <a:tc>
                  <a:txBody>
                    <a:bodyPr/>
                    <a:lstStyle/>
                    <a:p>
                      <a:pPr lvl="0">
                        <a:spcBef>
                          <a:spcPts val="0"/>
                        </a:spcBef>
                        <a:buNone/>
                      </a:pPr>
                      <a:r>
                        <a:rPr lang="en-US"/>
                        <a:t>Case 1</a:t>
                      </a:r>
                    </a:p>
                  </a:txBody>
                  <a:tcPr marL="91425" marR="91425" marT="91425" marB="91425"/>
                </a:tc>
                <a:tc>
                  <a:txBody>
                    <a:bodyPr/>
                    <a:lstStyle/>
                    <a:p>
                      <a:pPr marL="457200" lvl="0" indent="-228600">
                        <a:spcBef>
                          <a:spcPts val="0"/>
                        </a:spcBef>
                        <a:buChar char="●"/>
                      </a:pPr>
                      <a:r>
                        <a:rPr lang="en-US" dirty="0"/>
                        <a:t>Height of left(x) is h+2 (i.e. height of right(x) is h)</a:t>
                      </a:r>
                    </a:p>
                    <a:p>
                      <a:pPr marL="457200" lvl="0" indent="-228600">
                        <a:spcBef>
                          <a:spcPts val="0"/>
                        </a:spcBef>
                        <a:buChar char="●"/>
                      </a:pPr>
                      <a:r>
                        <a:rPr lang="en-US" dirty="0"/>
                        <a:t>Height of left(left(x)) is h+1 ⇒ single rotate with left child</a:t>
                      </a:r>
                    </a:p>
                  </a:txBody>
                  <a:tcPr marL="91425" marR="91425" marT="91425" marB="91425"/>
                </a:tc>
                <a:tc>
                  <a:txBody>
                    <a:bodyPr/>
                    <a:lstStyle/>
                    <a:p>
                      <a:pPr lvl="0" rtl="0">
                        <a:spcBef>
                          <a:spcPts val="0"/>
                        </a:spcBef>
                        <a:buNone/>
                      </a:pPr>
                      <a:r>
                        <a:rPr lang="en-US"/>
                        <a:t>single rotate with left child</a:t>
                      </a:r>
                    </a:p>
                  </a:txBody>
                  <a:tcPr marL="91425" marR="91425" marT="91425" marB="91425"/>
                </a:tc>
                <a:extLst>
                  <a:ext uri="{0D108BD9-81ED-4DB2-BD59-A6C34878D82A}">
                    <a16:rowId xmlns:a16="http://schemas.microsoft.com/office/drawing/2014/main" xmlns="" val="10001"/>
                  </a:ext>
                </a:extLst>
              </a:tr>
              <a:tr h="381000">
                <a:tc>
                  <a:txBody>
                    <a:bodyPr/>
                    <a:lstStyle/>
                    <a:p>
                      <a:pPr lvl="0">
                        <a:spcBef>
                          <a:spcPts val="0"/>
                        </a:spcBef>
                        <a:buNone/>
                      </a:pPr>
                      <a:r>
                        <a:rPr lang="en-US"/>
                        <a:t>Case 2</a:t>
                      </a:r>
                    </a:p>
                  </a:txBody>
                  <a:tcPr marL="91425" marR="91425" marT="91425" marB="91425"/>
                </a:tc>
                <a:tc>
                  <a:txBody>
                    <a:bodyPr/>
                    <a:lstStyle/>
                    <a:p>
                      <a:pPr marL="457200" lvl="0" indent="-228600">
                        <a:spcBef>
                          <a:spcPts val="0"/>
                        </a:spcBef>
                        <a:buChar char="●"/>
                      </a:pPr>
                      <a:r>
                        <a:rPr lang="en-US"/>
                        <a:t>Height of left(x) is h+2 (i.e. height of right(x) is h)</a:t>
                      </a:r>
                    </a:p>
                    <a:p>
                      <a:pPr marL="457200" lvl="0" indent="-228600">
                        <a:spcBef>
                          <a:spcPts val="0"/>
                        </a:spcBef>
                        <a:buChar char="●"/>
                      </a:pPr>
                      <a:r>
                        <a:rPr lang="en-US"/>
                        <a:t>Height of right(left(x)) is h+1 ⇒ double rotate with left child</a:t>
                      </a:r>
                    </a:p>
                  </a:txBody>
                  <a:tcPr marL="91425" marR="91425" marT="91425" marB="91425"/>
                </a:tc>
                <a:tc>
                  <a:txBody>
                    <a:bodyPr/>
                    <a:lstStyle/>
                    <a:p>
                      <a:pPr lvl="0" rtl="0">
                        <a:spcBef>
                          <a:spcPts val="0"/>
                        </a:spcBef>
                        <a:buNone/>
                      </a:pPr>
                      <a:r>
                        <a:rPr lang="en-US"/>
                        <a:t>double rotate with left child</a:t>
                      </a:r>
                    </a:p>
                  </a:txBody>
                  <a:tcPr marL="91425" marR="91425" marT="91425" marB="91425"/>
                </a:tc>
                <a:extLst>
                  <a:ext uri="{0D108BD9-81ED-4DB2-BD59-A6C34878D82A}">
                    <a16:rowId xmlns:a16="http://schemas.microsoft.com/office/drawing/2014/main" xmlns="" val="10002"/>
                  </a:ext>
                </a:extLst>
              </a:tr>
              <a:tr h="381000">
                <a:tc>
                  <a:txBody>
                    <a:bodyPr/>
                    <a:lstStyle/>
                    <a:p>
                      <a:pPr lvl="0">
                        <a:spcBef>
                          <a:spcPts val="0"/>
                        </a:spcBef>
                        <a:buNone/>
                      </a:pPr>
                      <a:r>
                        <a:rPr lang="en-US"/>
                        <a:t>Case 3</a:t>
                      </a:r>
                    </a:p>
                  </a:txBody>
                  <a:tcPr marL="91425" marR="91425" marT="91425" marB="91425"/>
                </a:tc>
                <a:tc>
                  <a:txBody>
                    <a:bodyPr/>
                    <a:lstStyle/>
                    <a:p>
                      <a:pPr marL="457200" lvl="0" indent="-228600" rtl="0">
                        <a:spcBef>
                          <a:spcPts val="0"/>
                        </a:spcBef>
                        <a:buChar char="●"/>
                      </a:pPr>
                      <a:r>
                        <a:rPr lang="en-US"/>
                        <a:t>Height of right(x) is h+2 (i.e. height of left(x) is h)</a:t>
                      </a:r>
                    </a:p>
                    <a:p>
                      <a:pPr marL="457200" lvl="0" indent="-228600">
                        <a:spcBef>
                          <a:spcPts val="0"/>
                        </a:spcBef>
                        <a:buChar char="●"/>
                      </a:pPr>
                      <a:r>
                        <a:rPr lang="en-US"/>
                        <a:t>Height of right(right(x)) is h+1 ⇒ single rotate with right child</a:t>
                      </a:r>
                    </a:p>
                  </a:txBody>
                  <a:tcPr marL="91425" marR="91425" marT="91425" marB="91425"/>
                </a:tc>
                <a:tc>
                  <a:txBody>
                    <a:bodyPr/>
                    <a:lstStyle/>
                    <a:p>
                      <a:pPr lvl="0">
                        <a:spcBef>
                          <a:spcPts val="0"/>
                        </a:spcBef>
                        <a:buNone/>
                      </a:pPr>
                      <a:r>
                        <a:rPr lang="en-US"/>
                        <a:t>single rotate with right child</a:t>
                      </a:r>
                    </a:p>
                  </a:txBody>
                  <a:tcPr marL="91425" marR="91425" marT="91425" marB="91425"/>
                </a:tc>
                <a:extLst>
                  <a:ext uri="{0D108BD9-81ED-4DB2-BD59-A6C34878D82A}">
                    <a16:rowId xmlns:a16="http://schemas.microsoft.com/office/drawing/2014/main" xmlns="" val="10003"/>
                  </a:ext>
                </a:extLst>
              </a:tr>
              <a:tr h="381000">
                <a:tc>
                  <a:txBody>
                    <a:bodyPr/>
                    <a:lstStyle/>
                    <a:p>
                      <a:pPr lvl="0">
                        <a:spcBef>
                          <a:spcPts val="0"/>
                        </a:spcBef>
                        <a:buNone/>
                      </a:pPr>
                      <a:r>
                        <a:rPr lang="en-US" dirty="0"/>
                        <a:t>Case 4</a:t>
                      </a:r>
                    </a:p>
                  </a:txBody>
                  <a:tcPr marL="91425" marR="91425" marT="91425" marB="91425"/>
                </a:tc>
                <a:tc>
                  <a:txBody>
                    <a:bodyPr/>
                    <a:lstStyle/>
                    <a:p>
                      <a:pPr marL="457200" lvl="0" indent="-228600" rtl="0">
                        <a:spcBef>
                          <a:spcPts val="0"/>
                        </a:spcBef>
                        <a:buChar char="●"/>
                      </a:pPr>
                      <a:r>
                        <a:rPr lang="en-US"/>
                        <a:t>Height of right(x) is h+2 (i.e. height of left(x) is h)</a:t>
                      </a:r>
                    </a:p>
                    <a:p>
                      <a:pPr marL="457200" lvl="0" indent="-228600">
                        <a:spcBef>
                          <a:spcPts val="0"/>
                        </a:spcBef>
                        <a:buChar char="●"/>
                      </a:pPr>
                      <a:r>
                        <a:rPr lang="en-US"/>
                        <a:t>Height of left(right(x)) is h+1 ⇒ double rotate with right child</a:t>
                      </a:r>
                    </a:p>
                  </a:txBody>
                  <a:tcPr marL="91425" marR="91425" marT="91425" marB="91425"/>
                </a:tc>
                <a:tc>
                  <a:txBody>
                    <a:bodyPr/>
                    <a:lstStyle/>
                    <a:p>
                      <a:pPr lvl="0" rtl="0">
                        <a:spcBef>
                          <a:spcPts val="0"/>
                        </a:spcBef>
                        <a:buNone/>
                      </a:pPr>
                      <a:r>
                        <a:rPr lang="en-US" dirty="0"/>
                        <a:t>double rotate with right child</a:t>
                      </a:r>
                    </a:p>
                  </a:txBody>
                  <a:tcPr marL="91425" marR="91425" marT="91425" marB="91425"/>
                </a:tc>
                <a:extLst>
                  <a:ext uri="{0D108BD9-81ED-4DB2-BD59-A6C34878D82A}">
                    <a16:rowId xmlns:a16="http://schemas.microsoft.com/office/drawing/2014/main" xmlns=""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Case 1 Unbalanced AVL</a:t>
            </a:r>
          </a:p>
        </p:txBody>
      </p:sp>
      <p:graphicFrame>
        <p:nvGraphicFramePr>
          <p:cNvPr id="432" name="Shape 432"/>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extLst>
                    <a:ext uri="{9D8B030D-6E8A-4147-A177-3AD203B41FA5}">
                      <a16:colId xmlns:a16="http://schemas.microsoft.com/office/drawing/2014/main" xmlns="" val="20000"/>
                    </a:ext>
                  </a:extLst>
                </a:gridCol>
                <a:gridCol w="2299925">
                  <a:extLst>
                    <a:ext uri="{9D8B030D-6E8A-4147-A177-3AD203B41FA5}">
                      <a16:colId xmlns:a16="http://schemas.microsoft.com/office/drawing/2014/main" xmlns="" val="20001"/>
                    </a:ext>
                  </a:extLst>
                </a:gridCol>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extLst>
                  <a:ext uri="{0D108BD9-81ED-4DB2-BD59-A6C34878D82A}">
                    <a16:rowId xmlns:a16="http://schemas.microsoft.com/office/drawing/2014/main" xmlns="" val="10000"/>
                  </a:ext>
                </a:extLst>
              </a:tr>
              <a:tr h="381000">
                <a:tc>
                  <a:txBody>
                    <a:bodyPr/>
                    <a:lstStyle/>
                    <a:p>
                      <a:pPr marL="457200" lvl="0" indent="-228600" rtl="0">
                        <a:spcBef>
                          <a:spcPts val="0"/>
                        </a:spcBef>
                        <a:buChar char="●"/>
                      </a:pPr>
                      <a:r>
                        <a:rPr lang="en-US"/>
                        <a:t>Height of left(x) is h+2 (i.e. height of right(x) is h)</a:t>
                      </a:r>
                    </a:p>
                    <a:p>
                      <a:pPr marL="457200" lvl="0" indent="-228600" rtl="0">
                        <a:spcBef>
                          <a:spcPts val="0"/>
                        </a:spcBef>
                        <a:buChar char="●"/>
                      </a:pPr>
                      <a:r>
                        <a:rPr lang="en-US"/>
                        <a:t>Height of left(left(x)) is h+1 ⇒ single rotate with left child</a:t>
                      </a:r>
                    </a:p>
                  </a:txBody>
                  <a:tcPr marL="91425" marR="91425" marT="91425" marB="91425"/>
                </a:tc>
                <a:tc>
                  <a:txBody>
                    <a:bodyPr/>
                    <a:lstStyle/>
                    <a:p>
                      <a:pPr lvl="0" rtl="0">
                        <a:spcBef>
                          <a:spcPts val="0"/>
                        </a:spcBef>
                        <a:buNone/>
                      </a:pPr>
                      <a:r>
                        <a:rPr lang="en-US"/>
                        <a:t>single rotate with left child</a:t>
                      </a:r>
                    </a:p>
                  </a:txBody>
                  <a:tcPr marL="91425" marR="91425" marT="91425" marB="91425"/>
                </a:tc>
                <a:extLst>
                  <a:ext uri="{0D108BD9-81ED-4DB2-BD59-A6C34878D82A}">
                    <a16:rowId xmlns:a16="http://schemas.microsoft.com/office/drawing/2014/main" xmlns="" val="10001"/>
                  </a:ext>
                </a:extLst>
              </a:tr>
            </a:tbl>
          </a:graphicData>
        </a:graphic>
      </p:graphicFrame>
      <p:pic>
        <p:nvPicPr>
          <p:cNvPr id="433" name="Shape 433"/>
          <p:cNvPicPr preferRelativeResize="0"/>
          <p:nvPr/>
        </p:nvPicPr>
        <p:blipFill>
          <a:blip r:embed="rId3">
            <a:alphaModFix/>
          </a:blip>
          <a:stretch>
            <a:fillRect/>
          </a:stretch>
        </p:blipFill>
        <p:spPr>
          <a:xfrm>
            <a:off x="533400" y="3205175"/>
            <a:ext cx="8020050" cy="2686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Case 2 Unbalanced AVL</a:t>
            </a:r>
          </a:p>
        </p:txBody>
      </p:sp>
      <p:graphicFrame>
        <p:nvGraphicFramePr>
          <p:cNvPr id="440" name="Shape 440"/>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extLst>
                    <a:ext uri="{9D8B030D-6E8A-4147-A177-3AD203B41FA5}">
                      <a16:colId xmlns:a16="http://schemas.microsoft.com/office/drawing/2014/main" xmlns="" val="20000"/>
                    </a:ext>
                  </a:extLst>
                </a:gridCol>
                <a:gridCol w="2299925">
                  <a:extLst>
                    <a:ext uri="{9D8B030D-6E8A-4147-A177-3AD203B41FA5}">
                      <a16:colId xmlns:a16="http://schemas.microsoft.com/office/drawing/2014/main" xmlns="" val="20001"/>
                    </a:ext>
                  </a:extLst>
                </a:gridCol>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extLst>
                  <a:ext uri="{0D108BD9-81ED-4DB2-BD59-A6C34878D82A}">
                    <a16:rowId xmlns:a16="http://schemas.microsoft.com/office/drawing/2014/main" xmlns="" val="10000"/>
                  </a:ext>
                </a:extLst>
              </a:tr>
              <a:tr h="381000">
                <a:tc>
                  <a:txBody>
                    <a:bodyPr/>
                    <a:lstStyle/>
                    <a:p>
                      <a:pPr marL="457200" lvl="0" indent="-228600" rtl="0">
                        <a:spcBef>
                          <a:spcPts val="0"/>
                        </a:spcBef>
                        <a:buChar char="●"/>
                      </a:pPr>
                      <a:r>
                        <a:rPr lang="en-US"/>
                        <a:t>Height of left(x) is h+2 (i.e. height of right(x) is h)</a:t>
                      </a:r>
                    </a:p>
                    <a:p>
                      <a:pPr marL="457200" lvl="0" indent="-228600" rtl="0">
                        <a:spcBef>
                          <a:spcPts val="0"/>
                        </a:spcBef>
                        <a:buChar char="●"/>
                      </a:pPr>
                      <a:r>
                        <a:rPr lang="en-US"/>
                        <a:t>Height of right(left(x)) is h+1 ⇒ double rotate with left child</a:t>
                      </a:r>
                    </a:p>
                  </a:txBody>
                  <a:tcPr marL="91425" marR="91425" marT="91425" marB="91425"/>
                </a:tc>
                <a:tc>
                  <a:txBody>
                    <a:bodyPr/>
                    <a:lstStyle/>
                    <a:p>
                      <a:pPr lvl="0" rtl="0">
                        <a:spcBef>
                          <a:spcPts val="0"/>
                        </a:spcBef>
                        <a:buNone/>
                      </a:pPr>
                      <a:r>
                        <a:rPr lang="en-US"/>
                        <a:t>double rotate with left child</a:t>
                      </a:r>
                    </a:p>
                  </a:txBody>
                  <a:tcPr marL="91425" marR="91425" marT="91425" marB="91425"/>
                </a:tc>
                <a:extLst>
                  <a:ext uri="{0D108BD9-81ED-4DB2-BD59-A6C34878D82A}">
                    <a16:rowId xmlns:a16="http://schemas.microsoft.com/office/drawing/2014/main" xmlns="" val="10001"/>
                  </a:ext>
                </a:extLst>
              </a:tr>
            </a:tbl>
          </a:graphicData>
        </a:graphic>
      </p:graphicFrame>
      <p:pic>
        <p:nvPicPr>
          <p:cNvPr id="441" name="Shape 441"/>
          <p:cNvPicPr preferRelativeResize="0"/>
          <p:nvPr/>
        </p:nvPicPr>
        <p:blipFill>
          <a:blip r:embed="rId3">
            <a:alphaModFix/>
          </a:blip>
          <a:stretch>
            <a:fillRect/>
          </a:stretch>
        </p:blipFill>
        <p:spPr>
          <a:xfrm>
            <a:off x="152400" y="3357575"/>
            <a:ext cx="8839199" cy="22061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Case 3 Unbalanced AVL</a:t>
            </a:r>
          </a:p>
        </p:txBody>
      </p:sp>
      <p:graphicFrame>
        <p:nvGraphicFramePr>
          <p:cNvPr id="448" name="Shape 448"/>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extLst>
                    <a:ext uri="{9D8B030D-6E8A-4147-A177-3AD203B41FA5}">
                      <a16:colId xmlns:a16="http://schemas.microsoft.com/office/drawing/2014/main" xmlns="" val="20000"/>
                    </a:ext>
                  </a:extLst>
                </a:gridCol>
                <a:gridCol w="2299925">
                  <a:extLst>
                    <a:ext uri="{9D8B030D-6E8A-4147-A177-3AD203B41FA5}">
                      <a16:colId xmlns:a16="http://schemas.microsoft.com/office/drawing/2014/main" xmlns="" val="20001"/>
                    </a:ext>
                  </a:extLst>
                </a:gridCol>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extLst>
                  <a:ext uri="{0D108BD9-81ED-4DB2-BD59-A6C34878D82A}">
                    <a16:rowId xmlns:a16="http://schemas.microsoft.com/office/drawing/2014/main" xmlns="" val="10000"/>
                  </a:ext>
                </a:extLst>
              </a:tr>
              <a:tr h="381000">
                <a:tc>
                  <a:txBody>
                    <a:bodyPr/>
                    <a:lstStyle/>
                    <a:p>
                      <a:pPr marL="457200" lvl="0" indent="-228600" rtl="0">
                        <a:spcBef>
                          <a:spcPts val="0"/>
                        </a:spcBef>
                        <a:buChar char="●"/>
                      </a:pPr>
                      <a:r>
                        <a:rPr lang="en-US"/>
                        <a:t>Height of right(x) is h+2 (i.e. height of left(x) is h)</a:t>
                      </a:r>
                    </a:p>
                    <a:p>
                      <a:pPr marL="457200" lvl="0" indent="-228600" rtl="0">
                        <a:spcBef>
                          <a:spcPts val="0"/>
                        </a:spcBef>
                        <a:buChar char="●"/>
                      </a:pPr>
                      <a:r>
                        <a:rPr lang="en-US"/>
                        <a:t>Height of right(right(x)) is h+1 ⇒ single rotate with right child</a:t>
                      </a:r>
                    </a:p>
                  </a:txBody>
                  <a:tcPr marL="91425" marR="91425" marT="91425" marB="91425"/>
                </a:tc>
                <a:tc>
                  <a:txBody>
                    <a:bodyPr/>
                    <a:lstStyle/>
                    <a:p>
                      <a:pPr lvl="0" rtl="0">
                        <a:spcBef>
                          <a:spcPts val="0"/>
                        </a:spcBef>
                        <a:buNone/>
                      </a:pPr>
                      <a:r>
                        <a:rPr lang="en-US"/>
                        <a:t>single rotate with right child</a:t>
                      </a:r>
                    </a:p>
                  </a:txBody>
                  <a:tcPr marL="91425" marR="91425" marT="91425" marB="91425"/>
                </a:tc>
                <a:extLst>
                  <a:ext uri="{0D108BD9-81ED-4DB2-BD59-A6C34878D82A}">
                    <a16:rowId xmlns:a16="http://schemas.microsoft.com/office/drawing/2014/main" xmlns="" val="10001"/>
                  </a:ext>
                </a:extLst>
              </a:tr>
            </a:tbl>
          </a:graphicData>
        </a:graphic>
      </p:graphicFrame>
      <p:pic>
        <p:nvPicPr>
          <p:cNvPr id="449" name="Shape 449"/>
          <p:cNvPicPr preferRelativeResize="0"/>
          <p:nvPr/>
        </p:nvPicPr>
        <p:blipFill>
          <a:blip r:embed="rId3">
            <a:alphaModFix/>
          </a:blip>
          <a:stretch>
            <a:fillRect/>
          </a:stretch>
        </p:blipFill>
        <p:spPr>
          <a:xfrm>
            <a:off x="381000" y="3281375"/>
            <a:ext cx="8267700" cy="2686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628650" y="365125"/>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Case 4 Unbalanced AVL</a:t>
            </a:r>
          </a:p>
        </p:txBody>
      </p:sp>
      <p:graphicFrame>
        <p:nvGraphicFramePr>
          <p:cNvPr id="456" name="Shape 456"/>
          <p:cNvGraphicFramePr/>
          <p:nvPr/>
        </p:nvGraphicFramePr>
        <p:xfrm>
          <a:off x="1091500" y="1620275"/>
          <a:ext cx="7006150" cy="1219140"/>
        </p:xfrm>
        <a:graphic>
          <a:graphicData uri="http://schemas.openxmlformats.org/drawingml/2006/table">
            <a:tbl>
              <a:tblPr>
                <a:noFill/>
                <a:tableStyleId>{9B8ADDAD-AB43-49B3-A71D-DEA69F034108}</a:tableStyleId>
              </a:tblPr>
              <a:tblGrid>
                <a:gridCol w="4706225">
                  <a:extLst>
                    <a:ext uri="{9D8B030D-6E8A-4147-A177-3AD203B41FA5}">
                      <a16:colId xmlns:a16="http://schemas.microsoft.com/office/drawing/2014/main" xmlns="" val="20000"/>
                    </a:ext>
                  </a:extLst>
                </a:gridCol>
                <a:gridCol w="2299925">
                  <a:extLst>
                    <a:ext uri="{9D8B030D-6E8A-4147-A177-3AD203B41FA5}">
                      <a16:colId xmlns:a16="http://schemas.microsoft.com/office/drawing/2014/main" xmlns="" val="20001"/>
                    </a:ext>
                  </a:extLst>
                </a:gridCol>
              </a:tblGrid>
              <a:tr h="381000">
                <a:tc>
                  <a:txBody>
                    <a:bodyPr/>
                    <a:lstStyle/>
                    <a:p>
                      <a:pPr lvl="0" algn="ctr" rtl="0">
                        <a:spcBef>
                          <a:spcPts val="0"/>
                        </a:spcBef>
                        <a:buNone/>
                      </a:pPr>
                      <a:r>
                        <a:rPr lang="en-US"/>
                        <a:t>Conditions</a:t>
                      </a:r>
                    </a:p>
                  </a:txBody>
                  <a:tcPr marL="91425" marR="91425" marT="91425" marB="91425"/>
                </a:tc>
                <a:tc>
                  <a:txBody>
                    <a:bodyPr/>
                    <a:lstStyle/>
                    <a:p>
                      <a:pPr lvl="0" algn="ctr" rtl="0">
                        <a:spcBef>
                          <a:spcPts val="0"/>
                        </a:spcBef>
                        <a:buNone/>
                      </a:pPr>
                      <a:r>
                        <a:rPr lang="en-US"/>
                        <a:t>Action</a:t>
                      </a:r>
                    </a:p>
                  </a:txBody>
                  <a:tcPr marL="91425" marR="91425" marT="91425" marB="91425"/>
                </a:tc>
                <a:extLst>
                  <a:ext uri="{0D108BD9-81ED-4DB2-BD59-A6C34878D82A}">
                    <a16:rowId xmlns:a16="http://schemas.microsoft.com/office/drawing/2014/main" xmlns="" val="10000"/>
                  </a:ext>
                </a:extLst>
              </a:tr>
              <a:tr h="381000">
                <a:tc>
                  <a:txBody>
                    <a:bodyPr/>
                    <a:lstStyle/>
                    <a:p>
                      <a:pPr marL="457200" lvl="0" indent="-228600" rtl="0">
                        <a:spcBef>
                          <a:spcPts val="0"/>
                        </a:spcBef>
                        <a:buChar char="●"/>
                      </a:pPr>
                      <a:r>
                        <a:rPr lang="en-US"/>
                        <a:t>Height of right(x) is h+2 (i.e. height of left(x) is h)</a:t>
                      </a:r>
                    </a:p>
                    <a:p>
                      <a:pPr marL="457200" lvl="0" indent="-228600" rtl="0">
                        <a:spcBef>
                          <a:spcPts val="0"/>
                        </a:spcBef>
                        <a:buChar char="●"/>
                      </a:pPr>
                      <a:r>
                        <a:rPr lang="en-US"/>
                        <a:t>Height of left(right(x)) is h+1 ⇒ double rotate with left child</a:t>
                      </a:r>
                    </a:p>
                  </a:txBody>
                  <a:tcPr marL="91425" marR="91425" marT="91425" marB="91425"/>
                </a:tc>
                <a:tc>
                  <a:txBody>
                    <a:bodyPr/>
                    <a:lstStyle/>
                    <a:p>
                      <a:pPr lvl="0" rtl="0">
                        <a:spcBef>
                          <a:spcPts val="0"/>
                        </a:spcBef>
                        <a:buNone/>
                      </a:pPr>
                      <a:r>
                        <a:rPr lang="en-US"/>
                        <a:t>double rotate with right child</a:t>
                      </a:r>
                    </a:p>
                  </a:txBody>
                  <a:tcPr marL="91425" marR="91425" marT="91425" marB="91425"/>
                </a:tc>
                <a:extLst>
                  <a:ext uri="{0D108BD9-81ED-4DB2-BD59-A6C34878D82A}">
                    <a16:rowId xmlns:a16="http://schemas.microsoft.com/office/drawing/2014/main" xmlns="" val="10001"/>
                  </a:ext>
                </a:extLst>
              </a:tr>
            </a:tbl>
          </a:graphicData>
        </a:graphic>
      </p:graphicFrame>
      <p:pic>
        <p:nvPicPr>
          <p:cNvPr id="457" name="Shape 457"/>
          <p:cNvPicPr preferRelativeResize="0"/>
          <p:nvPr/>
        </p:nvPicPr>
        <p:blipFill>
          <a:blip r:embed="rId3">
            <a:alphaModFix/>
          </a:blip>
          <a:stretch>
            <a:fillRect/>
          </a:stretch>
        </p:blipFill>
        <p:spPr>
          <a:xfrm>
            <a:off x="152400" y="3509975"/>
            <a:ext cx="8839198" cy="219865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xfrm>
            <a:off x="628650" y="122100"/>
            <a:ext cx="7886700" cy="1325700"/>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Example: Single rotation</a:t>
            </a:r>
          </a:p>
        </p:txBody>
      </p:sp>
      <p:pic>
        <p:nvPicPr>
          <p:cNvPr id="464" name="Shape 464"/>
          <p:cNvPicPr preferRelativeResize="0"/>
          <p:nvPr/>
        </p:nvPicPr>
        <p:blipFill>
          <a:blip r:embed="rId3">
            <a:alphaModFix/>
          </a:blip>
          <a:stretch>
            <a:fillRect/>
          </a:stretch>
        </p:blipFill>
        <p:spPr>
          <a:xfrm>
            <a:off x="609600" y="1386026"/>
            <a:ext cx="8059741" cy="5243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dirty="0">
                <a:solidFill>
                  <a:srgbClr val="548135"/>
                </a:solidFill>
                <a:latin typeface="Calibri"/>
                <a:ea typeface="Calibri"/>
                <a:cs typeface="Calibri"/>
                <a:sym typeface="Calibri"/>
              </a:rPr>
              <a:t>Tree traversal</a:t>
            </a:r>
          </a:p>
        </p:txBody>
      </p:sp>
      <p:sp>
        <p:nvSpPr>
          <p:cNvPr id="123" name="Shape 123"/>
          <p:cNvSpPr txBox="1">
            <a:spLocks noGrp="1"/>
          </p:cNvSpPr>
          <p:nvPr>
            <p:ph type="body" idx="1"/>
          </p:nvPr>
        </p:nvSpPr>
        <p:spPr>
          <a:xfrm>
            <a:off x="628650" y="1825625"/>
            <a:ext cx="7886700" cy="4351338"/>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Used to print out the data in a </a:t>
            </a:r>
            <a:r>
              <a:rPr lang="en-US" sz="2100" b="0" i="0" u="none" strike="noStrike" cap="none" dirty="0" smtClean="0">
                <a:solidFill>
                  <a:schemeClr val="dk1"/>
                </a:solidFill>
                <a:latin typeface="Calibri"/>
                <a:ea typeface="Calibri"/>
                <a:cs typeface="Calibri"/>
                <a:sym typeface="Calibri"/>
              </a:rPr>
              <a:t>tree</a:t>
            </a:r>
          </a:p>
          <a:p>
            <a:pPr marL="0" marR="0" lvl="0" indent="0" algn="l" rtl="0">
              <a:lnSpc>
                <a:spcPct val="90000"/>
              </a:lnSpc>
              <a:spcBef>
                <a:spcPts val="0"/>
              </a:spcBef>
              <a:spcAft>
                <a:spcPts val="0"/>
              </a:spcAft>
              <a:buClr>
                <a:schemeClr val="dk1"/>
              </a:buClr>
              <a:buSzPct val="100000"/>
              <a:buNone/>
            </a:pPr>
            <a:endParaRPr lang="en-US" sz="21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Pre-order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Print the data at the node</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Recursively print out all data in the subtree</a:t>
            </a: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Char char="•"/>
            </a:pPr>
            <a:r>
              <a:rPr lang="en-US" sz="2100" b="0" i="0" u="none" strike="noStrike" cap="none" dirty="0">
                <a:solidFill>
                  <a:schemeClr val="dk1"/>
                </a:solidFill>
                <a:latin typeface="Calibri"/>
                <a:ea typeface="Calibri"/>
                <a:cs typeface="Calibri"/>
                <a:sym typeface="Calibri"/>
              </a:rPr>
              <a:t>Post-order traversal</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Recursively print out all data in the subtree</a:t>
            </a:r>
          </a:p>
          <a:p>
            <a:pPr marL="514350" marR="0" lvl="1" indent="-171450" algn="l" rtl="0">
              <a:lnSpc>
                <a:spcPct val="90000"/>
              </a:lnSpc>
              <a:spcBef>
                <a:spcPts val="375"/>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Print the data at the node</a:t>
            </a:r>
          </a:p>
          <a:p>
            <a:pPr marL="514350" marR="0" lvl="1" indent="-171450" algn="l" rtl="0">
              <a:lnSpc>
                <a:spcPct val="90000"/>
              </a:lnSpc>
              <a:spcBef>
                <a:spcPts val="375"/>
              </a:spcBef>
              <a:spcAft>
                <a:spcPts val="0"/>
              </a:spcAft>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a:p>
            <a:pPr marL="514350" marR="0" lvl="1" indent="-171450" algn="l" rtl="0">
              <a:lnSpc>
                <a:spcPct val="90000"/>
              </a:lnSpc>
              <a:spcBef>
                <a:spcPts val="375"/>
              </a:spcBef>
              <a:buClr>
                <a:schemeClr val="dk1"/>
              </a:buClr>
              <a:buSzPct val="100000"/>
              <a:buFont typeface="Arial"/>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xfrm>
            <a:off x="628650" y="-15873"/>
            <a:ext cx="7886700" cy="1325700"/>
          </a:xfrm>
          <a:prstGeom prst="rect">
            <a:avLst/>
          </a:prstGeom>
        </p:spPr>
        <p:txBody>
          <a:bodyPr lIns="91425" tIns="91425" rIns="91425" bIns="91425" anchor="ctr" anchorCtr="0">
            <a:noAutofit/>
          </a:bodyPr>
          <a:lstStyle/>
          <a:p>
            <a:pPr lvl="0" rtl="0">
              <a:spcBef>
                <a:spcPts val="0"/>
              </a:spcBef>
              <a:buNone/>
            </a:pPr>
            <a:r>
              <a:rPr lang="en-US" b="1" dirty="0">
                <a:solidFill>
                  <a:schemeClr val="accent6">
                    <a:lumMod val="75000"/>
                  </a:schemeClr>
                </a:solidFill>
              </a:rPr>
              <a:t>Example: Double rotation</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238250"/>
            <a:ext cx="8220075"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xfrm>
            <a:off x="628650" y="365125"/>
            <a:ext cx="7886700" cy="1082675"/>
          </a:xfrm>
          <a:prstGeom prst="rect">
            <a:avLst/>
          </a:prstGeom>
        </p:spPr>
        <p:txBody>
          <a:bodyPr lIns="91425" tIns="91425" rIns="91425" bIns="91425" anchor="ctr" anchorCtr="0">
            <a:noAutofit/>
          </a:bodyPr>
          <a:lstStyle/>
          <a:p>
            <a:pPr lvl="0">
              <a:spcBef>
                <a:spcPts val="0"/>
              </a:spcBef>
              <a:buNone/>
            </a:pPr>
            <a:r>
              <a:rPr lang="en-US" b="1" dirty="0">
                <a:solidFill>
                  <a:schemeClr val="accent6">
                    <a:lumMod val="75000"/>
                  </a:schemeClr>
                </a:solidFill>
              </a:rPr>
              <a:t>An extended example</a:t>
            </a:r>
          </a:p>
        </p:txBody>
      </p:sp>
      <p:pic>
        <p:nvPicPr>
          <p:cNvPr id="574" name="Shape 574"/>
          <p:cNvPicPr preferRelativeResize="0"/>
          <p:nvPr/>
        </p:nvPicPr>
        <p:blipFill rotWithShape="1">
          <a:blip r:embed="rId3">
            <a:alphaModFix/>
          </a:blip>
          <a:srcRect l="2869" t="22440" r="7797" b="203"/>
          <a:stretch/>
        </p:blipFill>
        <p:spPr>
          <a:xfrm>
            <a:off x="-152400" y="1991360"/>
            <a:ext cx="9525000" cy="4665089"/>
          </a:xfrm>
          <a:prstGeom prst="rect">
            <a:avLst/>
          </a:prstGeom>
          <a:noFill/>
          <a:ln>
            <a:noFill/>
          </a:ln>
        </p:spPr>
      </p:pic>
      <p:sp>
        <p:nvSpPr>
          <p:cNvPr id="4" name="Shape 478"/>
          <p:cNvSpPr txBox="1"/>
          <p:nvPr/>
        </p:nvSpPr>
        <p:spPr>
          <a:xfrm>
            <a:off x="618743" y="1371600"/>
            <a:ext cx="6476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smtClean="0">
                <a:solidFill>
                  <a:schemeClr val="dk1"/>
                </a:solidFill>
                <a:latin typeface="Times New Roman"/>
                <a:ea typeface="Times New Roman"/>
                <a:cs typeface="Times New Roman"/>
                <a:sym typeface="Times New Roman"/>
              </a:rPr>
              <a:t>Inserting </a:t>
            </a:r>
            <a:r>
              <a:rPr lang="en-US" sz="2400" b="0" i="0" u="none" strike="noStrike" cap="none" dirty="0">
                <a:solidFill>
                  <a:schemeClr val="accent6">
                    <a:lumMod val="75000"/>
                  </a:schemeClr>
                </a:solidFill>
                <a:latin typeface="Times New Roman"/>
                <a:ea typeface="Times New Roman"/>
                <a:cs typeface="Times New Roman"/>
                <a:sym typeface="Times New Roman"/>
              </a:rPr>
              <a:t>3,2,1,4,5,</a:t>
            </a:r>
            <a:r>
              <a:rPr lang="en-US" sz="2400" b="0" i="0" u="none" strike="noStrike" cap="none" dirty="0">
                <a:solidFill>
                  <a:srgbClr val="FF0000"/>
                </a:solidFill>
                <a:latin typeface="Times New Roman"/>
                <a:ea typeface="Times New Roman"/>
                <a:cs typeface="Times New Roman"/>
                <a:sym typeface="Times New Roman"/>
              </a:rPr>
              <a:t>6,7, 16,15,14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66800" y="83820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3000" y="875555"/>
            <a:ext cx="304800" cy="307777"/>
          </a:xfrm>
          <a:prstGeom prst="rect">
            <a:avLst/>
          </a:prstGeom>
          <a:noFill/>
        </p:spPr>
        <p:txBody>
          <a:bodyPr wrap="square" rtlCol="0">
            <a:spAutoFit/>
          </a:bodyPr>
          <a:lstStyle/>
          <a:p>
            <a:r>
              <a:rPr lang="en-US" dirty="0" smtClean="0"/>
              <a:t>2</a:t>
            </a:r>
            <a:endParaRPr lang="en-US" dirty="0"/>
          </a:p>
        </p:txBody>
      </p:sp>
      <p:sp>
        <p:nvSpPr>
          <p:cNvPr id="7" name="Oval 6"/>
          <p:cNvSpPr/>
          <p:nvPr/>
        </p:nvSpPr>
        <p:spPr>
          <a:xfrm>
            <a:off x="1600200" y="1522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76400" y="1559867"/>
            <a:ext cx="304800" cy="307777"/>
          </a:xfrm>
          <a:prstGeom prst="rect">
            <a:avLst/>
          </a:prstGeom>
          <a:noFill/>
        </p:spPr>
        <p:txBody>
          <a:bodyPr wrap="square" rtlCol="0">
            <a:spAutoFit/>
          </a:bodyPr>
          <a:lstStyle/>
          <a:p>
            <a:r>
              <a:rPr lang="en-US" dirty="0" smtClean="0"/>
              <a:t>4</a:t>
            </a:r>
            <a:endParaRPr lang="en-US" dirty="0"/>
          </a:p>
        </p:txBody>
      </p:sp>
      <p:sp>
        <p:nvSpPr>
          <p:cNvPr id="9" name="Oval 8"/>
          <p:cNvSpPr/>
          <p:nvPr/>
        </p:nvSpPr>
        <p:spPr>
          <a:xfrm>
            <a:off x="609600" y="149486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5800" y="1523148"/>
            <a:ext cx="228600" cy="307777"/>
          </a:xfrm>
          <a:prstGeom prst="rect">
            <a:avLst/>
          </a:prstGeom>
          <a:noFill/>
        </p:spPr>
        <p:txBody>
          <a:bodyPr wrap="square" rtlCol="0">
            <a:spAutoFit/>
          </a:bodyPr>
          <a:lstStyle/>
          <a:p>
            <a:r>
              <a:rPr lang="en-US" dirty="0" smtClean="0"/>
              <a:t>1</a:t>
            </a:r>
            <a:endParaRPr lang="en-US" dirty="0"/>
          </a:p>
        </p:txBody>
      </p:sp>
      <p:sp>
        <p:nvSpPr>
          <p:cNvPr id="11" name="Oval 10"/>
          <p:cNvSpPr/>
          <p:nvPr/>
        </p:nvSpPr>
        <p:spPr>
          <a:xfrm>
            <a:off x="1981200" y="22083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57400" y="2245667"/>
            <a:ext cx="304800" cy="307777"/>
          </a:xfrm>
          <a:prstGeom prst="rect">
            <a:avLst/>
          </a:prstGeom>
          <a:noFill/>
        </p:spPr>
        <p:txBody>
          <a:bodyPr wrap="square" rtlCol="0">
            <a:spAutoFit/>
          </a:bodyPr>
          <a:lstStyle/>
          <a:p>
            <a:r>
              <a:rPr lang="en-US" dirty="0"/>
              <a:t>5</a:t>
            </a:r>
          </a:p>
        </p:txBody>
      </p:sp>
      <p:sp>
        <p:nvSpPr>
          <p:cNvPr id="13" name="Oval 12"/>
          <p:cNvSpPr/>
          <p:nvPr/>
        </p:nvSpPr>
        <p:spPr>
          <a:xfrm>
            <a:off x="1219200" y="22083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5400" y="2245667"/>
            <a:ext cx="304800" cy="307777"/>
          </a:xfrm>
          <a:prstGeom prst="rect">
            <a:avLst/>
          </a:prstGeom>
          <a:noFill/>
        </p:spPr>
        <p:txBody>
          <a:bodyPr wrap="square" rtlCol="0">
            <a:spAutoFit/>
          </a:bodyPr>
          <a:lstStyle/>
          <a:p>
            <a:r>
              <a:rPr lang="en-US" dirty="0" smtClean="0"/>
              <a:t>3</a:t>
            </a:r>
            <a:endParaRPr lang="en-US" dirty="0"/>
          </a:p>
        </p:txBody>
      </p:sp>
      <p:cxnSp>
        <p:nvCxnSpPr>
          <p:cNvPr id="16" name="Straight Connector 15"/>
          <p:cNvCxnSpPr>
            <a:stCxn id="2" idx="3"/>
            <a:endCxn id="9" idx="7"/>
          </p:cNvCxnSpPr>
          <p:nvPr/>
        </p:nvCxnSpPr>
        <p:spPr>
          <a:xfrm flipH="1">
            <a:off x="934804" y="1164674"/>
            <a:ext cx="187792" cy="3862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5"/>
          </p:cNvCxnSpPr>
          <p:nvPr/>
        </p:nvCxnSpPr>
        <p:spPr>
          <a:xfrm>
            <a:off x="1392004" y="1164674"/>
            <a:ext cx="284396" cy="395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13" idx="0"/>
          </p:cNvCxnSpPr>
          <p:nvPr/>
        </p:nvCxnSpPr>
        <p:spPr>
          <a:xfrm flipH="1">
            <a:off x="1409700" y="1848986"/>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5"/>
            <a:endCxn id="11" idx="0"/>
          </p:cNvCxnSpPr>
          <p:nvPr/>
        </p:nvCxnSpPr>
        <p:spPr>
          <a:xfrm>
            <a:off x="1925404" y="1848986"/>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Shape 603"/>
          <p:cNvSpPr txBox="1"/>
          <p:nvPr/>
        </p:nvSpPr>
        <p:spPr>
          <a:xfrm>
            <a:off x="419589" y="2611500"/>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7</a:t>
            </a:r>
          </a:p>
        </p:txBody>
      </p:sp>
      <p:sp>
        <p:nvSpPr>
          <p:cNvPr id="31" name="Oval 30"/>
          <p:cNvSpPr/>
          <p:nvPr/>
        </p:nvSpPr>
        <p:spPr>
          <a:xfrm>
            <a:off x="3886200" y="97317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962400" y="1010534"/>
            <a:ext cx="304800" cy="307777"/>
          </a:xfrm>
          <a:prstGeom prst="rect">
            <a:avLst/>
          </a:prstGeom>
          <a:noFill/>
        </p:spPr>
        <p:txBody>
          <a:bodyPr wrap="square" rtlCol="0">
            <a:spAutoFit/>
          </a:bodyPr>
          <a:lstStyle/>
          <a:p>
            <a:r>
              <a:rPr lang="en-US" dirty="0" smtClean="0"/>
              <a:t>2</a:t>
            </a:r>
            <a:endParaRPr lang="en-US" dirty="0"/>
          </a:p>
        </p:txBody>
      </p:sp>
      <p:sp>
        <p:nvSpPr>
          <p:cNvPr id="33" name="Oval 32"/>
          <p:cNvSpPr/>
          <p:nvPr/>
        </p:nvSpPr>
        <p:spPr>
          <a:xfrm>
            <a:off x="4419600" y="165749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495800" y="1694846"/>
            <a:ext cx="304800" cy="307777"/>
          </a:xfrm>
          <a:prstGeom prst="rect">
            <a:avLst/>
          </a:prstGeom>
          <a:noFill/>
        </p:spPr>
        <p:txBody>
          <a:bodyPr wrap="square" rtlCol="0">
            <a:spAutoFit/>
          </a:bodyPr>
          <a:lstStyle/>
          <a:p>
            <a:r>
              <a:rPr lang="en-US" dirty="0" smtClean="0"/>
              <a:t>4</a:t>
            </a:r>
            <a:endParaRPr lang="en-US" dirty="0"/>
          </a:p>
        </p:txBody>
      </p:sp>
      <p:sp>
        <p:nvSpPr>
          <p:cNvPr id="35" name="Oval 34"/>
          <p:cNvSpPr/>
          <p:nvPr/>
        </p:nvSpPr>
        <p:spPr>
          <a:xfrm>
            <a:off x="3352800" y="1629844"/>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429000" y="1658127"/>
            <a:ext cx="228600" cy="307777"/>
          </a:xfrm>
          <a:prstGeom prst="rect">
            <a:avLst/>
          </a:prstGeom>
          <a:noFill/>
        </p:spPr>
        <p:txBody>
          <a:bodyPr wrap="square" rtlCol="0">
            <a:spAutoFit/>
          </a:bodyPr>
          <a:lstStyle/>
          <a:p>
            <a:r>
              <a:rPr lang="en-US" dirty="0" smtClean="0"/>
              <a:t>1</a:t>
            </a:r>
            <a:endParaRPr lang="en-US" dirty="0"/>
          </a:p>
        </p:txBody>
      </p:sp>
      <p:sp>
        <p:nvSpPr>
          <p:cNvPr id="37" name="Oval 36"/>
          <p:cNvSpPr/>
          <p:nvPr/>
        </p:nvSpPr>
        <p:spPr>
          <a:xfrm>
            <a:off x="4800600" y="234329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876800" y="2380646"/>
            <a:ext cx="304800" cy="307777"/>
          </a:xfrm>
          <a:prstGeom prst="rect">
            <a:avLst/>
          </a:prstGeom>
          <a:noFill/>
        </p:spPr>
        <p:txBody>
          <a:bodyPr wrap="square" rtlCol="0">
            <a:spAutoFit/>
          </a:bodyPr>
          <a:lstStyle/>
          <a:p>
            <a:r>
              <a:rPr lang="en-US" dirty="0"/>
              <a:t>5</a:t>
            </a:r>
          </a:p>
        </p:txBody>
      </p:sp>
      <p:sp>
        <p:nvSpPr>
          <p:cNvPr id="39" name="Oval 38"/>
          <p:cNvSpPr/>
          <p:nvPr/>
        </p:nvSpPr>
        <p:spPr>
          <a:xfrm>
            <a:off x="4038600" y="234329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114800" y="2380646"/>
            <a:ext cx="304800" cy="307777"/>
          </a:xfrm>
          <a:prstGeom prst="rect">
            <a:avLst/>
          </a:prstGeom>
          <a:noFill/>
        </p:spPr>
        <p:txBody>
          <a:bodyPr wrap="square" rtlCol="0">
            <a:spAutoFit/>
          </a:bodyPr>
          <a:lstStyle/>
          <a:p>
            <a:r>
              <a:rPr lang="en-US" dirty="0" smtClean="0"/>
              <a:t>3</a:t>
            </a:r>
            <a:endParaRPr lang="en-US" dirty="0"/>
          </a:p>
        </p:txBody>
      </p:sp>
      <p:cxnSp>
        <p:nvCxnSpPr>
          <p:cNvPr id="41" name="Straight Connector 40"/>
          <p:cNvCxnSpPr>
            <a:stCxn id="31" idx="3"/>
            <a:endCxn id="35" idx="7"/>
          </p:cNvCxnSpPr>
          <p:nvPr/>
        </p:nvCxnSpPr>
        <p:spPr>
          <a:xfrm flipH="1">
            <a:off x="3678004" y="1299653"/>
            <a:ext cx="263992" cy="3862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1" idx="5"/>
          </p:cNvCxnSpPr>
          <p:nvPr/>
        </p:nvCxnSpPr>
        <p:spPr>
          <a:xfrm>
            <a:off x="4211404" y="1299653"/>
            <a:ext cx="284396" cy="395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3"/>
            <a:endCxn id="39" idx="0"/>
          </p:cNvCxnSpPr>
          <p:nvPr/>
        </p:nvCxnSpPr>
        <p:spPr>
          <a:xfrm flipH="1">
            <a:off x="4229100" y="1983965"/>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5"/>
            <a:endCxn id="37" idx="0"/>
          </p:cNvCxnSpPr>
          <p:nvPr/>
        </p:nvCxnSpPr>
        <p:spPr>
          <a:xfrm>
            <a:off x="4744804" y="1983965"/>
            <a:ext cx="2462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Shape 478"/>
          <p:cNvSpPr txBox="1"/>
          <p:nvPr/>
        </p:nvSpPr>
        <p:spPr>
          <a:xfrm>
            <a:off x="633983" y="228600"/>
            <a:ext cx="6476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smtClean="0">
                <a:solidFill>
                  <a:schemeClr val="dk1"/>
                </a:solidFill>
                <a:latin typeface="Times New Roman"/>
                <a:ea typeface="Times New Roman"/>
                <a:cs typeface="Times New Roman"/>
                <a:sym typeface="Times New Roman"/>
              </a:rPr>
              <a:t>Cont</a:t>
            </a:r>
            <a:r>
              <a:rPr lang="en-US" sz="2400" dirty="0" smtClean="0">
                <a:solidFill>
                  <a:schemeClr val="dk1"/>
                </a:solidFill>
                <a:latin typeface="Times New Roman"/>
                <a:ea typeface="Times New Roman"/>
                <a:cs typeface="Times New Roman"/>
                <a:sym typeface="Times New Roman"/>
              </a:rPr>
              <a:t>inued…. </a:t>
            </a:r>
            <a:r>
              <a:rPr lang="en-US" sz="2400" b="0" i="0" u="none" strike="noStrike" cap="none" dirty="0" smtClean="0">
                <a:solidFill>
                  <a:schemeClr val="dk1"/>
                </a:solidFill>
                <a:latin typeface="Times New Roman"/>
                <a:ea typeface="Times New Roman"/>
                <a:cs typeface="Times New Roman"/>
                <a:sym typeface="Times New Roman"/>
              </a:rPr>
              <a:t>Inserting </a:t>
            </a:r>
            <a:r>
              <a:rPr lang="en-US" sz="2400" b="0" i="0" u="none" strike="noStrike" cap="none" dirty="0">
                <a:solidFill>
                  <a:schemeClr val="accent6">
                    <a:lumMod val="75000"/>
                  </a:schemeClr>
                </a:solidFill>
                <a:latin typeface="Times New Roman"/>
                <a:ea typeface="Times New Roman"/>
                <a:cs typeface="Times New Roman"/>
                <a:sym typeface="Times New Roman"/>
              </a:rPr>
              <a:t>3,2,1,4,5,6,7</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a:solidFill>
                  <a:srgbClr val="FF0000"/>
                </a:solidFill>
                <a:latin typeface="Times New Roman"/>
                <a:ea typeface="Times New Roman"/>
                <a:cs typeface="Times New Roman"/>
                <a:sym typeface="Times New Roman"/>
              </a:rPr>
              <a:t>16,15,14</a:t>
            </a:r>
          </a:p>
        </p:txBody>
      </p:sp>
      <p:sp>
        <p:nvSpPr>
          <p:cNvPr id="46" name="Oval 45"/>
          <p:cNvSpPr/>
          <p:nvPr/>
        </p:nvSpPr>
        <p:spPr>
          <a:xfrm>
            <a:off x="5257800" y="29703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34000" y="3007667"/>
            <a:ext cx="304800" cy="307777"/>
          </a:xfrm>
          <a:prstGeom prst="rect">
            <a:avLst/>
          </a:prstGeom>
          <a:noFill/>
        </p:spPr>
        <p:txBody>
          <a:bodyPr wrap="square" rtlCol="0">
            <a:spAutoFit/>
          </a:bodyPr>
          <a:lstStyle/>
          <a:p>
            <a:r>
              <a:rPr lang="en-US" dirty="0" smtClean="0"/>
              <a:t>6</a:t>
            </a:r>
            <a:endParaRPr lang="en-US" dirty="0"/>
          </a:p>
        </p:txBody>
      </p:sp>
      <p:cxnSp>
        <p:nvCxnSpPr>
          <p:cNvPr id="48" name="Straight Connector 47"/>
          <p:cNvCxnSpPr>
            <a:stCxn id="37" idx="5"/>
            <a:endCxn id="46" idx="1"/>
          </p:cNvCxnSpPr>
          <p:nvPr/>
        </p:nvCxnSpPr>
        <p:spPr>
          <a:xfrm>
            <a:off x="5125804" y="2669765"/>
            <a:ext cx="1877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Shape 603"/>
          <p:cNvSpPr txBox="1"/>
          <p:nvPr/>
        </p:nvSpPr>
        <p:spPr>
          <a:xfrm>
            <a:off x="3810000" y="2868371"/>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8</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3" name="Oval 52"/>
          <p:cNvSpPr/>
          <p:nvPr/>
        </p:nvSpPr>
        <p:spPr>
          <a:xfrm>
            <a:off x="7523396" y="224566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567422" y="2283022"/>
            <a:ext cx="304800" cy="307777"/>
          </a:xfrm>
          <a:prstGeom prst="rect">
            <a:avLst/>
          </a:prstGeom>
          <a:noFill/>
        </p:spPr>
        <p:txBody>
          <a:bodyPr wrap="square" rtlCol="0">
            <a:spAutoFit/>
          </a:bodyPr>
          <a:lstStyle/>
          <a:p>
            <a:r>
              <a:rPr lang="en-US" dirty="0" smtClean="0"/>
              <a:t>3</a:t>
            </a:r>
            <a:endParaRPr lang="en-US" dirty="0"/>
          </a:p>
        </p:txBody>
      </p:sp>
      <p:sp>
        <p:nvSpPr>
          <p:cNvPr id="55" name="Oval 54"/>
          <p:cNvSpPr/>
          <p:nvPr/>
        </p:nvSpPr>
        <p:spPr>
          <a:xfrm>
            <a:off x="7447196" y="8367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523396" y="874067"/>
            <a:ext cx="304800" cy="307777"/>
          </a:xfrm>
          <a:prstGeom prst="rect">
            <a:avLst/>
          </a:prstGeom>
          <a:noFill/>
        </p:spPr>
        <p:txBody>
          <a:bodyPr wrap="square" rtlCol="0">
            <a:spAutoFit/>
          </a:bodyPr>
          <a:lstStyle/>
          <a:p>
            <a:r>
              <a:rPr lang="en-US" dirty="0" smtClean="0"/>
              <a:t>4</a:t>
            </a:r>
            <a:endParaRPr lang="en-US" dirty="0"/>
          </a:p>
        </p:txBody>
      </p:sp>
      <p:sp>
        <p:nvSpPr>
          <p:cNvPr id="57" name="Oval 56"/>
          <p:cNvSpPr/>
          <p:nvPr/>
        </p:nvSpPr>
        <p:spPr>
          <a:xfrm>
            <a:off x="6456596" y="219596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532796" y="2224244"/>
            <a:ext cx="228600" cy="307777"/>
          </a:xfrm>
          <a:prstGeom prst="rect">
            <a:avLst/>
          </a:prstGeom>
          <a:noFill/>
        </p:spPr>
        <p:txBody>
          <a:bodyPr wrap="square" rtlCol="0">
            <a:spAutoFit/>
          </a:bodyPr>
          <a:lstStyle/>
          <a:p>
            <a:r>
              <a:rPr lang="en-US" dirty="0" smtClean="0"/>
              <a:t>1</a:t>
            </a:r>
            <a:endParaRPr lang="en-US" dirty="0"/>
          </a:p>
        </p:txBody>
      </p:sp>
      <p:sp>
        <p:nvSpPr>
          <p:cNvPr id="59" name="Oval 58"/>
          <p:cNvSpPr/>
          <p:nvPr/>
        </p:nvSpPr>
        <p:spPr>
          <a:xfrm>
            <a:off x="7904396" y="1522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7924800" y="1559867"/>
            <a:ext cx="304800" cy="307777"/>
          </a:xfrm>
          <a:prstGeom prst="rect">
            <a:avLst/>
          </a:prstGeom>
          <a:noFill/>
        </p:spPr>
        <p:txBody>
          <a:bodyPr wrap="square" rtlCol="0">
            <a:spAutoFit/>
          </a:bodyPr>
          <a:lstStyle/>
          <a:p>
            <a:r>
              <a:rPr lang="en-US" dirty="0"/>
              <a:t>5</a:t>
            </a:r>
          </a:p>
        </p:txBody>
      </p:sp>
      <p:sp>
        <p:nvSpPr>
          <p:cNvPr id="61" name="Oval 60"/>
          <p:cNvSpPr/>
          <p:nvPr/>
        </p:nvSpPr>
        <p:spPr>
          <a:xfrm>
            <a:off x="6989996" y="1522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066196" y="1559867"/>
            <a:ext cx="304800" cy="307777"/>
          </a:xfrm>
          <a:prstGeom prst="rect">
            <a:avLst/>
          </a:prstGeom>
          <a:noFill/>
        </p:spPr>
        <p:txBody>
          <a:bodyPr wrap="square" rtlCol="0">
            <a:spAutoFit/>
          </a:bodyPr>
          <a:lstStyle/>
          <a:p>
            <a:r>
              <a:rPr lang="en-US" dirty="0" smtClean="0"/>
              <a:t>2</a:t>
            </a:r>
            <a:endParaRPr lang="en-US" dirty="0"/>
          </a:p>
        </p:txBody>
      </p:sp>
      <p:cxnSp>
        <p:nvCxnSpPr>
          <p:cNvPr id="63" name="Straight Connector 62"/>
          <p:cNvCxnSpPr>
            <a:stCxn id="61" idx="3"/>
            <a:endCxn id="57" idx="7"/>
          </p:cNvCxnSpPr>
          <p:nvPr/>
        </p:nvCxnSpPr>
        <p:spPr>
          <a:xfrm flipH="1">
            <a:off x="6781800" y="1848986"/>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1" idx="5"/>
            <a:endCxn id="53" idx="1"/>
          </p:cNvCxnSpPr>
          <p:nvPr/>
        </p:nvCxnSpPr>
        <p:spPr>
          <a:xfrm>
            <a:off x="7315200" y="1848986"/>
            <a:ext cx="263992" cy="452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3"/>
            <a:endCxn id="61" idx="0"/>
          </p:cNvCxnSpPr>
          <p:nvPr/>
        </p:nvCxnSpPr>
        <p:spPr>
          <a:xfrm flipH="1">
            <a:off x="7180496" y="1163186"/>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5" idx="5"/>
            <a:endCxn id="59" idx="0"/>
          </p:cNvCxnSpPr>
          <p:nvPr/>
        </p:nvCxnSpPr>
        <p:spPr>
          <a:xfrm>
            <a:off x="7772400" y="1163186"/>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8437796" y="21495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513996" y="2186888"/>
            <a:ext cx="304800" cy="307777"/>
          </a:xfrm>
          <a:prstGeom prst="rect">
            <a:avLst/>
          </a:prstGeom>
          <a:noFill/>
        </p:spPr>
        <p:txBody>
          <a:bodyPr wrap="square" rtlCol="0">
            <a:spAutoFit/>
          </a:bodyPr>
          <a:lstStyle/>
          <a:p>
            <a:r>
              <a:rPr lang="en-US" dirty="0" smtClean="0"/>
              <a:t>6</a:t>
            </a:r>
            <a:endParaRPr lang="en-US" dirty="0"/>
          </a:p>
        </p:txBody>
      </p:sp>
      <p:cxnSp>
        <p:nvCxnSpPr>
          <p:cNvPr id="69" name="Straight Connector 68"/>
          <p:cNvCxnSpPr>
            <a:stCxn id="59" idx="5"/>
            <a:endCxn id="67" idx="1"/>
          </p:cNvCxnSpPr>
          <p:nvPr/>
        </p:nvCxnSpPr>
        <p:spPr>
          <a:xfrm>
            <a:off x="8229600" y="1848986"/>
            <a:ext cx="2639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hape 603"/>
          <p:cNvSpPr txBox="1"/>
          <p:nvPr/>
        </p:nvSpPr>
        <p:spPr>
          <a:xfrm>
            <a:off x="6781800" y="2862104"/>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9</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76" name="Oval 75"/>
          <p:cNvSpPr/>
          <p:nvPr/>
        </p:nvSpPr>
        <p:spPr>
          <a:xfrm>
            <a:off x="2072048" y="4718088"/>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16074" y="4755443"/>
            <a:ext cx="304800" cy="307777"/>
          </a:xfrm>
          <a:prstGeom prst="rect">
            <a:avLst/>
          </a:prstGeom>
          <a:noFill/>
        </p:spPr>
        <p:txBody>
          <a:bodyPr wrap="square" rtlCol="0">
            <a:spAutoFit/>
          </a:bodyPr>
          <a:lstStyle/>
          <a:p>
            <a:r>
              <a:rPr lang="en-US" dirty="0" smtClean="0"/>
              <a:t>3</a:t>
            </a:r>
            <a:endParaRPr lang="en-US" dirty="0"/>
          </a:p>
        </p:txBody>
      </p:sp>
      <p:sp>
        <p:nvSpPr>
          <p:cNvPr id="78" name="Oval 77"/>
          <p:cNvSpPr/>
          <p:nvPr/>
        </p:nvSpPr>
        <p:spPr>
          <a:xfrm>
            <a:off x="1995848" y="33091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072048" y="3346488"/>
            <a:ext cx="304800" cy="307777"/>
          </a:xfrm>
          <a:prstGeom prst="rect">
            <a:avLst/>
          </a:prstGeom>
          <a:noFill/>
        </p:spPr>
        <p:txBody>
          <a:bodyPr wrap="square" rtlCol="0">
            <a:spAutoFit/>
          </a:bodyPr>
          <a:lstStyle/>
          <a:p>
            <a:r>
              <a:rPr lang="en-US" dirty="0" smtClean="0"/>
              <a:t>4</a:t>
            </a:r>
            <a:endParaRPr lang="en-US" dirty="0"/>
          </a:p>
        </p:txBody>
      </p:sp>
      <p:sp>
        <p:nvSpPr>
          <p:cNvPr id="80" name="Oval 79"/>
          <p:cNvSpPr/>
          <p:nvPr/>
        </p:nvSpPr>
        <p:spPr>
          <a:xfrm>
            <a:off x="1005248" y="466838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081448" y="4696665"/>
            <a:ext cx="228600" cy="307777"/>
          </a:xfrm>
          <a:prstGeom prst="rect">
            <a:avLst/>
          </a:prstGeom>
          <a:noFill/>
        </p:spPr>
        <p:txBody>
          <a:bodyPr wrap="square" rtlCol="0">
            <a:spAutoFit/>
          </a:bodyPr>
          <a:lstStyle/>
          <a:p>
            <a:r>
              <a:rPr lang="en-US" dirty="0" smtClean="0"/>
              <a:t>1</a:t>
            </a:r>
            <a:endParaRPr lang="en-US" dirty="0"/>
          </a:p>
        </p:txBody>
      </p:sp>
      <p:sp>
        <p:nvSpPr>
          <p:cNvPr id="82" name="Oval 81"/>
          <p:cNvSpPr/>
          <p:nvPr/>
        </p:nvSpPr>
        <p:spPr>
          <a:xfrm>
            <a:off x="2453048" y="39949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473452" y="4032288"/>
            <a:ext cx="304800" cy="307777"/>
          </a:xfrm>
          <a:prstGeom prst="rect">
            <a:avLst/>
          </a:prstGeom>
          <a:noFill/>
        </p:spPr>
        <p:txBody>
          <a:bodyPr wrap="square" rtlCol="0">
            <a:spAutoFit/>
          </a:bodyPr>
          <a:lstStyle/>
          <a:p>
            <a:r>
              <a:rPr lang="en-US" dirty="0"/>
              <a:t>5</a:t>
            </a:r>
          </a:p>
        </p:txBody>
      </p:sp>
      <p:sp>
        <p:nvSpPr>
          <p:cNvPr id="84" name="Oval 83"/>
          <p:cNvSpPr/>
          <p:nvPr/>
        </p:nvSpPr>
        <p:spPr>
          <a:xfrm>
            <a:off x="1538648" y="399493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1614848" y="4032288"/>
            <a:ext cx="304800" cy="307777"/>
          </a:xfrm>
          <a:prstGeom prst="rect">
            <a:avLst/>
          </a:prstGeom>
          <a:noFill/>
        </p:spPr>
        <p:txBody>
          <a:bodyPr wrap="square" rtlCol="0">
            <a:spAutoFit/>
          </a:bodyPr>
          <a:lstStyle/>
          <a:p>
            <a:r>
              <a:rPr lang="en-US" dirty="0" smtClean="0"/>
              <a:t>2</a:t>
            </a:r>
            <a:endParaRPr lang="en-US" dirty="0"/>
          </a:p>
        </p:txBody>
      </p:sp>
      <p:cxnSp>
        <p:nvCxnSpPr>
          <p:cNvPr id="86" name="Straight Connector 85"/>
          <p:cNvCxnSpPr>
            <a:stCxn id="84" idx="3"/>
            <a:endCxn id="80" idx="7"/>
          </p:cNvCxnSpPr>
          <p:nvPr/>
        </p:nvCxnSpPr>
        <p:spPr>
          <a:xfrm flipH="1">
            <a:off x="1330452" y="4321407"/>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4" idx="5"/>
            <a:endCxn id="76" idx="1"/>
          </p:cNvCxnSpPr>
          <p:nvPr/>
        </p:nvCxnSpPr>
        <p:spPr>
          <a:xfrm>
            <a:off x="1863852" y="4321407"/>
            <a:ext cx="263992" cy="452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8" idx="3"/>
            <a:endCxn id="84" idx="0"/>
          </p:cNvCxnSpPr>
          <p:nvPr/>
        </p:nvCxnSpPr>
        <p:spPr>
          <a:xfrm flipH="1">
            <a:off x="1729148" y="3635607"/>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8" idx="5"/>
            <a:endCxn id="82" idx="0"/>
          </p:cNvCxnSpPr>
          <p:nvPr/>
        </p:nvCxnSpPr>
        <p:spPr>
          <a:xfrm>
            <a:off x="2321052" y="3635607"/>
            <a:ext cx="322496" cy="359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86448" y="4621954"/>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3062648" y="4659309"/>
            <a:ext cx="304800" cy="307777"/>
          </a:xfrm>
          <a:prstGeom prst="rect">
            <a:avLst/>
          </a:prstGeom>
          <a:noFill/>
        </p:spPr>
        <p:txBody>
          <a:bodyPr wrap="square" rtlCol="0">
            <a:spAutoFit/>
          </a:bodyPr>
          <a:lstStyle/>
          <a:p>
            <a:r>
              <a:rPr lang="en-US" dirty="0" smtClean="0"/>
              <a:t>6</a:t>
            </a:r>
            <a:endParaRPr lang="en-US" dirty="0"/>
          </a:p>
        </p:txBody>
      </p:sp>
      <p:cxnSp>
        <p:nvCxnSpPr>
          <p:cNvPr id="92" name="Straight Connector 91"/>
          <p:cNvCxnSpPr>
            <a:stCxn id="82" idx="5"/>
            <a:endCxn id="90" idx="1"/>
          </p:cNvCxnSpPr>
          <p:nvPr/>
        </p:nvCxnSpPr>
        <p:spPr>
          <a:xfrm>
            <a:off x="2778252" y="4321407"/>
            <a:ext cx="2639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515868" y="51785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592068" y="5215867"/>
            <a:ext cx="304800" cy="307777"/>
          </a:xfrm>
          <a:prstGeom prst="rect">
            <a:avLst/>
          </a:prstGeom>
          <a:noFill/>
        </p:spPr>
        <p:txBody>
          <a:bodyPr wrap="square" rtlCol="0">
            <a:spAutoFit/>
          </a:bodyPr>
          <a:lstStyle/>
          <a:p>
            <a:r>
              <a:rPr lang="en-US" dirty="0" smtClean="0"/>
              <a:t>7</a:t>
            </a:r>
            <a:endParaRPr lang="en-US" dirty="0"/>
          </a:p>
        </p:txBody>
      </p:sp>
      <p:cxnSp>
        <p:nvCxnSpPr>
          <p:cNvPr id="96" name="Straight Connector 95"/>
          <p:cNvCxnSpPr>
            <a:stCxn id="90" idx="5"/>
            <a:endCxn id="94" idx="1"/>
          </p:cNvCxnSpPr>
          <p:nvPr/>
        </p:nvCxnSpPr>
        <p:spPr>
          <a:xfrm>
            <a:off x="3311652" y="4948428"/>
            <a:ext cx="260012" cy="2860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715000" y="5053324"/>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5759026" y="5090679"/>
            <a:ext cx="304800" cy="307777"/>
          </a:xfrm>
          <a:prstGeom prst="rect">
            <a:avLst/>
          </a:prstGeom>
          <a:noFill/>
        </p:spPr>
        <p:txBody>
          <a:bodyPr wrap="square" rtlCol="0">
            <a:spAutoFit/>
          </a:bodyPr>
          <a:lstStyle/>
          <a:p>
            <a:r>
              <a:rPr lang="en-US" dirty="0" smtClean="0"/>
              <a:t>3</a:t>
            </a:r>
            <a:endParaRPr lang="en-US" dirty="0"/>
          </a:p>
        </p:txBody>
      </p:sp>
      <p:sp>
        <p:nvSpPr>
          <p:cNvPr id="102" name="Oval 101"/>
          <p:cNvSpPr/>
          <p:nvPr/>
        </p:nvSpPr>
        <p:spPr>
          <a:xfrm>
            <a:off x="6019800" y="35037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6096000" y="3541067"/>
            <a:ext cx="304800" cy="307777"/>
          </a:xfrm>
          <a:prstGeom prst="rect">
            <a:avLst/>
          </a:prstGeom>
          <a:noFill/>
        </p:spPr>
        <p:txBody>
          <a:bodyPr wrap="square" rtlCol="0">
            <a:spAutoFit/>
          </a:bodyPr>
          <a:lstStyle/>
          <a:p>
            <a:r>
              <a:rPr lang="en-US" dirty="0" smtClean="0"/>
              <a:t>4</a:t>
            </a:r>
            <a:endParaRPr lang="en-US" dirty="0"/>
          </a:p>
        </p:txBody>
      </p:sp>
      <p:sp>
        <p:nvSpPr>
          <p:cNvPr id="104" name="Oval 103"/>
          <p:cNvSpPr/>
          <p:nvPr/>
        </p:nvSpPr>
        <p:spPr>
          <a:xfrm>
            <a:off x="4814064" y="5003618"/>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890264" y="5031901"/>
            <a:ext cx="228600" cy="307777"/>
          </a:xfrm>
          <a:prstGeom prst="rect">
            <a:avLst/>
          </a:prstGeom>
          <a:noFill/>
        </p:spPr>
        <p:txBody>
          <a:bodyPr wrap="square" rtlCol="0">
            <a:spAutoFit/>
          </a:bodyPr>
          <a:lstStyle/>
          <a:p>
            <a:r>
              <a:rPr lang="en-US" dirty="0" smtClean="0"/>
              <a:t>1</a:t>
            </a:r>
            <a:endParaRPr lang="en-US" dirty="0"/>
          </a:p>
        </p:txBody>
      </p:sp>
      <p:sp>
        <p:nvSpPr>
          <p:cNvPr id="106" name="Oval 105"/>
          <p:cNvSpPr/>
          <p:nvPr/>
        </p:nvSpPr>
        <p:spPr>
          <a:xfrm>
            <a:off x="6705600" y="433016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726004" y="4367524"/>
            <a:ext cx="304800" cy="307777"/>
          </a:xfrm>
          <a:prstGeom prst="rect">
            <a:avLst/>
          </a:prstGeom>
          <a:noFill/>
        </p:spPr>
        <p:txBody>
          <a:bodyPr wrap="square" rtlCol="0">
            <a:spAutoFit/>
          </a:bodyPr>
          <a:lstStyle/>
          <a:p>
            <a:r>
              <a:rPr lang="en-US" dirty="0" smtClean="0"/>
              <a:t>6</a:t>
            </a:r>
            <a:endParaRPr lang="en-US" dirty="0"/>
          </a:p>
        </p:txBody>
      </p:sp>
      <p:sp>
        <p:nvSpPr>
          <p:cNvPr id="108" name="Oval 107"/>
          <p:cNvSpPr/>
          <p:nvPr/>
        </p:nvSpPr>
        <p:spPr>
          <a:xfrm>
            <a:off x="5347464" y="433016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5423664" y="4367524"/>
            <a:ext cx="304800" cy="307777"/>
          </a:xfrm>
          <a:prstGeom prst="rect">
            <a:avLst/>
          </a:prstGeom>
          <a:noFill/>
        </p:spPr>
        <p:txBody>
          <a:bodyPr wrap="square" rtlCol="0">
            <a:spAutoFit/>
          </a:bodyPr>
          <a:lstStyle/>
          <a:p>
            <a:r>
              <a:rPr lang="en-US" dirty="0" smtClean="0"/>
              <a:t>2</a:t>
            </a:r>
            <a:endParaRPr lang="en-US" dirty="0"/>
          </a:p>
        </p:txBody>
      </p:sp>
      <p:cxnSp>
        <p:nvCxnSpPr>
          <p:cNvPr id="110" name="Straight Connector 109"/>
          <p:cNvCxnSpPr>
            <a:stCxn id="108" idx="3"/>
            <a:endCxn id="104" idx="7"/>
          </p:cNvCxnSpPr>
          <p:nvPr/>
        </p:nvCxnSpPr>
        <p:spPr>
          <a:xfrm flipH="1">
            <a:off x="5139268" y="4656643"/>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8" idx="5"/>
            <a:endCxn id="100" idx="0"/>
          </p:cNvCxnSpPr>
          <p:nvPr/>
        </p:nvCxnSpPr>
        <p:spPr>
          <a:xfrm>
            <a:off x="5672668" y="4656643"/>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2" idx="3"/>
            <a:endCxn id="108" idx="0"/>
          </p:cNvCxnSpPr>
          <p:nvPr/>
        </p:nvCxnSpPr>
        <p:spPr>
          <a:xfrm flipH="1">
            <a:off x="5537964" y="3830186"/>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2" idx="5"/>
            <a:endCxn id="106" idx="0"/>
          </p:cNvCxnSpPr>
          <p:nvPr/>
        </p:nvCxnSpPr>
        <p:spPr>
          <a:xfrm>
            <a:off x="6345004" y="3830186"/>
            <a:ext cx="551096"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315200" y="495719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391400" y="5013204"/>
            <a:ext cx="304800" cy="307777"/>
          </a:xfrm>
          <a:prstGeom prst="rect">
            <a:avLst/>
          </a:prstGeom>
          <a:noFill/>
        </p:spPr>
        <p:txBody>
          <a:bodyPr wrap="square" rtlCol="0">
            <a:spAutoFit/>
          </a:bodyPr>
          <a:lstStyle/>
          <a:p>
            <a:r>
              <a:rPr lang="en-US" dirty="0" smtClean="0"/>
              <a:t>7</a:t>
            </a:r>
            <a:endParaRPr lang="en-US" dirty="0"/>
          </a:p>
        </p:txBody>
      </p:sp>
      <p:cxnSp>
        <p:nvCxnSpPr>
          <p:cNvPr id="116" name="Straight Connector 115"/>
          <p:cNvCxnSpPr>
            <a:stCxn id="106" idx="5"/>
            <a:endCxn id="114" idx="1"/>
          </p:cNvCxnSpPr>
          <p:nvPr/>
        </p:nvCxnSpPr>
        <p:spPr>
          <a:xfrm>
            <a:off x="7030804" y="4656643"/>
            <a:ext cx="340192" cy="3565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248400" y="50277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287728" y="5079149"/>
            <a:ext cx="304800" cy="307777"/>
          </a:xfrm>
          <a:prstGeom prst="rect">
            <a:avLst/>
          </a:prstGeom>
          <a:noFill/>
        </p:spPr>
        <p:txBody>
          <a:bodyPr wrap="square" rtlCol="0">
            <a:spAutoFit/>
          </a:bodyPr>
          <a:lstStyle/>
          <a:p>
            <a:r>
              <a:rPr lang="en-US" dirty="0" smtClean="0"/>
              <a:t>5</a:t>
            </a:r>
            <a:endParaRPr lang="en-US" dirty="0"/>
          </a:p>
        </p:txBody>
      </p:sp>
      <p:cxnSp>
        <p:nvCxnSpPr>
          <p:cNvPr id="119" name="Straight Connector 118"/>
          <p:cNvCxnSpPr>
            <a:stCxn id="106" idx="3"/>
            <a:endCxn id="117" idx="0"/>
          </p:cNvCxnSpPr>
          <p:nvPr/>
        </p:nvCxnSpPr>
        <p:spPr>
          <a:xfrm flipH="1">
            <a:off x="6438900" y="4656643"/>
            <a:ext cx="322496" cy="371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Shape 603"/>
          <p:cNvSpPr txBox="1"/>
          <p:nvPr/>
        </p:nvSpPr>
        <p:spPr>
          <a:xfrm>
            <a:off x="1042210" y="5398456"/>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10</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125" name="Shape 603"/>
          <p:cNvSpPr txBox="1"/>
          <p:nvPr/>
        </p:nvSpPr>
        <p:spPr>
          <a:xfrm>
            <a:off x="5143989" y="5590367"/>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11</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126" name="Oval 125"/>
          <p:cNvSpPr/>
          <p:nvPr/>
        </p:nvSpPr>
        <p:spPr>
          <a:xfrm>
            <a:off x="3886200" y="973179"/>
            <a:ext cx="381000" cy="38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57154" y="3985036"/>
            <a:ext cx="381000" cy="38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952" y="1035540"/>
            <a:ext cx="1931987"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9" name="Shape 730"/>
          <p:cNvCxnSpPr/>
          <p:nvPr/>
        </p:nvCxnSpPr>
        <p:spPr>
          <a:xfrm>
            <a:off x="3997434" y="4554275"/>
            <a:ext cx="685799" cy="0"/>
          </a:xfrm>
          <a:prstGeom prst="straightConnector1">
            <a:avLst/>
          </a:prstGeom>
          <a:noFill/>
          <a:ln w="31750" cap="flat" cmpd="sng">
            <a:solidFill>
              <a:srgbClr val="FF0000"/>
            </a:solidFill>
            <a:prstDash val="solid"/>
            <a:round/>
            <a:headEnd type="none" w="med" len="med"/>
            <a:tailEnd type="stealth" w="lg" len="lg"/>
          </a:ln>
        </p:spPr>
      </p:cxnSp>
      <p:sp>
        <p:nvSpPr>
          <p:cNvPr id="130" name="Shape 731"/>
          <p:cNvSpPr txBox="1"/>
          <p:nvPr/>
        </p:nvSpPr>
        <p:spPr>
          <a:xfrm>
            <a:off x="3464034" y="4020875"/>
            <a:ext cx="1808162"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Single rotation</a:t>
            </a:r>
          </a:p>
        </p:txBody>
      </p:sp>
    </p:spTree>
    <p:extLst>
      <p:ext uri="{BB962C8B-B14F-4D97-AF65-F5344CB8AC3E}">
        <p14:creationId xmlns:p14="http://schemas.microsoft.com/office/powerpoint/2010/main" val="4227258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24" y="685800"/>
            <a:ext cx="290830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3733800" y="274320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33800" y="2780555"/>
            <a:ext cx="381000" cy="307777"/>
          </a:xfrm>
          <a:prstGeom prst="rect">
            <a:avLst/>
          </a:prstGeom>
          <a:noFill/>
        </p:spPr>
        <p:txBody>
          <a:bodyPr wrap="square" rtlCol="0">
            <a:spAutoFit/>
          </a:bodyPr>
          <a:lstStyle/>
          <a:p>
            <a:r>
              <a:rPr lang="en-US" dirty="0" smtClean="0"/>
              <a:t>16</a:t>
            </a:r>
            <a:endParaRPr lang="en-US" dirty="0"/>
          </a:p>
        </p:txBody>
      </p:sp>
      <p:cxnSp>
        <p:nvCxnSpPr>
          <p:cNvPr id="5" name="Straight Connector 4"/>
          <p:cNvCxnSpPr/>
          <p:nvPr/>
        </p:nvCxnSpPr>
        <p:spPr>
          <a:xfrm>
            <a:off x="3505200" y="2495941"/>
            <a:ext cx="284396" cy="323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17392"/>
            <a:ext cx="290830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7772400" y="3085356"/>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72400" y="3122711"/>
            <a:ext cx="381000" cy="307777"/>
          </a:xfrm>
          <a:prstGeom prst="rect">
            <a:avLst/>
          </a:prstGeom>
          <a:noFill/>
        </p:spPr>
        <p:txBody>
          <a:bodyPr wrap="square" rtlCol="0">
            <a:spAutoFit/>
          </a:bodyPr>
          <a:lstStyle/>
          <a:p>
            <a:r>
              <a:rPr lang="en-US" dirty="0" smtClean="0"/>
              <a:t>16</a:t>
            </a:r>
            <a:endParaRPr lang="en-US" dirty="0"/>
          </a:p>
        </p:txBody>
      </p:sp>
      <p:cxnSp>
        <p:nvCxnSpPr>
          <p:cNvPr id="11" name="Straight Connector 10"/>
          <p:cNvCxnSpPr>
            <a:endCxn id="9" idx="1"/>
          </p:cNvCxnSpPr>
          <p:nvPr/>
        </p:nvCxnSpPr>
        <p:spPr>
          <a:xfrm>
            <a:off x="7543800" y="2817911"/>
            <a:ext cx="284396" cy="3234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162800" y="3786396"/>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62800" y="3823751"/>
            <a:ext cx="381000" cy="307777"/>
          </a:xfrm>
          <a:prstGeom prst="rect">
            <a:avLst/>
          </a:prstGeom>
          <a:noFill/>
        </p:spPr>
        <p:txBody>
          <a:bodyPr wrap="square" rtlCol="0">
            <a:spAutoFit/>
          </a:bodyPr>
          <a:lstStyle/>
          <a:p>
            <a:r>
              <a:rPr lang="en-US" dirty="0" smtClean="0"/>
              <a:t>15</a:t>
            </a:r>
            <a:endParaRPr lang="en-US" dirty="0"/>
          </a:p>
        </p:txBody>
      </p:sp>
      <p:cxnSp>
        <p:nvCxnSpPr>
          <p:cNvPr id="14" name="Straight Connector 13"/>
          <p:cNvCxnSpPr>
            <a:endCxn id="12" idx="7"/>
          </p:cNvCxnSpPr>
          <p:nvPr/>
        </p:nvCxnSpPr>
        <p:spPr>
          <a:xfrm flipH="1">
            <a:off x="7488004" y="3405395"/>
            <a:ext cx="360596" cy="437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62776" y="520077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06802" y="5238132"/>
            <a:ext cx="304800" cy="307777"/>
          </a:xfrm>
          <a:prstGeom prst="rect">
            <a:avLst/>
          </a:prstGeom>
          <a:noFill/>
        </p:spPr>
        <p:txBody>
          <a:bodyPr wrap="square" rtlCol="0">
            <a:spAutoFit/>
          </a:bodyPr>
          <a:lstStyle/>
          <a:p>
            <a:r>
              <a:rPr lang="en-US" dirty="0" smtClean="0"/>
              <a:t>3</a:t>
            </a:r>
            <a:endParaRPr lang="en-US" dirty="0"/>
          </a:p>
        </p:txBody>
      </p:sp>
      <p:sp>
        <p:nvSpPr>
          <p:cNvPr id="20" name="Oval 19"/>
          <p:cNvSpPr/>
          <p:nvPr/>
        </p:nvSpPr>
        <p:spPr>
          <a:xfrm>
            <a:off x="2867576" y="365116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943776" y="3688520"/>
            <a:ext cx="304800" cy="307777"/>
          </a:xfrm>
          <a:prstGeom prst="rect">
            <a:avLst/>
          </a:prstGeom>
          <a:noFill/>
        </p:spPr>
        <p:txBody>
          <a:bodyPr wrap="square" rtlCol="0">
            <a:spAutoFit/>
          </a:bodyPr>
          <a:lstStyle/>
          <a:p>
            <a:r>
              <a:rPr lang="en-US" dirty="0" smtClean="0"/>
              <a:t>4</a:t>
            </a:r>
            <a:endParaRPr lang="en-US" dirty="0"/>
          </a:p>
        </p:txBody>
      </p:sp>
      <p:sp>
        <p:nvSpPr>
          <p:cNvPr id="22" name="Oval 21"/>
          <p:cNvSpPr/>
          <p:nvPr/>
        </p:nvSpPr>
        <p:spPr>
          <a:xfrm>
            <a:off x="1661840" y="515107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38040" y="5179354"/>
            <a:ext cx="228600" cy="307777"/>
          </a:xfrm>
          <a:prstGeom prst="rect">
            <a:avLst/>
          </a:prstGeom>
          <a:noFill/>
        </p:spPr>
        <p:txBody>
          <a:bodyPr wrap="square" rtlCol="0">
            <a:spAutoFit/>
          </a:bodyPr>
          <a:lstStyle/>
          <a:p>
            <a:r>
              <a:rPr lang="en-US" dirty="0" smtClean="0"/>
              <a:t>1</a:t>
            </a:r>
            <a:endParaRPr lang="en-US" dirty="0"/>
          </a:p>
        </p:txBody>
      </p:sp>
      <p:sp>
        <p:nvSpPr>
          <p:cNvPr id="24" name="Oval 23"/>
          <p:cNvSpPr/>
          <p:nvPr/>
        </p:nvSpPr>
        <p:spPr>
          <a:xfrm>
            <a:off x="3553376" y="447762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73780" y="4514977"/>
            <a:ext cx="304800" cy="307777"/>
          </a:xfrm>
          <a:prstGeom prst="rect">
            <a:avLst/>
          </a:prstGeom>
          <a:noFill/>
        </p:spPr>
        <p:txBody>
          <a:bodyPr wrap="square" rtlCol="0">
            <a:spAutoFit/>
          </a:bodyPr>
          <a:lstStyle/>
          <a:p>
            <a:r>
              <a:rPr lang="en-US" dirty="0" smtClean="0"/>
              <a:t>6</a:t>
            </a:r>
            <a:endParaRPr lang="en-US" dirty="0"/>
          </a:p>
        </p:txBody>
      </p:sp>
      <p:sp>
        <p:nvSpPr>
          <p:cNvPr id="26" name="Oval 25"/>
          <p:cNvSpPr/>
          <p:nvPr/>
        </p:nvSpPr>
        <p:spPr>
          <a:xfrm>
            <a:off x="2195240" y="447762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71440" y="4514977"/>
            <a:ext cx="304800" cy="307777"/>
          </a:xfrm>
          <a:prstGeom prst="rect">
            <a:avLst/>
          </a:prstGeom>
          <a:noFill/>
        </p:spPr>
        <p:txBody>
          <a:bodyPr wrap="square" rtlCol="0">
            <a:spAutoFit/>
          </a:bodyPr>
          <a:lstStyle/>
          <a:p>
            <a:r>
              <a:rPr lang="en-US" dirty="0" smtClean="0"/>
              <a:t>2</a:t>
            </a:r>
            <a:endParaRPr lang="en-US" dirty="0"/>
          </a:p>
        </p:txBody>
      </p:sp>
      <p:cxnSp>
        <p:nvCxnSpPr>
          <p:cNvPr id="28" name="Straight Connector 27"/>
          <p:cNvCxnSpPr>
            <a:stCxn id="26" idx="3"/>
            <a:endCxn id="22" idx="7"/>
          </p:cNvCxnSpPr>
          <p:nvPr/>
        </p:nvCxnSpPr>
        <p:spPr>
          <a:xfrm flipH="1">
            <a:off x="1987044" y="4804096"/>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6" idx="5"/>
            <a:endCxn id="18" idx="0"/>
          </p:cNvCxnSpPr>
          <p:nvPr/>
        </p:nvCxnSpPr>
        <p:spPr>
          <a:xfrm>
            <a:off x="2520444" y="4804096"/>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3"/>
            <a:endCxn id="26" idx="0"/>
          </p:cNvCxnSpPr>
          <p:nvPr/>
        </p:nvCxnSpPr>
        <p:spPr>
          <a:xfrm flipH="1">
            <a:off x="2385740" y="3977639"/>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4" idx="0"/>
          </p:cNvCxnSpPr>
          <p:nvPr/>
        </p:nvCxnSpPr>
        <p:spPr>
          <a:xfrm>
            <a:off x="3192780" y="3977639"/>
            <a:ext cx="551096"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096176" y="517516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35504" y="5226602"/>
            <a:ext cx="304800" cy="307777"/>
          </a:xfrm>
          <a:prstGeom prst="rect">
            <a:avLst/>
          </a:prstGeom>
          <a:noFill/>
        </p:spPr>
        <p:txBody>
          <a:bodyPr wrap="square" rtlCol="0">
            <a:spAutoFit/>
          </a:bodyPr>
          <a:lstStyle/>
          <a:p>
            <a:r>
              <a:rPr lang="en-US" dirty="0" smtClean="0"/>
              <a:t>5</a:t>
            </a:r>
            <a:endParaRPr lang="en-US" dirty="0"/>
          </a:p>
        </p:txBody>
      </p:sp>
      <p:cxnSp>
        <p:nvCxnSpPr>
          <p:cNvPr id="34" name="Straight Connector 33"/>
          <p:cNvCxnSpPr>
            <a:stCxn id="24" idx="3"/>
            <a:endCxn id="32" idx="0"/>
          </p:cNvCxnSpPr>
          <p:nvPr/>
        </p:nvCxnSpPr>
        <p:spPr>
          <a:xfrm flipH="1">
            <a:off x="3286676" y="4804096"/>
            <a:ext cx="322496" cy="371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114800" y="514628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114800" y="5183637"/>
            <a:ext cx="381000" cy="307777"/>
          </a:xfrm>
          <a:prstGeom prst="rect">
            <a:avLst/>
          </a:prstGeom>
          <a:noFill/>
        </p:spPr>
        <p:txBody>
          <a:bodyPr wrap="square" rtlCol="0">
            <a:spAutoFit/>
          </a:bodyPr>
          <a:lstStyle/>
          <a:p>
            <a:r>
              <a:rPr lang="en-US" dirty="0" smtClean="0"/>
              <a:t>15</a:t>
            </a:r>
            <a:endParaRPr lang="en-US" dirty="0"/>
          </a:p>
        </p:txBody>
      </p:sp>
      <p:sp>
        <p:nvSpPr>
          <p:cNvPr id="37" name="Oval 36"/>
          <p:cNvSpPr/>
          <p:nvPr/>
        </p:nvSpPr>
        <p:spPr>
          <a:xfrm>
            <a:off x="3581400" y="586740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57600" y="5904755"/>
            <a:ext cx="381000" cy="307777"/>
          </a:xfrm>
          <a:prstGeom prst="rect">
            <a:avLst/>
          </a:prstGeom>
          <a:noFill/>
        </p:spPr>
        <p:txBody>
          <a:bodyPr wrap="square" rtlCol="0">
            <a:spAutoFit/>
          </a:bodyPr>
          <a:lstStyle/>
          <a:p>
            <a:r>
              <a:rPr lang="en-US" dirty="0" smtClean="0"/>
              <a:t>7</a:t>
            </a:r>
            <a:endParaRPr lang="en-US" dirty="0"/>
          </a:p>
        </p:txBody>
      </p:sp>
      <p:sp>
        <p:nvSpPr>
          <p:cNvPr id="39" name="Oval 38"/>
          <p:cNvSpPr/>
          <p:nvPr/>
        </p:nvSpPr>
        <p:spPr>
          <a:xfrm>
            <a:off x="4572000" y="586591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72000" y="5903267"/>
            <a:ext cx="381000" cy="307777"/>
          </a:xfrm>
          <a:prstGeom prst="rect">
            <a:avLst/>
          </a:prstGeom>
          <a:noFill/>
        </p:spPr>
        <p:txBody>
          <a:bodyPr wrap="square" rtlCol="0">
            <a:spAutoFit/>
          </a:bodyPr>
          <a:lstStyle/>
          <a:p>
            <a:r>
              <a:rPr lang="en-US" dirty="0" smtClean="0"/>
              <a:t>16</a:t>
            </a:r>
            <a:endParaRPr lang="en-US" dirty="0"/>
          </a:p>
        </p:txBody>
      </p:sp>
      <p:cxnSp>
        <p:nvCxnSpPr>
          <p:cNvPr id="41" name="Straight Connector 40"/>
          <p:cNvCxnSpPr>
            <a:stCxn id="24" idx="5"/>
            <a:endCxn id="35" idx="1"/>
          </p:cNvCxnSpPr>
          <p:nvPr/>
        </p:nvCxnSpPr>
        <p:spPr>
          <a:xfrm>
            <a:off x="3878580" y="4804096"/>
            <a:ext cx="292016" cy="39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5" idx="3"/>
            <a:endCxn id="37" idx="7"/>
          </p:cNvCxnSpPr>
          <p:nvPr/>
        </p:nvCxnSpPr>
        <p:spPr>
          <a:xfrm flipH="1">
            <a:off x="3906604" y="5472756"/>
            <a:ext cx="263992" cy="450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5"/>
          </p:cNvCxnSpPr>
          <p:nvPr/>
        </p:nvCxnSpPr>
        <p:spPr>
          <a:xfrm>
            <a:off x="4440004" y="5472756"/>
            <a:ext cx="284396" cy="393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Shape 603"/>
          <p:cNvSpPr txBox="1"/>
          <p:nvPr/>
        </p:nvSpPr>
        <p:spPr>
          <a:xfrm>
            <a:off x="626498" y="2900170"/>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12</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2" name="Shape 603"/>
          <p:cNvSpPr txBox="1"/>
          <p:nvPr/>
        </p:nvSpPr>
        <p:spPr>
          <a:xfrm>
            <a:off x="5143989" y="3141370"/>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13</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3" name="Shape 603"/>
          <p:cNvSpPr txBox="1"/>
          <p:nvPr/>
        </p:nvSpPr>
        <p:spPr>
          <a:xfrm>
            <a:off x="863310" y="5843759"/>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14</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54" name="Shape 864"/>
          <p:cNvSpPr txBox="1"/>
          <p:nvPr/>
        </p:nvSpPr>
        <p:spPr>
          <a:xfrm>
            <a:off x="212454" y="3772010"/>
            <a:ext cx="1906586"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Double rotation</a:t>
            </a:r>
          </a:p>
        </p:txBody>
      </p:sp>
      <p:sp>
        <p:nvSpPr>
          <p:cNvPr id="55" name="Shape 866"/>
          <p:cNvSpPr/>
          <p:nvPr/>
        </p:nvSpPr>
        <p:spPr>
          <a:xfrm>
            <a:off x="747441" y="4309854"/>
            <a:ext cx="978407" cy="484631"/>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
        <p:nvSpPr>
          <p:cNvPr id="44" name="Shape 478"/>
          <p:cNvSpPr txBox="1"/>
          <p:nvPr/>
        </p:nvSpPr>
        <p:spPr>
          <a:xfrm>
            <a:off x="633983" y="228600"/>
            <a:ext cx="6476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smtClean="0">
                <a:solidFill>
                  <a:schemeClr val="dk1"/>
                </a:solidFill>
                <a:latin typeface="Times New Roman"/>
                <a:ea typeface="Times New Roman"/>
                <a:cs typeface="Times New Roman"/>
                <a:sym typeface="Times New Roman"/>
              </a:rPr>
              <a:t>Cont</a:t>
            </a:r>
            <a:r>
              <a:rPr lang="en-US" sz="2400" dirty="0" smtClean="0">
                <a:solidFill>
                  <a:schemeClr val="dk1"/>
                </a:solidFill>
                <a:latin typeface="Times New Roman"/>
                <a:ea typeface="Times New Roman"/>
                <a:cs typeface="Times New Roman"/>
                <a:sym typeface="Times New Roman"/>
              </a:rPr>
              <a:t>inued…. </a:t>
            </a:r>
            <a:r>
              <a:rPr lang="en-US" sz="2400" b="0" i="0" u="none" strike="noStrike" cap="none" dirty="0" smtClean="0">
                <a:solidFill>
                  <a:schemeClr val="dk1"/>
                </a:solidFill>
                <a:latin typeface="Times New Roman"/>
                <a:ea typeface="Times New Roman"/>
                <a:cs typeface="Times New Roman"/>
                <a:sym typeface="Times New Roman"/>
              </a:rPr>
              <a:t>Inserting </a:t>
            </a:r>
            <a:r>
              <a:rPr lang="en-US" sz="2400" b="0" i="0" u="none" strike="noStrike" cap="none" dirty="0">
                <a:solidFill>
                  <a:schemeClr val="accent6">
                    <a:lumMod val="75000"/>
                  </a:schemeClr>
                </a:solidFill>
                <a:latin typeface="Times New Roman"/>
                <a:ea typeface="Times New Roman"/>
                <a:cs typeface="Times New Roman"/>
                <a:sym typeface="Times New Roman"/>
              </a:rPr>
              <a:t>3,2,1,4,5,6,7, 16,15,</a:t>
            </a:r>
            <a:r>
              <a:rPr lang="en-US" sz="2400" b="0" i="0" u="none" strike="noStrike" cap="none" dirty="0">
                <a:solidFill>
                  <a:srgbClr val="FF0000"/>
                </a:solidFill>
                <a:latin typeface="Times New Roman"/>
                <a:ea typeface="Times New Roman"/>
                <a:cs typeface="Times New Roman"/>
                <a:sym typeface="Times New Roman"/>
              </a:rPr>
              <a:t>14</a:t>
            </a:r>
          </a:p>
        </p:txBody>
      </p:sp>
    </p:spTree>
    <p:extLst>
      <p:ext uri="{BB962C8B-B14F-4D97-AF65-F5344CB8AC3E}">
        <p14:creationId xmlns:p14="http://schemas.microsoft.com/office/powerpoint/2010/main" val="2489111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657224" y="267908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01250" y="2716442"/>
            <a:ext cx="304800" cy="307777"/>
          </a:xfrm>
          <a:prstGeom prst="rect">
            <a:avLst/>
          </a:prstGeom>
          <a:noFill/>
        </p:spPr>
        <p:txBody>
          <a:bodyPr wrap="square" rtlCol="0">
            <a:spAutoFit/>
          </a:bodyPr>
          <a:lstStyle/>
          <a:p>
            <a:r>
              <a:rPr lang="en-US" dirty="0" smtClean="0"/>
              <a:t>3</a:t>
            </a:r>
            <a:endParaRPr lang="en-US" dirty="0"/>
          </a:p>
        </p:txBody>
      </p:sp>
      <p:sp>
        <p:nvSpPr>
          <p:cNvPr id="7" name="Oval 6"/>
          <p:cNvSpPr/>
          <p:nvPr/>
        </p:nvSpPr>
        <p:spPr>
          <a:xfrm>
            <a:off x="1962024" y="112947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38224" y="1166830"/>
            <a:ext cx="304800" cy="307777"/>
          </a:xfrm>
          <a:prstGeom prst="rect">
            <a:avLst/>
          </a:prstGeom>
          <a:noFill/>
        </p:spPr>
        <p:txBody>
          <a:bodyPr wrap="square" rtlCol="0">
            <a:spAutoFit/>
          </a:bodyPr>
          <a:lstStyle/>
          <a:p>
            <a:r>
              <a:rPr lang="en-US" dirty="0" smtClean="0"/>
              <a:t>4</a:t>
            </a:r>
            <a:endParaRPr lang="en-US" dirty="0"/>
          </a:p>
        </p:txBody>
      </p:sp>
      <p:sp>
        <p:nvSpPr>
          <p:cNvPr id="9" name="Oval 8"/>
          <p:cNvSpPr/>
          <p:nvPr/>
        </p:nvSpPr>
        <p:spPr>
          <a:xfrm>
            <a:off x="756288" y="262938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2488" y="2657664"/>
            <a:ext cx="228600" cy="307777"/>
          </a:xfrm>
          <a:prstGeom prst="rect">
            <a:avLst/>
          </a:prstGeom>
          <a:noFill/>
        </p:spPr>
        <p:txBody>
          <a:bodyPr wrap="square" rtlCol="0">
            <a:spAutoFit/>
          </a:bodyPr>
          <a:lstStyle/>
          <a:p>
            <a:r>
              <a:rPr lang="en-US" dirty="0" smtClean="0"/>
              <a:t>1</a:t>
            </a:r>
            <a:endParaRPr lang="en-US" dirty="0"/>
          </a:p>
        </p:txBody>
      </p:sp>
      <p:sp>
        <p:nvSpPr>
          <p:cNvPr id="11" name="Oval 10"/>
          <p:cNvSpPr/>
          <p:nvPr/>
        </p:nvSpPr>
        <p:spPr>
          <a:xfrm>
            <a:off x="2647824" y="195593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68228" y="1993287"/>
            <a:ext cx="304800" cy="307777"/>
          </a:xfrm>
          <a:prstGeom prst="rect">
            <a:avLst/>
          </a:prstGeom>
          <a:noFill/>
        </p:spPr>
        <p:txBody>
          <a:bodyPr wrap="square" rtlCol="0">
            <a:spAutoFit/>
          </a:bodyPr>
          <a:lstStyle/>
          <a:p>
            <a:r>
              <a:rPr lang="en-US" dirty="0" smtClean="0"/>
              <a:t>6</a:t>
            </a:r>
            <a:endParaRPr lang="en-US" dirty="0"/>
          </a:p>
        </p:txBody>
      </p:sp>
      <p:sp>
        <p:nvSpPr>
          <p:cNvPr id="13" name="Oval 12"/>
          <p:cNvSpPr/>
          <p:nvPr/>
        </p:nvSpPr>
        <p:spPr>
          <a:xfrm>
            <a:off x="1289688" y="195593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65888" y="1993287"/>
            <a:ext cx="304800" cy="307777"/>
          </a:xfrm>
          <a:prstGeom prst="rect">
            <a:avLst/>
          </a:prstGeom>
          <a:noFill/>
        </p:spPr>
        <p:txBody>
          <a:bodyPr wrap="square" rtlCol="0">
            <a:spAutoFit/>
          </a:bodyPr>
          <a:lstStyle/>
          <a:p>
            <a:r>
              <a:rPr lang="en-US" dirty="0" smtClean="0"/>
              <a:t>2</a:t>
            </a:r>
            <a:endParaRPr lang="en-US" dirty="0"/>
          </a:p>
        </p:txBody>
      </p:sp>
      <p:cxnSp>
        <p:nvCxnSpPr>
          <p:cNvPr id="15" name="Straight Connector 14"/>
          <p:cNvCxnSpPr>
            <a:stCxn id="13" idx="3"/>
            <a:endCxn id="9" idx="7"/>
          </p:cNvCxnSpPr>
          <p:nvPr/>
        </p:nvCxnSpPr>
        <p:spPr>
          <a:xfrm flipH="1">
            <a:off x="1081492" y="2282406"/>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5"/>
            <a:endCxn id="5" idx="0"/>
          </p:cNvCxnSpPr>
          <p:nvPr/>
        </p:nvCxnSpPr>
        <p:spPr>
          <a:xfrm>
            <a:off x="1614892" y="2282406"/>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3" idx="0"/>
          </p:cNvCxnSpPr>
          <p:nvPr/>
        </p:nvCxnSpPr>
        <p:spPr>
          <a:xfrm flipH="1">
            <a:off x="1480188" y="1455949"/>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5"/>
            <a:endCxn id="11" idx="0"/>
          </p:cNvCxnSpPr>
          <p:nvPr/>
        </p:nvCxnSpPr>
        <p:spPr>
          <a:xfrm>
            <a:off x="2287228" y="1455949"/>
            <a:ext cx="551096"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90624" y="265347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29952" y="2704912"/>
            <a:ext cx="304800" cy="307777"/>
          </a:xfrm>
          <a:prstGeom prst="rect">
            <a:avLst/>
          </a:prstGeom>
          <a:noFill/>
        </p:spPr>
        <p:txBody>
          <a:bodyPr wrap="square" rtlCol="0">
            <a:spAutoFit/>
          </a:bodyPr>
          <a:lstStyle/>
          <a:p>
            <a:r>
              <a:rPr lang="en-US" dirty="0" smtClean="0"/>
              <a:t>5</a:t>
            </a:r>
            <a:endParaRPr lang="en-US" dirty="0"/>
          </a:p>
        </p:txBody>
      </p:sp>
      <p:cxnSp>
        <p:nvCxnSpPr>
          <p:cNvPr id="21" name="Straight Connector 20"/>
          <p:cNvCxnSpPr>
            <a:stCxn id="11" idx="3"/>
            <a:endCxn id="19" idx="0"/>
          </p:cNvCxnSpPr>
          <p:nvPr/>
        </p:nvCxnSpPr>
        <p:spPr>
          <a:xfrm flipH="1">
            <a:off x="2381124" y="2282406"/>
            <a:ext cx="322496" cy="371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09248" y="262459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09248" y="2661947"/>
            <a:ext cx="381000" cy="307777"/>
          </a:xfrm>
          <a:prstGeom prst="rect">
            <a:avLst/>
          </a:prstGeom>
          <a:noFill/>
        </p:spPr>
        <p:txBody>
          <a:bodyPr wrap="square" rtlCol="0">
            <a:spAutoFit/>
          </a:bodyPr>
          <a:lstStyle/>
          <a:p>
            <a:r>
              <a:rPr lang="en-US" dirty="0" smtClean="0"/>
              <a:t>15</a:t>
            </a:r>
            <a:endParaRPr lang="en-US" dirty="0"/>
          </a:p>
        </p:txBody>
      </p:sp>
      <p:sp>
        <p:nvSpPr>
          <p:cNvPr id="24" name="Oval 23"/>
          <p:cNvSpPr/>
          <p:nvPr/>
        </p:nvSpPr>
        <p:spPr>
          <a:xfrm>
            <a:off x="2675848" y="334571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675848" y="3383065"/>
            <a:ext cx="381000" cy="307777"/>
          </a:xfrm>
          <a:prstGeom prst="rect">
            <a:avLst/>
          </a:prstGeom>
          <a:noFill/>
        </p:spPr>
        <p:txBody>
          <a:bodyPr wrap="square" rtlCol="0">
            <a:spAutoFit/>
          </a:bodyPr>
          <a:lstStyle/>
          <a:p>
            <a:r>
              <a:rPr lang="en-US" dirty="0" smtClean="0"/>
              <a:t>7</a:t>
            </a:r>
            <a:endParaRPr lang="en-US" dirty="0"/>
          </a:p>
        </p:txBody>
      </p:sp>
      <p:sp>
        <p:nvSpPr>
          <p:cNvPr id="26" name="Oval 25"/>
          <p:cNvSpPr/>
          <p:nvPr/>
        </p:nvSpPr>
        <p:spPr>
          <a:xfrm>
            <a:off x="3666448" y="3344222"/>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666448" y="3381577"/>
            <a:ext cx="381000" cy="307777"/>
          </a:xfrm>
          <a:prstGeom prst="rect">
            <a:avLst/>
          </a:prstGeom>
          <a:noFill/>
        </p:spPr>
        <p:txBody>
          <a:bodyPr wrap="square" rtlCol="0">
            <a:spAutoFit/>
          </a:bodyPr>
          <a:lstStyle/>
          <a:p>
            <a:r>
              <a:rPr lang="en-US" dirty="0" smtClean="0"/>
              <a:t>16</a:t>
            </a:r>
            <a:endParaRPr lang="en-US" dirty="0"/>
          </a:p>
        </p:txBody>
      </p:sp>
      <p:cxnSp>
        <p:nvCxnSpPr>
          <p:cNvPr id="28" name="Straight Connector 27"/>
          <p:cNvCxnSpPr>
            <a:stCxn id="11" idx="5"/>
            <a:endCxn id="22" idx="1"/>
          </p:cNvCxnSpPr>
          <p:nvPr/>
        </p:nvCxnSpPr>
        <p:spPr>
          <a:xfrm>
            <a:off x="2973028" y="2282406"/>
            <a:ext cx="292016" cy="39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3"/>
            <a:endCxn id="24" idx="7"/>
          </p:cNvCxnSpPr>
          <p:nvPr/>
        </p:nvCxnSpPr>
        <p:spPr>
          <a:xfrm flipH="1">
            <a:off x="3001052" y="2951066"/>
            <a:ext cx="263992" cy="450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5"/>
          </p:cNvCxnSpPr>
          <p:nvPr/>
        </p:nvCxnSpPr>
        <p:spPr>
          <a:xfrm>
            <a:off x="3534452" y="2951066"/>
            <a:ext cx="284396" cy="3931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994364" y="4001245"/>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994364" y="4038600"/>
            <a:ext cx="381000" cy="307777"/>
          </a:xfrm>
          <a:prstGeom prst="rect">
            <a:avLst/>
          </a:prstGeom>
          <a:noFill/>
        </p:spPr>
        <p:txBody>
          <a:bodyPr wrap="square" rtlCol="0">
            <a:spAutoFit/>
          </a:bodyPr>
          <a:lstStyle/>
          <a:p>
            <a:r>
              <a:rPr lang="en-US" dirty="0" smtClean="0"/>
              <a:t>14</a:t>
            </a:r>
            <a:endParaRPr lang="en-US" dirty="0"/>
          </a:p>
        </p:txBody>
      </p:sp>
      <p:cxnSp>
        <p:nvCxnSpPr>
          <p:cNvPr id="33" name="Straight Connector 32"/>
          <p:cNvCxnSpPr>
            <a:stCxn id="24" idx="5"/>
            <a:endCxn id="31" idx="0"/>
          </p:cNvCxnSpPr>
          <p:nvPr/>
        </p:nvCxnSpPr>
        <p:spPr>
          <a:xfrm>
            <a:off x="3001052" y="3672184"/>
            <a:ext cx="183812" cy="329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34836" y="2600153"/>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478862" y="2637508"/>
            <a:ext cx="304800" cy="307777"/>
          </a:xfrm>
          <a:prstGeom prst="rect">
            <a:avLst/>
          </a:prstGeom>
          <a:noFill/>
        </p:spPr>
        <p:txBody>
          <a:bodyPr wrap="square" rtlCol="0">
            <a:spAutoFit/>
          </a:bodyPr>
          <a:lstStyle/>
          <a:p>
            <a:r>
              <a:rPr lang="en-US" dirty="0" smtClean="0"/>
              <a:t>3</a:t>
            </a:r>
            <a:endParaRPr lang="en-US" dirty="0"/>
          </a:p>
        </p:txBody>
      </p:sp>
      <p:sp>
        <p:nvSpPr>
          <p:cNvPr id="38" name="Oval 37"/>
          <p:cNvSpPr/>
          <p:nvPr/>
        </p:nvSpPr>
        <p:spPr>
          <a:xfrm>
            <a:off x="5739636" y="105054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815836" y="1087896"/>
            <a:ext cx="304800" cy="307777"/>
          </a:xfrm>
          <a:prstGeom prst="rect">
            <a:avLst/>
          </a:prstGeom>
          <a:noFill/>
        </p:spPr>
        <p:txBody>
          <a:bodyPr wrap="square" rtlCol="0">
            <a:spAutoFit/>
          </a:bodyPr>
          <a:lstStyle/>
          <a:p>
            <a:r>
              <a:rPr lang="en-US" dirty="0" smtClean="0"/>
              <a:t>4</a:t>
            </a:r>
            <a:endParaRPr lang="en-US" dirty="0"/>
          </a:p>
        </p:txBody>
      </p:sp>
      <p:sp>
        <p:nvSpPr>
          <p:cNvPr id="40" name="Oval 39"/>
          <p:cNvSpPr/>
          <p:nvPr/>
        </p:nvSpPr>
        <p:spPr>
          <a:xfrm>
            <a:off x="4533900" y="2550447"/>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610100" y="2578730"/>
            <a:ext cx="228600" cy="307777"/>
          </a:xfrm>
          <a:prstGeom prst="rect">
            <a:avLst/>
          </a:prstGeom>
          <a:noFill/>
        </p:spPr>
        <p:txBody>
          <a:bodyPr wrap="square" rtlCol="0">
            <a:spAutoFit/>
          </a:bodyPr>
          <a:lstStyle/>
          <a:p>
            <a:r>
              <a:rPr lang="en-US" dirty="0" smtClean="0"/>
              <a:t>1</a:t>
            </a:r>
            <a:endParaRPr lang="en-US" dirty="0"/>
          </a:p>
        </p:txBody>
      </p:sp>
      <p:sp>
        <p:nvSpPr>
          <p:cNvPr id="42" name="Oval 41"/>
          <p:cNvSpPr/>
          <p:nvPr/>
        </p:nvSpPr>
        <p:spPr>
          <a:xfrm>
            <a:off x="5067300" y="1876998"/>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143500" y="1914353"/>
            <a:ext cx="304800" cy="307777"/>
          </a:xfrm>
          <a:prstGeom prst="rect">
            <a:avLst/>
          </a:prstGeom>
          <a:noFill/>
        </p:spPr>
        <p:txBody>
          <a:bodyPr wrap="square" rtlCol="0">
            <a:spAutoFit/>
          </a:bodyPr>
          <a:lstStyle/>
          <a:p>
            <a:r>
              <a:rPr lang="en-US" dirty="0" smtClean="0"/>
              <a:t>2</a:t>
            </a:r>
            <a:endParaRPr lang="en-US" dirty="0"/>
          </a:p>
        </p:txBody>
      </p:sp>
      <p:cxnSp>
        <p:nvCxnSpPr>
          <p:cNvPr id="44" name="Straight Connector 43"/>
          <p:cNvCxnSpPr>
            <a:stCxn id="42" idx="3"/>
            <a:endCxn id="40" idx="7"/>
          </p:cNvCxnSpPr>
          <p:nvPr/>
        </p:nvCxnSpPr>
        <p:spPr>
          <a:xfrm flipH="1">
            <a:off x="4859104" y="2203472"/>
            <a:ext cx="263992" cy="402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5"/>
            <a:endCxn id="36" idx="0"/>
          </p:cNvCxnSpPr>
          <p:nvPr/>
        </p:nvCxnSpPr>
        <p:spPr>
          <a:xfrm>
            <a:off x="5392504" y="2203472"/>
            <a:ext cx="232832" cy="3966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3"/>
            <a:endCxn id="42" idx="0"/>
          </p:cNvCxnSpPr>
          <p:nvPr/>
        </p:nvCxnSpPr>
        <p:spPr>
          <a:xfrm flipH="1">
            <a:off x="5257800" y="1377015"/>
            <a:ext cx="537632" cy="499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p:cNvCxnSpPr>
          <p:nvPr/>
        </p:nvCxnSpPr>
        <p:spPr>
          <a:xfrm>
            <a:off x="6064840" y="1377015"/>
            <a:ext cx="488360" cy="537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477000" y="185834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553200" y="1895695"/>
            <a:ext cx="381000" cy="307777"/>
          </a:xfrm>
          <a:prstGeom prst="rect">
            <a:avLst/>
          </a:prstGeom>
          <a:noFill/>
        </p:spPr>
        <p:txBody>
          <a:bodyPr wrap="square" rtlCol="0">
            <a:spAutoFit/>
          </a:bodyPr>
          <a:lstStyle/>
          <a:p>
            <a:r>
              <a:rPr lang="en-US" dirty="0" smtClean="0"/>
              <a:t>7</a:t>
            </a:r>
            <a:endParaRPr lang="en-US" dirty="0"/>
          </a:p>
        </p:txBody>
      </p:sp>
      <p:sp>
        <p:nvSpPr>
          <p:cNvPr id="52" name="Oval 51"/>
          <p:cNvSpPr/>
          <p:nvPr/>
        </p:nvSpPr>
        <p:spPr>
          <a:xfrm>
            <a:off x="6044436" y="2629381"/>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064840" y="2666736"/>
            <a:ext cx="304800" cy="307777"/>
          </a:xfrm>
          <a:prstGeom prst="rect">
            <a:avLst/>
          </a:prstGeom>
          <a:noFill/>
        </p:spPr>
        <p:txBody>
          <a:bodyPr wrap="square" rtlCol="0">
            <a:spAutoFit/>
          </a:bodyPr>
          <a:lstStyle/>
          <a:p>
            <a:r>
              <a:rPr lang="en-US" dirty="0" smtClean="0"/>
              <a:t>6</a:t>
            </a:r>
            <a:endParaRPr lang="en-US" dirty="0"/>
          </a:p>
        </p:txBody>
      </p:sp>
      <p:sp>
        <p:nvSpPr>
          <p:cNvPr id="54" name="Oval 53"/>
          <p:cNvSpPr/>
          <p:nvPr/>
        </p:nvSpPr>
        <p:spPr>
          <a:xfrm>
            <a:off x="5700308" y="345215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739636" y="3503587"/>
            <a:ext cx="304800" cy="307777"/>
          </a:xfrm>
          <a:prstGeom prst="rect">
            <a:avLst/>
          </a:prstGeom>
          <a:noFill/>
        </p:spPr>
        <p:txBody>
          <a:bodyPr wrap="square" rtlCol="0">
            <a:spAutoFit/>
          </a:bodyPr>
          <a:lstStyle/>
          <a:p>
            <a:r>
              <a:rPr lang="en-US" dirty="0" smtClean="0"/>
              <a:t>5</a:t>
            </a:r>
            <a:endParaRPr lang="en-US" dirty="0"/>
          </a:p>
        </p:txBody>
      </p:sp>
      <p:sp>
        <p:nvSpPr>
          <p:cNvPr id="56" name="Oval 55"/>
          <p:cNvSpPr/>
          <p:nvPr/>
        </p:nvSpPr>
        <p:spPr>
          <a:xfrm>
            <a:off x="6699504" y="3492919"/>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699504" y="3530274"/>
            <a:ext cx="381000" cy="307777"/>
          </a:xfrm>
          <a:prstGeom prst="rect">
            <a:avLst/>
          </a:prstGeom>
          <a:noFill/>
        </p:spPr>
        <p:txBody>
          <a:bodyPr wrap="square" rtlCol="0">
            <a:spAutoFit/>
          </a:bodyPr>
          <a:lstStyle/>
          <a:p>
            <a:r>
              <a:rPr lang="en-US" dirty="0" smtClean="0"/>
              <a:t>14</a:t>
            </a:r>
            <a:endParaRPr lang="en-US" dirty="0"/>
          </a:p>
        </p:txBody>
      </p:sp>
      <p:sp>
        <p:nvSpPr>
          <p:cNvPr id="58" name="Oval 57"/>
          <p:cNvSpPr/>
          <p:nvPr/>
        </p:nvSpPr>
        <p:spPr>
          <a:xfrm>
            <a:off x="6952192" y="264804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952192" y="2685395"/>
            <a:ext cx="381000" cy="307777"/>
          </a:xfrm>
          <a:prstGeom prst="rect">
            <a:avLst/>
          </a:prstGeom>
          <a:noFill/>
        </p:spPr>
        <p:txBody>
          <a:bodyPr wrap="square" rtlCol="0">
            <a:spAutoFit/>
          </a:bodyPr>
          <a:lstStyle/>
          <a:p>
            <a:r>
              <a:rPr lang="en-US" dirty="0" smtClean="0"/>
              <a:t>15</a:t>
            </a:r>
            <a:endParaRPr lang="en-US" dirty="0"/>
          </a:p>
        </p:txBody>
      </p:sp>
      <p:sp>
        <p:nvSpPr>
          <p:cNvPr id="60" name="Oval 59"/>
          <p:cNvSpPr/>
          <p:nvPr/>
        </p:nvSpPr>
        <p:spPr>
          <a:xfrm>
            <a:off x="7381664" y="3452150"/>
            <a:ext cx="381000" cy="3824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381664" y="3489505"/>
            <a:ext cx="381000" cy="307777"/>
          </a:xfrm>
          <a:prstGeom prst="rect">
            <a:avLst/>
          </a:prstGeom>
          <a:noFill/>
        </p:spPr>
        <p:txBody>
          <a:bodyPr wrap="square" rtlCol="0">
            <a:spAutoFit/>
          </a:bodyPr>
          <a:lstStyle/>
          <a:p>
            <a:r>
              <a:rPr lang="en-US" dirty="0" smtClean="0"/>
              <a:t>16</a:t>
            </a:r>
            <a:endParaRPr lang="en-US" dirty="0"/>
          </a:p>
        </p:txBody>
      </p:sp>
      <p:cxnSp>
        <p:nvCxnSpPr>
          <p:cNvPr id="62" name="Straight Connector 61"/>
          <p:cNvCxnSpPr>
            <a:stCxn id="49" idx="3"/>
            <a:endCxn id="52" idx="0"/>
          </p:cNvCxnSpPr>
          <p:nvPr/>
        </p:nvCxnSpPr>
        <p:spPr>
          <a:xfrm flipH="1">
            <a:off x="6234936" y="2184814"/>
            <a:ext cx="297860" cy="4445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2" idx="3"/>
            <a:endCxn id="54" idx="0"/>
          </p:cNvCxnSpPr>
          <p:nvPr/>
        </p:nvCxnSpPr>
        <p:spPr>
          <a:xfrm flipH="1">
            <a:off x="5890808" y="2955855"/>
            <a:ext cx="209424" cy="4962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9" idx="5"/>
            <a:endCxn id="58" idx="0"/>
          </p:cNvCxnSpPr>
          <p:nvPr/>
        </p:nvCxnSpPr>
        <p:spPr>
          <a:xfrm>
            <a:off x="6802204" y="2184814"/>
            <a:ext cx="340488" cy="463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56" idx="0"/>
          </p:cNvCxnSpPr>
          <p:nvPr/>
        </p:nvCxnSpPr>
        <p:spPr>
          <a:xfrm flipH="1">
            <a:off x="6890004" y="2969724"/>
            <a:ext cx="126344" cy="523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8" idx="5"/>
            <a:endCxn id="60" idx="0"/>
          </p:cNvCxnSpPr>
          <p:nvPr/>
        </p:nvCxnSpPr>
        <p:spPr>
          <a:xfrm>
            <a:off x="7277396" y="2974514"/>
            <a:ext cx="294768" cy="477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Shape 603"/>
          <p:cNvSpPr txBox="1"/>
          <p:nvPr/>
        </p:nvSpPr>
        <p:spPr>
          <a:xfrm>
            <a:off x="917922" y="4163684"/>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15</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83" name="Shape 603"/>
          <p:cNvSpPr txBox="1"/>
          <p:nvPr/>
        </p:nvSpPr>
        <p:spPr>
          <a:xfrm>
            <a:off x="5239180" y="4346377"/>
            <a:ext cx="1142022" cy="3653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1800" b="0" i="0" u="none" strike="noStrike" cap="none" dirty="0">
                <a:solidFill>
                  <a:schemeClr val="dk1"/>
                </a:solidFill>
                <a:latin typeface="Times New Roman"/>
                <a:ea typeface="Times New Roman"/>
                <a:cs typeface="Times New Roman"/>
                <a:sym typeface="Times New Roman"/>
              </a:rPr>
              <a:t>Fig </a:t>
            </a:r>
            <a:r>
              <a:rPr lang="en-US" sz="1800" b="0" i="0" u="none" strike="noStrike" cap="none" dirty="0" smtClean="0">
                <a:solidFill>
                  <a:schemeClr val="dk1"/>
                </a:solidFill>
                <a:latin typeface="Times New Roman"/>
                <a:ea typeface="Times New Roman"/>
                <a:cs typeface="Times New Roman"/>
                <a:sym typeface="Times New Roman"/>
              </a:rPr>
              <a:t>16</a:t>
            </a:r>
            <a:endParaRPr lang="en-US" sz="1800" b="0" i="0" u="none" strike="noStrike" cap="none" dirty="0">
              <a:solidFill>
                <a:schemeClr val="dk1"/>
              </a:solidFill>
              <a:latin typeface="Times New Roman"/>
              <a:ea typeface="Times New Roman"/>
              <a:cs typeface="Times New Roman"/>
              <a:sym typeface="Times New Roman"/>
            </a:endParaRPr>
          </a:p>
        </p:txBody>
      </p:sp>
      <p:sp>
        <p:nvSpPr>
          <p:cNvPr id="84" name="Shape 965"/>
          <p:cNvSpPr txBox="1"/>
          <p:nvPr/>
        </p:nvSpPr>
        <p:spPr>
          <a:xfrm>
            <a:off x="3332592" y="1420033"/>
            <a:ext cx="1906588"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Double rotation</a:t>
            </a:r>
          </a:p>
        </p:txBody>
      </p:sp>
      <p:sp>
        <p:nvSpPr>
          <p:cNvPr id="85" name="Shape 967"/>
          <p:cNvSpPr/>
          <p:nvPr/>
        </p:nvSpPr>
        <p:spPr>
          <a:xfrm>
            <a:off x="3713592" y="2061170"/>
            <a:ext cx="990599" cy="273262"/>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
        <p:nvSpPr>
          <p:cNvPr id="64" name="Shape 478"/>
          <p:cNvSpPr txBox="1"/>
          <p:nvPr/>
        </p:nvSpPr>
        <p:spPr>
          <a:xfrm>
            <a:off x="633983" y="228600"/>
            <a:ext cx="6476999" cy="4572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smtClean="0">
                <a:solidFill>
                  <a:schemeClr val="dk1"/>
                </a:solidFill>
                <a:latin typeface="Times New Roman"/>
                <a:ea typeface="Times New Roman"/>
                <a:cs typeface="Times New Roman"/>
                <a:sym typeface="Times New Roman"/>
              </a:rPr>
              <a:t>Cont</a:t>
            </a:r>
            <a:r>
              <a:rPr lang="en-US" sz="2400" dirty="0" smtClean="0">
                <a:solidFill>
                  <a:schemeClr val="dk1"/>
                </a:solidFill>
                <a:latin typeface="Times New Roman"/>
                <a:ea typeface="Times New Roman"/>
                <a:cs typeface="Times New Roman"/>
                <a:sym typeface="Times New Roman"/>
              </a:rPr>
              <a:t>inued…. </a:t>
            </a:r>
            <a:r>
              <a:rPr lang="en-US" sz="2400" b="0" i="0" u="none" strike="noStrike" cap="none" dirty="0" smtClean="0">
                <a:solidFill>
                  <a:schemeClr val="dk1"/>
                </a:solidFill>
                <a:latin typeface="Times New Roman"/>
                <a:ea typeface="Times New Roman"/>
                <a:cs typeface="Times New Roman"/>
                <a:sym typeface="Times New Roman"/>
              </a:rPr>
              <a:t>Inserting </a:t>
            </a:r>
            <a:r>
              <a:rPr lang="en-US" sz="2400" b="0" i="0" u="none" strike="noStrike" cap="none" dirty="0">
                <a:solidFill>
                  <a:schemeClr val="accent6">
                    <a:lumMod val="75000"/>
                  </a:schemeClr>
                </a:solidFill>
                <a:latin typeface="Times New Roman"/>
                <a:ea typeface="Times New Roman"/>
                <a:cs typeface="Times New Roman"/>
                <a:sym typeface="Times New Roman"/>
              </a:rPr>
              <a:t>3,2,1,4,5,6,7, 16,15,14</a:t>
            </a:r>
          </a:p>
        </p:txBody>
      </p:sp>
    </p:spTree>
    <p:extLst>
      <p:ext uri="{BB962C8B-B14F-4D97-AF65-F5344CB8AC3E}">
        <p14:creationId xmlns:p14="http://schemas.microsoft.com/office/powerpoint/2010/main" val="2437176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Shape 972"/>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4000" b="1" dirty="0">
                <a:solidFill>
                  <a:srgbClr val="548135"/>
                </a:solidFill>
              </a:rPr>
              <a:t>Consequence of </a:t>
            </a:r>
            <a:r>
              <a:rPr lang="en-US" sz="4000" b="1" i="0" u="none" strike="noStrike" cap="none" dirty="0">
                <a:solidFill>
                  <a:srgbClr val="548135"/>
                </a:solidFill>
                <a:latin typeface="Calibri"/>
                <a:ea typeface="Calibri"/>
                <a:cs typeface="Calibri"/>
                <a:sym typeface="Calibri"/>
              </a:rPr>
              <a:t>Deletion </a:t>
            </a:r>
          </a:p>
        </p:txBody>
      </p:sp>
      <p:sp>
        <p:nvSpPr>
          <p:cNvPr id="973" name="Shape 973"/>
          <p:cNvSpPr txBox="1">
            <a:spLocks noGrp="1"/>
          </p:cNvSpPr>
          <p:nvPr>
            <p:ph type="body" idx="1"/>
          </p:nvPr>
        </p:nvSpPr>
        <p:spPr>
          <a:xfrm>
            <a:off x="772574" y="1828800"/>
            <a:ext cx="7722300" cy="4351500"/>
          </a:xfrm>
          <a:prstGeom prst="rect">
            <a:avLst/>
          </a:prstGeom>
          <a:noFill/>
          <a:ln>
            <a:noFill/>
          </a:ln>
        </p:spPr>
        <p:txBody>
          <a:bodyPr lIns="91425" tIns="45700" rIns="91425" bIns="45700" anchor="t" anchorCtr="0">
            <a:noAutofit/>
          </a:bodyPr>
          <a:lstStyle/>
          <a:p>
            <a:pPr marL="457200" indent="-457200">
              <a:spcBef>
                <a:spcPts val="0"/>
              </a:spcBef>
            </a:pPr>
            <a:r>
              <a:rPr lang="en-US" sz="2800" b="0" i="0" u="none" strike="noStrike" cap="none" dirty="0">
                <a:solidFill>
                  <a:schemeClr val="dk1"/>
                </a:solidFill>
                <a:latin typeface="Calibri"/>
                <a:ea typeface="Calibri"/>
                <a:cs typeface="Calibri"/>
                <a:sym typeface="Calibri"/>
              </a:rPr>
              <a:t>Delete a </a:t>
            </a:r>
            <a:r>
              <a:rPr lang="en-US" sz="2800" b="1" i="1" u="none" strike="noStrike" cap="none" dirty="0">
                <a:solidFill>
                  <a:schemeClr val="dk1"/>
                </a:solidFill>
              </a:rPr>
              <a:t>node x</a:t>
            </a:r>
            <a:r>
              <a:rPr lang="en-US" sz="2800" b="0" i="0" u="none" strike="noStrike" cap="none" dirty="0">
                <a:solidFill>
                  <a:schemeClr val="dk1"/>
                </a:solidFill>
                <a:latin typeface="Calibri"/>
                <a:ea typeface="Calibri"/>
                <a:cs typeface="Calibri"/>
                <a:sym typeface="Calibri"/>
              </a:rPr>
              <a:t> as in ordinary binary search tree.  Note that the last node deleted is a </a:t>
            </a:r>
            <a:r>
              <a:rPr lang="en-US" sz="2800" b="0" i="0" u="none" strike="noStrike" cap="none" dirty="0" smtClean="0">
                <a:solidFill>
                  <a:schemeClr val="dk1"/>
                </a:solidFill>
                <a:latin typeface="Calibri"/>
                <a:ea typeface="Calibri"/>
                <a:cs typeface="Calibri"/>
                <a:sym typeface="Calibri"/>
              </a:rPr>
              <a:t>leaf</a:t>
            </a:r>
          </a:p>
          <a:p>
            <a:pPr marL="0" marR="0" lvl="0" indent="0" algn="l" rtl="0">
              <a:lnSpc>
                <a:spcPct val="90000"/>
              </a:lnSpc>
              <a:spcBef>
                <a:spcPts val="0"/>
              </a:spcBef>
              <a:spcAft>
                <a:spcPts val="0"/>
              </a:spcAft>
              <a:buClr>
                <a:schemeClr val="dk1"/>
              </a:buClr>
              <a:buSzPct val="100000"/>
              <a:buNone/>
            </a:pPr>
            <a:endParaRPr lang="en-US" sz="2800" b="0" i="0" u="none" strike="noStrike" cap="none" dirty="0">
              <a:solidFill>
                <a:schemeClr val="dk1"/>
              </a:solidFill>
              <a:latin typeface="Calibri"/>
              <a:ea typeface="Calibri"/>
              <a:cs typeface="Calibri"/>
              <a:sym typeface="Calibri"/>
            </a:endParaRPr>
          </a:p>
          <a:p>
            <a:pPr marL="457200" indent="-457200">
              <a:spcBef>
                <a:spcPts val="0"/>
              </a:spcBef>
            </a:pPr>
            <a:r>
              <a:rPr lang="en-US" sz="2800" dirty="0"/>
              <a:t>Check the balancing factor for each node</a:t>
            </a:r>
          </a:p>
          <a:p>
            <a:pPr marR="0" lvl="1" algn="l" rtl="0">
              <a:lnSpc>
                <a:spcPct val="90000"/>
              </a:lnSpc>
              <a:spcBef>
                <a:spcPts val="0"/>
              </a:spcBef>
              <a:spcAft>
                <a:spcPts val="0"/>
              </a:spcAft>
              <a:buSzPct val="100000"/>
            </a:pPr>
            <a:r>
              <a:rPr lang="en-US" sz="2800" dirty="0"/>
              <a:t>If it is not balance, apply balancing procedure mentioned before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02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t>
            </a:r>
            <a:r>
              <a:rPr lang="en-US" sz="3300" b="1" i="0" u="none" strike="noStrike" cap="none" dirty="0" smtClean="0">
                <a:solidFill>
                  <a:schemeClr val="accent6">
                    <a:lumMod val="75000"/>
                  </a:schemeClr>
                </a:solidFill>
                <a:latin typeface="Calibri"/>
                <a:ea typeface="Calibri"/>
                <a:cs typeface="Calibri"/>
                <a:sym typeface="Calibri"/>
              </a:rPr>
              <a:t>– an example on Single Rotation</a:t>
            </a:r>
            <a:endParaRPr lang="en-US" sz="3300" b="1" i="0" u="none" strike="noStrike" cap="none" dirty="0">
              <a:solidFill>
                <a:schemeClr val="accent6">
                  <a:lumMod val="75000"/>
                </a:schemeClr>
              </a:solidFill>
              <a:latin typeface="Calibri"/>
              <a:ea typeface="Calibri"/>
              <a:cs typeface="Calibri"/>
              <a:sym typeface="Calibri"/>
            </a:endParaRPr>
          </a:p>
        </p:txBody>
      </p:sp>
      <p:sp>
        <p:nvSpPr>
          <p:cNvPr id="25" name="Shape 1136"/>
          <p:cNvSpPr/>
          <p:nvPr/>
        </p:nvSpPr>
        <p:spPr>
          <a:xfrm>
            <a:off x="3304885" y="2408932"/>
            <a:ext cx="50292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6" name="Oval 25"/>
          <p:cNvSpPr/>
          <p:nvPr/>
        </p:nvSpPr>
        <p:spPr>
          <a:xfrm>
            <a:off x="6352885" y="1905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26856" y="1951705"/>
            <a:ext cx="431143" cy="338554"/>
          </a:xfrm>
          <a:prstGeom prst="rect">
            <a:avLst/>
          </a:prstGeom>
          <a:noFill/>
        </p:spPr>
        <p:txBody>
          <a:bodyPr wrap="square" rtlCol="0">
            <a:spAutoFit/>
          </a:bodyPr>
          <a:lstStyle/>
          <a:p>
            <a:r>
              <a:rPr lang="en-US" sz="1600" dirty="0" smtClean="0"/>
              <a:t>5</a:t>
            </a:r>
            <a:endParaRPr lang="en-US" dirty="0"/>
          </a:p>
        </p:txBody>
      </p:sp>
      <p:sp>
        <p:nvSpPr>
          <p:cNvPr id="28" name="Oval 27"/>
          <p:cNvSpPr/>
          <p:nvPr/>
        </p:nvSpPr>
        <p:spPr>
          <a:xfrm>
            <a:off x="7250262"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24233" y="2691986"/>
            <a:ext cx="431143" cy="338554"/>
          </a:xfrm>
          <a:prstGeom prst="rect">
            <a:avLst/>
          </a:prstGeom>
          <a:noFill/>
        </p:spPr>
        <p:txBody>
          <a:bodyPr wrap="square" rtlCol="0">
            <a:spAutoFit/>
          </a:bodyPr>
          <a:lstStyle/>
          <a:p>
            <a:r>
              <a:rPr lang="en-US" sz="1600" dirty="0" smtClean="0"/>
              <a:t>9</a:t>
            </a:r>
            <a:endParaRPr lang="en-US" dirty="0"/>
          </a:p>
        </p:txBody>
      </p:sp>
      <p:sp>
        <p:nvSpPr>
          <p:cNvPr id="30" name="Oval 29"/>
          <p:cNvSpPr/>
          <p:nvPr/>
        </p:nvSpPr>
        <p:spPr>
          <a:xfrm>
            <a:off x="7924800"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72715" y="3475705"/>
            <a:ext cx="457200" cy="338554"/>
          </a:xfrm>
          <a:prstGeom prst="rect">
            <a:avLst/>
          </a:prstGeom>
          <a:noFill/>
        </p:spPr>
        <p:txBody>
          <a:bodyPr wrap="square" rtlCol="0">
            <a:spAutoFit/>
          </a:bodyPr>
          <a:lstStyle/>
          <a:p>
            <a:r>
              <a:rPr lang="en-US" sz="1600" dirty="0" smtClean="0"/>
              <a:t>11</a:t>
            </a:r>
            <a:endParaRPr lang="en-US" dirty="0"/>
          </a:p>
        </p:txBody>
      </p:sp>
      <p:sp>
        <p:nvSpPr>
          <p:cNvPr id="32" name="Oval 31"/>
          <p:cNvSpPr/>
          <p:nvPr/>
        </p:nvSpPr>
        <p:spPr>
          <a:xfrm>
            <a:off x="6810085"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942835" y="3475705"/>
            <a:ext cx="315061" cy="338554"/>
          </a:xfrm>
          <a:prstGeom prst="rect">
            <a:avLst/>
          </a:prstGeom>
          <a:noFill/>
        </p:spPr>
        <p:txBody>
          <a:bodyPr wrap="square" rtlCol="0">
            <a:spAutoFit/>
          </a:bodyPr>
          <a:lstStyle/>
          <a:p>
            <a:r>
              <a:rPr lang="en-US" sz="1600" dirty="0" smtClean="0"/>
              <a:t>8</a:t>
            </a:r>
            <a:endParaRPr lang="en-US" dirty="0"/>
          </a:p>
        </p:txBody>
      </p:sp>
      <p:sp>
        <p:nvSpPr>
          <p:cNvPr id="34" name="Oval 33"/>
          <p:cNvSpPr/>
          <p:nvPr/>
        </p:nvSpPr>
        <p:spPr>
          <a:xfrm>
            <a:off x="6200485"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315046" y="3501606"/>
            <a:ext cx="364497" cy="338554"/>
          </a:xfrm>
          <a:prstGeom prst="rect">
            <a:avLst/>
          </a:prstGeom>
          <a:noFill/>
        </p:spPr>
        <p:txBody>
          <a:bodyPr wrap="square" rtlCol="0">
            <a:spAutoFit/>
          </a:bodyPr>
          <a:lstStyle/>
          <a:p>
            <a:r>
              <a:rPr lang="en-US" sz="1600" dirty="0" smtClean="0"/>
              <a:t>4</a:t>
            </a:r>
            <a:endParaRPr lang="en-US" dirty="0"/>
          </a:p>
        </p:txBody>
      </p:sp>
      <p:sp>
        <p:nvSpPr>
          <p:cNvPr id="36" name="Oval 35"/>
          <p:cNvSpPr/>
          <p:nvPr/>
        </p:nvSpPr>
        <p:spPr>
          <a:xfrm>
            <a:off x="5133685"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181600" y="3476814"/>
            <a:ext cx="457200" cy="338554"/>
          </a:xfrm>
          <a:prstGeom prst="rect">
            <a:avLst/>
          </a:prstGeom>
          <a:noFill/>
        </p:spPr>
        <p:txBody>
          <a:bodyPr wrap="square" rtlCol="0">
            <a:spAutoFit/>
          </a:bodyPr>
          <a:lstStyle/>
          <a:p>
            <a:pPr algn="ctr"/>
            <a:r>
              <a:rPr lang="en-US" sz="1600" dirty="0" smtClean="0"/>
              <a:t>1</a:t>
            </a:r>
            <a:endParaRPr lang="en-US" dirty="0"/>
          </a:p>
        </p:txBody>
      </p:sp>
      <p:cxnSp>
        <p:nvCxnSpPr>
          <p:cNvPr id="38" name="Straight Arrow Connector 37"/>
          <p:cNvCxnSpPr>
            <a:stCxn id="26" idx="3"/>
            <a:endCxn id="44" idx="7"/>
          </p:cNvCxnSpPr>
          <p:nvPr/>
        </p:nvCxnSpPr>
        <p:spPr>
          <a:xfrm flipH="1">
            <a:off x="5988076" y="2306432"/>
            <a:ext cx="438781" cy="4294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8" idx="1"/>
          </p:cNvCxnSpPr>
          <p:nvPr/>
        </p:nvCxnSpPr>
        <p:spPr>
          <a:xfrm>
            <a:off x="6784028" y="2306432"/>
            <a:ext cx="540206" cy="4077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3"/>
            <a:endCxn id="36" idx="0"/>
          </p:cNvCxnSpPr>
          <p:nvPr/>
        </p:nvCxnSpPr>
        <p:spPr>
          <a:xfrm flipH="1">
            <a:off x="5386243" y="3068432"/>
            <a:ext cx="244662" cy="3616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5"/>
            <a:endCxn id="34" idx="1"/>
          </p:cNvCxnSpPr>
          <p:nvPr/>
        </p:nvCxnSpPr>
        <p:spPr>
          <a:xfrm>
            <a:off x="5988076" y="3068432"/>
            <a:ext cx="286381" cy="455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8" idx="3"/>
            <a:endCxn id="32" idx="0"/>
          </p:cNvCxnSpPr>
          <p:nvPr/>
        </p:nvCxnSpPr>
        <p:spPr>
          <a:xfrm flipH="1">
            <a:off x="7062643" y="3046713"/>
            <a:ext cx="261591" cy="3822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5"/>
            <a:endCxn id="30" idx="1"/>
          </p:cNvCxnSpPr>
          <p:nvPr/>
        </p:nvCxnSpPr>
        <p:spPr>
          <a:xfrm>
            <a:off x="7681405" y="3046713"/>
            <a:ext cx="317367" cy="45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556933" y="2667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682894" y="2714387"/>
            <a:ext cx="413106" cy="338554"/>
          </a:xfrm>
          <a:prstGeom prst="rect">
            <a:avLst/>
          </a:prstGeom>
          <a:noFill/>
        </p:spPr>
        <p:txBody>
          <a:bodyPr wrap="square" rtlCol="0">
            <a:spAutoFit/>
          </a:bodyPr>
          <a:lstStyle/>
          <a:p>
            <a:r>
              <a:rPr lang="en-US" sz="1600" dirty="0" smtClean="0"/>
              <a:t>3</a:t>
            </a:r>
            <a:endParaRPr lang="en-US" dirty="0"/>
          </a:p>
        </p:txBody>
      </p:sp>
      <p:sp>
        <p:nvSpPr>
          <p:cNvPr id="47" name="Oval 46"/>
          <p:cNvSpPr/>
          <p:nvPr/>
        </p:nvSpPr>
        <p:spPr>
          <a:xfrm>
            <a:off x="2502151" y="17526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576122" y="1799305"/>
            <a:ext cx="431143" cy="338554"/>
          </a:xfrm>
          <a:prstGeom prst="rect">
            <a:avLst/>
          </a:prstGeom>
          <a:noFill/>
        </p:spPr>
        <p:txBody>
          <a:bodyPr wrap="square" rtlCol="0">
            <a:spAutoFit/>
          </a:bodyPr>
          <a:lstStyle/>
          <a:p>
            <a:r>
              <a:rPr lang="en-US" sz="1600" dirty="0" smtClean="0"/>
              <a:t>9</a:t>
            </a:r>
            <a:endParaRPr lang="en-US" dirty="0"/>
          </a:p>
        </p:txBody>
      </p:sp>
      <p:sp>
        <p:nvSpPr>
          <p:cNvPr id="49" name="Oval 48"/>
          <p:cNvSpPr/>
          <p:nvPr/>
        </p:nvSpPr>
        <p:spPr>
          <a:xfrm>
            <a:off x="3304885" y="24252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352800" y="2471998"/>
            <a:ext cx="431143" cy="338554"/>
          </a:xfrm>
          <a:prstGeom prst="rect">
            <a:avLst/>
          </a:prstGeom>
          <a:noFill/>
        </p:spPr>
        <p:txBody>
          <a:bodyPr wrap="square" rtlCol="0">
            <a:spAutoFit/>
          </a:bodyPr>
          <a:lstStyle/>
          <a:p>
            <a:pPr algn="ctr"/>
            <a:r>
              <a:rPr lang="en-US" sz="1600" dirty="0" smtClean="0"/>
              <a:t>12</a:t>
            </a:r>
            <a:endParaRPr lang="en-US" dirty="0"/>
          </a:p>
        </p:txBody>
      </p:sp>
      <p:sp>
        <p:nvSpPr>
          <p:cNvPr id="51" name="Oval 50"/>
          <p:cNvSpPr/>
          <p:nvPr/>
        </p:nvSpPr>
        <p:spPr>
          <a:xfrm>
            <a:off x="1628485" y="40254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704685" y="4072198"/>
            <a:ext cx="406007" cy="338554"/>
          </a:xfrm>
          <a:prstGeom prst="rect">
            <a:avLst/>
          </a:prstGeom>
          <a:noFill/>
        </p:spPr>
        <p:txBody>
          <a:bodyPr wrap="square" rtlCol="0">
            <a:spAutoFit/>
          </a:bodyPr>
          <a:lstStyle/>
          <a:p>
            <a:pPr algn="ctr"/>
            <a:r>
              <a:rPr lang="en-US" sz="1600" dirty="0" smtClean="0"/>
              <a:t>4</a:t>
            </a:r>
            <a:endParaRPr lang="en-US" dirty="0"/>
          </a:p>
        </p:txBody>
      </p:sp>
      <p:sp>
        <p:nvSpPr>
          <p:cNvPr id="53" name="Oval 52"/>
          <p:cNvSpPr/>
          <p:nvPr/>
        </p:nvSpPr>
        <p:spPr>
          <a:xfrm>
            <a:off x="2847685" y="319282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875970" y="3200400"/>
            <a:ext cx="505115" cy="338554"/>
          </a:xfrm>
          <a:prstGeom prst="rect">
            <a:avLst/>
          </a:prstGeom>
          <a:noFill/>
        </p:spPr>
        <p:txBody>
          <a:bodyPr wrap="square" rtlCol="0">
            <a:spAutoFit/>
          </a:bodyPr>
          <a:lstStyle/>
          <a:p>
            <a:r>
              <a:rPr lang="en-US" sz="1600" dirty="0" smtClean="0"/>
              <a:t>11</a:t>
            </a:r>
            <a:endParaRPr lang="en-US" dirty="0"/>
          </a:p>
        </p:txBody>
      </p:sp>
      <p:sp>
        <p:nvSpPr>
          <p:cNvPr id="55" name="Oval 54"/>
          <p:cNvSpPr/>
          <p:nvPr/>
        </p:nvSpPr>
        <p:spPr>
          <a:xfrm>
            <a:off x="2190170" y="317685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330788" y="3223555"/>
            <a:ext cx="364497" cy="338554"/>
          </a:xfrm>
          <a:prstGeom prst="rect">
            <a:avLst/>
          </a:prstGeom>
          <a:noFill/>
        </p:spPr>
        <p:txBody>
          <a:bodyPr wrap="square" rtlCol="0">
            <a:spAutoFit/>
          </a:bodyPr>
          <a:lstStyle/>
          <a:p>
            <a:r>
              <a:rPr lang="en-US" sz="1600" dirty="0" smtClean="0"/>
              <a:t>8</a:t>
            </a:r>
            <a:endParaRPr lang="en-US" dirty="0"/>
          </a:p>
        </p:txBody>
      </p:sp>
      <p:sp>
        <p:nvSpPr>
          <p:cNvPr id="57" name="Oval 56"/>
          <p:cNvSpPr/>
          <p:nvPr/>
        </p:nvSpPr>
        <p:spPr>
          <a:xfrm>
            <a:off x="1199570" y="312133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247485" y="3168035"/>
            <a:ext cx="457200" cy="338554"/>
          </a:xfrm>
          <a:prstGeom prst="rect">
            <a:avLst/>
          </a:prstGeom>
          <a:noFill/>
        </p:spPr>
        <p:txBody>
          <a:bodyPr wrap="square" rtlCol="0">
            <a:spAutoFit/>
          </a:bodyPr>
          <a:lstStyle/>
          <a:p>
            <a:pPr algn="ctr"/>
            <a:r>
              <a:rPr lang="en-US" sz="1600" dirty="0" smtClean="0"/>
              <a:t>3</a:t>
            </a:r>
            <a:endParaRPr lang="en-US" dirty="0"/>
          </a:p>
        </p:txBody>
      </p:sp>
      <p:cxnSp>
        <p:nvCxnSpPr>
          <p:cNvPr id="59" name="Straight Arrow Connector 58"/>
          <p:cNvCxnSpPr>
            <a:stCxn id="47" idx="3"/>
            <a:endCxn id="65" idx="7"/>
          </p:cNvCxnSpPr>
          <p:nvPr/>
        </p:nvCxnSpPr>
        <p:spPr>
          <a:xfrm flipH="1">
            <a:off x="2053961" y="2154032"/>
            <a:ext cx="522162" cy="3357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5"/>
            <a:endCxn id="49" idx="1"/>
          </p:cNvCxnSpPr>
          <p:nvPr/>
        </p:nvCxnSpPr>
        <p:spPr>
          <a:xfrm>
            <a:off x="2933294" y="2154032"/>
            <a:ext cx="445563" cy="340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5" idx="3"/>
            <a:endCxn id="57" idx="0"/>
          </p:cNvCxnSpPr>
          <p:nvPr/>
        </p:nvCxnSpPr>
        <p:spPr>
          <a:xfrm flipH="1">
            <a:off x="1452128" y="2822300"/>
            <a:ext cx="244662" cy="2990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5" idx="5"/>
            <a:endCxn id="55" idx="1"/>
          </p:cNvCxnSpPr>
          <p:nvPr/>
        </p:nvCxnSpPr>
        <p:spPr>
          <a:xfrm>
            <a:off x="2053961" y="2822300"/>
            <a:ext cx="210181" cy="423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3"/>
            <a:endCxn id="53" idx="0"/>
          </p:cNvCxnSpPr>
          <p:nvPr/>
        </p:nvCxnSpPr>
        <p:spPr>
          <a:xfrm flipH="1">
            <a:off x="3100243" y="2826725"/>
            <a:ext cx="278614" cy="3661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5"/>
            <a:endCxn id="51" idx="0"/>
          </p:cNvCxnSpPr>
          <p:nvPr/>
        </p:nvCxnSpPr>
        <p:spPr>
          <a:xfrm>
            <a:off x="1630713" y="3522762"/>
            <a:ext cx="250330" cy="5027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622818" y="242086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748779" y="2468255"/>
            <a:ext cx="413106" cy="338554"/>
          </a:xfrm>
          <a:prstGeom prst="rect">
            <a:avLst/>
          </a:prstGeom>
          <a:noFill/>
        </p:spPr>
        <p:txBody>
          <a:bodyPr wrap="square" rtlCol="0">
            <a:spAutoFit/>
          </a:bodyPr>
          <a:lstStyle/>
          <a:p>
            <a:r>
              <a:rPr lang="en-US" sz="1600" dirty="0" smtClean="0"/>
              <a:t>5</a:t>
            </a:r>
            <a:endParaRPr lang="en-US" dirty="0"/>
          </a:p>
        </p:txBody>
      </p:sp>
      <p:sp>
        <p:nvSpPr>
          <p:cNvPr id="79" name="Oval 78"/>
          <p:cNvSpPr/>
          <p:nvPr/>
        </p:nvSpPr>
        <p:spPr>
          <a:xfrm>
            <a:off x="717363" y="4044664"/>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93563" y="4091369"/>
            <a:ext cx="406007" cy="338554"/>
          </a:xfrm>
          <a:prstGeom prst="rect">
            <a:avLst/>
          </a:prstGeom>
          <a:noFill/>
        </p:spPr>
        <p:txBody>
          <a:bodyPr wrap="square" rtlCol="0">
            <a:spAutoFit/>
          </a:bodyPr>
          <a:lstStyle/>
          <a:p>
            <a:pPr algn="ctr"/>
            <a:r>
              <a:rPr lang="en-US" sz="1600" dirty="0" smtClean="0"/>
              <a:t>1</a:t>
            </a:r>
            <a:endParaRPr lang="en-US" dirty="0"/>
          </a:p>
        </p:txBody>
      </p:sp>
      <p:cxnSp>
        <p:nvCxnSpPr>
          <p:cNvPr id="81" name="Straight Arrow Connector 80"/>
          <p:cNvCxnSpPr>
            <a:stCxn id="57" idx="3"/>
            <a:endCxn id="79" idx="0"/>
          </p:cNvCxnSpPr>
          <p:nvPr/>
        </p:nvCxnSpPr>
        <p:spPr>
          <a:xfrm flipH="1">
            <a:off x="969921" y="3522762"/>
            <a:ext cx="303621" cy="5219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Shape 978"/>
          <p:cNvSpPr txBox="1"/>
          <p:nvPr/>
        </p:nvSpPr>
        <p:spPr>
          <a:xfrm>
            <a:off x="3986213" y="1524000"/>
            <a:ext cx="1271587"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Delete 12</a:t>
            </a:r>
          </a:p>
        </p:txBody>
      </p:sp>
      <p:sp>
        <p:nvSpPr>
          <p:cNvPr id="86" name="Shape 1028"/>
          <p:cNvSpPr txBox="1"/>
          <p:nvPr/>
        </p:nvSpPr>
        <p:spPr>
          <a:xfrm>
            <a:off x="3830638" y="2224699"/>
            <a:ext cx="1808162"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a:solidFill>
                  <a:srgbClr val="FF0000"/>
                </a:solidFill>
                <a:latin typeface="Arial"/>
                <a:ea typeface="Arial"/>
                <a:cs typeface="Arial"/>
                <a:sym typeface="Arial"/>
              </a:rPr>
              <a:t>Single rotation</a:t>
            </a:r>
          </a:p>
        </p:txBody>
      </p:sp>
      <p:sp>
        <p:nvSpPr>
          <p:cNvPr id="87" name="Shape 1031"/>
          <p:cNvSpPr/>
          <p:nvPr/>
        </p:nvSpPr>
        <p:spPr>
          <a:xfrm>
            <a:off x="4135438" y="1981200"/>
            <a:ext cx="966788" cy="243497"/>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10220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02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t>
            </a:r>
            <a:r>
              <a:rPr lang="en-US" sz="3300" b="1" i="0" u="none" strike="noStrike" cap="none" dirty="0" smtClean="0">
                <a:solidFill>
                  <a:schemeClr val="accent6">
                    <a:lumMod val="75000"/>
                  </a:schemeClr>
                </a:solidFill>
                <a:latin typeface="Calibri"/>
                <a:ea typeface="Calibri"/>
                <a:cs typeface="Calibri"/>
                <a:sym typeface="Calibri"/>
              </a:rPr>
              <a:t>– an example on Double Rotation</a:t>
            </a:r>
            <a:endParaRPr lang="en-US" sz="3300" b="1" i="0" u="none" strike="noStrike" cap="none" dirty="0">
              <a:solidFill>
                <a:schemeClr val="accent6">
                  <a:lumMod val="75000"/>
                </a:schemeClr>
              </a:solidFill>
              <a:latin typeface="Calibri"/>
              <a:ea typeface="Calibri"/>
              <a:cs typeface="Calibri"/>
              <a:sym typeface="Calibri"/>
            </a:endParaRPr>
          </a:p>
        </p:txBody>
      </p:sp>
      <p:sp>
        <p:nvSpPr>
          <p:cNvPr id="25" name="Shape 1136"/>
          <p:cNvSpPr/>
          <p:nvPr/>
        </p:nvSpPr>
        <p:spPr>
          <a:xfrm>
            <a:off x="3304885" y="2408932"/>
            <a:ext cx="50292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6" name="Oval 25"/>
          <p:cNvSpPr/>
          <p:nvPr/>
        </p:nvSpPr>
        <p:spPr>
          <a:xfrm>
            <a:off x="6352885" y="1905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26856" y="1951705"/>
            <a:ext cx="431143" cy="338554"/>
          </a:xfrm>
          <a:prstGeom prst="rect">
            <a:avLst/>
          </a:prstGeom>
          <a:noFill/>
        </p:spPr>
        <p:txBody>
          <a:bodyPr wrap="square" rtlCol="0">
            <a:spAutoFit/>
          </a:bodyPr>
          <a:lstStyle/>
          <a:p>
            <a:r>
              <a:rPr lang="en-US" sz="1600" dirty="0" smtClean="0"/>
              <a:t>5</a:t>
            </a:r>
            <a:endParaRPr lang="en-US" dirty="0"/>
          </a:p>
        </p:txBody>
      </p:sp>
      <p:sp>
        <p:nvSpPr>
          <p:cNvPr id="28" name="Oval 27"/>
          <p:cNvSpPr/>
          <p:nvPr/>
        </p:nvSpPr>
        <p:spPr>
          <a:xfrm>
            <a:off x="7250262"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24233" y="2691986"/>
            <a:ext cx="431143" cy="338554"/>
          </a:xfrm>
          <a:prstGeom prst="rect">
            <a:avLst/>
          </a:prstGeom>
          <a:noFill/>
        </p:spPr>
        <p:txBody>
          <a:bodyPr wrap="square" rtlCol="0">
            <a:spAutoFit/>
          </a:bodyPr>
          <a:lstStyle/>
          <a:p>
            <a:r>
              <a:rPr lang="en-US" sz="1600" dirty="0" smtClean="0"/>
              <a:t>9</a:t>
            </a:r>
            <a:endParaRPr lang="en-US" dirty="0"/>
          </a:p>
        </p:txBody>
      </p:sp>
      <p:sp>
        <p:nvSpPr>
          <p:cNvPr id="30" name="Oval 29"/>
          <p:cNvSpPr/>
          <p:nvPr/>
        </p:nvSpPr>
        <p:spPr>
          <a:xfrm>
            <a:off x="7924800"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72715" y="3475705"/>
            <a:ext cx="457200" cy="338554"/>
          </a:xfrm>
          <a:prstGeom prst="rect">
            <a:avLst/>
          </a:prstGeom>
          <a:noFill/>
        </p:spPr>
        <p:txBody>
          <a:bodyPr wrap="square" rtlCol="0">
            <a:spAutoFit/>
          </a:bodyPr>
          <a:lstStyle/>
          <a:p>
            <a:r>
              <a:rPr lang="en-US" sz="1600" dirty="0" smtClean="0"/>
              <a:t>11</a:t>
            </a:r>
            <a:endParaRPr lang="en-US" dirty="0"/>
          </a:p>
        </p:txBody>
      </p:sp>
      <p:sp>
        <p:nvSpPr>
          <p:cNvPr id="32" name="Oval 31"/>
          <p:cNvSpPr/>
          <p:nvPr/>
        </p:nvSpPr>
        <p:spPr>
          <a:xfrm>
            <a:off x="5110484" y="35682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TextBox 32"/>
          <p:cNvSpPr txBox="1"/>
          <p:nvPr/>
        </p:nvSpPr>
        <p:spPr>
          <a:xfrm>
            <a:off x="5243234" y="3614998"/>
            <a:ext cx="315061" cy="338554"/>
          </a:xfrm>
          <a:prstGeom prst="rect">
            <a:avLst/>
          </a:prstGeom>
          <a:noFill/>
        </p:spPr>
        <p:txBody>
          <a:bodyPr wrap="square" rtlCol="0">
            <a:spAutoFit/>
          </a:bodyPr>
          <a:lstStyle/>
          <a:p>
            <a:r>
              <a:rPr lang="en-US" sz="1600" dirty="0" smtClean="0"/>
              <a:t>1        </a:t>
            </a:r>
            <a:endParaRPr lang="en-US" dirty="0"/>
          </a:p>
        </p:txBody>
      </p:sp>
      <p:sp>
        <p:nvSpPr>
          <p:cNvPr id="34" name="Oval 33"/>
          <p:cNvSpPr/>
          <p:nvPr/>
        </p:nvSpPr>
        <p:spPr>
          <a:xfrm>
            <a:off x="6429085" y="42540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543646" y="4300798"/>
            <a:ext cx="364497" cy="338554"/>
          </a:xfrm>
          <a:prstGeom prst="rect">
            <a:avLst/>
          </a:prstGeom>
          <a:noFill/>
        </p:spPr>
        <p:txBody>
          <a:bodyPr wrap="square" rtlCol="0">
            <a:spAutoFit/>
          </a:bodyPr>
          <a:lstStyle/>
          <a:p>
            <a:r>
              <a:rPr lang="en-US" sz="1600" dirty="0" smtClean="0"/>
              <a:t>6</a:t>
            </a:r>
            <a:endParaRPr lang="en-US" dirty="0"/>
          </a:p>
        </p:txBody>
      </p:sp>
      <p:sp>
        <p:nvSpPr>
          <p:cNvPr id="36" name="Oval 35"/>
          <p:cNvSpPr/>
          <p:nvPr/>
        </p:nvSpPr>
        <p:spPr>
          <a:xfrm>
            <a:off x="5590885" y="273120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638800" y="2777907"/>
            <a:ext cx="457200" cy="338554"/>
          </a:xfrm>
          <a:prstGeom prst="rect">
            <a:avLst/>
          </a:prstGeom>
          <a:noFill/>
        </p:spPr>
        <p:txBody>
          <a:bodyPr wrap="square" rtlCol="0">
            <a:spAutoFit/>
          </a:bodyPr>
          <a:lstStyle/>
          <a:p>
            <a:pPr algn="ctr"/>
            <a:r>
              <a:rPr lang="en-US" sz="1600" dirty="0" smtClean="0"/>
              <a:t>3</a:t>
            </a:r>
            <a:endParaRPr lang="en-US" dirty="0"/>
          </a:p>
        </p:txBody>
      </p:sp>
      <p:cxnSp>
        <p:nvCxnSpPr>
          <p:cNvPr id="38" name="Straight Arrow Connector 37"/>
          <p:cNvCxnSpPr>
            <a:stCxn id="26" idx="3"/>
            <a:endCxn id="36" idx="7"/>
          </p:cNvCxnSpPr>
          <p:nvPr/>
        </p:nvCxnSpPr>
        <p:spPr>
          <a:xfrm flipH="1">
            <a:off x="6022028" y="2306432"/>
            <a:ext cx="404829" cy="4936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8" idx="1"/>
          </p:cNvCxnSpPr>
          <p:nvPr/>
        </p:nvCxnSpPr>
        <p:spPr>
          <a:xfrm>
            <a:off x="6784028" y="2306432"/>
            <a:ext cx="540206" cy="4077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3"/>
            <a:endCxn id="32" idx="0"/>
          </p:cNvCxnSpPr>
          <p:nvPr/>
        </p:nvCxnSpPr>
        <p:spPr>
          <a:xfrm flipH="1">
            <a:off x="5363042" y="3132634"/>
            <a:ext cx="301815" cy="4356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5"/>
            <a:endCxn id="30" idx="1"/>
          </p:cNvCxnSpPr>
          <p:nvPr/>
        </p:nvCxnSpPr>
        <p:spPr>
          <a:xfrm>
            <a:off x="7681405" y="3046713"/>
            <a:ext cx="317367" cy="4511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502151" y="17526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576122" y="1799305"/>
            <a:ext cx="431143" cy="338554"/>
          </a:xfrm>
          <a:prstGeom prst="rect">
            <a:avLst/>
          </a:prstGeom>
          <a:noFill/>
        </p:spPr>
        <p:txBody>
          <a:bodyPr wrap="square" rtlCol="0">
            <a:spAutoFit/>
          </a:bodyPr>
          <a:lstStyle/>
          <a:p>
            <a:r>
              <a:rPr lang="en-US" sz="1600" dirty="0" smtClean="0"/>
              <a:t>9</a:t>
            </a:r>
            <a:endParaRPr lang="en-US" dirty="0"/>
          </a:p>
        </p:txBody>
      </p:sp>
      <p:sp>
        <p:nvSpPr>
          <p:cNvPr id="49" name="Oval 48"/>
          <p:cNvSpPr/>
          <p:nvPr/>
        </p:nvSpPr>
        <p:spPr>
          <a:xfrm>
            <a:off x="3304885" y="24252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352800" y="2471998"/>
            <a:ext cx="431143" cy="338554"/>
          </a:xfrm>
          <a:prstGeom prst="rect">
            <a:avLst/>
          </a:prstGeom>
          <a:noFill/>
        </p:spPr>
        <p:txBody>
          <a:bodyPr wrap="square" rtlCol="0">
            <a:spAutoFit/>
          </a:bodyPr>
          <a:lstStyle/>
          <a:p>
            <a:pPr algn="ctr"/>
            <a:r>
              <a:rPr lang="en-US" sz="1600" dirty="0" smtClean="0"/>
              <a:t>12</a:t>
            </a:r>
            <a:endParaRPr lang="en-US" dirty="0"/>
          </a:p>
        </p:txBody>
      </p:sp>
      <p:sp>
        <p:nvSpPr>
          <p:cNvPr id="51" name="Oval 50"/>
          <p:cNvSpPr/>
          <p:nvPr/>
        </p:nvSpPr>
        <p:spPr>
          <a:xfrm>
            <a:off x="1676400" y="4025493"/>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752600" y="4072198"/>
            <a:ext cx="406007" cy="338554"/>
          </a:xfrm>
          <a:prstGeom prst="rect">
            <a:avLst/>
          </a:prstGeom>
          <a:noFill/>
        </p:spPr>
        <p:txBody>
          <a:bodyPr wrap="square" rtlCol="0">
            <a:spAutoFit/>
          </a:bodyPr>
          <a:lstStyle/>
          <a:p>
            <a:pPr algn="ctr"/>
            <a:r>
              <a:rPr lang="en-US" sz="1600" dirty="0" smtClean="0"/>
              <a:t>6</a:t>
            </a:r>
            <a:endParaRPr lang="en-US" dirty="0"/>
          </a:p>
        </p:txBody>
      </p:sp>
      <p:sp>
        <p:nvSpPr>
          <p:cNvPr id="53" name="Oval 52"/>
          <p:cNvSpPr/>
          <p:nvPr/>
        </p:nvSpPr>
        <p:spPr>
          <a:xfrm>
            <a:off x="2847685" y="319282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875970" y="3200400"/>
            <a:ext cx="505115" cy="338554"/>
          </a:xfrm>
          <a:prstGeom prst="rect">
            <a:avLst/>
          </a:prstGeom>
          <a:noFill/>
        </p:spPr>
        <p:txBody>
          <a:bodyPr wrap="square" rtlCol="0">
            <a:spAutoFit/>
          </a:bodyPr>
          <a:lstStyle/>
          <a:p>
            <a:r>
              <a:rPr lang="en-US" sz="1600" dirty="0" smtClean="0"/>
              <a:t>11</a:t>
            </a:r>
            <a:endParaRPr lang="en-US" dirty="0"/>
          </a:p>
        </p:txBody>
      </p:sp>
      <p:sp>
        <p:nvSpPr>
          <p:cNvPr id="55" name="Oval 54"/>
          <p:cNvSpPr/>
          <p:nvPr/>
        </p:nvSpPr>
        <p:spPr>
          <a:xfrm>
            <a:off x="2057400" y="317685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198018" y="3223555"/>
            <a:ext cx="364497" cy="338554"/>
          </a:xfrm>
          <a:prstGeom prst="rect">
            <a:avLst/>
          </a:prstGeom>
          <a:noFill/>
        </p:spPr>
        <p:txBody>
          <a:bodyPr wrap="square" rtlCol="0">
            <a:spAutoFit/>
          </a:bodyPr>
          <a:lstStyle/>
          <a:p>
            <a:r>
              <a:rPr lang="en-US" sz="1600" dirty="0" smtClean="0"/>
              <a:t>8</a:t>
            </a:r>
            <a:endParaRPr lang="en-US" dirty="0"/>
          </a:p>
        </p:txBody>
      </p:sp>
      <p:sp>
        <p:nvSpPr>
          <p:cNvPr id="57" name="Oval 56"/>
          <p:cNvSpPr/>
          <p:nvPr/>
        </p:nvSpPr>
        <p:spPr>
          <a:xfrm>
            <a:off x="1199570" y="312133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247485" y="3168035"/>
            <a:ext cx="457200" cy="338554"/>
          </a:xfrm>
          <a:prstGeom prst="rect">
            <a:avLst/>
          </a:prstGeom>
          <a:noFill/>
        </p:spPr>
        <p:txBody>
          <a:bodyPr wrap="square" rtlCol="0">
            <a:spAutoFit/>
          </a:bodyPr>
          <a:lstStyle/>
          <a:p>
            <a:pPr algn="ctr"/>
            <a:r>
              <a:rPr lang="en-US" sz="1600" dirty="0" smtClean="0"/>
              <a:t>3</a:t>
            </a:r>
            <a:endParaRPr lang="en-US" dirty="0"/>
          </a:p>
        </p:txBody>
      </p:sp>
      <p:cxnSp>
        <p:nvCxnSpPr>
          <p:cNvPr id="59" name="Straight Arrow Connector 58"/>
          <p:cNvCxnSpPr>
            <a:stCxn id="47" idx="3"/>
            <a:endCxn id="65" idx="7"/>
          </p:cNvCxnSpPr>
          <p:nvPr/>
        </p:nvCxnSpPr>
        <p:spPr>
          <a:xfrm flipH="1">
            <a:off x="2053961" y="2154032"/>
            <a:ext cx="522162" cy="3357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7" idx="5"/>
            <a:endCxn id="49" idx="1"/>
          </p:cNvCxnSpPr>
          <p:nvPr/>
        </p:nvCxnSpPr>
        <p:spPr>
          <a:xfrm>
            <a:off x="2933294" y="2154032"/>
            <a:ext cx="445563" cy="340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5" idx="3"/>
            <a:endCxn id="57" idx="0"/>
          </p:cNvCxnSpPr>
          <p:nvPr/>
        </p:nvCxnSpPr>
        <p:spPr>
          <a:xfrm flipH="1">
            <a:off x="1452128" y="2822300"/>
            <a:ext cx="244662" cy="2990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5" idx="5"/>
            <a:endCxn id="55" idx="0"/>
          </p:cNvCxnSpPr>
          <p:nvPr/>
        </p:nvCxnSpPr>
        <p:spPr>
          <a:xfrm>
            <a:off x="2053961" y="2822300"/>
            <a:ext cx="255997" cy="354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3"/>
            <a:endCxn id="53" idx="0"/>
          </p:cNvCxnSpPr>
          <p:nvPr/>
        </p:nvCxnSpPr>
        <p:spPr>
          <a:xfrm flipH="1">
            <a:off x="3100243" y="2826725"/>
            <a:ext cx="278614" cy="3661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5" idx="3"/>
            <a:endCxn id="51" idx="0"/>
          </p:cNvCxnSpPr>
          <p:nvPr/>
        </p:nvCxnSpPr>
        <p:spPr>
          <a:xfrm flipH="1">
            <a:off x="1928958" y="3578282"/>
            <a:ext cx="202414" cy="4472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1622818" y="242086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748779" y="2468255"/>
            <a:ext cx="413106" cy="338554"/>
          </a:xfrm>
          <a:prstGeom prst="rect">
            <a:avLst/>
          </a:prstGeom>
          <a:noFill/>
        </p:spPr>
        <p:txBody>
          <a:bodyPr wrap="square" rtlCol="0">
            <a:spAutoFit/>
          </a:bodyPr>
          <a:lstStyle/>
          <a:p>
            <a:r>
              <a:rPr lang="en-US" sz="1600" dirty="0" smtClean="0"/>
              <a:t>5</a:t>
            </a:r>
            <a:endParaRPr lang="en-US" dirty="0"/>
          </a:p>
        </p:txBody>
      </p:sp>
      <p:sp>
        <p:nvSpPr>
          <p:cNvPr id="79" name="Oval 78"/>
          <p:cNvSpPr/>
          <p:nvPr/>
        </p:nvSpPr>
        <p:spPr>
          <a:xfrm>
            <a:off x="685800" y="39624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62000" y="4009105"/>
            <a:ext cx="406007" cy="338554"/>
          </a:xfrm>
          <a:prstGeom prst="rect">
            <a:avLst/>
          </a:prstGeom>
          <a:noFill/>
        </p:spPr>
        <p:txBody>
          <a:bodyPr wrap="square" rtlCol="0">
            <a:spAutoFit/>
          </a:bodyPr>
          <a:lstStyle/>
          <a:p>
            <a:pPr algn="ctr"/>
            <a:r>
              <a:rPr lang="en-US" sz="1600" dirty="0" smtClean="0"/>
              <a:t>1</a:t>
            </a:r>
            <a:endParaRPr lang="en-US" dirty="0"/>
          </a:p>
        </p:txBody>
      </p:sp>
      <p:cxnSp>
        <p:nvCxnSpPr>
          <p:cNvPr id="81" name="Straight Arrow Connector 80"/>
          <p:cNvCxnSpPr>
            <a:stCxn id="57" idx="3"/>
            <a:endCxn id="79" idx="0"/>
          </p:cNvCxnSpPr>
          <p:nvPr/>
        </p:nvCxnSpPr>
        <p:spPr>
          <a:xfrm flipH="1">
            <a:off x="938358" y="3522762"/>
            <a:ext cx="335184" cy="439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Shape 978"/>
          <p:cNvSpPr txBox="1"/>
          <p:nvPr/>
        </p:nvSpPr>
        <p:spPr>
          <a:xfrm>
            <a:off x="4017490" y="1524000"/>
            <a:ext cx="1271587"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Delete 12</a:t>
            </a:r>
          </a:p>
        </p:txBody>
      </p:sp>
      <p:sp>
        <p:nvSpPr>
          <p:cNvPr id="86" name="Shape 1028"/>
          <p:cNvSpPr txBox="1"/>
          <p:nvPr/>
        </p:nvSpPr>
        <p:spPr>
          <a:xfrm>
            <a:off x="3830638" y="2224699"/>
            <a:ext cx="1978852"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smtClean="0">
                <a:solidFill>
                  <a:srgbClr val="FF0000"/>
                </a:solidFill>
                <a:latin typeface="Arial"/>
                <a:ea typeface="Arial"/>
                <a:cs typeface="Arial"/>
                <a:sym typeface="Arial"/>
              </a:rPr>
              <a:t>single rotation</a:t>
            </a:r>
            <a:endParaRPr lang="en-US" sz="2000" b="0" i="0" u="none" strike="noStrike" cap="none" dirty="0">
              <a:solidFill>
                <a:srgbClr val="FF0000"/>
              </a:solidFill>
              <a:latin typeface="Arial"/>
              <a:ea typeface="Arial"/>
              <a:cs typeface="Arial"/>
              <a:sym typeface="Arial"/>
            </a:endParaRPr>
          </a:p>
        </p:txBody>
      </p:sp>
      <p:sp>
        <p:nvSpPr>
          <p:cNvPr id="87" name="Shape 1031"/>
          <p:cNvSpPr/>
          <p:nvPr/>
        </p:nvSpPr>
        <p:spPr>
          <a:xfrm>
            <a:off x="4135438" y="1981200"/>
            <a:ext cx="966788" cy="243497"/>
          </a:xfrm>
          <a:prstGeom prst="rightArrow">
            <a:avLst>
              <a:gd name="adj1" fmla="val 50000"/>
              <a:gd name="adj2" fmla="val 50000"/>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2"/>
              </a:buClr>
              <a:buFont typeface="Arial"/>
              <a:buNone/>
            </a:pPr>
            <a:endParaRPr sz="2000" b="1" i="0" u="none" strike="noStrike" cap="none">
              <a:solidFill>
                <a:schemeClr val="lt1"/>
              </a:solidFill>
              <a:latin typeface="Arial"/>
              <a:ea typeface="Arial"/>
              <a:cs typeface="Arial"/>
              <a:sym typeface="Arial"/>
            </a:endParaRPr>
          </a:p>
        </p:txBody>
      </p:sp>
      <p:sp>
        <p:nvSpPr>
          <p:cNvPr id="67" name="Oval 66"/>
          <p:cNvSpPr/>
          <p:nvPr/>
        </p:nvSpPr>
        <p:spPr>
          <a:xfrm>
            <a:off x="6779700" y="348055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6894261" y="3527262"/>
            <a:ext cx="364497" cy="338554"/>
          </a:xfrm>
          <a:prstGeom prst="rect">
            <a:avLst/>
          </a:prstGeom>
          <a:noFill/>
        </p:spPr>
        <p:txBody>
          <a:bodyPr wrap="square" rtlCol="0">
            <a:spAutoFit/>
          </a:bodyPr>
          <a:lstStyle/>
          <a:p>
            <a:r>
              <a:rPr lang="en-US" sz="1600" dirty="0" smtClean="0"/>
              <a:t>8</a:t>
            </a:r>
            <a:endParaRPr lang="en-US" dirty="0"/>
          </a:p>
        </p:txBody>
      </p:sp>
      <p:cxnSp>
        <p:nvCxnSpPr>
          <p:cNvPr id="69" name="Straight Arrow Connector 68"/>
          <p:cNvCxnSpPr>
            <a:stCxn id="28" idx="3"/>
            <a:endCxn id="67" idx="0"/>
          </p:cNvCxnSpPr>
          <p:nvPr/>
        </p:nvCxnSpPr>
        <p:spPr>
          <a:xfrm flipH="1">
            <a:off x="7032258" y="3046713"/>
            <a:ext cx="291976" cy="433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7" idx="3"/>
            <a:endCxn id="34" idx="0"/>
          </p:cNvCxnSpPr>
          <p:nvPr/>
        </p:nvCxnSpPr>
        <p:spPr>
          <a:xfrm flipH="1">
            <a:off x="6681643" y="3881989"/>
            <a:ext cx="172029" cy="3721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12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An extended example</a:t>
            </a:r>
          </a:p>
        </p:txBody>
      </p:sp>
      <p:cxnSp>
        <p:nvCxnSpPr>
          <p:cNvPr id="1133" name="Shape 1133"/>
          <p:cNvCxnSpPr/>
          <p:nvPr/>
        </p:nvCxnSpPr>
        <p:spPr>
          <a:xfrm>
            <a:off x="6307386" y="2880434"/>
            <a:ext cx="685799" cy="0"/>
          </a:xfrm>
          <a:prstGeom prst="straightConnector1">
            <a:avLst/>
          </a:prstGeom>
          <a:noFill/>
          <a:ln w="31750" cap="flat" cmpd="sng">
            <a:solidFill>
              <a:srgbClr val="FF0000"/>
            </a:solidFill>
            <a:prstDash val="solid"/>
            <a:round/>
            <a:headEnd type="none" w="med" len="med"/>
            <a:tailEnd type="stealth" w="lg" len="lg"/>
          </a:ln>
        </p:spPr>
      </p:cxnSp>
      <p:sp>
        <p:nvSpPr>
          <p:cNvPr id="1134" name="Shape 1134"/>
          <p:cNvSpPr txBox="1"/>
          <p:nvPr/>
        </p:nvSpPr>
        <p:spPr>
          <a:xfrm>
            <a:off x="6153808" y="2280535"/>
            <a:ext cx="1130299"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Delete 5</a:t>
            </a:r>
          </a:p>
        </p:txBody>
      </p:sp>
      <p:sp>
        <p:nvSpPr>
          <p:cNvPr id="1135" name="Shape 1135"/>
          <p:cNvSpPr txBox="1"/>
          <p:nvPr/>
        </p:nvSpPr>
        <p:spPr>
          <a:xfrm>
            <a:off x="6159501" y="3000030"/>
            <a:ext cx="1765299"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single rotation</a:t>
            </a:r>
          </a:p>
        </p:txBody>
      </p:sp>
      <p:sp>
        <p:nvSpPr>
          <p:cNvPr id="1137" name="Shape 1137"/>
          <p:cNvSpPr/>
          <p:nvPr/>
        </p:nvSpPr>
        <p:spPr>
          <a:xfrm>
            <a:off x="1629978" y="3429000"/>
            <a:ext cx="45720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 name="Oval 1"/>
          <p:cNvSpPr/>
          <p:nvPr/>
        </p:nvSpPr>
        <p:spPr>
          <a:xfrm>
            <a:off x="3468267" y="206137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16182" y="2108084"/>
            <a:ext cx="457200" cy="338554"/>
          </a:xfrm>
          <a:prstGeom prst="rect">
            <a:avLst/>
          </a:prstGeom>
          <a:noFill/>
        </p:spPr>
        <p:txBody>
          <a:bodyPr wrap="square" rtlCol="0">
            <a:spAutoFit/>
          </a:bodyPr>
          <a:lstStyle/>
          <a:p>
            <a:r>
              <a:rPr lang="en-US" sz="1600" dirty="0" smtClean="0"/>
              <a:t>20</a:t>
            </a:r>
            <a:endParaRPr lang="en-US" dirty="0"/>
          </a:p>
        </p:txBody>
      </p:sp>
      <p:sp>
        <p:nvSpPr>
          <p:cNvPr id="48" name="Oval 47"/>
          <p:cNvSpPr/>
          <p:nvPr/>
        </p:nvSpPr>
        <p:spPr>
          <a:xfrm>
            <a:off x="4795698"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843613" y="2691986"/>
            <a:ext cx="457200" cy="338554"/>
          </a:xfrm>
          <a:prstGeom prst="rect">
            <a:avLst/>
          </a:prstGeom>
          <a:noFill/>
        </p:spPr>
        <p:txBody>
          <a:bodyPr wrap="square" rtlCol="0">
            <a:spAutoFit/>
          </a:bodyPr>
          <a:lstStyle/>
          <a:p>
            <a:r>
              <a:rPr lang="en-US" sz="1600" dirty="0" smtClean="0"/>
              <a:t>35</a:t>
            </a:r>
            <a:endParaRPr lang="en-US" dirty="0"/>
          </a:p>
        </p:txBody>
      </p:sp>
      <p:sp>
        <p:nvSpPr>
          <p:cNvPr id="50" name="Oval 49"/>
          <p:cNvSpPr/>
          <p:nvPr/>
        </p:nvSpPr>
        <p:spPr>
          <a:xfrm>
            <a:off x="2258248" y="272816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06163" y="2774865"/>
            <a:ext cx="457200" cy="338554"/>
          </a:xfrm>
          <a:prstGeom prst="rect">
            <a:avLst/>
          </a:prstGeom>
          <a:noFill/>
        </p:spPr>
        <p:txBody>
          <a:bodyPr wrap="square" rtlCol="0">
            <a:spAutoFit/>
          </a:bodyPr>
          <a:lstStyle/>
          <a:p>
            <a:r>
              <a:rPr lang="en-US" sz="1600" dirty="0"/>
              <a:t>1</a:t>
            </a:r>
            <a:r>
              <a:rPr lang="en-US" sz="1600" dirty="0" smtClean="0"/>
              <a:t>0</a:t>
            </a:r>
            <a:endParaRPr lang="en-US" dirty="0"/>
          </a:p>
        </p:txBody>
      </p:sp>
      <p:sp>
        <p:nvSpPr>
          <p:cNvPr id="52" name="Oval 51"/>
          <p:cNvSpPr/>
          <p:nvPr/>
        </p:nvSpPr>
        <p:spPr>
          <a:xfrm>
            <a:off x="5574721" y="347407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622636" y="3520777"/>
            <a:ext cx="457200" cy="338554"/>
          </a:xfrm>
          <a:prstGeom prst="rect">
            <a:avLst/>
          </a:prstGeom>
          <a:noFill/>
        </p:spPr>
        <p:txBody>
          <a:bodyPr wrap="square" rtlCol="0">
            <a:spAutoFit/>
          </a:bodyPr>
          <a:lstStyle/>
          <a:p>
            <a:r>
              <a:rPr lang="en-US" sz="1600" dirty="0"/>
              <a:t>4</a:t>
            </a:r>
            <a:r>
              <a:rPr lang="en-US" sz="1600" dirty="0" smtClean="0"/>
              <a:t>0</a:t>
            </a:r>
            <a:endParaRPr lang="en-US" dirty="0"/>
          </a:p>
        </p:txBody>
      </p:sp>
      <p:sp>
        <p:nvSpPr>
          <p:cNvPr id="54" name="Oval 53"/>
          <p:cNvSpPr/>
          <p:nvPr/>
        </p:nvSpPr>
        <p:spPr>
          <a:xfrm>
            <a:off x="4194486" y="350160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242401" y="3548311"/>
            <a:ext cx="457200" cy="338554"/>
          </a:xfrm>
          <a:prstGeom prst="rect">
            <a:avLst/>
          </a:prstGeom>
          <a:noFill/>
        </p:spPr>
        <p:txBody>
          <a:bodyPr wrap="square" rtlCol="0">
            <a:spAutoFit/>
          </a:bodyPr>
          <a:lstStyle/>
          <a:p>
            <a:r>
              <a:rPr lang="en-US" sz="1600" dirty="0" smtClean="0"/>
              <a:t>25</a:t>
            </a:r>
            <a:endParaRPr lang="en-US" dirty="0"/>
          </a:p>
        </p:txBody>
      </p:sp>
      <p:sp>
        <p:nvSpPr>
          <p:cNvPr id="56" name="Oval 55"/>
          <p:cNvSpPr/>
          <p:nvPr/>
        </p:nvSpPr>
        <p:spPr>
          <a:xfrm>
            <a:off x="6079836" y="427104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127751" y="4317751"/>
            <a:ext cx="457200" cy="338554"/>
          </a:xfrm>
          <a:prstGeom prst="rect">
            <a:avLst/>
          </a:prstGeom>
          <a:noFill/>
        </p:spPr>
        <p:txBody>
          <a:bodyPr wrap="square" rtlCol="0">
            <a:spAutoFit/>
          </a:bodyPr>
          <a:lstStyle/>
          <a:p>
            <a:r>
              <a:rPr lang="en-US" sz="1600" dirty="0" smtClean="0"/>
              <a:t>45</a:t>
            </a:r>
            <a:endParaRPr lang="en-US" dirty="0"/>
          </a:p>
        </p:txBody>
      </p:sp>
      <p:sp>
        <p:nvSpPr>
          <p:cNvPr id="58" name="Oval 57"/>
          <p:cNvSpPr/>
          <p:nvPr/>
        </p:nvSpPr>
        <p:spPr>
          <a:xfrm>
            <a:off x="6537036" y="50734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584951" y="5120186"/>
            <a:ext cx="457200" cy="338554"/>
          </a:xfrm>
          <a:prstGeom prst="rect">
            <a:avLst/>
          </a:prstGeom>
          <a:noFill/>
        </p:spPr>
        <p:txBody>
          <a:bodyPr wrap="square" rtlCol="0">
            <a:spAutoFit/>
          </a:bodyPr>
          <a:lstStyle/>
          <a:p>
            <a:r>
              <a:rPr lang="en-US" sz="1600" dirty="0"/>
              <a:t>5</a:t>
            </a:r>
            <a:r>
              <a:rPr lang="en-US" sz="1600" dirty="0" smtClean="0"/>
              <a:t>0</a:t>
            </a:r>
            <a:endParaRPr lang="en-US" dirty="0"/>
          </a:p>
        </p:txBody>
      </p:sp>
      <p:sp>
        <p:nvSpPr>
          <p:cNvPr id="60" name="Oval 59"/>
          <p:cNvSpPr/>
          <p:nvPr/>
        </p:nvSpPr>
        <p:spPr>
          <a:xfrm>
            <a:off x="5269921" y="429021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317836" y="4336923"/>
            <a:ext cx="457200" cy="338554"/>
          </a:xfrm>
          <a:prstGeom prst="rect">
            <a:avLst/>
          </a:prstGeom>
          <a:noFill/>
        </p:spPr>
        <p:txBody>
          <a:bodyPr wrap="square" rtlCol="0">
            <a:spAutoFit/>
          </a:bodyPr>
          <a:lstStyle/>
          <a:p>
            <a:r>
              <a:rPr lang="en-US" sz="1600" dirty="0" smtClean="0"/>
              <a:t>38</a:t>
            </a:r>
            <a:endParaRPr lang="en-US" dirty="0"/>
          </a:p>
        </p:txBody>
      </p:sp>
      <p:sp>
        <p:nvSpPr>
          <p:cNvPr id="62" name="Oval 61"/>
          <p:cNvSpPr/>
          <p:nvPr/>
        </p:nvSpPr>
        <p:spPr>
          <a:xfrm>
            <a:off x="4651686" y="428358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99601" y="4330287"/>
            <a:ext cx="457200" cy="338554"/>
          </a:xfrm>
          <a:prstGeom prst="rect">
            <a:avLst/>
          </a:prstGeom>
          <a:noFill/>
        </p:spPr>
        <p:txBody>
          <a:bodyPr wrap="square" rtlCol="0">
            <a:spAutoFit/>
          </a:bodyPr>
          <a:lstStyle/>
          <a:p>
            <a:r>
              <a:rPr lang="en-US" sz="1600" dirty="0"/>
              <a:t>3</a:t>
            </a:r>
            <a:r>
              <a:rPr lang="en-US" sz="1600" dirty="0" smtClean="0"/>
              <a:t>0</a:t>
            </a:r>
            <a:endParaRPr lang="en-US" dirty="0"/>
          </a:p>
        </p:txBody>
      </p:sp>
      <p:sp>
        <p:nvSpPr>
          <p:cNvPr id="64" name="Oval 63"/>
          <p:cNvSpPr/>
          <p:nvPr/>
        </p:nvSpPr>
        <p:spPr>
          <a:xfrm>
            <a:off x="3215709" y="427367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263624" y="4320376"/>
            <a:ext cx="457200" cy="338554"/>
          </a:xfrm>
          <a:prstGeom prst="rect">
            <a:avLst/>
          </a:prstGeom>
          <a:noFill/>
        </p:spPr>
        <p:txBody>
          <a:bodyPr wrap="square" rtlCol="0">
            <a:spAutoFit/>
          </a:bodyPr>
          <a:lstStyle/>
          <a:p>
            <a:r>
              <a:rPr lang="en-US" sz="1600" dirty="0" smtClean="0"/>
              <a:t>18</a:t>
            </a:r>
            <a:endParaRPr lang="en-US" dirty="0"/>
          </a:p>
        </p:txBody>
      </p:sp>
      <p:sp>
        <p:nvSpPr>
          <p:cNvPr id="68" name="Oval 67"/>
          <p:cNvSpPr/>
          <p:nvPr/>
        </p:nvSpPr>
        <p:spPr>
          <a:xfrm>
            <a:off x="2764875"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812790" y="3501606"/>
            <a:ext cx="457200" cy="338554"/>
          </a:xfrm>
          <a:prstGeom prst="rect">
            <a:avLst/>
          </a:prstGeom>
          <a:noFill/>
        </p:spPr>
        <p:txBody>
          <a:bodyPr wrap="square" rtlCol="0">
            <a:spAutoFit/>
          </a:bodyPr>
          <a:lstStyle/>
          <a:p>
            <a:r>
              <a:rPr lang="en-US" sz="1600" dirty="0" smtClean="0"/>
              <a:t>15</a:t>
            </a:r>
            <a:endParaRPr lang="en-US" dirty="0"/>
          </a:p>
        </p:txBody>
      </p:sp>
      <p:sp>
        <p:nvSpPr>
          <p:cNvPr id="70" name="Oval 69"/>
          <p:cNvSpPr/>
          <p:nvPr/>
        </p:nvSpPr>
        <p:spPr>
          <a:xfrm>
            <a:off x="1606020" y="34290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651916" y="3476814"/>
            <a:ext cx="457200" cy="338554"/>
          </a:xfrm>
          <a:prstGeom prst="rect">
            <a:avLst/>
          </a:prstGeom>
          <a:noFill/>
        </p:spPr>
        <p:txBody>
          <a:bodyPr wrap="square" rtlCol="0">
            <a:spAutoFit/>
          </a:bodyPr>
          <a:lstStyle/>
          <a:p>
            <a:pPr algn="ctr"/>
            <a:r>
              <a:rPr lang="en-US" sz="1600" dirty="0" smtClean="0"/>
              <a:t>5</a:t>
            </a:r>
            <a:endParaRPr lang="en-US" dirty="0"/>
          </a:p>
        </p:txBody>
      </p:sp>
      <p:cxnSp>
        <p:nvCxnSpPr>
          <p:cNvPr id="5" name="Straight Arrow Connector 4"/>
          <p:cNvCxnSpPr>
            <a:stCxn id="2" idx="3"/>
            <a:endCxn id="50" idx="7"/>
          </p:cNvCxnSpPr>
          <p:nvPr/>
        </p:nvCxnSpPr>
        <p:spPr>
          <a:xfrm flipH="1">
            <a:off x="2689391" y="2462811"/>
            <a:ext cx="852848" cy="334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 idx="5"/>
            <a:endCxn id="48" idx="1"/>
          </p:cNvCxnSpPr>
          <p:nvPr/>
        </p:nvCxnSpPr>
        <p:spPr>
          <a:xfrm>
            <a:off x="3899410" y="2462811"/>
            <a:ext cx="970260" cy="251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0" idx="3"/>
            <a:endCxn id="70" idx="0"/>
          </p:cNvCxnSpPr>
          <p:nvPr/>
        </p:nvCxnSpPr>
        <p:spPr>
          <a:xfrm flipH="1">
            <a:off x="1858578" y="3129592"/>
            <a:ext cx="473642" cy="2994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0" idx="5"/>
            <a:endCxn id="68" idx="0"/>
          </p:cNvCxnSpPr>
          <p:nvPr/>
        </p:nvCxnSpPr>
        <p:spPr>
          <a:xfrm>
            <a:off x="2689391" y="3129592"/>
            <a:ext cx="328042" cy="3253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8" idx="3"/>
            <a:endCxn id="54" idx="0"/>
          </p:cNvCxnSpPr>
          <p:nvPr/>
        </p:nvCxnSpPr>
        <p:spPr>
          <a:xfrm flipH="1">
            <a:off x="4447044" y="3046713"/>
            <a:ext cx="422626" cy="45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8" idx="5"/>
            <a:endCxn id="64" idx="0"/>
          </p:cNvCxnSpPr>
          <p:nvPr/>
        </p:nvCxnSpPr>
        <p:spPr>
          <a:xfrm>
            <a:off x="3196018" y="3856333"/>
            <a:ext cx="272249" cy="4173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8" idx="5"/>
            <a:endCxn id="52" idx="1"/>
          </p:cNvCxnSpPr>
          <p:nvPr/>
        </p:nvCxnSpPr>
        <p:spPr>
          <a:xfrm>
            <a:off x="5226841" y="3046713"/>
            <a:ext cx="421852" cy="496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4" idx="5"/>
            <a:endCxn id="62" idx="0"/>
          </p:cNvCxnSpPr>
          <p:nvPr/>
        </p:nvCxnSpPr>
        <p:spPr>
          <a:xfrm>
            <a:off x="4625629" y="3903038"/>
            <a:ext cx="278615" cy="380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2" idx="3"/>
            <a:endCxn id="60" idx="0"/>
          </p:cNvCxnSpPr>
          <p:nvPr/>
        </p:nvCxnSpPr>
        <p:spPr>
          <a:xfrm flipH="1">
            <a:off x="5522479" y="3875504"/>
            <a:ext cx="126214" cy="414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6" idx="5"/>
            <a:endCxn id="58" idx="0"/>
          </p:cNvCxnSpPr>
          <p:nvPr/>
        </p:nvCxnSpPr>
        <p:spPr>
          <a:xfrm>
            <a:off x="6510979" y="4672478"/>
            <a:ext cx="278615" cy="4010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5"/>
            <a:endCxn id="56" idx="1"/>
          </p:cNvCxnSpPr>
          <p:nvPr/>
        </p:nvCxnSpPr>
        <p:spPr>
          <a:xfrm>
            <a:off x="6005864" y="3875504"/>
            <a:ext cx="147944" cy="464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6" name="Shape 1136"/>
          <p:cNvSpPr/>
          <p:nvPr/>
        </p:nvSpPr>
        <p:spPr>
          <a:xfrm>
            <a:off x="2237994" y="2697480"/>
            <a:ext cx="553212" cy="502920"/>
          </a:xfrm>
          <a:prstGeom prst="ellipse">
            <a:avLst/>
          </a:prstGeom>
          <a:noFill/>
          <a:ln w="31750" cap="flat" cmpd="sng">
            <a:solidFill>
              <a:srgbClr val="92D05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136" name="Shape 1136"/>
          <p:cNvSpPr/>
          <p:nvPr/>
        </p:nvSpPr>
        <p:spPr>
          <a:xfrm>
            <a:off x="3492633" y="2074486"/>
            <a:ext cx="457200" cy="457200"/>
          </a:xfrm>
          <a:prstGeom prst="ellipse">
            <a:avLst/>
          </a:prstGeom>
          <a:noFill/>
          <a:ln w="3175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Font typeface="Arial"/>
              <a:buNone/>
            </a:pPr>
            <a:endParaRPr sz="2000" b="1" i="0" u="none" strike="noStrike" cap="none">
              <a:solidFill>
                <a:schemeClr val="dk1"/>
              </a:solidFill>
              <a:latin typeface="Arial"/>
              <a:ea typeface="Arial"/>
              <a:cs typeface="Arial"/>
              <a:sym typeface="Arial"/>
            </a:endParaRPr>
          </a:p>
        </p:txBody>
      </p:sp>
      <p:sp>
        <p:nvSpPr>
          <p:cNvPr id="2" name="Oval 1"/>
          <p:cNvSpPr/>
          <p:nvPr/>
        </p:nvSpPr>
        <p:spPr>
          <a:xfrm>
            <a:off x="3472786" y="206137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20701" y="2108084"/>
            <a:ext cx="457200" cy="338554"/>
          </a:xfrm>
          <a:prstGeom prst="rect">
            <a:avLst/>
          </a:prstGeom>
          <a:noFill/>
        </p:spPr>
        <p:txBody>
          <a:bodyPr wrap="square" rtlCol="0">
            <a:spAutoFit/>
          </a:bodyPr>
          <a:lstStyle/>
          <a:p>
            <a:r>
              <a:rPr lang="en-US" sz="1600" dirty="0" smtClean="0"/>
              <a:t>20</a:t>
            </a:r>
            <a:endParaRPr lang="en-US" dirty="0"/>
          </a:p>
        </p:txBody>
      </p:sp>
      <p:sp>
        <p:nvSpPr>
          <p:cNvPr id="48" name="Oval 47"/>
          <p:cNvSpPr/>
          <p:nvPr/>
        </p:nvSpPr>
        <p:spPr>
          <a:xfrm>
            <a:off x="4791897"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848132" y="2691986"/>
            <a:ext cx="457200" cy="338554"/>
          </a:xfrm>
          <a:prstGeom prst="rect">
            <a:avLst/>
          </a:prstGeom>
          <a:noFill/>
        </p:spPr>
        <p:txBody>
          <a:bodyPr wrap="square" rtlCol="0">
            <a:spAutoFit/>
          </a:bodyPr>
          <a:lstStyle/>
          <a:p>
            <a:r>
              <a:rPr lang="en-US" sz="1600" dirty="0" smtClean="0"/>
              <a:t>35</a:t>
            </a:r>
            <a:endParaRPr lang="en-US" dirty="0"/>
          </a:p>
        </p:txBody>
      </p:sp>
      <p:sp>
        <p:nvSpPr>
          <p:cNvPr id="50" name="Oval 49"/>
          <p:cNvSpPr/>
          <p:nvPr/>
        </p:nvSpPr>
        <p:spPr>
          <a:xfrm>
            <a:off x="2286000" y="276691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09957" y="2829794"/>
            <a:ext cx="457200" cy="338554"/>
          </a:xfrm>
          <a:prstGeom prst="rect">
            <a:avLst/>
          </a:prstGeom>
          <a:noFill/>
        </p:spPr>
        <p:txBody>
          <a:bodyPr wrap="square" rtlCol="0">
            <a:spAutoFit/>
          </a:bodyPr>
          <a:lstStyle/>
          <a:p>
            <a:r>
              <a:rPr lang="en-US" sz="1600" dirty="0" smtClean="0"/>
              <a:t>15</a:t>
            </a:r>
            <a:endParaRPr lang="en-US" dirty="0"/>
          </a:p>
        </p:txBody>
      </p:sp>
      <p:sp>
        <p:nvSpPr>
          <p:cNvPr id="52" name="Oval 51"/>
          <p:cNvSpPr/>
          <p:nvPr/>
        </p:nvSpPr>
        <p:spPr>
          <a:xfrm>
            <a:off x="5579240" y="347407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627155" y="3520777"/>
            <a:ext cx="457200" cy="338554"/>
          </a:xfrm>
          <a:prstGeom prst="rect">
            <a:avLst/>
          </a:prstGeom>
          <a:noFill/>
        </p:spPr>
        <p:txBody>
          <a:bodyPr wrap="square" rtlCol="0">
            <a:spAutoFit/>
          </a:bodyPr>
          <a:lstStyle/>
          <a:p>
            <a:r>
              <a:rPr lang="en-US" sz="1600" dirty="0"/>
              <a:t>4</a:t>
            </a:r>
            <a:r>
              <a:rPr lang="en-US" sz="1600" dirty="0" smtClean="0"/>
              <a:t>0</a:t>
            </a:r>
            <a:endParaRPr lang="en-US" dirty="0"/>
          </a:p>
        </p:txBody>
      </p:sp>
      <p:sp>
        <p:nvSpPr>
          <p:cNvPr id="54" name="Oval 53"/>
          <p:cNvSpPr/>
          <p:nvPr/>
        </p:nvSpPr>
        <p:spPr>
          <a:xfrm>
            <a:off x="4103155" y="350160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179355" y="3548311"/>
            <a:ext cx="457200" cy="338554"/>
          </a:xfrm>
          <a:prstGeom prst="rect">
            <a:avLst/>
          </a:prstGeom>
          <a:noFill/>
        </p:spPr>
        <p:txBody>
          <a:bodyPr wrap="square" rtlCol="0">
            <a:spAutoFit/>
          </a:bodyPr>
          <a:lstStyle/>
          <a:p>
            <a:r>
              <a:rPr lang="en-US" sz="1600" dirty="0" smtClean="0"/>
              <a:t>25</a:t>
            </a:r>
            <a:endParaRPr lang="en-US" dirty="0"/>
          </a:p>
        </p:txBody>
      </p:sp>
      <p:sp>
        <p:nvSpPr>
          <p:cNvPr id="56" name="Oval 55"/>
          <p:cNvSpPr/>
          <p:nvPr/>
        </p:nvSpPr>
        <p:spPr>
          <a:xfrm>
            <a:off x="6265040" y="427104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312955" y="4317751"/>
            <a:ext cx="457200" cy="338554"/>
          </a:xfrm>
          <a:prstGeom prst="rect">
            <a:avLst/>
          </a:prstGeom>
          <a:noFill/>
        </p:spPr>
        <p:txBody>
          <a:bodyPr wrap="square" rtlCol="0">
            <a:spAutoFit/>
          </a:bodyPr>
          <a:lstStyle/>
          <a:p>
            <a:r>
              <a:rPr lang="en-US" sz="1600" dirty="0" smtClean="0"/>
              <a:t>45</a:t>
            </a:r>
            <a:endParaRPr lang="en-US" dirty="0"/>
          </a:p>
        </p:txBody>
      </p:sp>
      <p:sp>
        <p:nvSpPr>
          <p:cNvPr id="58" name="Oval 57"/>
          <p:cNvSpPr/>
          <p:nvPr/>
        </p:nvSpPr>
        <p:spPr>
          <a:xfrm>
            <a:off x="6541555" y="50734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589470" y="5120186"/>
            <a:ext cx="457200" cy="338554"/>
          </a:xfrm>
          <a:prstGeom prst="rect">
            <a:avLst/>
          </a:prstGeom>
          <a:noFill/>
        </p:spPr>
        <p:txBody>
          <a:bodyPr wrap="square" rtlCol="0">
            <a:spAutoFit/>
          </a:bodyPr>
          <a:lstStyle/>
          <a:p>
            <a:r>
              <a:rPr lang="en-US" sz="1600" dirty="0"/>
              <a:t>5</a:t>
            </a:r>
            <a:r>
              <a:rPr lang="en-US" sz="1600" dirty="0" smtClean="0"/>
              <a:t>0</a:t>
            </a:r>
            <a:endParaRPr lang="en-US" dirty="0"/>
          </a:p>
        </p:txBody>
      </p:sp>
      <p:sp>
        <p:nvSpPr>
          <p:cNvPr id="60" name="Oval 59"/>
          <p:cNvSpPr/>
          <p:nvPr/>
        </p:nvSpPr>
        <p:spPr>
          <a:xfrm>
            <a:off x="5246155" y="4290218"/>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294070" y="4336923"/>
            <a:ext cx="457200" cy="338554"/>
          </a:xfrm>
          <a:prstGeom prst="rect">
            <a:avLst/>
          </a:prstGeom>
          <a:noFill/>
        </p:spPr>
        <p:txBody>
          <a:bodyPr wrap="square" rtlCol="0">
            <a:spAutoFit/>
          </a:bodyPr>
          <a:lstStyle/>
          <a:p>
            <a:r>
              <a:rPr lang="en-US" sz="1600" dirty="0" smtClean="0"/>
              <a:t>38</a:t>
            </a:r>
            <a:endParaRPr lang="en-US" dirty="0"/>
          </a:p>
        </p:txBody>
      </p:sp>
      <p:sp>
        <p:nvSpPr>
          <p:cNvPr id="62" name="Oval 61"/>
          <p:cNvSpPr/>
          <p:nvPr/>
        </p:nvSpPr>
        <p:spPr>
          <a:xfrm>
            <a:off x="4560355" y="428358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36555" y="4330287"/>
            <a:ext cx="457200" cy="338554"/>
          </a:xfrm>
          <a:prstGeom prst="rect">
            <a:avLst/>
          </a:prstGeom>
          <a:noFill/>
        </p:spPr>
        <p:txBody>
          <a:bodyPr wrap="square" rtlCol="0">
            <a:spAutoFit/>
          </a:bodyPr>
          <a:lstStyle/>
          <a:p>
            <a:r>
              <a:rPr lang="en-US" sz="1600" dirty="0"/>
              <a:t>3</a:t>
            </a:r>
            <a:r>
              <a:rPr lang="en-US" sz="1600" dirty="0" smtClean="0"/>
              <a:t>0</a:t>
            </a:r>
            <a:endParaRPr lang="en-US" dirty="0"/>
          </a:p>
        </p:txBody>
      </p:sp>
      <p:sp>
        <p:nvSpPr>
          <p:cNvPr id="68" name="Oval 67"/>
          <p:cNvSpPr/>
          <p:nvPr/>
        </p:nvSpPr>
        <p:spPr>
          <a:xfrm>
            <a:off x="2903920"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960155" y="3501606"/>
            <a:ext cx="457200" cy="338554"/>
          </a:xfrm>
          <a:prstGeom prst="rect">
            <a:avLst/>
          </a:prstGeom>
          <a:noFill/>
        </p:spPr>
        <p:txBody>
          <a:bodyPr wrap="square" rtlCol="0">
            <a:spAutoFit/>
          </a:bodyPr>
          <a:lstStyle/>
          <a:p>
            <a:r>
              <a:rPr lang="en-US" sz="1600" dirty="0" smtClean="0"/>
              <a:t>18</a:t>
            </a:r>
            <a:endParaRPr lang="en-US" dirty="0"/>
          </a:p>
        </p:txBody>
      </p:sp>
      <p:sp>
        <p:nvSpPr>
          <p:cNvPr id="70" name="Oval 69"/>
          <p:cNvSpPr/>
          <p:nvPr/>
        </p:nvSpPr>
        <p:spPr>
          <a:xfrm>
            <a:off x="1600200"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600200" y="3505200"/>
            <a:ext cx="457200" cy="338554"/>
          </a:xfrm>
          <a:prstGeom prst="rect">
            <a:avLst/>
          </a:prstGeom>
          <a:noFill/>
        </p:spPr>
        <p:txBody>
          <a:bodyPr wrap="square" rtlCol="0">
            <a:spAutoFit/>
          </a:bodyPr>
          <a:lstStyle/>
          <a:p>
            <a:pPr algn="ctr"/>
            <a:r>
              <a:rPr lang="en-US" sz="1600" dirty="0" smtClean="0"/>
              <a:t>10</a:t>
            </a:r>
            <a:endParaRPr lang="en-US" dirty="0"/>
          </a:p>
        </p:txBody>
      </p:sp>
      <p:cxnSp>
        <p:nvCxnSpPr>
          <p:cNvPr id="5" name="Straight Arrow Connector 4"/>
          <p:cNvCxnSpPr>
            <a:stCxn id="2" idx="3"/>
          </p:cNvCxnSpPr>
          <p:nvPr/>
        </p:nvCxnSpPr>
        <p:spPr>
          <a:xfrm flipH="1">
            <a:off x="2693910" y="2462811"/>
            <a:ext cx="852848" cy="334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 idx="5"/>
          </p:cNvCxnSpPr>
          <p:nvPr/>
        </p:nvCxnSpPr>
        <p:spPr>
          <a:xfrm>
            <a:off x="3903929" y="2462811"/>
            <a:ext cx="970260" cy="251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1861078" y="3129592"/>
            <a:ext cx="475661" cy="3005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0" idx="5"/>
            <a:endCxn id="68" idx="1"/>
          </p:cNvCxnSpPr>
          <p:nvPr/>
        </p:nvCxnSpPr>
        <p:spPr>
          <a:xfrm>
            <a:off x="2717143" y="3168348"/>
            <a:ext cx="260749" cy="3554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54" idx="0"/>
          </p:cNvCxnSpPr>
          <p:nvPr/>
        </p:nvCxnSpPr>
        <p:spPr>
          <a:xfrm flipH="1">
            <a:off x="4355713" y="3046713"/>
            <a:ext cx="518476" cy="45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52" idx="1"/>
          </p:cNvCxnSpPr>
          <p:nvPr/>
        </p:nvCxnSpPr>
        <p:spPr>
          <a:xfrm>
            <a:off x="5231360" y="3046713"/>
            <a:ext cx="421852" cy="496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4" idx="5"/>
            <a:endCxn id="62" idx="0"/>
          </p:cNvCxnSpPr>
          <p:nvPr/>
        </p:nvCxnSpPr>
        <p:spPr>
          <a:xfrm>
            <a:off x="4534298" y="3903038"/>
            <a:ext cx="278615" cy="380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52" idx="3"/>
            <a:endCxn id="60" idx="0"/>
          </p:cNvCxnSpPr>
          <p:nvPr/>
        </p:nvCxnSpPr>
        <p:spPr>
          <a:xfrm flipH="1">
            <a:off x="5498713" y="3875504"/>
            <a:ext cx="154499" cy="414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6" idx="5"/>
            <a:endCxn id="58" idx="0"/>
          </p:cNvCxnSpPr>
          <p:nvPr/>
        </p:nvCxnSpPr>
        <p:spPr>
          <a:xfrm>
            <a:off x="6696183" y="4672478"/>
            <a:ext cx="97930" cy="4010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5"/>
            <a:endCxn id="56" idx="1"/>
          </p:cNvCxnSpPr>
          <p:nvPr/>
        </p:nvCxnSpPr>
        <p:spPr>
          <a:xfrm>
            <a:off x="6010383" y="3875504"/>
            <a:ext cx="328629" cy="464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45962"/>
            <a:ext cx="16891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Shape 1181"/>
          <p:cNvCxnSpPr/>
          <p:nvPr/>
        </p:nvCxnSpPr>
        <p:spPr>
          <a:xfrm rot="10800000" flipH="1">
            <a:off x="2221843" y="2304008"/>
            <a:ext cx="990599" cy="26987"/>
          </a:xfrm>
          <a:prstGeom prst="straightConnector1">
            <a:avLst/>
          </a:prstGeom>
          <a:noFill/>
          <a:ln w="31750" cap="flat" cmpd="sng">
            <a:solidFill>
              <a:srgbClr val="FF0000"/>
            </a:solidFill>
            <a:prstDash val="solid"/>
            <a:round/>
            <a:headEnd type="none" w="med" len="med"/>
            <a:tailEnd type="stealth" w="lg" len="lg"/>
          </a:ln>
        </p:spPr>
      </p:cxnSp>
      <p:cxnSp>
        <p:nvCxnSpPr>
          <p:cNvPr id="46" name="Shape 1178"/>
          <p:cNvCxnSpPr/>
          <p:nvPr/>
        </p:nvCxnSpPr>
        <p:spPr>
          <a:xfrm rot="10800000" flipH="1">
            <a:off x="7054672" y="5706885"/>
            <a:ext cx="1447800" cy="26987"/>
          </a:xfrm>
          <a:prstGeom prst="straightConnector1">
            <a:avLst/>
          </a:prstGeom>
          <a:noFill/>
          <a:ln w="31750" cap="flat" cmpd="sng">
            <a:solidFill>
              <a:srgbClr val="FF0000"/>
            </a:solidFill>
            <a:prstDash val="solid"/>
            <a:round/>
            <a:headEnd type="none" w="med" len="med"/>
            <a:tailEnd type="stealth" w="lg" len="lg"/>
          </a:ln>
        </p:spPr>
      </p:cxnSp>
      <p:sp>
        <p:nvSpPr>
          <p:cNvPr id="47" name="Shape 1179"/>
          <p:cNvSpPr txBox="1"/>
          <p:nvPr/>
        </p:nvSpPr>
        <p:spPr>
          <a:xfrm>
            <a:off x="6761117" y="5747283"/>
            <a:ext cx="1765299" cy="3968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2"/>
              </a:buClr>
              <a:buSzPct val="25000"/>
              <a:buFont typeface="Arial"/>
              <a:buNone/>
            </a:pPr>
            <a:r>
              <a:rPr lang="en-US" sz="2000" b="0" i="0" u="none" strike="noStrike" cap="none" dirty="0">
                <a:solidFill>
                  <a:srgbClr val="FF0000"/>
                </a:solidFill>
                <a:latin typeface="Arial"/>
                <a:ea typeface="Arial"/>
                <a:cs typeface="Arial"/>
                <a:sym typeface="Arial"/>
              </a:rPr>
              <a:t>single rotation</a:t>
            </a:r>
          </a:p>
        </p:txBody>
      </p:sp>
      <p:sp>
        <p:nvSpPr>
          <p:cNvPr id="4" name="TextBox 3"/>
          <p:cNvSpPr txBox="1"/>
          <p:nvPr/>
        </p:nvSpPr>
        <p:spPr>
          <a:xfrm>
            <a:off x="179182" y="1923418"/>
            <a:ext cx="2157557" cy="523220"/>
          </a:xfrm>
          <a:prstGeom prst="rect">
            <a:avLst/>
          </a:prstGeom>
          <a:noFill/>
        </p:spPr>
        <p:txBody>
          <a:bodyPr wrap="square" rtlCol="0">
            <a:spAutoFit/>
          </a:bodyPr>
          <a:lstStyle/>
          <a:p>
            <a:r>
              <a:rPr lang="en-US" dirty="0" smtClean="0">
                <a:solidFill>
                  <a:srgbClr val="FF0000"/>
                </a:solidFill>
              </a:rPr>
              <a:t>Continue to check balance factor at parent</a:t>
            </a:r>
            <a:endParaRPr lang="en-US" dirty="0">
              <a:solidFill>
                <a:srgbClr val="FF0000"/>
              </a:solidFill>
            </a:endParaRPr>
          </a:p>
        </p:txBody>
      </p:sp>
      <p:sp>
        <p:nvSpPr>
          <p:cNvPr id="42" name="Shape 109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An extended </a:t>
            </a:r>
            <a:r>
              <a:rPr lang="en-US" sz="3300" b="1" i="0" u="none" strike="noStrike" cap="none" dirty="0" smtClean="0">
                <a:solidFill>
                  <a:schemeClr val="accent6">
                    <a:lumMod val="75000"/>
                  </a:schemeClr>
                </a:solidFill>
                <a:latin typeface="Calibri"/>
                <a:ea typeface="Calibri"/>
                <a:cs typeface="Calibri"/>
                <a:sym typeface="Calibri"/>
              </a:rPr>
              <a:t>example (continued)</a:t>
            </a:r>
            <a:endParaRPr lang="en-US" sz="3300" b="1" i="0" u="none" strike="noStrike" cap="none" dirty="0">
              <a:solidFill>
                <a:schemeClr val="accent6">
                  <a:lumMod val="75000"/>
                </a:schemeClr>
              </a:solidFill>
              <a:latin typeface="Calibri"/>
              <a:ea typeface="Calibri"/>
              <a:cs typeface="Calibri"/>
              <a:sym typeface="Calibri"/>
            </a:endParaRPr>
          </a:p>
        </p:txBody>
      </p:sp>
    </p:spTree>
    <p:extLst>
      <p:ext uri="{BB962C8B-B14F-4D97-AF65-F5344CB8AC3E}">
        <p14:creationId xmlns:p14="http://schemas.microsoft.com/office/powerpoint/2010/main" val="96795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b="1">
                <a:solidFill>
                  <a:srgbClr val="FF0000"/>
                </a:solidFill>
              </a:rPr>
              <a:t>Link To: </a:t>
            </a:r>
            <a:r>
              <a:rPr lang="en-US" sz="3300" b="1" i="0" u="none" strike="noStrike" cap="none">
                <a:solidFill>
                  <a:srgbClr val="548135"/>
                </a:solidFill>
                <a:latin typeface="Calibri"/>
                <a:ea typeface="Calibri"/>
                <a:cs typeface="Calibri"/>
                <a:sym typeface="Calibri"/>
              </a:rPr>
              <a:t>Example: UNIX Directory</a:t>
            </a:r>
          </a:p>
        </p:txBody>
      </p:sp>
      <p:pic>
        <p:nvPicPr>
          <p:cNvPr id="129" name="Shape 129" descr="fig4_5"/>
          <p:cNvPicPr preferRelativeResize="0"/>
          <p:nvPr/>
        </p:nvPicPr>
        <p:blipFill rotWithShape="1">
          <a:blip r:embed="rId3">
            <a:alphaModFix/>
          </a:blip>
          <a:srcRect r="3046"/>
          <a:stretch/>
        </p:blipFill>
        <p:spPr>
          <a:xfrm>
            <a:off x="152400" y="1676400"/>
            <a:ext cx="8732837" cy="34861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2" name="Oval 1"/>
          <p:cNvSpPr/>
          <p:nvPr/>
        </p:nvSpPr>
        <p:spPr>
          <a:xfrm>
            <a:off x="3520701" y="2042207"/>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81400" y="2108084"/>
            <a:ext cx="457200" cy="338554"/>
          </a:xfrm>
          <a:prstGeom prst="rect">
            <a:avLst/>
          </a:prstGeom>
          <a:noFill/>
        </p:spPr>
        <p:txBody>
          <a:bodyPr wrap="square" rtlCol="0">
            <a:spAutoFit/>
          </a:bodyPr>
          <a:lstStyle/>
          <a:p>
            <a:r>
              <a:rPr lang="en-US" sz="1600" dirty="0" smtClean="0"/>
              <a:t>35</a:t>
            </a:r>
            <a:endParaRPr lang="en-US" dirty="0"/>
          </a:p>
        </p:txBody>
      </p:sp>
      <p:sp>
        <p:nvSpPr>
          <p:cNvPr id="48" name="Oval 47"/>
          <p:cNvSpPr/>
          <p:nvPr/>
        </p:nvSpPr>
        <p:spPr>
          <a:xfrm>
            <a:off x="4791897" y="264528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848132" y="2691986"/>
            <a:ext cx="457200" cy="338554"/>
          </a:xfrm>
          <a:prstGeom prst="rect">
            <a:avLst/>
          </a:prstGeom>
          <a:noFill/>
        </p:spPr>
        <p:txBody>
          <a:bodyPr wrap="square" rtlCol="0">
            <a:spAutoFit/>
          </a:bodyPr>
          <a:lstStyle/>
          <a:p>
            <a:r>
              <a:rPr lang="en-US" sz="1600" dirty="0" smtClean="0"/>
              <a:t>40</a:t>
            </a:r>
            <a:endParaRPr lang="en-US" dirty="0"/>
          </a:p>
        </p:txBody>
      </p:sp>
      <p:sp>
        <p:nvSpPr>
          <p:cNvPr id="50" name="Oval 49"/>
          <p:cNvSpPr/>
          <p:nvPr/>
        </p:nvSpPr>
        <p:spPr>
          <a:xfrm>
            <a:off x="2286000" y="276691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309957" y="2829794"/>
            <a:ext cx="457200" cy="338554"/>
          </a:xfrm>
          <a:prstGeom prst="rect">
            <a:avLst/>
          </a:prstGeom>
          <a:noFill/>
        </p:spPr>
        <p:txBody>
          <a:bodyPr wrap="square" rtlCol="0">
            <a:spAutoFit/>
          </a:bodyPr>
          <a:lstStyle/>
          <a:p>
            <a:r>
              <a:rPr lang="en-US" sz="1600" dirty="0" smtClean="0"/>
              <a:t>20</a:t>
            </a:r>
            <a:endParaRPr lang="en-US" dirty="0"/>
          </a:p>
        </p:txBody>
      </p:sp>
      <p:sp>
        <p:nvSpPr>
          <p:cNvPr id="52" name="Oval 51"/>
          <p:cNvSpPr/>
          <p:nvPr/>
        </p:nvSpPr>
        <p:spPr>
          <a:xfrm>
            <a:off x="5579240" y="3474072"/>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627155" y="3520777"/>
            <a:ext cx="457200" cy="338554"/>
          </a:xfrm>
          <a:prstGeom prst="rect">
            <a:avLst/>
          </a:prstGeom>
          <a:noFill/>
        </p:spPr>
        <p:txBody>
          <a:bodyPr wrap="square" rtlCol="0">
            <a:spAutoFit/>
          </a:bodyPr>
          <a:lstStyle/>
          <a:p>
            <a:r>
              <a:rPr lang="en-US" sz="1600" dirty="0" smtClean="0"/>
              <a:t>45</a:t>
            </a:r>
            <a:endParaRPr lang="en-US" dirty="0"/>
          </a:p>
        </p:txBody>
      </p:sp>
      <p:sp>
        <p:nvSpPr>
          <p:cNvPr id="54" name="Oval 53"/>
          <p:cNvSpPr/>
          <p:nvPr/>
        </p:nvSpPr>
        <p:spPr>
          <a:xfrm>
            <a:off x="4103155" y="350160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179355" y="3548311"/>
            <a:ext cx="457200" cy="338554"/>
          </a:xfrm>
          <a:prstGeom prst="rect">
            <a:avLst/>
          </a:prstGeom>
          <a:noFill/>
        </p:spPr>
        <p:txBody>
          <a:bodyPr wrap="square" rtlCol="0">
            <a:spAutoFit/>
          </a:bodyPr>
          <a:lstStyle/>
          <a:p>
            <a:r>
              <a:rPr lang="en-US" sz="1600" dirty="0" smtClean="0"/>
              <a:t>38</a:t>
            </a:r>
            <a:endParaRPr lang="en-US" dirty="0"/>
          </a:p>
        </p:txBody>
      </p:sp>
      <p:sp>
        <p:nvSpPr>
          <p:cNvPr id="56" name="Oval 55"/>
          <p:cNvSpPr/>
          <p:nvPr/>
        </p:nvSpPr>
        <p:spPr>
          <a:xfrm>
            <a:off x="6265040" y="4271046"/>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312955" y="4317751"/>
            <a:ext cx="457200" cy="338554"/>
          </a:xfrm>
          <a:prstGeom prst="rect">
            <a:avLst/>
          </a:prstGeom>
          <a:noFill/>
        </p:spPr>
        <p:txBody>
          <a:bodyPr wrap="square" rtlCol="0">
            <a:spAutoFit/>
          </a:bodyPr>
          <a:lstStyle/>
          <a:p>
            <a:r>
              <a:rPr lang="en-US" sz="1600" dirty="0" smtClean="0"/>
              <a:t>50</a:t>
            </a:r>
            <a:endParaRPr lang="en-US" dirty="0"/>
          </a:p>
        </p:txBody>
      </p:sp>
      <p:sp>
        <p:nvSpPr>
          <p:cNvPr id="60" name="Oval 59"/>
          <p:cNvSpPr/>
          <p:nvPr/>
        </p:nvSpPr>
        <p:spPr>
          <a:xfrm>
            <a:off x="1105548" y="4251874"/>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143000" y="4309646"/>
            <a:ext cx="457200" cy="338554"/>
          </a:xfrm>
          <a:prstGeom prst="rect">
            <a:avLst/>
          </a:prstGeom>
          <a:noFill/>
        </p:spPr>
        <p:txBody>
          <a:bodyPr wrap="square" rtlCol="0">
            <a:spAutoFit/>
          </a:bodyPr>
          <a:lstStyle/>
          <a:p>
            <a:r>
              <a:rPr lang="en-US" sz="1600" dirty="0" smtClean="0"/>
              <a:t>10</a:t>
            </a:r>
            <a:endParaRPr lang="en-US" dirty="0"/>
          </a:p>
        </p:txBody>
      </p:sp>
      <p:sp>
        <p:nvSpPr>
          <p:cNvPr id="62" name="Oval 61"/>
          <p:cNvSpPr/>
          <p:nvPr/>
        </p:nvSpPr>
        <p:spPr>
          <a:xfrm>
            <a:off x="3390124" y="4371800"/>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422559" y="4437677"/>
            <a:ext cx="457200" cy="338554"/>
          </a:xfrm>
          <a:prstGeom prst="rect">
            <a:avLst/>
          </a:prstGeom>
          <a:noFill/>
        </p:spPr>
        <p:txBody>
          <a:bodyPr wrap="square" rtlCol="0">
            <a:spAutoFit/>
          </a:bodyPr>
          <a:lstStyle/>
          <a:p>
            <a:r>
              <a:rPr lang="en-US" sz="1600" dirty="0"/>
              <a:t>3</a:t>
            </a:r>
            <a:r>
              <a:rPr lang="en-US" sz="1600" dirty="0" smtClean="0"/>
              <a:t>0</a:t>
            </a:r>
            <a:endParaRPr lang="en-US" dirty="0"/>
          </a:p>
        </p:txBody>
      </p:sp>
      <p:sp>
        <p:nvSpPr>
          <p:cNvPr id="68" name="Oval 67"/>
          <p:cNvSpPr/>
          <p:nvPr/>
        </p:nvSpPr>
        <p:spPr>
          <a:xfrm>
            <a:off x="2903920" y="345490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960155" y="3501606"/>
            <a:ext cx="457200" cy="338554"/>
          </a:xfrm>
          <a:prstGeom prst="rect">
            <a:avLst/>
          </a:prstGeom>
          <a:noFill/>
        </p:spPr>
        <p:txBody>
          <a:bodyPr wrap="square" rtlCol="0">
            <a:spAutoFit/>
          </a:bodyPr>
          <a:lstStyle/>
          <a:p>
            <a:r>
              <a:rPr lang="en-US" sz="1600" dirty="0" smtClean="0"/>
              <a:t>25</a:t>
            </a:r>
            <a:endParaRPr lang="en-US" dirty="0"/>
          </a:p>
        </p:txBody>
      </p:sp>
      <p:sp>
        <p:nvSpPr>
          <p:cNvPr id="70" name="Oval 69"/>
          <p:cNvSpPr/>
          <p:nvPr/>
        </p:nvSpPr>
        <p:spPr>
          <a:xfrm>
            <a:off x="1600200" y="3430109"/>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600200" y="3505200"/>
            <a:ext cx="457200" cy="338554"/>
          </a:xfrm>
          <a:prstGeom prst="rect">
            <a:avLst/>
          </a:prstGeom>
          <a:noFill/>
        </p:spPr>
        <p:txBody>
          <a:bodyPr wrap="square" rtlCol="0">
            <a:spAutoFit/>
          </a:bodyPr>
          <a:lstStyle/>
          <a:p>
            <a:pPr algn="ctr"/>
            <a:r>
              <a:rPr lang="en-US" sz="1600" dirty="0" smtClean="0"/>
              <a:t>15</a:t>
            </a:r>
            <a:endParaRPr lang="en-US" dirty="0"/>
          </a:p>
        </p:txBody>
      </p:sp>
      <p:cxnSp>
        <p:nvCxnSpPr>
          <p:cNvPr id="5" name="Straight Arrow Connector 4"/>
          <p:cNvCxnSpPr>
            <a:stCxn id="2" idx="3"/>
          </p:cNvCxnSpPr>
          <p:nvPr/>
        </p:nvCxnSpPr>
        <p:spPr>
          <a:xfrm flipH="1">
            <a:off x="2703275" y="2443639"/>
            <a:ext cx="891398" cy="418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 idx="5"/>
          </p:cNvCxnSpPr>
          <p:nvPr/>
        </p:nvCxnSpPr>
        <p:spPr>
          <a:xfrm>
            <a:off x="3951844" y="2443639"/>
            <a:ext cx="970260" cy="251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1861078" y="3129592"/>
            <a:ext cx="475661" cy="3005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0" idx="5"/>
            <a:endCxn id="68" idx="1"/>
          </p:cNvCxnSpPr>
          <p:nvPr/>
        </p:nvCxnSpPr>
        <p:spPr>
          <a:xfrm>
            <a:off x="2717143" y="3168348"/>
            <a:ext cx="260749" cy="3554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54" idx="0"/>
          </p:cNvCxnSpPr>
          <p:nvPr/>
        </p:nvCxnSpPr>
        <p:spPr>
          <a:xfrm flipH="1">
            <a:off x="4355713" y="3046713"/>
            <a:ext cx="518476" cy="454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52" idx="1"/>
          </p:cNvCxnSpPr>
          <p:nvPr/>
        </p:nvCxnSpPr>
        <p:spPr>
          <a:xfrm>
            <a:off x="5231360" y="3046713"/>
            <a:ext cx="421852" cy="4962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68" idx="5"/>
            <a:endCxn id="62" idx="0"/>
          </p:cNvCxnSpPr>
          <p:nvPr/>
        </p:nvCxnSpPr>
        <p:spPr>
          <a:xfrm>
            <a:off x="3335063" y="3856333"/>
            <a:ext cx="307619" cy="5154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0" idx="3"/>
            <a:endCxn id="60" idx="0"/>
          </p:cNvCxnSpPr>
          <p:nvPr/>
        </p:nvCxnSpPr>
        <p:spPr>
          <a:xfrm flipH="1">
            <a:off x="1358106" y="3831541"/>
            <a:ext cx="316066" cy="4203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2" idx="5"/>
            <a:endCxn id="56" idx="1"/>
          </p:cNvCxnSpPr>
          <p:nvPr/>
        </p:nvCxnSpPr>
        <p:spPr>
          <a:xfrm>
            <a:off x="6010383" y="3875504"/>
            <a:ext cx="328629" cy="4644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014738" y="4317751"/>
            <a:ext cx="505115" cy="4703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057400" y="4343400"/>
            <a:ext cx="457200" cy="338554"/>
          </a:xfrm>
          <a:prstGeom prst="rect">
            <a:avLst/>
          </a:prstGeom>
          <a:noFill/>
        </p:spPr>
        <p:txBody>
          <a:bodyPr wrap="square" rtlCol="0">
            <a:spAutoFit/>
          </a:bodyPr>
          <a:lstStyle/>
          <a:p>
            <a:r>
              <a:rPr lang="en-US" sz="1600" dirty="0" smtClean="0"/>
              <a:t>18</a:t>
            </a:r>
            <a:endParaRPr lang="en-US" dirty="0"/>
          </a:p>
        </p:txBody>
      </p:sp>
      <p:cxnSp>
        <p:nvCxnSpPr>
          <p:cNvPr id="66" name="Straight Arrow Connector 65"/>
          <p:cNvCxnSpPr>
            <a:stCxn id="70" idx="5"/>
            <a:endCxn id="64" idx="0"/>
          </p:cNvCxnSpPr>
          <p:nvPr/>
        </p:nvCxnSpPr>
        <p:spPr>
          <a:xfrm>
            <a:off x="2031343" y="3831541"/>
            <a:ext cx="235953" cy="486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5239" y="5819422"/>
            <a:ext cx="6272357" cy="584775"/>
          </a:xfrm>
          <a:prstGeom prst="rect">
            <a:avLst/>
          </a:prstGeom>
        </p:spPr>
        <p:txBody>
          <a:bodyPr wrap="square">
            <a:spAutoFit/>
          </a:bodyPr>
          <a:lstStyle/>
          <a:p>
            <a:r>
              <a:rPr lang="en-US" sz="1600" b="1" dirty="0"/>
              <a:t>For deletion, after rotation, we need to continue tracing upward to see if AVL-tree property is violated at other </a:t>
            </a:r>
            <a:r>
              <a:rPr lang="en-US" sz="1600" b="1" dirty="0" smtClean="0"/>
              <a:t>nodes.</a:t>
            </a:r>
            <a:endParaRPr lang="en-US" sz="1600" b="1" dirty="0"/>
          </a:p>
        </p:txBody>
      </p:sp>
      <p:sp>
        <p:nvSpPr>
          <p:cNvPr id="42" name="Shape 1094"/>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300" b="1" i="0" u="none" strike="noStrike" cap="none" dirty="0">
                <a:solidFill>
                  <a:schemeClr val="accent6">
                    <a:lumMod val="75000"/>
                  </a:schemeClr>
                </a:solidFill>
                <a:latin typeface="Calibri"/>
                <a:ea typeface="Calibri"/>
                <a:cs typeface="Calibri"/>
                <a:sym typeface="Calibri"/>
              </a:rPr>
              <a:t>Deletion: An extended </a:t>
            </a:r>
            <a:r>
              <a:rPr lang="en-US" sz="3300" b="1" i="0" u="none" strike="noStrike" cap="none" dirty="0" smtClean="0">
                <a:solidFill>
                  <a:schemeClr val="accent6">
                    <a:lumMod val="75000"/>
                  </a:schemeClr>
                </a:solidFill>
                <a:latin typeface="Calibri"/>
                <a:ea typeface="Calibri"/>
                <a:cs typeface="Calibri"/>
                <a:sym typeface="Calibri"/>
              </a:rPr>
              <a:t>example (continued)</a:t>
            </a:r>
            <a:endParaRPr lang="en-US" sz="3300" b="1" i="0" u="none" strike="noStrike" cap="none" dirty="0">
              <a:solidFill>
                <a:schemeClr val="accent6">
                  <a:lumMod val="75000"/>
                </a:schemeClr>
              </a:solidFill>
              <a:latin typeface="Calibri"/>
              <a:ea typeface="Calibri"/>
              <a:cs typeface="Calibri"/>
              <a:sym typeface="Calibri"/>
            </a:endParaRPr>
          </a:p>
        </p:txBody>
      </p:sp>
      <p:sp>
        <p:nvSpPr>
          <p:cNvPr id="8" name="Down Ribbon 7"/>
          <p:cNvSpPr/>
          <p:nvPr/>
        </p:nvSpPr>
        <p:spPr>
          <a:xfrm rot="20859204">
            <a:off x="6303478" y="4867683"/>
            <a:ext cx="2133600" cy="745941"/>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AVL tree</a:t>
            </a:r>
            <a:r>
              <a:rPr lang="en-US" b="1" dirty="0" smtClean="0"/>
              <a:t>!!</a:t>
            </a:r>
            <a:endParaRPr lang="en-US" dirty="0"/>
          </a:p>
        </p:txBody>
      </p:sp>
    </p:spTree>
    <p:extLst>
      <p:ext uri="{BB962C8B-B14F-4D97-AF65-F5344CB8AC3E}">
        <p14:creationId xmlns:p14="http://schemas.microsoft.com/office/powerpoint/2010/main" val="2787088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Shape 1262"/>
          <p:cNvSpPr txBox="1">
            <a:spLocks noGrp="1"/>
          </p:cNvSpPr>
          <p:nvPr>
            <p:ph type="ctrTitle"/>
          </p:nvPr>
        </p:nvSpPr>
        <p:spPr>
          <a:xfrm>
            <a:off x="1143000" y="1122362"/>
            <a:ext cx="6858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548135"/>
              </a:buClr>
              <a:buSzPct val="25000"/>
              <a:buFont typeface="Calibri"/>
              <a:buNone/>
            </a:pPr>
            <a:r>
              <a:rPr lang="en-US" sz="6600" b="1" i="0" u="none" strike="noStrike" cap="none">
                <a:solidFill>
                  <a:srgbClr val="548135"/>
                </a:solidFill>
                <a:latin typeface="Calibri"/>
                <a:ea typeface="Calibri"/>
                <a:cs typeface="Calibri"/>
                <a:sym typeface="Calibri"/>
              </a:rPr>
              <a:t>END OF SLIDES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descr="fig4_7"/>
          <p:cNvPicPr preferRelativeResize="0"/>
          <p:nvPr/>
        </p:nvPicPr>
        <p:blipFill rotWithShape="1">
          <a:blip r:embed="rId3">
            <a:alphaModFix/>
          </a:blip>
          <a:srcRect b="8102"/>
          <a:stretch/>
        </p:blipFill>
        <p:spPr>
          <a:xfrm>
            <a:off x="2667000" y="304800"/>
            <a:ext cx="3906838" cy="6248399"/>
          </a:xfrm>
          <a:prstGeom prst="rect">
            <a:avLst/>
          </a:prstGeom>
          <a:noFill/>
          <a:ln>
            <a:noFill/>
          </a:ln>
        </p:spPr>
      </p:pic>
      <p:sp>
        <p:nvSpPr>
          <p:cNvPr id="135" name="Shape 135"/>
          <p:cNvSpPr txBox="1">
            <a:spLocks noGrp="1"/>
          </p:cNvSpPr>
          <p:nvPr>
            <p:ph type="body" idx="4294967295"/>
          </p:nvPr>
        </p:nvSpPr>
        <p:spPr>
          <a:xfrm>
            <a:off x="0" y="1676400"/>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Preorder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descr="fig4_10"/>
          <p:cNvPicPr preferRelativeResize="0"/>
          <p:nvPr/>
        </p:nvPicPr>
        <p:blipFill rotWithShape="1">
          <a:blip r:embed="rId3">
            <a:alphaModFix/>
          </a:blip>
          <a:srcRect b="8180"/>
          <a:stretch/>
        </p:blipFill>
        <p:spPr>
          <a:xfrm>
            <a:off x="2895600" y="228600"/>
            <a:ext cx="3265487" cy="6324600"/>
          </a:xfrm>
          <a:prstGeom prst="rect">
            <a:avLst/>
          </a:prstGeom>
          <a:noFill/>
          <a:ln>
            <a:noFill/>
          </a:ln>
        </p:spPr>
      </p:pic>
      <p:sp>
        <p:nvSpPr>
          <p:cNvPr id="141" name="Shape 141"/>
          <p:cNvSpPr txBox="1">
            <a:spLocks noGrp="1"/>
          </p:cNvSpPr>
          <p:nvPr>
            <p:ph type="body" idx="4294967295"/>
          </p:nvPr>
        </p:nvSpPr>
        <p:spPr>
          <a:xfrm>
            <a:off x="0" y="1676400"/>
            <a:ext cx="7848599" cy="48006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buClr>
                <a:schemeClr val="dk1"/>
              </a:buClr>
              <a:buSzPct val="100000"/>
              <a:buFont typeface="Arial"/>
              <a:buChar char="•"/>
            </a:pPr>
            <a:r>
              <a:rPr lang="en-US" sz="2100" b="0" i="0" u="none" strike="noStrike" cap="none">
                <a:solidFill>
                  <a:schemeClr val="dk1"/>
                </a:solidFill>
                <a:latin typeface="Calibri"/>
                <a:ea typeface="Calibri"/>
                <a:cs typeface="Calibri"/>
                <a:sym typeface="Calibri"/>
              </a:rPr>
              <a:t>Postorder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28650" y="365126"/>
            <a:ext cx="7886700"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548135"/>
              </a:buClr>
              <a:buSzPct val="25000"/>
              <a:buFont typeface="Calibri"/>
              <a:buNone/>
            </a:pPr>
            <a:r>
              <a:rPr lang="en-US" sz="3600" b="1" i="0" u="none" strike="noStrike" cap="none">
                <a:solidFill>
                  <a:srgbClr val="548135"/>
                </a:solidFill>
                <a:latin typeface="Calibri"/>
                <a:ea typeface="Calibri"/>
                <a:cs typeface="Calibri"/>
                <a:sym typeface="Calibri"/>
              </a:rPr>
              <a:t>Binary Trees</a:t>
            </a:r>
          </a:p>
        </p:txBody>
      </p:sp>
      <p:pic>
        <p:nvPicPr>
          <p:cNvPr id="147" name="Shape 147"/>
          <p:cNvPicPr preferRelativeResize="0"/>
          <p:nvPr/>
        </p:nvPicPr>
        <p:blipFill rotWithShape="1">
          <a:blip r:embed="rId3">
            <a:alphaModFix/>
          </a:blip>
          <a:srcRect/>
          <a:stretch/>
        </p:blipFill>
        <p:spPr>
          <a:xfrm>
            <a:off x="2590800" y="2514600"/>
            <a:ext cx="3846600" cy="1779600"/>
          </a:xfrm>
          <a:prstGeom prst="rect">
            <a:avLst/>
          </a:prstGeom>
          <a:noFill/>
          <a:ln>
            <a:noFill/>
          </a:ln>
        </p:spPr>
      </p:pic>
      <p:sp>
        <p:nvSpPr>
          <p:cNvPr id="148" name="Shape 148"/>
          <p:cNvSpPr txBox="1">
            <a:spLocks noGrp="1"/>
          </p:cNvSpPr>
          <p:nvPr>
            <p:ph type="body" idx="1"/>
          </p:nvPr>
        </p:nvSpPr>
        <p:spPr>
          <a:xfrm>
            <a:off x="609600" y="1981200"/>
            <a:ext cx="7848600" cy="5029200"/>
          </a:xfrm>
          <a:prstGeom prst="rect">
            <a:avLst/>
          </a:prstGeom>
          <a:noFill/>
          <a:ln>
            <a:noFill/>
          </a:ln>
        </p:spPr>
        <p:txBody>
          <a:bodyPr lIns="91425" tIns="45700" rIns="91425" bIns="45700" anchor="t" anchorCtr="0">
            <a:noAutofit/>
          </a:bodyPr>
          <a:lstStyle/>
          <a:p>
            <a:pPr marL="171450" marR="0" lvl="0" indent="-171450" algn="l" rtl="0">
              <a:lnSpc>
                <a:spcPct val="90000"/>
              </a:lnSpc>
              <a:spcBef>
                <a:spcPts val="0"/>
              </a:spcBef>
              <a:spcAft>
                <a:spcPts val="0"/>
              </a:spcAft>
              <a:buClr>
                <a:schemeClr val="dk1"/>
              </a:buClr>
              <a:buSzPct val="100000"/>
              <a:buFont typeface="Arial"/>
              <a:buChar char="•"/>
            </a:pPr>
            <a:r>
              <a:rPr lang="en-US" sz="2000" b="0" i="0" u="none" strike="noStrike" cap="none">
                <a:solidFill>
                  <a:schemeClr val="dk1"/>
                </a:solidFill>
                <a:latin typeface="Calibri"/>
                <a:ea typeface="Calibri"/>
                <a:cs typeface="Calibri"/>
                <a:sym typeface="Calibri"/>
              </a:rPr>
              <a:t>A tree in which no node can have more than two children</a:t>
            </a: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2000" b="0" i="0" u="none" strike="noStrike" cap="none">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ct val="100000"/>
              <a:buFont typeface="Arial"/>
              <a:buNone/>
            </a:pPr>
            <a:endParaRPr sz="900" b="0" i="0" u="none" strike="noStrike" cap="none">
              <a:solidFill>
                <a:schemeClr val="dk1"/>
              </a:solidFill>
              <a:latin typeface="Calibri"/>
              <a:ea typeface="Calibri"/>
              <a:cs typeface="Calibri"/>
              <a:sym typeface="Calibri"/>
            </a:endParaRPr>
          </a:p>
          <a:p>
            <a:pPr marL="0" marR="0" lvl="0" indent="0" algn="l" rtl="0">
              <a:lnSpc>
                <a:spcPct val="90000"/>
              </a:lnSpc>
              <a:spcBef>
                <a:spcPts val="750"/>
              </a:spcBef>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2041</Words>
  <Application>Microsoft Office PowerPoint</Application>
  <PresentationFormat>On-screen Show (4:3)</PresentationFormat>
  <Paragraphs>500</Paragraphs>
  <Slides>61</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Arial Narrow</vt:lpstr>
      <vt:lpstr>Times New Roman</vt:lpstr>
      <vt:lpstr>Office Theme</vt:lpstr>
      <vt:lpstr>PowerPoint Presentation</vt:lpstr>
      <vt:lpstr>Trees</vt:lpstr>
      <vt:lpstr>Some Terminologies</vt:lpstr>
      <vt:lpstr>Some Terminologies</vt:lpstr>
      <vt:lpstr>Tree traversal</vt:lpstr>
      <vt:lpstr>Link To: Example: UNIX Directory</vt:lpstr>
      <vt:lpstr>PowerPoint Presentation</vt:lpstr>
      <vt:lpstr>PowerPoint Presentation</vt:lpstr>
      <vt:lpstr>Binary Trees</vt:lpstr>
      <vt:lpstr>Binary Trees</vt:lpstr>
      <vt:lpstr>Tree traversal for binary trees</vt:lpstr>
      <vt:lpstr>Preorder, Postorder and Inorder</vt:lpstr>
      <vt:lpstr>Example: Expression Trees</vt:lpstr>
      <vt:lpstr>Preorder, Postorder and Inorder</vt:lpstr>
      <vt:lpstr>Preorder, Postorder and Inorder</vt:lpstr>
      <vt:lpstr>Preorder, Postorder and Inorder</vt:lpstr>
      <vt:lpstr>Implementation of Binary Tree</vt:lpstr>
      <vt:lpstr>Binary Search Trees</vt:lpstr>
      <vt:lpstr>Binary Search Trees</vt:lpstr>
      <vt:lpstr>Which of these is not BST?</vt:lpstr>
      <vt:lpstr>Binary search trees</vt:lpstr>
      <vt:lpstr>Implementation of Binary Search Tree</vt:lpstr>
      <vt:lpstr>Implementation of a BST using an array</vt:lpstr>
      <vt:lpstr>Implementation of BST using array for Incomplete Binary Tree</vt:lpstr>
      <vt:lpstr>Searching BST</vt:lpstr>
      <vt:lpstr>PowerPoint Presentation</vt:lpstr>
      <vt:lpstr>Searching (Find)</vt:lpstr>
      <vt:lpstr>Inorder traversal of BST</vt:lpstr>
      <vt:lpstr>findMin/ findMax</vt:lpstr>
      <vt:lpstr>Inserting a node in BST</vt:lpstr>
      <vt:lpstr>Deleting a node from BST</vt:lpstr>
      <vt:lpstr>Three cases in deletion</vt:lpstr>
      <vt:lpstr>Three cases in deletion</vt:lpstr>
      <vt:lpstr>Three cases in deletion</vt:lpstr>
      <vt:lpstr>Balanced binary tree</vt:lpstr>
      <vt:lpstr>Why balanced binary search tree?</vt:lpstr>
      <vt:lpstr>AVL tree</vt:lpstr>
      <vt:lpstr>Calculating balancing factor, d</vt:lpstr>
      <vt:lpstr>Are these AVL trees?</vt:lpstr>
      <vt:lpstr>Why AVL tree?</vt:lpstr>
      <vt:lpstr>Consequence of Insertion or Deletion</vt:lpstr>
      <vt:lpstr>Constructing an AVL tree</vt:lpstr>
      <vt:lpstr>Measure of Imbalance</vt:lpstr>
      <vt:lpstr>Cases of Unbalanced AVL</vt:lpstr>
      <vt:lpstr>Case 1 Unbalanced AVL</vt:lpstr>
      <vt:lpstr>Case 2 Unbalanced AVL</vt:lpstr>
      <vt:lpstr>Case 3 Unbalanced AVL</vt:lpstr>
      <vt:lpstr>Case 4 Unbalanced AVL</vt:lpstr>
      <vt:lpstr>Example: Single rotation</vt:lpstr>
      <vt:lpstr>Example: Double rotation</vt:lpstr>
      <vt:lpstr>An extended example</vt:lpstr>
      <vt:lpstr>PowerPoint Presentation</vt:lpstr>
      <vt:lpstr>PowerPoint Presentation</vt:lpstr>
      <vt:lpstr>PowerPoint Presentation</vt:lpstr>
      <vt:lpstr>Consequence of Deletion </vt:lpstr>
      <vt:lpstr>Deletion – an example on Single Rotation</vt:lpstr>
      <vt:lpstr>Deletion – an example on Double Rotation</vt:lpstr>
      <vt:lpstr>Deletion: An extended example</vt:lpstr>
      <vt:lpstr>Deletion: An extended example (continued)</vt:lpstr>
      <vt:lpstr>Deletion: An extended example (continued)</vt:lpstr>
      <vt:lpstr>END OF SLIDES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modified xsi:type="dcterms:W3CDTF">2017-11-06T06:54:22Z</dcterms:modified>
</cp:coreProperties>
</file>