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sldIdLst>
    <p:sldId id="325" r:id="rId2"/>
    <p:sldId id="447" r:id="rId3"/>
    <p:sldId id="448" r:id="rId4"/>
    <p:sldId id="499" r:id="rId5"/>
    <p:sldId id="450" r:id="rId6"/>
    <p:sldId id="497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9" r:id="rId15"/>
    <p:sldId id="460" r:id="rId16"/>
    <p:sldId id="462" r:id="rId17"/>
    <p:sldId id="461" r:id="rId18"/>
    <p:sldId id="463" r:id="rId19"/>
    <p:sldId id="464" r:id="rId20"/>
    <p:sldId id="465" r:id="rId21"/>
    <p:sldId id="466" r:id="rId22"/>
    <p:sldId id="498" r:id="rId2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0" autoAdjust="0"/>
  </p:normalViewPr>
  <p:slideViewPr>
    <p:cSldViewPr>
      <p:cViewPr>
        <p:scale>
          <a:sx n="57" d="100"/>
          <a:sy n="57" d="100"/>
        </p:scale>
        <p:origin x="-1524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fld id="{076023C7-0F9A-4D47-8402-A07A00A44E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26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968-C345-4379-8C3E-43EBB3ACB32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7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14F8-18A0-4BBD-830A-6A2EDDD24F3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2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2BF-7F0A-4F30-A297-70058085377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6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72D7-273F-40F3-98C7-0EB185E74A2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99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3263-CF5D-41EF-9C07-7EC0888D5361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3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D6D5-ECBC-4B84-92DC-7A2A436EF519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6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6A4-6169-4684-AD57-6DF2BAC2D9A1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6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A5A-F2A2-440B-B193-D1F676AE733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49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47CB-93F1-4A29-8FA3-3067B05F6E0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8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DB1B-241A-4BBA-8D49-BB5F3391316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317B-3F8C-4819-94B6-B573DAFA01C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2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FC95D79-E6E5-4386-9C2E-62B2E4D8C83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  <a:t>Connected Components,</a:t>
            </a:r>
            <a:b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  <a:t>Directed graphs,</a:t>
            </a:r>
            <a:b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  <a:t>Topological 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713788" y="17621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Font typeface="Monotype Sorts" pitchFamily="2" charset="2"/>
              <a:buNone/>
            </a:pPr>
            <a:endParaRPr lang="en-US" altLang="zh-TW" sz="1600" b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91322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Tree arises in many computer science applications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 graph G is a tree if and only if it is connected and acyclic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(Acyclic means it does not contain any simple cycles)</a:t>
            </a: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The following statements are equivalent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G is a tree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G is acyclic and has exactly n-1 edges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G is connected and has exactly n-1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60854"/>
            <a:ext cx="7269480" cy="13255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Tree as a (directed) Graph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057400" y="1828800"/>
            <a:ext cx="41275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528763" y="2362200"/>
            <a:ext cx="414337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595563" y="2362200"/>
            <a:ext cx="41275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166813" y="3157538"/>
            <a:ext cx="414337" cy="425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838325" y="3155950"/>
            <a:ext cx="414338" cy="425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111500" y="3157538"/>
            <a:ext cx="414338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2595563" y="4219575"/>
            <a:ext cx="41275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16</a:t>
            </a:r>
          </a:p>
        </p:txBody>
      </p:sp>
      <p:cxnSp>
        <p:nvCxnSpPr>
          <p:cNvPr id="17418" name="AutoShape 10"/>
          <p:cNvCxnSpPr>
            <a:cxnSpLocks noChangeShapeType="1"/>
            <a:stCxn id="17411" idx="3"/>
            <a:endCxn id="17412" idx="0"/>
          </p:cNvCxnSpPr>
          <p:nvPr/>
        </p:nvCxnSpPr>
        <p:spPr bwMode="auto">
          <a:xfrm flipH="1">
            <a:off x="1736725" y="2190750"/>
            <a:ext cx="3810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1"/>
          <p:cNvCxnSpPr>
            <a:cxnSpLocks noChangeShapeType="1"/>
            <a:stCxn id="17411" idx="5"/>
            <a:endCxn id="17413" idx="0"/>
          </p:cNvCxnSpPr>
          <p:nvPr/>
        </p:nvCxnSpPr>
        <p:spPr bwMode="auto">
          <a:xfrm>
            <a:off x="2409825" y="2190750"/>
            <a:ext cx="392113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2"/>
          <p:cNvCxnSpPr>
            <a:cxnSpLocks noChangeShapeType="1"/>
            <a:stCxn id="17412" idx="3"/>
            <a:endCxn id="17414" idx="0"/>
          </p:cNvCxnSpPr>
          <p:nvPr/>
        </p:nvCxnSpPr>
        <p:spPr bwMode="auto">
          <a:xfrm flipH="1">
            <a:off x="1373188" y="2724150"/>
            <a:ext cx="21590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3"/>
          <p:cNvCxnSpPr>
            <a:cxnSpLocks noChangeShapeType="1"/>
            <a:stCxn id="17412" idx="5"/>
            <a:endCxn id="17415" idx="0"/>
          </p:cNvCxnSpPr>
          <p:nvPr/>
        </p:nvCxnSpPr>
        <p:spPr bwMode="auto">
          <a:xfrm>
            <a:off x="1882775" y="2724150"/>
            <a:ext cx="163513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4"/>
          <p:cNvCxnSpPr>
            <a:cxnSpLocks noChangeShapeType="1"/>
            <a:stCxn id="17413" idx="5"/>
            <a:endCxn id="17416" idx="0"/>
          </p:cNvCxnSpPr>
          <p:nvPr/>
        </p:nvCxnSpPr>
        <p:spPr bwMode="auto">
          <a:xfrm>
            <a:off x="2947988" y="2724150"/>
            <a:ext cx="371475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5"/>
          <p:cNvCxnSpPr>
            <a:cxnSpLocks noChangeShapeType="1"/>
            <a:stCxn id="17416" idx="4"/>
            <a:endCxn id="17417" idx="0"/>
          </p:cNvCxnSpPr>
          <p:nvPr/>
        </p:nvCxnSpPr>
        <p:spPr bwMode="auto">
          <a:xfrm flipH="1">
            <a:off x="2801938" y="3581400"/>
            <a:ext cx="5175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267200" y="1298575"/>
            <a:ext cx="51038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Is it a graph?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Does it contain cycles?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   (in other words,  is it acyclic)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How many vertices?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How many edges?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Directed Graph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graph is directed if direction is assigned to each edge.  We call the directed edges </a:t>
            </a:r>
            <a:r>
              <a:rPr lang="en-US" altLang="zh-CN" i="1" smtClean="0">
                <a:solidFill>
                  <a:srgbClr val="00FF00"/>
                </a:solidFill>
                <a:ea typeface="宋体" panose="02010600030101010101" pitchFamily="2" charset="-122"/>
              </a:rPr>
              <a:t>arcs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An edge is denoted as an ordered pair (u, v) 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Recall: for an undirected graph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An edge is denoted {u,v}, which actually corresponds to two arcs (u,v) and (v,u) </a:t>
            </a:r>
            <a:endParaRPr lang="en-US" altLang="zh-CN" i="1" smtClean="0">
              <a:ea typeface="宋体" panose="02010600030101010101" pitchFamily="2" charset="-122"/>
            </a:endParaRPr>
          </a:p>
          <a:p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100584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Representations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56844" y="1691322"/>
            <a:ext cx="7848600" cy="4953000"/>
          </a:xfrm>
        </p:spPr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The adjacency matrix and adjacency list can be used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057400" y="1752600"/>
          <a:ext cx="52578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itmap Image" r:id="rId3" imgW="8723810" imgH="8257143" progId="Paint.Picture">
                  <p:embed/>
                </p:oleObj>
              </mc:Choice>
              <mc:Fallback>
                <p:oleObj name="Bitmap Image" r:id="rId3" imgW="8723810" imgH="82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257800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Directed Acyclic Graph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smtClean="0">
                <a:ea typeface="宋体" panose="02010600030101010101" pitchFamily="2" charset="-122"/>
              </a:rPr>
              <a:t>A </a:t>
            </a:r>
            <a:r>
              <a:rPr lang="en-US" altLang="zh-CN" sz="2400" smtClean="0">
                <a:solidFill>
                  <a:srgbClr val="00FF00"/>
                </a:solidFill>
                <a:ea typeface="宋体" panose="02010600030101010101" pitchFamily="2" charset="-122"/>
              </a:rPr>
              <a:t>directed path</a:t>
            </a:r>
            <a:r>
              <a:rPr lang="en-US" altLang="zh-CN" sz="2400" smtClean="0">
                <a:ea typeface="宋体" panose="02010600030101010101" pitchFamily="2" charset="-122"/>
              </a:rPr>
              <a:t> is a sequence of vertices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(v</a:t>
            </a:r>
            <a:r>
              <a:rPr lang="en-US" altLang="zh-CN" sz="2400" baseline="-25000" smtClean="0">
                <a:ea typeface="宋体" panose="02010600030101010101" pitchFamily="2" charset="-122"/>
              </a:rPr>
              <a:t>0</a:t>
            </a:r>
            <a:r>
              <a:rPr lang="en-US" altLang="zh-CN" sz="2400" smtClean="0">
                <a:ea typeface="宋体" panose="02010600030101010101" pitchFamily="2" charset="-122"/>
              </a:rPr>
              <a:t>, v</a:t>
            </a:r>
            <a:r>
              <a:rPr lang="en-US" altLang="zh-CN" sz="2400" baseline="-25000" smtClean="0">
                <a:ea typeface="宋体" panose="02010600030101010101" pitchFamily="2" charset="-122"/>
              </a:rPr>
              <a:t>1</a:t>
            </a:r>
            <a:r>
              <a:rPr lang="en-US" altLang="zh-CN" sz="2400" smtClean="0">
                <a:ea typeface="宋体" panose="02010600030101010101" pitchFamily="2" charset="-122"/>
              </a:rPr>
              <a:t>, . . . , v</a:t>
            </a:r>
            <a:r>
              <a:rPr lang="en-US" altLang="zh-CN" sz="2400" baseline="-25000" smtClean="0">
                <a:ea typeface="宋体" panose="02010600030101010101" pitchFamily="2" charset="-122"/>
              </a:rPr>
              <a:t>k</a:t>
            </a:r>
            <a:r>
              <a:rPr lang="en-US" altLang="zh-CN" sz="240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Such that (v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, v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i+1</a:t>
            </a:r>
            <a:r>
              <a:rPr lang="en-US" altLang="zh-CN" sz="2000" smtClean="0">
                <a:ea typeface="宋体" panose="02010600030101010101" pitchFamily="2" charset="-122"/>
              </a:rPr>
              <a:t>) is an </a:t>
            </a:r>
            <a:r>
              <a:rPr lang="en-US" altLang="zh-CN" sz="2000" i="1" smtClean="0">
                <a:ea typeface="宋体" panose="02010600030101010101" pitchFamily="2" charset="-122"/>
              </a:rPr>
              <a:t>arc</a:t>
            </a:r>
          </a:p>
          <a:p>
            <a:endParaRPr lang="en-US" altLang="zh-CN" sz="2400" i="1" smtClean="0">
              <a:ea typeface="宋体" panose="02010600030101010101" pitchFamily="2" charset="-122"/>
            </a:endParaRPr>
          </a:p>
          <a:p>
            <a:r>
              <a:rPr lang="en-US" altLang="zh-CN" sz="2400" i="1" smtClean="0">
                <a:ea typeface="宋体" panose="02010600030101010101" pitchFamily="2" charset="-122"/>
              </a:rPr>
              <a:t>A </a:t>
            </a:r>
            <a:r>
              <a:rPr lang="en-US" altLang="zh-CN" sz="2400" i="1" smtClean="0">
                <a:solidFill>
                  <a:srgbClr val="00FF00"/>
                </a:solidFill>
                <a:ea typeface="宋体" panose="02010600030101010101" pitchFamily="2" charset="-122"/>
              </a:rPr>
              <a:t>directed cycle</a:t>
            </a:r>
            <a:r>
              <a:rPr lang="en-US" altLang="zh-CN" sz="2400" i="1" smtClean="0"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ea typeface="宋体" panose="02010600030101010101" pitchFamily="2" charset="-122"/>
              </a:rPr>
              <a:t>is a directed path such that the first and last vertices are the same.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A directed graph is </a:t>
            </a:r>
            <a:r>
              <a:rPr lang="en-US" altLang="zh-CN" sz="2400" i="1" smtClean="0">
                <a:solidFill>
                  <a:srgbClr val="00FF00"/>
                </a:solidFill>
                <a:ea typeface="宋体" panose="02010600030101010101" pitchFamily="2" charset="-122"/>
              </a:rPr>
              <a:t>acyclic</a:t>
            </a:r>
            <a:r>
              <a:rPr lang="en-US" altLang="zh-CN" sz="2400" smtClean="0">
                <a:ea typeface="宋体" panose="02010600030101010101" pitchFamily="2" charset="-122"/>
              </a:rPr>
              <a:t> if it does not contain any directed cycles</a:t>
            </a:r>
          </a:p>
          <a:p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Indegree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 and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Outdegree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 Since the edges are directed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We can’t simply talk about Deg(v)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Instead, we need to consider the arcs coming  “in” and going “out”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Thus, we define terms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Indegree(v)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Outdegree(v)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590800" y="4572000"/>
            <a:ext cx="4343400" cy="137160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Outdegree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All of the arcs going “out” from </a:t>
            </a:r>
            <a:r>
              <a:rPr lang="en-US" altLang="zh-CN" i="1" smtClean="0">
                <a:ea typeface="宋体" panose="02010600030101010101" pitchFamily="2" charset="-122"/>
              </a:rPr>
              <a:t>v</a:t>
            </a:r>
          </a:p>
          <a:p>
            <a:endParaRPr lang="en-US" altLang="zh-CN" i="1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Simple to compute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Scan through list Adj[v] and count the arcs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What is the total outdegree? (m=#edges)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06171"/>
              </p:ext>
            </p:extLst>
          </p:nvPr>
        </p:nvGraphicFramePr>
        <p:xfrm>
          <a:off x="2600325" y="4724400"/>
          <a:ext cx="43053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333440" imgH="342720" progId="Equation.3">
                  <p:embed/>
                </p:oleObj>
              </mc:Choice>
              <mc:Fallback>
                <p:oleObj name="Equation" r:id="rId3" imgW="133344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724400"/>
                        <a:ext cx="4305300" cy="11064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209800" y="4800600"/>
            <a:ext cx="4724400" cy="1524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Indegree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All of the arcs </a:t>
            </a:r>
            <a:r>
              <a:rPr lang="en-US" altLang="zh-CN" i="1" smtClean="0">
                <a:ea typeface="宋体" panose="02010600030101010101" pitchFamily="2" charset="-122"/>
              </a:rPr>
              <a:t>coming “in”</a:t>
            </a:r>
            <a:r>
              <a:rPr lang="en-US" altLang="zh-CN" smtClean="0">
                <a:ea typeface="宋体" panose="02010600030101010101" pitchFamily="2" charset="-122"/>
              </a:rPr>
              <a:t> to </a:t>
            </a:r>
            <a:r>
              <a:rPr lang="en-US" altLang="zh-CN" i="1" smtClean="0">
                <a:ea typeface="宋体" panose="02010600030101010101" pitchFamily="2" charset="-122"/>
              </a:rPr>
              <a:t>v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Not as simple to compute as outdegree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First, initialize indegree[v]=0 for each vertex v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Scan through adj[v] list for each v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For each vertex w seen, indegree[w]++;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Running time: O(n+m)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What is the total indegree?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332952"/>
              </p:ext>
            </p:extLst>
          </p:nvPr>
        </p:nvGraphicFramePr>
        <p:xfrm>
          <a:off x="2392362" y="5029200"/>
          <a:ext cx="438943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244520" imgH="342720" progId="Equation.3">
                  <p:embed/>
                </p:oleObj>
              </mc:Choice>
              <mc:Fallback>
                <p:oleObj name="Equation" r:id="rId3" imgW="124452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2" y="5029200"/>
                        <a:ext cx="4389438" cy="11064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762000" y="3276600"/>
            <a:ext cx="7467600" cy="129540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2964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Indegree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Outdegree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303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Each arc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u,v</a:t>
            </a:r>
            <a:r>
              <a:rPr lang="en-US" altLang="zh-CN" sz="2400" dirty="0" smtClean="0">
                <a:ea typeface="宋体" panose="02010600030101010101" pitchFamily="2" charset="-122"/>
              </a:rPr>
              <a:t>) contributes count 1 to the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outdegree</a:t>
            </a:r>
            <a:r>
              <a:rPr lang="en-US" altLang="zh-CN" sz="2400" dirty="0" smtClean="0">
                <a:ea typeface="宋体" panose="02010600030101010101" pitchFamily="2" charset="-122"/>
              </a:rPr>
              <a:t> of u and count 1 to the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indegree</a:t>
            </a:r>
            <a:r>
              <a:rPr lang="en-US" altLang="zh-CN" sz="2400" dirty="0" smtClean="0">
                <a:ea typeface="宋体" panose="02010600030101010101" pitchFamily="2" charset="-122"/>
              </a:rPr>
              <a:t> of v.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26999"/>
              </p:ext>
            </p:extLst>
          </p:nvPr>
        </p:nvGraphicFramePr>
        <p:xfrm>
          <a:off x="914400" y="3352800"/>
          <a:ext cx="71628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2171520" imgH="342720" progId="Equation.3">
                  <p:embed/>
                </p:oleObj>
              </mc:Choice>
              <mc:Fallback>
                <p:oleObj name="Equation" r:id="rId3" imgW="217152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7162800" cy="11064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4800" y="1714500"/>
            <a:ext cx="5562600" cy="3352800"/>
            <a:chOff x="192" y="1080"/>
            <a:chExt cx="3504" cy="2112"/>
          </a:xfrm>
        </p:grpSpPr>
        <p:sp>
          <p:nvSpPr>
            <p:cNvPr id="21509" name="Oval 4"/>
            <p:cNvSpPr>
              <a:spLocks noChangeArrowheads="1"/>
            </p:cNvSpPr>
            <p:nvPr/>
          </p:nvSpPr>
          <p:spPr bwMode="auto">
            <a:xfrm>
              <a:off x="192" y="184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510" name="Oval 5"/>
            <p:cNvSpPr>
              <a:spLocks noChangeArrowheads="1"/>
            </p:cNvSpPr>
            <p:nvPr/>
          </p:nvSpPr>
          <p:spPr bwMode="auto">
            <a:xfrm>
              <a:off x="816" y="208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11" name="Oval 6"/>
            <p:cNvSpPr>
              <a:spLocks noChangeArrowheads="1"/>
            </p:cNvSpPr>
            <p:nvPr/>
          </p:nvSpPr>
          <p:spPr bwMode="auto">
            <a:xfrm>
              <a:off x="1440" y="194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1776" y="108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513" name="Oval 8"/>
            <p:cNvSpPr>
              <a:spLocks noChangeArrowheads="1"/>
            </p:cNvSpPr>
            <p:nvPr/>
          </p:nvSpPr>
          <p:spPr bwMode="auto">
            <a:xfrm>
              <a:off x="960" y="285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2592" y="266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515" name="Oval 10"/>
            <p:cNvSpPr>
              <a:spLocks noChangeArrowheads="1"/>
            </p:cNvSpPr>
            <p:nvPr/>
          </p:nvSpPr>
          <p:spPr bwMode="auto">
            <a:xfrm>
              <a:off x="816" y="112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1516" name="Oval 11"/>
            <p:cNvSpPr>
              <a:spLocks noChangeArrowheads="1"/>
            </p:cNvSpPr>
            <p:nvPr/>
          </p:nvSpPr>
          <p:spPr bwMode="auto">
            <a:xfrm>
              <a:off x="2256" y="184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1517" name="Oval 12"/>
            <p:cNvSpPr>
              <a:spLocks noChangeArrowheads="1"/>
            </p:cNvSpPr>
            <p:nvPr/>
          </p:nvSpPr>
          <p:spPr bwMode="auto">
            <a:xfrm>
              <a:off x="2784" y="132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1518" name="Oval 13"/>
            <p:cNvSpPr>
              <a:spLocks noChangeArrowheads="1"/>
            </p:cNvSpPr>
            <p:nvPr/>
          </p:nvSpPr>
          <p:spPr bwMode="auto">
            <a:xfrm>
              <a:off x="3312" y="194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cxnSp>
          <p:nvCxnSpPr>
            <p:cNvPr id="21519" name="AutoShape 14"/>
            <p:cNvCxnSpPr>
              <a:cxnSpLocks noChangeShapeType="1"/>
              <a:stCxn id="21509" idx="4"/>
              <a:endCxn id="21513" idx="1"/>
            </p:cNvCxnSpPr>
            <p:nvPr/>
          </p:nvCxnSpPr>
          <p:spPr bwMode="auto">
            <a:xfrm>
              <a:off x="384" y="2184"/>
              <a:ext cx="632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15"/>
            <p:cNvCxnSpPr>
              <a:cxnSpLocks noChangeShapeType="1"/>
              <a:stCxn id="21509" idx="5"/>
              <a:endCxn id="21510" idx="2"/>
            </p:cNvCxnSpPr>
            <p:nvPr/>
          </p:nvCxnSpPr>
          <p:spPr bwMode="auto">
            <a:xfrm>
              <a:off x="520" y="2135"/>
              <a:ext cx="29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16"/>
            <p:cNvCxnSpPr>
              <a:cxnSpLocks noChangeShapeType="1"/>
              <a:stCxn id="21509" idx="7"/>
              <a:endCxn id="21515" idx="3"/>
            </p:cNvCxnSpPr>
            <p:nvPr/>
          </p:nvCxnSpPr>
          <p:spPr bwMode="auto">
            <a:xfrm flipV="1">
              <a:off x="520" y="1415"/>
              <a:ext cx="352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5" idx="6"/>
              <a:endCxn id="21512" idx="2"/>
            </p:cNvCxnSpPr>
            <p:nvPr/>
          </p:nvCxnSpPr>
          <p:spPr bwMode="auto">
            <a:xfrm flipV="1">
              <a:off x="1200" y="1248"/>
              <a:ext cx="57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AutoShape 18"/>
            <p:cNvCxnSpPr>
              <a:cxnSpLocks noChangeShapeType="1"/>
              <a:stCxn id="21515" idx="5"/>
              <a:endCxn id="21511" idx="1"/>
            </p:cNvCxnSpPr>
            <p:nvPr/>
          </p:nvCxnSpPr>
          <p:spPr bwMode="auto">
            <a:xfrm>
              <a:off x="1144" y="1415"/>
              <a:ext cx="352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AutoShape 19"/>
            <p:cNvCxnSpPr>
              <a:cxnSpLocks noChangeShapeType="1"/>
              <a:stCxn id="21510" idx="6"/>
              <a:endCxn id="21511" idx="3"/>
            </p:cNvCxnSpPr>
            <p:nvPr/>
          </p:nvCxnSpPr>
          <p:spPr bwMode="auto">
            <a:xfrm flipV="1">
              <a:off x="1200" y="2231"/>
              <a:ext cx="296" cy="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AutoShape 20"/>
            <p:cNvCxnSpPr>
              <a:cxnSpLocks noChangeShapeType="1"/>
              <a:stCxn id="21513" idx="6"/>
              <a:endCxn id="21514" idx="2"/>
            </p:cNvCxnSpPr>
            <p:nvPr/>
          </p:nvCxnSpPr>
          <p:spPr bwMode="auto">
            <a:xfrm flipV="1">
              <a:off x="1344" y="2832"/>
              <a:ext cx="124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AutoShape 21"/>
            <p:cNvCxnSpPr>
              <a:cxnSpLocks noChangeShapeType="1"/>
              <a:stCxn id="21511" idx="5"/>
              <a:endCxn id="21514" idx="1"/>
            </p:cNvCxnSpPr>
            <p:nvPr/>
          </p:nvCxnSpPr>
          <p:spPr bwMode="auto">
            <a:xfrm>
              <a:off x="1768" y="2231"/>
              <a:ext cx="880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AutoShape 22"/>
            <p:cNvCxnSpPr>
              <a:cxnSpLocks noChangeShapeType="1"/>
              <a:stCxn id="21514" idx="7"/>
              <a:endCxn id="21518" idx="3"/>
            </p:cNvCxnSpPr>
            <p:nvPr/>
          </p:nvCxnSpPr>
          <p:spPr bwMode="auto">
            <a:xfrm flipV="1">
              <a:off x="2920" y="2231"/>
              <a:ext cx="448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8" name="AutoShape 23"/>
            <p:cNvCxnSpPr>
              <a:cxnSpLocks noChangeShapeType="1"/>
              <a:stCxn id="21511" idx="6"/>
              <a:endCxn id="21516" idx="2"/>
            </p:cNvCxnSpPr>
            <p:nvPr/>
          </p:nvCxnSpPr>
          <p:spPr bwMode="auto">
            <a:xfrm flipV="1">
              <a:off x="1824" y="2016"/>
              <a:ext cx="43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9" name="AutoShape 24"/>
            <p:cNvCxnSpPr>
              <a:cxnSpLocks noChangeShapeType="1"/>
              <a:stCxn id="21512" idx="6"/>
              <a:endCxn id="21517" idx="2"/>
            </p:cNvCxnSpPr>
            <p:nvPr/>
          </p:nvCxnSpPr>
          <p:spPr bwMode="auto">
            <a:xfrm>
              <a:off x="2160" y="1248"/>
              <a:ext cx="6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AutoShape 25"/>
            <p:cNvCxnSpPr>
              <a:cxnSpLocks noChangeShapeType="1"/>
              <a:stCxn id="21517" idx="5"/>
              <a:endCxn id="21518" idx="1"/>
            </p:cNvCxnSpPr>
            <p:nvPr/>
          </p:nvCxnSpPr>
          <p:spPr bwMode="auto">
            <a:xfrm>
              <a:off x="3112" y="1607"/>
              <a:ext cx="256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AutoShape 26"/>
            <p:cNvCxnSpPr>
              <a:cxnSpLocks noChangeShapeType="1"/>
              <a:stCxn id="21516" idx="7"/>
              <a:endCxn id="21517" idx="3"/>
            </p:cNvCxnSpPr>
            <p:nvPr/>
          </p:nvCxnSpPr>
          <p:spPr bwMode="auto">
            <a:xfrm flipV="1">
              <a:off x="2584" y="1607"/>
              <a:ext cx="256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8" name="Text Box 27"/>
          <p:cNvSpPr txBox="1">
            <a:spLocks noChangeArrowheads="1"/>
          </p:cNvSpPr>
          <p:nvPr/>
        </p:nvSpPr>
        <p:spPr bwMode="auto">
          <a:xfrm>
            <a:off x="6477000" y="1676400"/>
            <a:ext cx="175895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Indeg(2)?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Indeg(8)?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Outdeg(0)?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Num of Edges?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Total OutDeg?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Total Indeg?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Application 1: Connectivity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33147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7625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431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5433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387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31623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</a:t>
            </a:r>
          </a:p>
        </p:txBody>
      </p:sp>
      <p:cxnSp>
        <p:nvCxnSpPr>
          <p:cNvPr id="14345" name="AutoShape 9"/>
          <p:cNvCxnSpPr>
            <a:cxnSpLocks noChangeShapeType="1"/>
            <a:stCxn id="14341" idx="5"/>
            <a:endCxn id="14344" idx="1"/>
          </p:cNvCxnSpPr>
          <p:nvPr/>
        </p:nvCxnSpPr>
        <p:spPr bwMode="auto">
          <a:xfrm>
            <a:off x="2268538" y="3754438"/>
            <a:ext cx="9493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10"/>
          <p:cNvCxnSpPr>
            <a:cxnSpLocks noChangeShapeType="1"/>
            <a:stCxn id="14341" idx="7"/>
            <a:endCxn id="14342" idx="2"/>
          </p:cNvCxnSpPr>
          <p:nvPr/>
        </p:nvCxnSpPr>
        <p:spPr bwMode="auto">
          <a:xfrm flipV="1">
            <a:off x="2268538" y="3314700"/>
            <a:ext cx="1274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1"/>
          <p:cNvCxnSpPr>
            <a:cxnSpLocks noChangeShapeType="1"/>
            <a:stCxn id="14339" idx="2"/>
            <a:endCxn id="14341" idx="0"/>
          </p:cNvCxnSpPr>
          <p:nvPr/>
        </p:nvCxnSpPr>
        <p:spPr bwMode="auto">
          <a:xfrm flipH="1">
            <a:off x="2133600" y="2552700"/>
            <a:ext cx="11811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2"/>
          <p:cNvCxnSpPr>
            <a:cxnSpLocks noChangeShapeType="1"/>
            <a:stCxn id="14339" idx="4"/>
            <a:endCxn id="14342" idx="0"/>
          </p:cNvCxnSpPr>
          <p:nvPr/>
        </p:nvCxnSpPr>
        <p:spPr bwMode="auto">
          <a:xfrm>
            <a:off x="3505200" y="2743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/>
          <p:cNvCxnSpPr>
            <a:cxnSpLocks noChangeShapeType="1"/>
            <a:stCxn id="14339" idx="6"/>
            <a:endCxn id="14340" idx="1"/>
          </p:cNvCxnSpPr>
          <p:nvPr/>
        </p:nvCxnSpPr>
        <p:spPr bwMode="auto">
          <a:xfrm>
            <a:off x="3695700" y="2552700"/>
            <a:ext cx="1122363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2" idx="6"/>
            <a:endCxn id="14340" idx="3"/>
          </p:cNvCxnSpPr>
          <p:nvPr/>
        </p:nvCxnSpPr>
        <p:spPr bwMode="auto">
          <a:xfrm flipV="1">
            <a:off x="3924300" y="2992438"/>
            <a:ext cx="8937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5"/>
          <p:cNvCxnSpPr>
            <a:cxnSpLocks noChangeShapeType="1"/>
            <a:stCxn id="14343" idx="0"/>
            <a:endCxn id="14340" idx="5"/>
          </p:cNvCxnSpPr>
          <p:nvPr/>
        </p:nvCxnSpPr>
        <p:spPr bwMode="auto">
          <a:xfrm flipV="1">
            <a:off x="5029200" y="2992438"/>
            <a:ext cx="58738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6"/>
          <p:cNvCxnSpPr>
            <a:cxnSpLocks noChangeShapeType="1"/>
            <a:stCxn id="14340" idx="4"/>
            <a:endCxn id="14344" idx="7"/>
          </p:cNvCxnSpPr>
          <p:nvPr/>
        </p:nvCxnSpPr>
        <p:spPr bwMode="auto">
          <a:xfrm flipH="1">
            <a:off x="3487738" y="3048000"/>
            <a:ext cx="1465262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2438400" y="4533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4038600" y="4229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3657600" y="514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H</a:t>
            </a:r>
          </a:p>
        </p:txBody>
      </p:sp>
      <p:cxnSp>
        <p:nvCxnSpPr>
          <p:cNvPr id="14356" name="AutoShape 20"/>
          <p:cNvCxnSpPr>
            <a:cxnSpLocks noChangeShapeType="1"/>
            <a:stCxn id="14353" idx="5"/>
            <a:endCxn id="14355" idx="1"/>
          </p:cNvCxnSpPr>
          <p:nvPr/>
        </p:nvCxnSpPr>
        <p:spPr bwMode="auto">
          <a:xfrm>
            <a:off x="2763838" y="4859338"/>
            <a:ext cx="9493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3" idx="7"/>
            <a:endCxn id="14354" idx="2"/>
          </p:cNvCxnSpPr>
          <p:nvPr/>
        </p:nvCxnSpPr>
        <p:spPr bwMode="auto">
          <a:xfrm flipV="1">
            <a:off x="2763838" y="4419600"/>
            <a:ext cx="1274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685800" y="1714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2286000" y="1409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</a:t>
            </a:r>
          </a:p>
        </p:txBody>
      </p:sp>
      <p:cxnSp>
        <p:nvCxnSpPr>
          <p:cNvPr id="14360" name="AutoShape 24"/>
          <p:cNvCxnSpPr>
            <a:cxnSpLocks noChangeShapeType="1"/>
            <a:stCxn id="14358" idx="7"/>
            <a:endCxn id="14359" idx="2"/>
          </p:cNvCxnSpPr>
          <p:nvPr/>
        </p:nvCxnSpPr>
        <p:spPr bwMode="auto">
          <a:xfrm flipV="1">
            <a:off x="1011238" y="1600200"/>
            <a:ext cx="1274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54" idx="4"/>
            <a:endCxn id="14355" idx="7"/>
          </p:cNvCxnSpPr>
          <p:nvPr/>
        </p:nvCxnSpPr>
        <p:spPr bwMode="auto">
          <a:xfrm flipH="1">
            <a:off x="3983038" y="4610100"/>
            <a:ext cx="246062" cy="588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447800" y="2324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4191000" y="1943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5334000" y="1790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</a:t>
            </a:r>
          </a:p>
        </p:txBody>
      </p:sp>
      <p:cxnSp>
        <p:nvCxnSpPr>
          <p:cNvPr id="14365" name="AutoShape 29"/>
          <p:cNvCxnSpPr>
            <a:cxnSpLocks noChangeShapeType="1"/>
            <a:stCxn id="14362" idx="7"/>
            <a:endCxn id="14359" idx="3"/>
          </p:cNvCxnSpPr>
          <p:nvPr/>
        </p:nvCxnSpPr>
        <p:spPr bwMode="auto">
          <a:xfrm flipV="1">
            <a:off x="1773238" y="1735138"/>
            <a:ext cx="568325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30"/>
          <p:cNvCxnSpPr>
            <a:cxnSpLocks noChangeShapeType="1"/>
            <a:stCxn id="14359" idx="6"/>
            <a:endCxn id="14363" idx="1"/>
          </p:cNvCxnSpPr>
          <p:nvPr/>
        </p:nvCxnSpPr>
        <p:spPr bwMode="auto">
          <a:xfrm>
            <a:off x="2667000" y="1600200"/>
            <a:ext cx="15795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1"/>
          <p:cNvCxnSpPr>
            <a:cxnSpLocks noChangeShapeType="1"/>
            <a:stCxn id="14363" idx="6"/>
            <a:endCxn id="14364" idx="2"/>
          </p:cNvCxnSpPr>
          <p:nvPr/>
        </p:nvCxnSpPr>
        <p:spPr bwMode="auto">
          <a:xfrm flipV="1">
            <a:off x="4572000" y="1981200"/>
            <a:ext cx="762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4800600" y="1257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4114800" y="1104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5334000" y="2324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s</a:t>
            </a:r>
          </a:p>
        </p:txBody>
      </p:sp>
      <p:cxnSp>
        <p:nvCxnSpPr>
          <p:cNvPr id="14371" name="AutoShape 35"/>
          <p:cNvCxnSpPr>
            <a:cxnSpLocks noChangeShapeType="1"/>
            <a:stCxn id="14363" idx="0"/>
            <a:endCxn id="14369" idx="4"/>
          </p:cNvCxnSpPr>
          <p:nvPr/>
        </p:nvCxnSpPr>
        <p:spPr bwMode="auto">
          <a:xfrm flipH="1" flipV="1">
            <a:off x="4305300" y="1485900"/>
            <a:ext cx="76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36"/>
          <p:cNvCxnSpPr>
            <a:cxnSpLocks noChangeShapeType="1"/>
            <a:stCxn id="14363" idx="7"/>
            <a:endCxn id="14368" idx="3"/>
          </p:cNvCxnSpPr>
          <p:nvPr/>
        </p:nvCxnSpPr>
        <p:spPr bwMode="auto">
          <a:xfrm flipV="1">
            <a:off x="4516438" y="1582738"/>
            <a:ext cx="3397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37"/>
          <p:cNvCxnSpPr>
            <a:cxnSpLocks noChangeShapeType="1"/>
            <a:stCxn id="14363" idx="5"/>
            <a:endCxn id="14370" idx="2"/>
          </p:cNvCxnSpPr>
          <p:nvPr/>
        </p:nvCxnSpPr>
        <p:spPr bwMode="auto">
          <a:xfrm>
            <a:off x="4516438" y="2268538"/>
            <a:ext cx="817562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5638800" y="36576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How do we tell if two vertices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are connected?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5715000" y="4572000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 connected to F?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 connected to L?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533400" y="99377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G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2964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Directed Graphs Usage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smtClean="0">
                <a:ea typeface="宋体" panose="02010600030101010101" pitchFamily="2" charset="-122"/>
              </a:rPr>
              <a:t>Directed graphs are often used to represent order-dependent tasks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That is we cannot start a task before another task finishes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We can model this task dependent constraint using </a:t>
            </a:r>
            <a:r>
              <a:rPr lang="en-US" altLang="zh-CN" sz="2400" i="1" smtClean="0">
                <a:ea typeface="宋体" panose="02010600030101010101" pitchFamily="2" charset="-122"/>
              </a:rPr>
              <a:t>arcs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An </a:t>
            </a:r>
            <a:r>
              <a:rPr lang="en-US" altLang="zh-CN" sz="2400" i="1" smtClean="0">
                <a:ea typeface="宋体" panose="02010600030101010101" pitchFamily="2" charset="-122"/>
              </a:rPr>
              <a:t>arc (i,j) </a:t>
            </a:r>
            <a:r>
              <a:rPr lang="en-US" altLang="zh-CN" sz="2400" smtClean="0">
                <a:ea typeface="宋体" panose="02010600030101010101" pitchFamily="2" charset="-122"/>
              </a:rPr>
              <a:t>means </a:t>
            </a:r>
            <a:r>
              <a:rPr lang="en-US" altLang="zh-CN" sz="2400" i="1" smtClean="0">
                <a:ea typeface="宋体" panose="02010600030101010101" pitchFamily="2" charset="-122"/>
              </a:rPr>
              <a:t>task j</a:t>
            </a:r>
            <a:r>
              <a:rPr lang="en-US" altLang="zh-CN" sz="2400" smtClean="0">
                <a:ea typeface="宋体" panose="02010600030101010101" pitchFamily="2" charset="-122"/>
              </a:rPr>
              <a:t> cannot start until </a:t>
            </a:r>
            <a:r>
              <a:rPr lang="en-US" altLang="zh-CN" sz="2400" i="1" smtClean="0">
                <a:ea typeface="宋体" panose="02010600030101010101" pitchFamily="2" charset="-122"/>
              </a:rPr>
              <a:t>task i</a:t>
            </a:r>
            <a:r>
              <a:rPr lang="en-US" altLang="zh-CN" sz="2400" smtClean="0">
                <a:ea typeface="宋体" panose="02010600030101010101" pitchFamily="2" charset="-122"/>
              </a:rPr>
              <a:t> is finished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Clearly, for the system not to hang, the graph must be acyclic. </a:t>
            </a:r>
            <a:endParaRPr lang="en-US" altLang="zh-CN" sz="2400" i="1" smtClean="0">
              <a:ea typeface="宋体" panose="02010600030101010101" pitchFamily="2" charset="-122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7432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105400" y="457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j</a:t>
            </a:r>
          </a:p>
        </p:txBody>
      </p:sp>
      <p:cxnSp>
        <p:nvCxnSpPr>
          <p:cNvPr id="22534" name="AutoShape 6"/>
          <p:cNvCxnSpPr>
            <a:cxnSpLocks noChangeShapeType="1"/>
            <a:stCxn id="22532" idx="6"/>
            <a:endCxn id="22533" idx="2"/>
          </p:cNvCxnSpPr>
          <p:nvPr/>
        </p:nvCxnSpPr>
        <p:spPr bwMode="auto">
          <a:xfrm flipV="1">
            <a:off x="3352800" y="4876800"/>
            <a:ext cx="1752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343400" y="5257800"/>
            <a:ext cx="227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Task j cannot start 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until task i is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University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ea typeface="宋体" panose="02010600030101010101" pitchFamily="2" charset="-122"/>
              </a:rPr>
              <a:t>CS departments course structure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0" y="2438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171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90600" y="2438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20000" y="23622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14400" y="3276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211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905000" y="3276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251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715000" y="41910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272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971800" y="3276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271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391400" y="3200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252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096000" y="32766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M132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105400" y="32766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M111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267200" y="38100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231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0" y="3276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562600" y="2819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221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705600" y="41910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361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629400" y="5257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362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7543800" y="41910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381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676400" y="42672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303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09800" y="49530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327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971800" y="5181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336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886200" y="4876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u="sng" baseline="-250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341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038600" y="42672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u="sng" baseline="-250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343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114800" y="2895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342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5052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1752600" y="2133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3810000" y="2133600"/>
            <a:ext cx="3733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3886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3962400" y="2667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25146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1676400" y="2895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H="1">
            <a:off x="685800" y="2971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13716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>
            <a:off x="1524000" y="2819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3505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H="1">
            <a:off x="2286000" y="3810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3429000" y="3810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>
            <a:off x="2743200" y="3810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3505200" y="3810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>
            <a:off x="3657600" y="3810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3733800" y="2971800"/>
            <a:ext cx="2209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37338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5791200" y="3657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61722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H="1">
            <a:off x="7848600" y="2895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3886200" y="2209800"/>
            <a:ext cx="3657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7162800" y="365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71628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>
            <a:off x="79248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4724400" y="548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332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5562600" y="5105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334</a:t>
            </a:r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>
            <a:off x="4953000" y="4343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>
            <a:off x="5105400" y="4267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3048000" y="1752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aseline="-25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104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365125" y="598011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How many indeg(171)?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How many outdeg(171)?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5791200" y="1524000"/>
            <a:ext cx="298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Any directed cycles?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End of slides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66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Connectivity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A graph is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connected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if and only if </a:t>
            </a:r>
            <a:r>
              <a:rPr lang="en-US" altLang="zh-CN" sz="2400" u="sng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there exists a path between every pair of distinct vertices.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100" dirty="0" smtClean="0">
                <a:ea typeface="宋体" panose="02010600030101010101" pitchFamily="2" charset="-122"/>
              </a:rPr>
              <a:t>A graph is connected if and only if there exists a </a:t>
            </a:r>
            <a:r>
              <a:rPr lang="en-US" altLang="zh-CN" sz="3100" u="sng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simple path </a:t>
            </a:r>
            <a:r>
              <a:rPr lang="en-US" altLang="zh-CN" sz="3100" dirty="0" smtClean="0">
                <a:ea typeface="宋体" panose="02010600030101010101" pitchFamily="2" charset="-122"/>
              </a:rPr>
              <a:t>between every pair of distinct vertices (since every non-simple path contains a cycle, which can be bypassed)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75586"/>
              </p:ext>
            </p:extLst>
          </p:nvPr>
        </p:nvGraphicFramePr>
        <p:xfrm>
          <a:off x="3178968" y="1981200"/>
          <a:ext cx="27098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5114286" imgH="3180952" progId="Paint.Picture">
                  <p:embed/>
                </p:oleObj>
              </mc:Choice>
              <mc:Fallback>
                <p:oleObj name="Bitmap Image" r:id="rId3" imgW="5114286" imgH="31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968" y="1981200"/>
                        <a:ext cx="27098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Connectivity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How to check for connectivity?</a:t>
            </a:r>
          </a:p>
          <a:p>
            <a:pPr lvl="1">
              <a:lnSpc>
                <a:spcPct val="80000"/>
              </a:lnSpc>
            </a:pPr>
            <a:r>
              <a:rPr lang="en-US" altLang="zh-CN" sz="2100" i="1" dirty="0" smtClean="0">
                <a:ea typeface="宋体" panose="02010600030101010101" pitchFamily="2" charset="-122"/>
              </a:rPr>
              <a:t>Run BFS or DFS (using an arbitrary vertex as the source)</a:t>
            </a:r>
          </a:p>
          <a:p>
            <a:pPr lvl="1">
              <a:lnSpc>
                <a:spcPct val="80000"/>
              </a:lnSpc>
            </a:pPr>
            <a:r>
              <a:rPr lang="en-US" altLang="zh-CN" sz="2100" i="1" dirty="0" smtClean="0">
                <a:ea typeface="宋体" panose="02010600030101010101" pitchFamily="2" charset="-122"/>
              </a:rPr>
              <a:t>If all vertices have been visited, the graph is connected.</a:t>
            </a:r>
          </a:p>
          <a:p>
            <a:pPr lvl="1">
              <a:lnSpc>
                <a:spcPct val="80000"/>
              </a:lnSpc>
            </a:pPr>
            <a:r>
              <a:rPr lang="en-US" altLang="zh-CN" sz="2100" i="1" dirty="0" smtClean="0">
                <a:ea typeface="宋体" panose="02010600030101010101" pitchFamily="2" charset="-122"/>
              </a:rPr>
              <a:t>Running time?  O(n + m)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50390"/>
              </p:ext>
            </p:extLst>
          </p:nvPr>
        </p:nvGraphicFramePr>
        <p:xfrm>
          <a:off x="3178968" y="3505200"/>
          <a:ext cx="27098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Bitmap Image" r:id="rId3" imgW="5114286" imgH="3180952" progId="Paint.Picture">
                  <p:embed/>
                </p:oleObj>
              </mc:Choice>
              <mc:Fallback>
                <p:oleObj name="Bitmap Image" r:id="rId3" imgW="5114286" imgH="3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968" y="3505200"/>
                        <a:ext cx="27098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2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80284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Connected Components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2971800" y="2286000"/>
            <a:ext cx="3733800" cy="2895600"/>
            <a:chOff x="192" y="816"/>
            <a:chExt cx="2976" cy="2208"/>
          </a:xfrm>
        </p:grpSpPr>
        <p:sp>
          <p:nvSpPr>
            <p:cNvPr id="1540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0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1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541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cxnSp>
          <p:nvCxnSpPr>
            <p:cNvPr id="15412" name="AutoShape 14"/>
            <p:cNvCxnSpPr>
              <a:cxnSpLocks noChangeShapeType="1"/>
              <a:stCxn id="15411" idx="6"/>
              <a:endCxn id="1541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3" name="AutoShape 15"/>
            <p:cNvCxnSpPr>
              <a:cxnSpLocks noChangeShapeType="1"/>
              <a:stCxn id="15410" idx="5"/>
              <a:endCxn id="1540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4" name="AutoShape 16"/>
            <p:cNvCxnSpPr>
              <a:cxnSpLocks noChangeShapeType="1"/>
              <a:stCxn id="15409" idx="2"/>
              <a:endCxn id="1540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5" name="AutoShape 17"/>
            <p:cNvCxnSpPr>
              <a:cxnSpLocks noChangeShapeType="1"/>
              <a:stCxn id="15410" idx="3"/>
              <a:endCxn id="1540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6" name="AutoShape 18"/>
            <p:cNvCxnSpPr>
              <a:cxnSpLocks noChangeShapeType="1"/>
              <a:stCxn id="15402" idx="6"/>
              <a:endCxn id="1540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7" name="AutoShape 19"/>
            <p:cNvCxnSpPr>
              <a:cxnSpLocks noChangeShapeType="1"/>
              <a:stCxn id="15402" idx="3"/>
              <a:endCxn id="1540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8" name="AutoShape 20"/>
            <p:cNvCxnSpPr>
              <a:cxnSpLocks noChangeShapeType="1"/>
              <a:stCxn id="15403" idx="6"/>
              <a:endCxn id="1540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9" name="AutoShape 21"/>
            <p:cNvCxnSpPr>
              <a:cxnSpLocks noChangeShapeType="1"/>
              <a:stCxn id="15404" idx="7"/>
              <a:endCxn id="1540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0" name="AutoShape 22"/>
            <p:cNvCxnSpPr>
              <a:cxnSpLocks noChangeShapeType="1"/>
              <a:stCxn id="15404" idx="5"/>
              <a:endCxn id="1540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1" name="AutoShape 23"/>
            <p:cNvCxnSpPr>
              <a:cxnSpLocks noChangeShapeType="1"/>
              <a:stCxn id="15405" idx="6"/>
              <a:endCxn id="1540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2" name="AutoShape 24"/>
            <p:cNvCxnSpPr>
              <a:cxnSpLocks noChangeShapeType="1"/>
              <a:stCxn id="15406" idx="6"/>
              <a:endCxn id="1540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3" name="AutoShape 25"/>
            <p:cNvCxnSpPr>
              <a:cxnSpLocks noChangeShapeType="1"/>
              <a:stCxn id="15407" idx="6"/>
              <a:endCxn id="1540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4" name="Oval 26"/>
          <p:cNvSpPr>
            <a:spLocks noChangeArrowheads="1"/>
          </p:cNvSpPr>
          <p:nvPr/>
        </p:nvSpPr>
        <p:spPr bwMode="auto">
          <a:xfrm>
            <a:off x="4648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Oval 27"/>
          <p:cNvSpPr>
            <a:spLocks noChangeArrowheads="1"/>
          </p:cNvSpPr>
          <p:nvPr/>
        </p:nvSpPr>
        <p:spPr bwMode="auto">
          <a:xfrm>
            <a:off x="5791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Oval 28"/>
          <p:cNvSpPr>
            <a:spLocks noChangeArrowheads="1"/>
          </p:cNvSpPr>
          <p:nvPr/>
        </p:nvSpPr>
        <p:spPr bwMode="auto">
          <a:xfrm>
            <a:off x="62484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Oval 29"/>
          <p:cNvSpPr>
            <a:spLocks noChangeArrowheads="1"/>
          </p:cNvSpPr>
          <p:nvPr/>
        </p:nvSpPr>
        <p:spPr bwMode="auto">
          <a:xfrm>
            <a:off x="69342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Oval 30"/>
          <p:cNvSpPr>
            <a:spLocks noChangeArrowheads="1"/>
          </p:cNvSpPr>
          <p:nvPr/>
        </p:nvSpPr>
        <p:spPr bwMode="auto">
          <a:xfrm>
            <a:off x="7010400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Oval 31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Oval 32"/>
          <p:cNvSpPr>
            <a:spLocks noChangeArrowheads="1"/>
          </p:cNvSpPr>
          <p:nvPr/>
        </p:nvSpPr>
        <p:spPr bwMode="auto">
          <a:xfrm>
            <a:off x="39624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Oval 33"/>
          <p:cNvSpPr>
            <a:spLocks noChangeArrowheads="1"/>
          </p:cNvSpPr>
          <p:nvPr/>
        </p:nvSpPr>
        <p:spPr bwMode="auto">
          <a:xfrm>
            <a:off x="28956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Oval 34"/>
          <p:cNvSpPr>
            <a:spLocks noChangeArrowheads="1"/>
          </p:cNvSpPr>
          <p:nvPr/>
        </p:nvSpPr>
        <p:spPr bwMode="auto">
          <a:xfrm>
            <a:off x="2590800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Oval 35"/>
          <p:cNvSpPr>
            <a:spLocks noChangeArrowheads="1"/>
          </p:cNvSpPr>
          <p:nvPr/>
        </p:nvSpPr>
        <p:spPr bwMode="auto">
          <a:xfrm>
            <a:off x="28194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Oval 36"/>
          <p:cNvSpPr>
            <a:spLocks noChangeArrowheads="1"/>
          </p:cNvSpPr>
          <p:nvPr/>
        </p:nvSpPr>
        <p:spPr bwMode="auto">
          <a:xfrm>
            <a:off x="20574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Oval 37"/>
          <p:cNvSpPr>
            <a:spLocks noChangeArrowheads="1"/>
          </p:cNvSpPr>
          <p:nvPr/>
        </p:nvSpPr>
        <p:spPr bwMode="auto">
          <a:xfrm>
            <a:off x="19050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Oval 38"/>
          <p:cNvSpPr>
            <a:spLocks noChangeArrowheads="1"/>
          </p:cNvSpPr>
          <p:nvPr/>
        </p:nvSpPr>
        <p:spPr bwMode="auto">
          <a:xfrm>
            <a:off x="990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Oval 39"/>
          <p:cNvSpPr>
            <a:spLocks noChangeArrowheads="1"/>
          </p:cNvSpPr>
          <p:nvPr/>
        </p:nvSpPr>
        <p:spPr bwMode="auto">
          <a:xfrm>
            <a:off x="28956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8" name="AutoShape 40"/>
          <p:cNvCxnSpPr>
            <a:cxnSpLocks noChangeShapeType="1"/>
            <a:stCxn id="15377" idx="1"/>
            <a:endCxn id="15375" idx="5"/>
          </p:cNvCxnSpPr>
          <p:nvPr/>
        </p:nvCxnSpPr>
        <p:spPr bwMode="auto">
          <a:xfrm flipH="1" flipV="1">
            <a:off x="2230438" y="4592638"/>
            <a:ext cx="720725" cy="1025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41"/>
          <p:cNvCxnSpPr>
            <a:cxnSpLocks noChangeShapeType="1"/>
            <a:stCxn id="15375" idx="7"/>
            <a:endCxn id="15372" idx="3"/>
          </p:cNvCxnSpPr>
          <p:nvPr/>
        </p:nvCxnSpPr>
        <p:spPr bwMode="auto">
          <a:xfrm flipV="1">
            <a:off x="2230438" y="3830638"/>
            <a:ext cx="4159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42"/>
          <p:cNvCxnSpPr>
            <a:cxnSpLocks noChangeShapeType="1"/>
            <a:stCxn id="15375" idx="0"/>
            <a:endCxn id="15374" idx="4"/>
          </p:cNvCxnSpPr>
          <p:nvPr/>
        </p:nvCxnSpPr>
        <p:spPr bwMode="auto">
          <a:xfrm flipV="1">
            <a:off x="2095500" y="2667000"/>
            <a:ext cx="1524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43"/>
          <p:cNvCxnSpPr>
            <a:cxnSpLocks noChangeShapeType="1"/>
            <a:stCxn id="15375" idx="1"/>
            <a:endCxn id="15376" idx="4"/>
          </p:cNvCxnSpPr>
          <p:nvPr/>
        </p:nvCxnSpPr>
        <p:spPr bwMode="auto">
          <a:xfrm flipH="1" flipV="1">
            <a:off x="1181100" y="3124200"/>
            <a:ext cx="779463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44"/>
          <p:cNvCxnSpPr>
            <a:cxnSpLocks noChangeShapeType="1"/>
            <a:stCxn id="15376" idx="7"/>
            <a:endCxn id="15374" idx="2"/>
          </p:cNvCxnSpPr>
          <p:nvPr/>
        </p:nvCxnSpPr>
        <p:spPr bwMode="auto">
          <a:xfrm flipV="1">
            <a:off x="1316038" y="2476500"/>
            <a:ext cx="7413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45"/>
          <p:cNvCxnSpPr>
            <a:cxnSpLocks noChangeShapeType="1"/>
            <a:stCxn id="15374" idx="6"/>
            <a:endCxn id="15371" idx="1"/>
          </p:cNvCxnSpPr>
          <p:nvPr/>
        </p:nvCxnSpPr>
        <p:spPr bwMode="auto">
          <a:xfrm>
            <a:off x="2438400" y="2476500"/>
            <a:ext cx="512763" cy="246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46"/>
          <p:cNvCxnSpPr>
            <a:cxnSpLocks noChangeShapeType="1"/>
            <a:stCxn id="15372" idx="7"/>
            <a:endCxn id="15371" idx="4"/>
          </p:cNvCxnSpPr>
          <p:nvPr/>
        </p:nvCxnSpPr>
        <p:spPr bwMode="auto">
          <a:xfrm flipV="1">
            <a:off x="2916238" y="3048000"/>
            <a:ext cx="169862" cy="512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47"/>
          <p:cNvCxnSpPr>
            <a:cxnSpLocks noChangeShapeType="1"/>
            <a:stCxn id="15373" idx="2"/>
            <a:endCxn id="15374" idx="7"/>
          </p:cNvCxnSpPr>
          <p:nvPr/>
        </p:nvCxnSpPr>
        <p:spPr bwMode="auto">
          <a:xfrm flipH="1">
            <a:off x="2382838" y="2019300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48"/>
          <p:cNvCxnSpPr>
            <a:cxnSpLocks noChangeShapeType="1"/>
            <a:stCxn id="15371" idx="2"/>
            <a:endCxn id="15376" idx="6"/>
          </p:cNvCxnSpPr>
          <p:nvPr/>
        </p:nvCxnSpPr>
        <p:spPr bwMode="auto">
          <a:xfrm flipH="1">
            <a:off x="1371600" y="2857500"/>
            <a:ext cx="1524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49"/>
          <p:cNvCxnSpPr>
            <a:cxnSpLocks noChangeShapeType="1"/>
            <a:stCxn id="15373" idx="4"/>
            <a:endCxn id="15371" idx="0"/>
          </p:cNvCxnSpPr>
          <p:nvPr/>
        </p:nvCxnSpPr>
        <p:spPr bwMode="auto">
          <a:xfrm>
            <a:off x="3009900" y="2209800"/>
            <a:ext cx="76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50"/>
          <p:cNvCxnSpPr>
            <a:cxnSpLocks noChangeShapeType="1"/>
            <a:stCxn id="15371" idx="6"/>
            <a:endCxn id="15370" idx="2"/>
          </p:cNvCxnSpPr>
          <p:nvPr/>
        </p:nvCxnSpPr>
        <p:spPr bwMode="auto">
          <a:xfrm>
            <a:off x="3276600" y="2857500"/>
            <a:ext cx="685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51"/>
          <p:cNvCxnSpPr>
            <a:cxnSpLocks noChangeShapeType="1"/>
            <a:stCxn id="15370" idx="4"/>
            <a:endCxn id="15377" idx="7"/>
          </p:cNvCxnSpPr>
          <p:nvPr/>
        </p:nvCxnSpPr>
        <p:spPr bwMode="auto">
          <a:xfrm flipH="1">
            <a:off x="3221038" y="3124200"/>
            <a:ext cx="931862" cy="2493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52"/>
          <p:cNvCxnSpPr>
            <a:cxnSpLocks noChangeShapeType="1"/>
            <a:stCxn id="15372" idx="6"/>
            <a:endCxn id="15370" idx="3"/>
          </p:cNvCxnSpPr>
          <p:nvPr/>
        </p:nvCxnSpPr>
        <p:spPr bwMode="auto">
          <a:xfrm flipV="1">
            <a:off x="2971800" y="3068638"/>
            <a:ext cx="1046163" cy="627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53"/>
          <p:cNvCxnSpPr>
            <a:cxnSpLocks noChangeShapeType="1"/>
            <a:stCxn id="15364" idx="3"/>
            <a:endCxn id="15370" idx="7"/>
          </p:cNvCxnSpPr>
          <p:nvPr/>
        </p:nvCxnSpPr>
        <p:spPr bwMode="auto">
          <a:xfrm flipH="1">
            <a:off x="4287838" y="2459038"/>
            <a:ext cx="4159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54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5029200" y="23241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55"/>
          <p:cNvCxnSpPr>
            <a:cxnSpLocks noChangeShapeType="1"/>
            <a:stCxn id="15365" idx="3"/>
            <a:endCxn id="15369" idx="0"/>
          </p:cNvCxnSpPr>
          <p:nvPr/>
        </p:nvCxnSpPr>
        <p:spPr bwMode="auto">
          <a:xfrm>
            <a:off x="5846763" y="2459038"/>
            <a:ext cx="211137" cy="127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56"/>
          <p:cNvCxnSpPr>
            <a:cxnSpLocks noChangeShapeType="1"/>
            <a:stCxn id="15365" idx="6"/>
            <a:endCxn id="15367" idx="2"/>
          </p:cNvCxnSpPr>
          <p:nvPr/>
        </p:nvCxnSpPr>
        <p:spPr bwMode="auto">
          <a:xfrm flipV="1">
            <a:off x="6172200" y="2171700"/>
            <a:ext cx="762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57"/>
          <p:cNvCxnSpPr>
            <a:cxnSpLocks noChangeShapeType="1"/>
            <a:stCxn id="15365" idx="5"/>
            <a:endCxn id="15366" idx="0"/>
          </p:cNvCxnSpPr>
          <p:nvPr/>
        </p:nvCxnSpPr>
        <p:spPr bwMode="auto">
          <a:xfrm>
            <a:off x="6116638" y="2459038"/>
            <a:ext cx="322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6" name="AutoShape 58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H="1" flipV="1">
            <a:off x="7124700" y="2362200"/>
            <a:ext cx="76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7" name="AutoShape 59"/>
          <p:cNvCxnSpPr>
            <a:cxnSpLocks noChangeShapeType="1"/>
            <a:stCxn id="15369" idx="7"/>
            <a:endCxn id="15368" idx="2"/>
          </p:cNvCxnSpPr>
          <p:nvPr/>
        </p:nvCxnSpPr>
        <p:spPr bwMode="auto">
          <a:xfrm flipV="1">
            <a:off x="6192838" y="3695700"/>
            <a:ext cx="817562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8" name="AutoShape 60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6573838" y="2306638"/>
            <a:ext cx="4159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9" name="AutoShape 61"/>
          <p:cNvCxnSpPr>
            <a:cxnSpLocks noChangeShapeType="1"/>
            <a:stCxn id="15366" idx="4"/>
            <a:endCxn id="15369" idx="7"/>
          </p:cNvCxnSpPr>
          <p:nvPr/>
        </p:nvCxnSpPr>
        <p:spPr bwMode="auto">
          <a:xfrm flipH="1">
            <a:off x="6192838" y="3200400"/>
            <a:ext cx="246062" cy="588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AutoShape 62"/>
          <p:cNvCxnSpPr>
            <a:cxnSpLocks noChangeShapeType="1"/>
            <a:stCxn id="15366" idx="6"/>
            <a:endCxn id="15368" idx="1"/>
          </p:cNvCxnSpPr>
          <p:nvPr/>
        </p:nvCxnSpPr>
        <p:spPr bwMode="auto">
          <a:xfrm>
            <a:off x="6629400" y="3009900"/>
            <a:ext cx="436563" cy="550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AutoShape 63"/>
          <p:cNvCxnSpPr>
            <a:cxnSpLocks noChangeShapeType="1"/>
            <a:stCxn id="15366" idx="1"/>
            <a:endCxn id="15364" idx="5"/>
          </p:cNvCxnSpPr>
          <p:nvPr/>
        </p:nvCxnSpPr>
        <p:spPr bwMode="auto">
          <a:xfrm flipH="1" flipV="1">
            <a:off x="4973638" y="2459038"/>
            <a:ext cx="13303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28600"/>
            <a:ext cx="7269480" cy="132556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Subgraphs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52154418"/>
              </p:ext>
            </p:extLst>
          </p:nvPr>
        </p:nvGraphicFramePr>
        <p:xfrm>
          <a:off x="914400" y="1247774"/>
          <a:ext cx="7010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3" imgW="9097645" imgH="952633" progId="Paint.Picture">
                  <p:embed/>
                </p:oleObj>
              </mc:Choice>
              <mc:Fallback>
                <p:oleObj name="Bitmap Image" r:id="rId3" imgW="9097645" imgH="9526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7774"/>
                        <a:ext cx="70104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68496346"/>
              </p:ext>
            </p:extLst>
          </p:nvPr>
        </p:nvGraphicFramePr>
        <p:xfrm>
          <a:off x="1828800" y="2135186"/>
          <a:ext cx="5181600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5" imgW="7171429" imgH="5668166" progId="Paint.Picture">
                  <p:embed/>
                </p:oleObj>
              </mc:Choice>
              <mc:Fallback>
                <p:oleObj name="Bitmap Image" r:id="rId5" imgW="7171429" imgH="5668166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5186"/>
                        <a:ext cx="5181600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6615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Connected Components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Formally stated: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A connected component is a </a:t>
            </a:r>
            <a:r>
              <a:rPr lang="en-US" altLang="zh-CN" sz="2000" b="1" i="1" smtClean="0">
                <a:solidFill>
                  <a:schemeClr val="hlink"/>
                </a:solidFill>
                <a:ea typeface="宋体" panose="02010600030101010101" pitchFamily="2" charset="-122"/>
              </a:rPr>
              <a:t>maximal</a:t>
            </a:r>
            <a:r>
              <a:rPr lang="en-US" altLang="zh-CN" sz="2000" i="1" smtClean="0">
                <a:solidFill>
                  <a:schemeClr val="hlink"/>
                </a:solidFill>
                <a:ea typeface="宋体" panose="02010600030101010101" pitchFamily="2" charset="-122"/>
              </a:rPr>
              <a:t> connected subgraph</a:t>
            </a:r>
            <a:r>
              <a:rPr lang="en-US" altLang="zh-CN" sz="2000" smtClean="0">
                <a:ea typeface="宋体" panose="02010600030101010101" pitchFamily="2" charset="-122"/>
              </a:rPr>
              <a:t> of a graph.</a:t>
            </a:r>
          </a:p>
          <a:p>
            <a:pPr lvl="1"/>
            <a:endParaRPr lang="en-US" altLang="zh-CN" sz="200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The set of connected components is unique for a given graph.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19400" y="3581400"/>
          <a:ext cx="41148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itmap Image" r:id="rId3" imgW="7838095" imgH="5896798" progId="Paint.Picture">
                  <p:embed/>
                </p:oleObj>
              </mc:Choice>
              <mc:Fallback>
                <p:oleObj name="Bitmap Image" r:id="rId3" imgW="7838095" imgH="589679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411480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8239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Finding Connected Components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70520"/>
              </p:ext>
            </p:extLst>
          </p:nvPr>
        </p:nvGraphicFramePr>
        <p:xfrm>
          <a:off x="457200" y="1066800"/>
          <a:ext cx="56388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Bitmap Image" r:id="rId3" imgW="8485714" imgH="4458322" progId="Paint.Picture">
                  <p:embed/>
                </p:oleObj>
              </mc:Choice>
              <mc:Fallback>
                <p:oleObj name="Bitmap Image" r:id="rId3" imgW="8485714" imgH="445832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56388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932645"/>
              </p:ext>
            </p:extLst>
          </p:nvPr>
        </p:nvGraphicFramePr>
        <p:xfrm>
          <a:off x="381000" y="4419600"/>
          <a:ext cx="4876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Bitmap Image" r:id="rId5" imgW="6020640" imgH="2857899" progId="Paint.Picture">
                  <p:embed/>
                </p:oleObj>
              </mc:Choice>
              <mc:Fallback>
                <p:oleObj name="Bitmap Image" r:id="rId5" imgW="6020640" imgH="285789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4876800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2819400" y="2590800"/>
            <a:ext cx="3581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477000" y="237648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For each vertex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3733800" y="3716337"/>
            <a:ext cx="2286000" cy="174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445250" y="354171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Call DFS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019800" y="4021137"/>
            <a:ext cx="2432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This will find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all vertices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connected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to “v” =&gt; 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connected component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1600" y="56388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Basic DFS algorithm. </a:t>
            </a:r>
          </a:p>
        </p:txBody>
      </p:sp>
      <p:sp>
        <p:nvSpPr>
          <p:cNvPr id="4107" name="AutoShape 11"/>
          <p:cNvSpPr>
            <a:spLocks/>
          </p:cNvSpPr>
          <p:nvPr/>
        </p:nvSpPr>
        <p:spPr bwMode="auto">
          <a:xfrm>
            <a:off x="4724400" y="4419600"/>
            <a:ext cx="457200" cy="2209800"/>
          </a:xfrm>
          <a:prstGeom prst="rightBrace">
            <a:avLst>
              <a:gd name="adj1" fmla="val 40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477000" y="2681288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If not visited</a:t>
            </a: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3505200" y="2895600"/>
            <a:ext cx="2895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066800" y="4724400"/>
            <a:ext cx="6477000" cy="121920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Time Complexity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6446520" cy="435133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Running time for each </a:t>
            </a:r>
            <a:r>
              <a:rPr lang="en-US" altLang="zh-CN" sz="2400" i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connected component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Question: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Can two connected components have the same edge?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Can two connected components have the same vertex?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So: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	</a:t>
            </a:r>
          </a:p>
          <a:p>
            <a:pPr>
              <a:buFont typeface="Monotype Sorts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53046"/>
              </p:ext>
            </p:extLst>
          </p:nvPr>
        </p:nvGraphicFramePr>
        <p:xfrm>
          <a:off x="3460369" y="2724044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369" y="2724044"/>
                        <a:ext cx="2241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371600" y="5029200"/>
          <a:ext cx="58801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2679480" imgH="342720" progId="Equation.3">
                  <p:embed/>
                </p:oleObj>
              </mc:Choice>
              <mc:Fallback>
                <p:oleObj name="Equation" r:id="rId5" imgW="267948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58801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4804</TotalTime>
  <Words>710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View</vt:lpstr>
      <vt:lpstr>Bitmap Image</vt:lpstr>
      <vt:lpstr>Equation</vt:lpstr>
      <vt:lpstr>Connected Components, Directed graphs, Topological sort</vt:lpstr>
      <vt:lpstr>Application 1: Connectivity</vt:lpstr>
      <vt:lpstr>Connectivity</vt:lpstr>
      <vt:lpstr>Connectivity</vt:lpstr>
      <vt:lpstr>Connected Components</vt:lpstr>
      <vt:lpstr>Subgraphs</vt:lpstr>
      <vt:lpstr>Connected Components</vt:lpstr>
      <vt:lpstr>Finding Connected Components</vt:lpstr>
      <vt:lpstr>Time Complexity</vt:lpstr>
      <vt:lpstr>Trees</vt:lpstr>
      <vt:lpstr>Tree as a (directed) Graph</vt:lpstr>
      <vt:lpstr>Directed Graph</vt:lpstr>
      <vt:lpstr>Representations</vt:lpstr>
      <vt:lpstr>Directed Acyclic Graph</vt:lpstr>
      <vt:lpstr>Indegree and Outdegree</vt:lpstr>
      <vt:lpstr>Outdegree</vt:lpstr>
      <vt:lpstr>Indegree</vt:lpstr>
      <vt:lpstr>Indegree + Outdegree</vt:lpstr>
      <vt:lpstr>Example</vt:lpstr>
      <vt:lpstr>Directed Graphs Usage</vt:lpstr>
      <vt:lpstr>University Example</vt:lpstr>
      <vt:lpstr>End of slides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taicl</dc:creator>
  <cp:lastModifiedBy>Instructor</cp:lastModifiedBy>
  <cp:revision>334</cp:revision>
  <dcterms:created xsi:type="dcterms:W3CDTF">2005-09-13T14:58:53Z</dcterms:created>
  <dcterms:modified xsi:type="dcterms:W3CDTF">2017-11-22T03:00:14Z</dcterms:modified>
</cp:coreProperties>
</file>