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3"/>
    <p:sldId id="257" r:id="rId5"/>
    <p:sldId id="262" r:id="rId6"/>
    <p:sldId id="263" r:id="rId7"/>
    <p:sldId id="270" r:id="rId8"/>
    <p:sldId id="289" r:id="rId9"/>
    <p:sldId id="264" r:id="rId10"/>
    <p:sldId id="288" r:id="rId11"/>
    <p:sldId id="266" r:id="rId12"/>
    <p:sldId id="272" r:id="rId13"/>
    <p:sldId id="267" r:id="rId14"/>
    <p:sldId id="268" r:id="rId15"/>
    <p:sldId id="276" r:id="rId16"/>
    <p:sldId id="269" r:id="rId17"/>
    <p:sldId id="273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45200"/>
    <a:srgbClr val="E6AA00"/>
    <a:srgbClr val="FFCC99"/>
    <a:srgbClr val="FFFFCC"/>
    <a:srgbClr val="000099"/>
    <a:srgbClr val="E7F4F5"/>
    <a:srgbClr val="422C16"/>
    <a:srgbClr val="0C788E"/>
    <a:srgbClr val="025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94652" autoAdjust="0"/>
  </p:normalViewPr>
  <p:slideViewPr>
    <p:cSldViewPr>
      <p:cViewPr varScale="1">
        <p:scale>
          <a:sx n="68" d="100"/>
          <a:sy n="68" d="100"/>
        </p:scale>
        <p:origin x="1140" y="7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8C9584-854F-46B7-994E-5C143C710F4F}" type="datetimeFigureOut">
              <a:rPr lang="en-MY"/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BEBFEA8-497B-4F10-A395-E8289301429C}" type="slidenum">
              <a:rPr lang="en-MY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BFEA8-497B-4F10-A395-E8289301429C}" type="slidenum">
              <a:rPr lang="en-MY" smtClean="0"/>
            </a:fld>
            <a:endParaRPr lang="en-M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FBA7E3-2FD8-4473-ADD0-DFF9FA6B38B4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7E68C3-DAC4-44E4-A364-E9BAF24733DA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40E32C-5421-4B68-808E-F4BE3CF097F6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DB6D46-28E1-4CFE-B67C-7BB2B0175CDD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40E32C-5421-4B68-808E-F4BE3CF097F6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DB6D46-28E1-4CFE-B67C-7BB2B0175CDD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0C113C-C86B-44F9-BBF4-8AC7D1393AC5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36873D-5B72-4C4F-9C39-A8803BF3BBC8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904D71-BE64-409F-9315-5A3D6FC27C69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61404D-1765-4606-A72E-F324C1E77E60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19CA23-57D6-41A2-B98A-6EDEAA90E09F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4FFE37-BD3E-47FB-9C5C-DC13C9B0E181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A13361-96B0-419B-ACDE-AD850A9D9EB4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9890DC-E3F3-4219-AB05-E3A643DB65A1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5EB38F-DFBE-426D-AD29-4D6334309BB3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9890DC-E3F3-4219-AB05-E3A643DB65A1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5EB38F-DFBE-426D-AD29-4D6334309BB3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9890DC-E3F3-4219-AB05-E3A643DB65A1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5EB38F-DFBE-426D-AD29-4D6334309BB3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09E92A-18D5-4B18-AD4B-E69BF71F84D7}" type="slidenum">
              <a:rPr lang="en-US" altLang="en-US" sz="2000" b="1" smtClean="0">
                <a:latin typeface="Helvetica" pitchFamily="-105" charset="0"/>
                <a:ea typeface="MS PGothic" panose="020B0600070205080204" pitchFamily="-105" charset="-128"/>
              </a:rPr>
            </a:fld>
            <a:endParaRPr lang="en-US" altLang="en-US" sz="2000" b="1">
              <a:latin typeface="Helvetica" pitchFamily="-105" charset="0"/>
              <a:ea typeface="MS PGothic" panose="020B0600070205080204" pitchFamily="-105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anose="02020603050405020304" pitchFamily="16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89A4F4-2EA6-4C63-9642-DDAEED064562}" type="slidenum">
              <a:rPr lang="en-GB" altLang="en-US" smtClean="0">
                <a:latin typeface="Arial" panose="020B0604020202020204" pitchFamily="34" charset="0"/>
              </a:rPr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5301BD-FDB2-443C-8481-CA38804E1475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6C5D2-20FF-4322-AD06-81D5A5FAE634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0A18F-80F8-4E8F-B9EC-C5B8C3DB4663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C771B-4300-4AB3-9063-EA45AFA65342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Helvetica" pitchFamily="-105" charset="0"/>
                <a:ea typeface="MS PGothic" panose="020B0600070205080204" pitchFamily="-105" charset="-128"/>
                <a:cs typeface="MS PGothic" panose="020B0600070205080204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81100" y="5951538"/>
            <a:ext cx="525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96793-977C-47F3-A23C-5F3E548016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949A7-12A7-4A12-84F9-ECB89D5F0175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21E0F-2D64-4503-A72C-2CDB927FE2EE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35775-7C99-4113-89BB-E888360B72CD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8D51B-671A-474E-80F0-D6402C772701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8DCB-E295-4961-A71F-1A6FA2444AD3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C614C-A5AD-472E-AD96-1EDAEEA5A6F7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FDBBD-823E-4608-8F67-1AC23B5FF248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57CCC-544C-4646-8E90-996B6B878180}" type="slidenum">
              <a:rPr lang="es-ES" altLang="en-US" smtClean="0"/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73EA85-01C0-4965-9A81-A2772807AB79}" type="slidenum">
              <a:rPr lang="es-ES" altLang="en-US" smtClean="0"/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iium.edu.my/legaladviser/articles-4" TargetMode="Externa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://www.iium.edu.my/legaladviser/articles-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hyperlink" Target="https://italeem.iium.edu.my/201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odeblocks.org/downloads/26" TargetMode="External"/><Relationship Id="rId1" Type="http://schemas.openxmlformats.org/officeDocument/2006/relationships/hyperlink" Target="https://sourceforge.net/projects/orwelldevcp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5" y="2420888"/>
            <a:ext cx="5832648" cy="3693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LECTURE 0 :</a:t>
            </a:r>
            <a:endParaRPr lang="en-GB" sz="3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 INTRODUCTION</a:t>
            </a:r>
            <a:endParaRPr lang="en-GB" sz="3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spcBef>
                <a:spcPts val="12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 err="1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Mdm</a:t>
            </a: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GB" sz="2000" b="1" dirty="0" err="1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Suriani</a:t>
            </a: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GB" sz="2000" b="1" dirty="0" err="1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Sulaiman</a:t>
            </a:r>
            <a:endParaRPr lang="en-GB" sz="2000" b="1" dirty="0">
              <a:latin typeface="Arial Narrow" panose="020B0606020202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Office:  Level 5, KICT</a:t>
            </a:r>
            <a:endParaRPr lang="en-GB" sz="2000" b="1" dirty="0">
              <a:latin typeface="Arial Narrow" panose="020B0606020202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Email : </a:t>
            </a:r>
            <a:r>
              <a:rPr lang="en-GB" sz="2000" b="1" dirty="0">
                <a:solidFill>
                  <a:srgbClr val="FF0000"/>
                </a:solidFill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ssuriani@iium.edu.my </a:t>
            </a:r>
            <a:endParaRPr lang="en-GB" sz="2000" b="1" dirty="0">
              <a:solidFill>
                <a:srgbClr val="FF0000"/>
              </a:solidFill>
              <a:latin typeface="Arial Narrow" panose="020B0606020202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Ext :  5459</a:t>
            </a:r>
            <a:endParaRPr lang="en-GB" sz="2000" b="1" dirty="0">
              <a:latin typeface="Arial Narrow" panose="020B0606020202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b="1" dirty="0">
              <a:latin typeface="Arial Narrow" panose="020B0606020202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b="1" dirty="0">
              <a:latin typeface="Arial Narrow" panose="020B0606020202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755576" y="908720"/>
            <a:ext cx="6696743" cy="1512168"/>
          </a:xfrm>
          <a:custGeom>
            <a:avLst/>
            <a:gdLst>
              <a:gd name="connsiteX0" fmla="*/ 0 w 6696743"/>
              <a:gd name="connsiteY0" fmla="*/ 1656185 h 1656185"/>
              <a:gd name="connsiteX1" fmla="*/ 414046 w 6696743"/>
              <a:gd name="connsiteY1" fmla="*/ 0 h 1656185"/>
              <a:gd name="connsiteX2" fmla="*/ 6282697 w 6696743"/>
              <a:gd name="connsiteY2" fmla="*/ 0 h 1656185"/>
              <a:gd name="connsiteX3" fmla="*/ 6696743 w 6696743"/>
              <a:gd name="connsiteY3" fmla="*/ 1656185 h 1656185"/>
              <a:gd name="connsiteX4" fmla="*/ 0 w 6696743"/>
              <a:gd name="connsiteY4" fmla="*/ 1656185 h 1656185"/>
              <a:gd name="connsiteX0-1" fmla="*/ 0 w 6696743"/>
              <a:gd name="connsiteY0-2" fmla="*/ 1656185 h 1656185"/>
              <a:gd name="connsiteX1-3" fmla="*/ 329640 w 6696743"/>
              <a:gd name="connsiteY1-4" fmla="*/ 0 h 1656185"/>
              <a:gd name="connsiteX2-5" fmla="*/ 6282697 w 6696743"/>
              <a:gd name="connsiteY2-6" fmla="*/ 0 h 1656185"/>
              <a:gd name="connsiteX3-7" fmla="*/ 6696743 w 6696743"/>
              <a:gd name="connsiteY3-8" fmla="*/ 1656185 h 1656185"/>
              <a:gd name="connsiteX4-9" fmla="*/ 0 w 6696743"/>
              <a:gd name="connsiteY4-10" fmla="*/ 1656185 h 1656185"/>
              <a:gd name="connsiteX0-11" fmla="*/ 0 w 6696743"/>
              <a:gd name="connsiteY0-12" fmla="*/ 1670252 h 1670252"/>
              <a:gd name="connsiteX1-13" fmla="*/ 540655 w 6696743"/>
              <a:gd name="connsiteY1-14" fmla="*/ 0 h 1670252"/>
              <a:gd name="connsiteX2-15" fmla="*/ 6282697 w 6696743"/>
              <a:gd name="connsiteY2-16" fmla="*/ 14067 h 1670252"/>
              <a:gd name="connsiteX3-17" fmla="*/ 6696743 w 6696743"/>
              <a:gd name="connsiteY3-18" fmla="*/ 1670252 h 1670252"/>
              <a:gd name="connsiteX4-19" fmla="*/ 0 w 6696743"/>
              <a:gd name="connsiteY4-20" fmla="*/ 1670252 h 1670252"/>
              <a:gd name="connsiteX0-21" fmla="*/ 0 w 6696743"/>
              <a:gd name="connsiteY0-22" fmla="*/ 1670252 h 1670252"/>
              <a:gd name="connsiteX1-23" fmla="*/ 540655 w 6696743"/>
              <a:gd name="connsiteY1-24" fmla="*/ 0 h 1670252"/>
              <a:gd name="connsiteX2-25" fmla="*/ 6127953 w 6696743"/>
              <a:gd name="connsiteY2-26" fmla="*/ 28134 h 1670252"/>
              <a:gd name="connsiteX3-27" fmla="*/ 6696743 w 6696743"/>
              <a:gd name="connsiteY3-28" fmla="*/ 1670252 h 1670252"/>
              <a:gd name="connsiteX4-29" fmla="*/ 0 w 6696743"/>
              <a:gd name="connsiteY4-30" fmla="*/ 1670252 h 1670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96743" h="1670252">
                <a:moveTo>
                  <a:pt x="0" y="1670252"/>
                </a:moveTo>
                <a:lnTo>
                  <a:pt x="540655" y="0"/>
                </a:lnTo>
                <a:lnTo>
                  <a:pt x="6127953" y="28134"/>
                </a:lnTo>
                <a:lnTo>
                  <a:pt x="6696743" y="1670252"/>
                </a:lnTo>
                <a:lnTo>
                  <a:pt x="0" y="167025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s-UY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ELEMENTS OF PROGRAMMING</a:t>
            </a:r>
            <a:br>
              <a:rPr lang="es-UY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s-UY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CSC 1100</a:t>
            </a:r>
            <a:br>
              <a:rPr lang="es-UY" alt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s-UY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parajita" panose="020B0604020202020204" pitchFamily="34" charset="0"/>
              </a:rPr>
              <a:t>Semester</a:t>
            </a:r>
            <a:r>
              <a:rPr lang="es-UY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parajita" panose="020B0604020202020204" pitchFamily="34" charset="0"/>
              </a:rPr>
              <a:t> 1, 2017/18</a:t>
            </a:r>
            <a:endParaRPr lang="es-ES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Frame 8"/>
          <p:cNvSpPr/>
          <p:nvPr/>
        </p:nvSpPr>
        <p:spPr>
          <a:xfrm>
            <a:off x="1475656" y="2647657"/>
            <a:ext cx="1008112" cy="1008112"/>
          </a:xfrm>
          <a:prstGeom prst="fram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rame 9"/>
          <p:cNvSpPr/>
          <p:nvPr/>
        </p:nvSpPr>
        <p:spPr>
          <a:xfrm>
            <a:off x="5868144" y="2647657"/>
            <a:ext cx="1008112" cy="1008112"/>
          </a:xfrm>
          <a:prstGeom prst="fram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owchart: Predefined Process 11"/>
          <p:cNvSpPr/>
          <p:nvPr/>
        </p:nvSpPr>
        <p:spPr>
          <a:xfrm>
            <a:off x="3779912" y="5208289"/>
            <a:ext cx="936104" cy="885007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C5.31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1421386"/>
          <a:ext cx="8620125" cy="5156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8975"/>
                <a:gridCol w="1440180"/>
                <a:gridCol w="3487196"/>
                <a:gridCol w="3003500"/>
              </a:tblGrid>
              <a:tr h="2894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Wk</a:t>
                      </a:r>
                      <a:r>
                        <a:rPr lang="en-US" sz="14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#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4" marR="9142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Start Date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4" marR="9142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Lecture/Tutorial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4" marR="9142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Remarks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4" marR="91424" marT="45731" marB="45731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</a:rPr>
                        <a:t>8</a:t>
                      </a: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Ch. 8: Arrays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/>
                </a:tc>
              </a:tr>
              <a:tr h="304800">
                <a:tc vMerge="1"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>
                          <a:ln>
                            <a:noFill/>
                          </a:ln>
                        </a:rPr>
                        <a:t>ASSIGN 2 (Ch 6,8)</a:t>
                      </a:r>
                      <a:endParaRPr lang="en-US" sz="1400" b="1" baseline="0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</a:rPr>
                        <a:t>9</a:t>
                      </a: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ln>
                            <a:noFill/>
                          </a:ln>
                          <a:effectLst/>
                        </a:rPr>
                        <a:t>Ch. 12: Pointers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1" marB="45731" anchor="ctr"/>
                </a:tc>
              </a:tr>
              <a:tr h="304800">
                <a:tc vMerge="1"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/11/2017</a:t>
                      </a:r>
                      <a:endParaRPr lang="en-MY" sz="1400" b="0" i="0" u="none" strike="noStrike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</a:rPr>
                        <a:t>10</a:t>
                      </a: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/11/2017 </a:t>
                      </a:r>
                      <a:endParaRPr lang="en-MY" sz="1400" b="0" i="0" u="none" strike="noStrike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ln>
                            <a:noFill/>
                          </a:ln>
                          <a:effectLst/>
                        </a:rPr>
                        <a:t>Ch. 12: Pointers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QUIZ 3 (CH 8,9,12)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/>
                </a:tc>
              </a:tr>
              <a:tr h="313056">
                <a:tc vMerge="1"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Ch. 9: Structures &amp; Records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>
                          <a:ln>
                            <a:noFill/>
                          </a:ln>
                        </a:rPr>
                        <a:t>ASSIGN 2 DUE</a:t>
                      </a:r>
                      <a:endParaRPr lang="en-US" sz="1400" b="1" baseline="0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</a:rPr>
                        <a:t>11</a:t>
                      </a: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Ch. 9: Structures &amp; Records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/>
                </a:tc>
              </a:tr>
              <a:tr h="304800">
                <a:tc vMerge="1"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Ch 3: Input/</a:t>
                      </a:r>
                      <a:r>
                        <a:rPr lang="en-US" sz="1400" dirty="0" err="1">
                          <a:ln>
                            <a:noFill/>
                          </a:ln>
                        </a:rPr>
                        <a:t>Ouput</a:t>
                      </a:r>
                      <a:r>
                        <a:rPr lang="en-US" sz="1400" dirty="0">
                          <a:ln>
                            <a:noFill/>
                          </a:ln>
                        </a:rPr>
                        <a:t> II: Data Files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ASSIGN 3 (Ch 9,12 &amp; CH 3 PT II)</a:t>
                      </a:r>
                      <a:endParaRPr lang="en-US" sz="1400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</a:rPr>
                        <a:t>12</a:t>
                      </a: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/12/2017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Ch 3: Input/</a:t>
                      </a:r>
                      <a:r>
                        <a:rPr lang="en-US" sz="1400" dirty="0" err="1">
                          <a:ln>
                            <a:noFill/>
                          </a:ln>
                        </a:rPr>
                        <a:t>Ouput</a:t>
                      </a:r>
                      <a:r>
                        <a:rPr lang="en-US" sz="1400" dirty="0">
                          <a:ln>
                            <a:noFill/>
                          </a:ln>
                        </a:rPr>
                        <a:t> II: Data Files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/>
                </a:tc>
              </a:tr>
              <a:tr h="304800">
                <a:tc vMerge="1">
                  <a:tcPr marL="91424" marR="91424" marT="45731" marB="457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/12/2017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LAB TEST II</a:t>
                      </a:r>
                      <a:endParaRPr lang="en-US" sz="1400" b="1" baseline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Ch 8,9,12</a:t>
                      </a:r>
                      <a:endParaRPr lang="en-US" sz="1400" b="1" baseline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>
                    <a:solidFill>
                      <a:srgbClr val="FFFF00"/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</a:rPr>
                        <a:t>13</a:t>
                      </a: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/12/2017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n>
                            <a:noFill/>
                          </a:ln>
                        </a:rPr>
                        <a:t>Ch 10: Introduction to Object Oriented Concepts: Classes &amp; Data Abstraction</a:t>
                      </a:r>
                      <a:endParaRPr lang="en-US" altLang="zh-CN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ASSIGN 3 DUE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/>
                </a:tc>
              </a:tr>
              <a:tr h="346076">
                <a:tc vMerge="1"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lang="en-US" alt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/12/2017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IOW (Blackout Week)</a:t>
                      </a:r>
                      <a:endParaRPr lang="en-US" sz="1400" b="1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4" marR="91424" marT="45731" marB="45731" anchor="ctr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/12/2017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PROJECT PRESENTATION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GROUP 1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>
                    <a:solidFill>
                      <a:srgbClr val="FFFF00"/>
                    </a:solidFill>
                  </a:tcPr>
                </a:tc>
              </a:tr>
              <a:tr h="304800">
                <a:tc vMerge="1">
                  <a:tcPr marL="91424" marR="91424" marT="45731" marB="457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MY" sz="1400" b="1" u="none" strike="noStrike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/12/2017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>
                    <a:solidFill>
                      <a:srgbClr val="FFFF00"/>
                    </a:solidFill>
                  </a:tcPr>
                </a:tc>
                <a:tc vMerge="1">
                  <a:tcPr marL="91424" marR="91424" marT="45731" marB="457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GROUP 2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>
                    <a:solidFill>
                      <a:srgbClr val="FFFF00"/>
                    </a:solidFill>
                  </a:tcPr>
                </a:tc>
              </a:tr>
              <a:tr h="534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</a:rPr>
                        <a:t>15</a:t>
                      </a:r>
                      <a:endParaRPr lang="en-US" sz="1400" b="1" dirty="0">
                        <a:ln>
                          <a:noFill/>
                        </a:ln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23 - 27/12/</a:t>
                      </a:r>
                      <a:r>
                        <a:rPr lang="en-MY" sz="1400" u="none" strike="noStrike" baseline="0" dirty="0">
                          <a:ln>
                            <a:noFill/>
                          </a:ln>
                          <a:effectLst/>
                        </a:rPr>
                        <a:t>2017</a:t>
                      </a:r>
                      <a:endParaRPr lang="en-MY" sz="1400" b="1" i="0" u="none" strike="noStrike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REVISION WEEK</a:t>
                      </a:r>
                      <a:endParaRPr lang="en-US" sz="14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</a:rPr>
                        <a:t>Project Report</a:t>
                      </a:r>
                      <a:r>
                        <a:rPr lang="en-US" sz="1400" baseline="0" dirty="0">
                          <a:ln>
                            <a:noFill/>
                          </a:ln>
                        </a:rPr>
                        <a:t> Due (24 Dec 2017)</a:t>
                      </a:r>
                      <a:endParaRPr lang="en-US" sz="1400" baseline="0" dirty="0">
                        <a:ln>
                          <a:noFill/>
                        </a:ln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>
                          <a:ln>
                            <a:noFill/>
                          </a:ln>
                        </a:rPr>
                        <a:t>FINAL: CH 6-12, Ch 3 PT II</a:t>
                      </a:r>
                      <a:endParaRPr lang="en-US" sz="1400" b="1" baseline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 anchor="ctr"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9552" y="620688"/>
            <a:ext cx="6573490" cy="792088"/>
          </a:xfrm>
          <a:prstGeom prst="trapezoid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CSC 1100 Schedule for Semester 1 2017/18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  <a:p>
            <a:pPr>
              <a:defRPr/>
            </a:pPr>
            <a:r>
              <a:rPr lang="en-US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# Week 8 – 14 (T-TH)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 rot="21018116">
            <a:off x="1047209" y="2962330"/>
            <a:ext cx="66246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65"/>
              </a:spcBef>
              <a:spcAft>
                <a:spcPts val="600"/>
              </a:spcAft>
              <a:buFontTx/>
              <a:buNone/>
            </a:pPr>
            <a:r>
              <a:rPr lang="en-US" altLang="en-US" sz="2800" b="1" dirty="0">
                <a:latin typeface="Cambria" panose="02040503050406030204" pitchFamily="18" charset="0"/>
                <a:ea typeface="MS PGothic" panose="020B0600070205080204" pitchFamily="-105" charset="-128"/>
              </a:rPr>
              <a:t>TUESDAY : 2.00 pm – 3.00 pm</a:t>
            </a:r>
            <a:endParaRPr lang="en-US" altLang="en-US" sz="2800" b="1" dirty="0">
              <a:latin typeface="Cambria" panose="02040503050406030204" pitchFamily="18" charset="0"/>
              <a:ea typeface="MS PGothic" panose="020B0600070205080204" pitchFamily="-105" charset="-128"/>
            </a:endParaRPr>
          </a:p>
          <a:p>
            <a:pPr algn="ctr" eaLnBrk="1" hangingPunct="1">
              <a:spcBef>
                <a:spcPts val="365"/>
              </a:spcBef>
              <a:spcAft>
                <a:spcPts val="600"/>
              </a:spcAft>
              <a:buFontTx/>
              <a:buNone/>
            </a:pPr>
            <a:r>
              <a:rPr lang="en-US" altLang="en-US" sz="2800" b="1" dirty="0">
                <a:latin typeface="Cambria" panose="02040503050406030204" pitchFamily="18" charset="0"/>
                <a:ea typeface="MS PGothic" panose="020B0600070205080204" pitchFamily="-105" charset="-128"/>
              </a:rPr>
              <a:t>WEDNES</a:t>
            </a:r>
            <a:r>
              <a:rPr lang="en-US" altLang="en-US" sz="2800" b="1" dirty="0">
                <a:latin typeface="Cambria" panose="02040503050406030204" pitchFamily="18" charset="0"/>
                <a:ea typeface="SimSun" panose="02010600030101010101" pitchFamily="2" charset="-122"/>
              </a:rPr>
              <a:t>DAY : 3.00 pm – 4.00 pm</a:t>
            </a:r>
            <a:endParaRPr lang="en-US" altLang="en-US" sz="2800" b="1" dirty="0"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algn="ctr" eaLnBrk="1" hangingPunct="1">
              <a:spcBef>
                <a:spcPts val="365"/>
              </a:spcBef>
              <a:spcAft>
                <a:spcPts val="600"/>
              </a:spcAft>
              <a:buFontTx/>
              <a:buNone/>
            </a:pPr>
            <a:endParaRPr lang="en-US" altLang="en-US" sz="2800" b="1" dirty="0"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algn="ctr" eaLnBrk="1" hangingPunct="1">
              <a:spcBef>
                <a:spcPts val="365"/>
              </a:spcBef>
              <a:spcAft>
                <a:spcPts val="600"/>
              </a:spcAft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~ OTHERS: BY APPOINTMENT ONLY ~</a:t>
            </a:r>
            <a:endParaRPr lang="en-US" altLang="en-US" sz="2400" b="1" dirty="0">
              <a:solidFill>
                <a:srgbClr val="C00000"/>
              </a:solidFill>
              <a:latin typeface="Cambria" panose="02040503050406030204" pitchFamily="18" charset="0"/>
              <a:ea typeface="SimSun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 rot="20977097">
            <a:off x="1319936" y="1488886"/>
            <a:ext cx="5112568" cy="1027929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Consultation Hours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347668" y="4725144"/>
            <a:ext cx="2672604" cy="1885191"/>
            <a:chOff x="4203652" y="4725144"/>
            <a:chExt cx="2672604" cy="1885191"/>
          </a:xfrm>
        </p:grpSpPr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055" y="4725144"/>
              <a:ext cx="1297201" cy="16910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1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652" y="5013176"/>
              <a:ext cx="1245254" cy="1597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683568" y="4712161"/>
            <a:ext cx="2808312" cy="1957199"/>
            <a:chOff x="909821" y="4801672"/>
            <a:chExt cx="2128075" cy="1579656"/>
          </a:xfrm>
        </p:grpSpPr>
        <p:pic>
          <p:nvPicPr>
            <p:cNvPr id="13322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821" y="4801672"/>
              <a:ext cx="998972" cy="1363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443" y="5029200"/>
              <a:ext cx="996453" cy="135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115616" y="404664"/>
            <a:ext cx="5112568" cy="678606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Dress Code (Male)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20117" y="1628800"/>
            <a:ext cx="3532203" cy="3007678"/>
            <a:chOff x="3776101" y="1539438"/>
            <a:chExt cx="3532203" cy="30076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6101" y="1539438"/>
              <a:ext cx="2017485" cy="300767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8054" y="1539438"/>
              <a:ext cx="1900250" cy="300767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11560" y="1573446"/>
            <a:ext cx="3024336" cy="3007682"/>
            <a:chOff x="395536" y="1539437"/>
            <a:chExt cx="3024336" cy="300768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536" y="1539439"/>
              <a:ext cx="1532382" cy="30076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3940" y="1539437"/>
              <a:ext cx="1555932" cy="3007679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876326" y="1115452"/>
            <a:ext cx="5591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9"/>
              </a:rPr>
              <a:t>http://www.iium.edu.my/legaladviser/articles-4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0" name="Graphic 39" descr="Thumbs Up Sig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" y="407806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phic 40" descr="Thumbs Up Sig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77978" y="437594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15616" y="404664"/>
            <a:ext cx="5112568" cy="728842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Dress Code (Female)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326" y="1259468"/>
            <a:ext cx="5591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1"/>
              </a:rPr>
              <a:t>http://www.iium.edu.my/legaladviser/articles-4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01" y="4001615"/>
            <a:ext cx="1761926" cy="209168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02742" y="1862348"/>
            <a:ext cx="5902373" cy="3445135"/>
            <a:chOff x="578968" y="1717960"/>
            <a:chExt cx="5649216" cy="3247777"/>
          </a:xfrm>
        </p:grpSpPr>
        <p:grpSp>
          <p:nvGrpSpPr>
            <p:cNvPr id="6" name="Group 5"/>
            <p:cNvGrpSpPr/>
            <p:nvPr/>
          </p:nvGrpSpPr>
          <p:grpSpPr>
            <a:xfrm>
              <a:off x="578968" y="1717960"/>
              <a:ext cx="3887290" cy="3247777"/>
              <a:chOff x="611560" y="1717961"/>
              <a:chExt cx="3887290" cy="324777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3768" y="1717961"/>
                <a:ext cx="2015082" cy="324777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560" y="1717961"/>
                <a:ext cx="2017365" cy="3247777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76" y="1717960"/>
              <a:ext cx="1872208" cy="3247777"/>
            </a:xfrm>
            <a:prstGeom prst="rect">
              <a:avLst/>
            </a:prstGeom>
          </p:spPr>
        </p:pic>
      </p:grpSp>
      <p:sp>
        <p:nvSpPr>
          <p:cNvPr id="13" name="Oval 12"/>
          <p:cNvSpPr/>
          <p:nvPr/>
        </p:nvSpPr>
        <p:spPr>
          <a:xfrm>
            <a:off x="6467473" y="4001615"/>
            <a:ext cx="1416895" cy="1587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Thumbs Up Sig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70" y="530748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Thumbs Up Sig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18720" y="304035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533400" y="1628775"/>
            <a:ext cx="6774904" cy="4968578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3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Cheating &amp; Plagiarism</a:t>
            </a:r>
            <a:endParaRPr lang="en-US" sz="3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Any student caught for cheating or plagiarism will be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penalized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( ‘0’ mark or reduced percentage )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However, working together in pairs/group is encouraged as long as the final solution is different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Cheating &amp; plagiarism are unethical, you may get away with it in this class, but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“ALLAH IS WATCHING …”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Late Submission of assignments/project reports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lang="en-US" sz="28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Each student is given a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3 days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“grace period”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 to submit either one of your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assignments or project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Each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“grace period”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 must be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used all at once (3 days consecutively)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 ,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used only once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by each student and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cannot be combined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with others.  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After this period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, 5% of total marks will be deducted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from your assignment/project for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each day of late submission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7072" y="404664"/>
            <a:ext cx="5112568" cy="835840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Codes of Ethics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7129164" cy="417718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Cambria" panose="02040503050406030204" pitchFamily="18" charset="0"/>
              </a:rPr>
              <a:t>All course materials are accessible through </a:t>
            </a:r>
            <a:r>
              <a:rPr lang="en-US" sz="2400" dirty="0" err="1">
                <a:latin typeface="Cambria" panose="02040503050406030204" pitchFamily="18" charset="0"/>
              </a:rPr>
              <a:t>iTaleem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b="1" dirty="0">
                <a:latin typeface="Cambria" panose="02040503050406030204" pitchFamily="18" charset="0"/>
              </a:rPr>
              <a:t>Innovative Teaching and Learning Environment System)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 eaLnBrk="1" hangingPunct="1">
              <a:buNone/>
              <a:defRPr/>
            </a:pPr>
            <a:endParaRPr lang="en-US" sz="2400" dirty="0"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Cambria" panose="02040503050406030204" pitchFamily="18" charset="0"/>
              </a:rPr>
              <a:t>Can be accessed at:</a:t>
            </a:r>
            <a:endParaRPr lang="en-US" sz="2400" dirty="0">
              <a:latin typeface="Cambria" panose="02040503050406030204" pitchFamily="18" charset="0"/>
            </a:endParaRPr>
          </a:p>
          <a:p>
            <a:pPr marL="400050" lvl="1" indent="0">
              <a:buNone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	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https://italeem.iium.edu.my/2017/login/index.php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>
              <a:defRPr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2400" dirty="0">
                <a:latin typeface="Cambria" panose="02040503050406030204" pitchFamily="18" charset="0"/>
              </a:rPr>
              <a:t>Submission of quizzes, assignments and projects will be done through </a:t>
            </a:r>
            <a:r>
              <a:rPr lang="en-US" sz="2400" dirty="0" err="1">
                <a:latin typeface="Cambria" panose="02040503050406030204" pitchFamily="18" charset="0"/>
              </a:rPr>
              <a:t>iTaleem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  <a:p>
            <a:pPr marL="1270" indent="0" algn="ctr" eaLnBrk="1" hangingPunct="1">
              <a:buFontTx/>
              <a:buNone/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eaLnBrk="1" hangingPunct="1">
              <a:defRPr/>
            </a:pPr>
            <a:endParaRPr lang="en-MY" sz="24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7072" y="548680"/>
            <a:ext cx="5112568" cy="835840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Course Materials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070" y="1817370"/>
            <a:ext cx="6434455" cy="769620"/>
          </a:xfrm>
        </p:spPr>
        <p:txBody>
          <a:bodyPr>
            <a:normAutofit fontScale="70000"/>
          </a:bodyPr>
          <a:lstStyle/>
          <a:p>
            <a:pPr eaLnBrk="1" hangingPunct="1">
              <a:defRPr/>
            </a:pPr>
            <a:r>
              <a:rPr lang="en-US" sz="2400" dirty="0">
                <a:latin typeface="Cambria" panose="02040503050406030204" pitchFamily="18" charset="0"/>
                <a:hlinkClick r:id="rId1" action="ppaction://hlinkfile"/>
              </a:rPr>
              <a:t>https://italeem.iium.edu.my/2017/</a:t>
            </a:r>
            <a:endParaRPr lang="en-US" sz="2400" dirty="0"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Cambria" panose="02040503050406030204" pitchFamily="18" charset="0"/>
              </a:rPr>
              <a:t>Login with user id and password (matric &amp; password).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 eaLnBrk="1" hangingPunct="1">
              <a:buNone/>
              <a:defRPr/>
            </a:pPr>
            <a:endParaRPr lang="en-US" sz="2400" dirty="0">
              <a:latin typeface="Cambria" panose="02040503050406030204" pitchFamily="18" charset="0"/>
            </a:endParaRPr>
          </a:p>
          <a:p>
            <a:pPr marL="1270" indent="0" algn="ctr" eaLnBrk="1" hangingPunct="1">
              <a:buFontTx/>
              <a:buNone/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eaLnBrk="1" hangingPunct="1">
              <a:defRPr/>
            </a:pPr>
            <a:endParaRPr lang="en-MY" sz="24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7072" y="548680"/>
            <a:ext cx="5112568" cy="835840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iTaleem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  <p:graphicFrame>
        <p:nvGraphicFramePr>
          <p:cNvPr id="2" name="Content Placeholder 1"/>
          <p:cNvGraphicFramePr/>
          <p:nvPr>
            <p:ph sz="half" idx="2"/>
          </p:nvPr>
        </p:nvGraphicFramePr>
        <p:xfrm>
          <a:off x="1005205" y="2657475"/>
          <a:ext cx="6508750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9686290" imgH="5857875" progId="Paint.Picture">
                  <p:embed/>
                </p:oleObj>
              </mc:Choice>
              <mc:Fallback>
                <p:oleObj name="" r:id="rId2" imgW="9686290" imgH="585787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5205" y="2657475"/>
                        <a:ext cx="6508750" cy="380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7452360" y="3558540"/>
            <a:ext cx="446405" cy="1397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348880"/>
            <a:ext cx="6840760" cy="3384376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This course has been designed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introduce students to the fundamentals of structured programming using C++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. Students will have the opportunity to learn about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C++ program structure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, how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create and use functions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arrays, pointers and records in C++ programs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, how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manipulate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 and use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 selection and repetition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statements/controls and finally on how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import and export an input/output file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40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MS PGothic" panose="020B0600070205080204" pitchFamily="-105" charset="-128"/>
              <a:cs typeface="Browallia New" panose="020B0604020202020204" pitchFamily="34" charset="-34"/>
            </a:endParaRPr>
          </a:p>
          <a:p>
            <a:pPr marL="0" indent="0" algn="just" eaLnBrk="1" hangingPunct="1">
              <a:spcBef>
                <a:spcPts val="600"/>
              </a:spcBef>
              <a:buFontTx/>
              <a:buNone/>
              <a:defRPr/>
            </a:pPr>
            <a:endParaRPr lang="en-US" alt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836712"/>
            <a:ext cx="5112568" cy="864096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Course Synopsis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75285" y="1633220"/>
            <a:ext cx="7246620" cy="438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63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1270" indent="0">
              <a:buFont typeface="+mj-lt"/>
              <a:buNone/>
              <a:defRPr/>
            </a:pP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At the end of the course, students are expected to be able to :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1270" indent="0">
              <a:buFont typeface="+mj-lt"/>
              <a:buNone/>
              <a:defRPr/>
            </a:pP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515620" indent="-514350">
              <a:buFont typeface="+mj-lt"/>
              <a:buAutoNum type="arabicPeriod"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demonstrate the familiarity with structured programming technique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515620" indent="-514350" fontAlgn="auto">
              <a:spcBef>
                <a:spcPts val="600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apply algorithm for problem solving following structured programming principles and practices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515620" indent="-514350" fontAlgn="auto">
              <a:spcBef>
                <a:spcPts val="600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develop small-scale applications using structured programming language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515620" indent="-514350" fontAlgn="auto">
              <a:spcBef>
                <a:spcPts val="600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participate effectively in group work to construct structured-based applications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515620" indent="-514350" fontAlgn="auto">
              <a:spcBef>
                <a:spcPts val="600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apply the Islamic ethical and professional responsibilities in developing applications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3144" y="620688"/>
            <a:ext cx="5112568" cy="864096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Learning Outcome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9512" y="1484784"/>
            <a:ext cx="72008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>
              <a:spcBef>
                <a:spcPts val="365"/>
              </a:spcBef>
              <a:spcAft>
                <a:spcPts val="60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Arial" panose="020B0604020202020204" pitchFamily="34" charset="0"/>
              </a:rPr>
              <a:t>Required Text: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MS PGothic" panose="020B0600070205080204" pitchFamily="-105" charset="-128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MY" sz="2000" dirty="0">
                <a:latin typeface="Cambria" panose="02040503050406030204" pitchFamily="18" charset="0"/>
              </a:rPr>
              <a:t>Malik, D. S. (2018). </a:t>
            </a:r>
            <a:r>
              <a:rPr lang="en-US" altLang="en-MY" sz="2000" dirty="0">
                <a:latin typeface="Cambria" panose="02040503050406030204" pitchFamily="18" charset="0"/>
              </a:rPr>
              <a:t>C++ Programming: </a:t>
            </a:r>
            <a:r>
              <a:rPr lang="en-US" sz="2000" i="1" dirty="0">
                <a:latin typeface="Cambria" panose="02040503050406030204" pitchFamily="18" charset="0"/>
              </a:rPr>
              <a:t>From problem analysis to program design</a:t>
            </a:r>
            <a:r>
              <a:rPr lang="en-US" sz="2000" dirty="0">
                <a:latin typeface="Cambria" panose="02040503050406030204" pitchFamily="18" charset="0"/>
              </a:rPr>
              <a:t>. (8</a:t>
            </a:r>
            <a:r>
              <a:rPr lang="en-US" sz="2000" baseline="30000" dirty="0">
                <a:latin typeface="Cambria" panose="02040503050406030204" pitchFamily="18" charset="0"/>
              </a:rPr>
              <a:t>th</a:t>
            </a:r>
            <a:r>
              <a:rPr lang="en-US" sz="2000" dirty="0">
                <a:latin typeface="Cambria" panose="02040503050406030204" pitchFamily="18" charset="0"/>
              </a:rPr>
              <a:t> ed.). </a:t>
            </a:r>
            <a:r>
              <a:rPr lang="en-MY" sz="2000" dirty="0">
                <a:latin typeface="Cambria" panose="02040503050406030204" pitchFamily="18" charset="0"/>
              </a:rPr>
              <a:t>United States: Cengage Learning.</a:t>
            </a:r>
            <a:endParaRPr lang="en-MY" altLang="en-US" sz="2000" dirty="0"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>
              <a:spcBef>
                <a:spcPts val="365"/>
              </a:spcBef>
              <a:spcAft>
                <a:spcPts val="600"/>
              </a:spcAft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MS PGothic" panose="020B0600070205080204" pitchFamily="-105" charset="-128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7564" y="490748"/>
            <a:ext cx="5112568" cy="752484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References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8478" y="2843029"/>
            <a:ext cx="2952328" cy="36509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0375" y="1151255"/>
            <a:ext cx="7055485" cy="495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365"/>
              </a:spcBef>
              <a:spcAft>
                <a:spcPts val="600"/>
              </a:spcAft>
              <a:defRPr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Recommended Text:</a:t>
            </a:r>
            <a:endParaRPr lang="en-US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  <a:p>
            <a:pPr eaLnBrk="1" hangingPunct="1">
              <a:spcBef>
                <a:spcPts val="365"/>
              </a:spcBef>
              <a:spcAft>
                <a:spcPts val="600"/>
              </a:spcAft>
              <a:defRPr/>
            </a:pP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Bronson, G. J. (2012), </a:t>
            </a:r>
            <a:r>
              <a:rPr lang="en-US" sz="1600" i="1" dirty="0">
                <a:latin typeface="Cambria" panose="02040503050406030204" pitchFamily="18" charset="0"/>
                <a:cs typeface="Arial" panose="020B0604020202020204" pitchFamily="34" charset="0"/>
              </a:rPr>
              <a:t>A First Book of C++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, Fourth Edition. United States: Cengage Learning</a:t>
            </a:r>
            <a:endParaRPr lang="en-US" sz="16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MY" sz="1600" dirty="0">
                <a:latin typeface="Cambria" panose="02040503050406030204" pitchFamily="18" charset="0"/>
                <a:sym typeface="+mn-ea"/>
              </a:rPr>
              <a:t>Malik, D. S. (201</a:t>
            </a:r>
            <a:r>
              <a:rPr lang="en-US" altLang="en-MY" sz="1600" dirty="0">
                <a:latin typeface="Cambria" panose="02040503050406030204" pitchFamily="18" charset="0"/>
                <a:sym typeface="+mn-ea"/>
              </a:rPr>
              <a:t>5</a:t>
            </a:r>
            <a:r>
              <a:rPr lang="en-MY" sz="1600" dirty="0">
                <a:latin typeface="Cambria" panose="02040503050406030204" pitchFamily="18" charset="0"/>
                <a:sym typeface="+mn-ea"/>
              </a:rPr>
              <a:t>). </a:t>
            </a:r>
            <a:r>
              <a:rPr lang="en-US" altLang="en-MY" sz="1600" dirty="0">
                <a:latin typeface="Cambria" panose="02040503050406030204" pitchFamily="18" charset="0"/>
                <a:sym typeface="+mn-ea"/>
              </a:rPr>
              <a:t>C++ Programming: </a:t>
            </a:r>
            <a:r>
              <a:rPr lang="en-US" sz="1600" i="1" dirty="0">
                <a:latin typeface="Cambria" panose="02040503050406030204" pitchFamily="18" charset="0"/>
                <a:sym typeface="+mn-ea"/>
              </a:rPr>
              <a:t>Program Design Including Data Structures</a:t>
            </a:r>
            <a:r>
              <a:rPr lang="en-US" sz="1600" dirty="0">
                <a:latin typeface="Cambria" panose="02040503050406030204" pitchFamily="18" charset="0"/>
                <a:sym typeface="+mn-ea"/>
              </a:rPr>
              <a:t>. (7</a:t>
            </a:r>
            <a:r>
              <a:rPr lang="en-US" sz="1600" baseline="30000" dirty="0">
                <a:latin typeface="Cambria" panose="02040503050406030204" pitchFamily="18" charset="0"/>
                <a:sym typeface="+mn-ea"/>
              </a:rPr>
              <a:t>th</a:t>
            </a:r>
            <a:r>
              <a:rPr lang="en-US" sz="1600" dirty="0">
                <a:latin typeface="Cambria" panose="02040503050406030204" pitchFamily="18" charset="0"/>
                <a:sym typeface="+mn-ea"/>
              </a:rPr>
              <a:t> ed.). </a:t>
            </a:r>
            <a:r>
              <a:rPr lang="en-MY" sz="1600" dirty="0">
                <a:latin typeface="Cambria" panose="02040503050406030204" pitchFamily="18" charset="0"/>
                <a:sym typeface="+mn-ea"/>
              </a:rPr>
              <a:t>United States: Cengage Learning.</a:t>
            </a:r>
            <a:endParaRPr lang="es-EC" altLang="en-US" sz="1600" dirty="0" err="1">
              <a:solidFill>
                <a:srgbClr val="000000"/>
              </a:solidFill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C" altLang="en-US" sz="1600" dirty="0" err="1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Deitel</a:t>
            </a:r>
            <a:r>
              <a:rPr lang="es-EC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, H. M., &amp; </a:t>
            </a:r>
            <a:r>
              <a:rPr lang="es-EC" altLang="en-US" sz="1600" dirty="0" err="1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Deitel</a:t>
            </a:r>
            <a:r>
              <a:rPr lang="es-EC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, P. J. (2013).</a:t>
            </a:r>
            <a:r>
              <a:rPr lang="es-EC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 </a:t>
            </a:r>
            <a:r>
              <a:rPr lang="en-US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C++ how to program 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(9</a:t>
            </a:r>
            <a:r>
              <a:rPr lang="en-US" altLang="en-US" sz="1600" baseline="300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th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 ed.). United States: Prentice Hall.</a:t>
            </a:r>
            <a:endParaRPr lang="en-US" altLang="en-US" sz="1600" dirty="0">
              <a:solidFill>
                <a:srgbClr val="000000"/>
              </a:solidFill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MY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Friedman, F. L., &amp; </a:t>
            </a:r>
            <a:r>
              <a:rPr lang="en-MY" altLang="en-US" sz="1600" dirty="0" err="1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Koffman</a:t>
            </a:r>
            <a:r>
              <a:rPr lang="en-MY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, E. B. (2010). </a:t>
            </a:r>
            <a:r>
              <a:rPr lang="en-US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Problem solving, abstraction, and design using C++ (6</a:t>
            </a:r>
            <a:r>
              <a:rPr lang="en-US" altLang="en-US" sz="1600" i="1" baseline="300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th</a:t>
            </a:r>
            <a:r>
              <a:rPr lang="en-US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 ed.)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.  England: Addison Wesley. </a:t>
            </a:r>
            <a:endParaRPr lang="en-US" altLang="en-US" sz="1600" dirty="0">
              <a:solidFill>
                <a:srgbClr val="000000"/>
              </a:solidFill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1600" dirty="0" err="1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Horstmann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, Cay. (2012). </a:t>
            </a:r>
            <a:r>
              <a:rPr lang="en-US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C++ for Everyone (2</a:t>
            </a:r>
            <a:r>
              <a:rPr lang="en-US" altLang="en-US" sz="1600" i="1" baseline="300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nd</a:t>
            </a:r>
            <a:r>
              <a:rPr lang="en-US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 ed.). 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United States:</a:t>
            </a:r>
            <a:r>
              <a:rPr lang="en-US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John Wiley &amp; Sons. </a:t>
            </a:r>
            <a:endParaRPr lang="en-MY" altLang="en-US" sz="1600" dirty="0">
              <a:solidFill>
                <a:srgbClr val="000000"/>
              </a:solidFill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1600" dirty="0" err="1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Stroustrup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, B.  (2014). </a:t>
            </a:r>
            <a:r>
              <a:rPr lang="en-US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Programming: Principles and Practice Using C++ 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(2</a:t>
            </a:r>
            <a:r>
              <a:rPr lang="en-US" altLang="en-US" sz="1600" baseline="300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nd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 ed.). United States: Addison-Wesley. </a:t>
            </a:r>
            <a:endParaRPr lang="en-MY" altLang="en-US" sz="1600" dirty="0">
              <a:solidFill>
                <a:srgbClr val="000000"/>
              </a:solidFill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en-US" sz="1600" dirty="0" err="1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Stroustrup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, B.  (2013). </a:t>
            </a:r>
            <a:r>
              <a:rPr lang="en-US" alt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The C++ Programming Language 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(4</a:t>
            </a:r>
            <a:r>
              <a:rPr lang="en-US" altLang="en-US" sz="1600" baseline="300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th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 ed.). United States: Addison-Wesley.</a:t>
            </a:r>
            <a:endParaRPr lang="en-US" altLang="en-US" sz="1600" dirty="0">
              <a:solidFill>
                <a:srgbClr val="000000"/>
              </a:solidFill>
              <a:latin typeface="Cambria" panose="020405030504060302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99592" y="188640"/>
            <a:ext cx="5112568" cy="752484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References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8340" y="1352550"/>
            <a:ext cx="7534910" cy="65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lvl="1"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algn="ctr"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79405" y="404664"/>
            <a:ext cx="5112568" cy="752484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Software Required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70205" y="1826895"/>
            <a:ext cx="7128510" cy="30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latin typeface="Cambria" panose="02040503050406030204" pitchFamily="18" charset="0"/>
                <a:cs typeface="Arial" panose="020B0604020202020204" pitchFamily="34" charset="0"/>
              </a:rPr>
              <a:t>Dev C++ Version 5.11 (TDM GCC 4.9.2 SETUP.EXE)</a:t>
            </a:r>
            <a:endParaRPr lang="en-US" sz="2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742950" lvl="1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latin typeface="Cambria" panose="02040503050406030204" pitchFamily="18" charset="0"/>
                <a:cs typeface="Arial" panose="020B0604020202020204" pitchFamily="34" charset="0"/>
                <a:hlinkClick r:id="rId1" action="ppaction://hlinkfile"/>
              </a:rPr>
              <a:t>https://sourceforge.net/projects/orwelldevcpp/</a:t>
            </a:r>
            <a:endParaRPr lang="en-US" sz="2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742950" lvl="1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"/>
              <a:defRPr/>
            </a:pPr>
            <a:endParaRPr lang="en-US" sz="2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latin typeface="Cambria" panose="02040503050406030204" pitchFamily="18" charset="0"/>
                <a:cs typeface="Arial" panose="020B0604020202020204" pitchFamily="34" charset="0"/>
              </a:rPr>
              <a:t>Code::Blocks(codeblocks-16.01-setup.exe)</a:t>
            </a:r>
            <a:endParaRPr lang="en-US" sz="2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742950" lvl="1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latin typeface="Cambria" panose="02040503050406030204" pitchFamily="18" charset="0"/>
                <a:cs typeface="Arial" panose="020B0604020202020204" pitchFamily="34" charset="0"/>
                <a:hlinkClick r:id="rId2"/>
              </a:rPr>
              <a:t>http://www.codeblocks.org/downloads/26</a:t>
            </a:r>
            <a:endParaRPr lang="en-US" sz="2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altLang="en-US" sz="1600" dirty="0">
              <a:solidFill>
                <a:srgbClr val="000000"/>
              </a:solidFill>
              <a:latin typeface="Cambria" panose="020405030504060302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15315" y="1336675"/>
            <a:ext cx="8057515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lvl="1"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Quizzes (3 x 5% each)                                                          15%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Individual</a:t>
            </a:r>
            <a:endParaRPr lang="en-US" sz="1600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Online</a:t>
            </a:r>
            <a:endParaRPr lang="en-US" sz="1600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Group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0" lvl="1" indent="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Assignments (3 x 5% each)                                               15% </a:t>
            </a:r>
            <a:endParaRPr lang="en-US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Individual</a:t>
            </a:r>
            <a:endParaRPr lang="en-US" sz="1600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  <a:sym typeface="+mn-ea"/>
            </a:endParaRP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Pair</a:t>
            </a:r>
            <a:endParaRPr lang="en-US" sz="1600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Group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Lab Test (2 x 7.5% each)                                                      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15%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           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Group Project                                                                            15%      	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Lab Practical (In-class +Tutorial)                                     10% 	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Final Assessment                                                                     30%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*Tutorial Session : EVERY THURSDAY(5 – 6.50 pm):  Starts #Week3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lvl="1"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algn="ctr"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79405" y="404664"/>
            <a:ext cx="5112568" cy="752484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Course Assessment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61315" y="1638300"/>
            <a:ext cx="693674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285750" lvl="1" indent="-28575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At least 85% (max. of 3 classes missing)</a:t>
            </a: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1 class missed ~ 3-5% penalty</a:t>
            </a:r>
            <a:endParaRPr lang="en-US" sz="2000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Between 1-3 classes missed --&gt;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Warning letter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1257300" lvl="3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A copy will be sent to parents/sponsor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More than 3 classes missed --&gt;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Barring letter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1257300" lvl="3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Students are not allowed to take the Final Assessment</a:t>
            </a:r>
            <a:endParaRPr lang="en-US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Valid medical certificate(IIUM Health Center) is needed for excused absence due to sickness</a:t>
            </a:r>
            <a:endParaRPr lang="en-US" sz="2000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Other emergency cases needs valid letter from authorised parties</a:t>
            </a:r>
            <a:endParaRPr lang="en-US" sz="2000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  <a:sym typeface="+mn-ea"/>
            </a:endParaRPr>
          </a:p>
          <a:p>
            <a:pPr marL="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Attendance to tutorials are compulsory</a:t>
            </a: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Same rules apply</a:t>
            </a:r>
            <a:r>
              <a:rPr 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lvl="1">
              <a:spcBef>
                <a:spcPts val="9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algn="ctr">
              <a:spcBef>
                <a:spcPts val="9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79405" y="404664"/>
            <a:ext cx="5112568" cy="752484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Attendance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7874" y="1412860"/>
          <a:ext cx="8664575" cy="5277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1718"/>
                <a:gridCol w="1356107"/>
                <a:gridCol w="4166346"/>
                <a:gridCol w="2520280"/>
              </a:tblGrid>
              <a:tr h="304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Wk</a:t>
                      </a:r>
                      <a:r>
                        <a:rPr lang="en-US" sz="1400" dirty="0"/>
                        <a:t> #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Lecture/Tutorial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Remarks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/>
                </a:tc>
              </a:tr>
              <a:tr h="27930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  <a:endParaRPr lang="en-US" sz="1400" b="1" baseline="0" dirty="0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1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2</a:t>
                      </a:r>
                      <a:r>
                        <a:rPr lang="en-MY" sz="1400" u="none" strike="noStrike" baseline="0" dirty="0">
                          <a:effectLst/>
                        </a:rPr>
                        <a:t>/9/2017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Ch. 1: Overview of Computers &amp; Programming Languages</a:t>
                      </a:r>
                      <a:endParaRPr lang="en-US" sz="1400" b="1" baseline="0" dirty="0"/>
                    </a:p>
                  </a:txBody>
                  <a:tcPr marL="91424" marR="91424" marT="45729" marB="45729"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91424" marR="91424" marT="45729" marB="45729"/>
                </a:tc>
              </a:tr>
              <a:tr h="36576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1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4</a:t>
                      </a:r>
                      <a:r>
                        <a:rPr lang="en-MY" sz="1400" u="none" strike="noStrike" baseline="0" dirty="0">
                          <a:effectLst/>
                        </a:rPr>
                        <a:t>/9/2017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/>
                </a:tc>
                <a:tc vMerge="1">
                  <a:tcPr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</a:t>
                      </a:r>
                      <a:endParaRPr lang="en-US" sz="1400" b="1" baseline="0" dirty="0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1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9</a:t>
                      </a:r>
                      <a:r>
                        <a:rPr lang="en-MY" sz="1400" u="none" strike="noStrike" baseline="0" dirty="0">
                          <a:effectLst/>
                        </a:rPr>
                        <a:t>/9/2017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baseline="0" dirty="0">
                          <a:effectLst/>
                        </a:rPr>
                        <a:t>Ch. 2: Basic Elements of C++: Data Types, Declarations and Assignments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/>
                </a:tc>
              </a:tr>
              <a:tr h="304800"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2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1</a:t>
                      </a:r>
                      <a:r>
                        <a:rPr lang="en-MY" sz="1400" u="none" strike="noStrike" baseline="0" dirty="0">
                          <a:effectLst/>
                        </a:rPr>
                        <a:t>/9/2017</a:t>
                      </a:r>
                      <a:endParaRPr lang="en-MY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aseline="0" dirty="0"/>
                    </a:p>
                  </a:txBody>
                  <a:tcPr marL="91424" marR="91424" marT="45729" marB="45729"/>
                </a:tc>
              </a:tr>
              <a:tr h="3219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3</a:t>
                      </a:r>
                      <a:endParaRPr lang="en-US" sz="1400" b="1" baseline="0" dirty="0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2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6</a:t>
                      </a:r>
                      <a:r>
                        <a:rPr lang="en-MY" sz="1400" u="none" strike="noStrike" baseline="0" dirty="0">
                          <a:effectLst/>
                        </a:rPr>
                        <a:t>/9/2017 </a:t>
                      </a:r>
                      <a:endParaRPr lang="en-MY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Ch. 3: </a:t>
                      </a:r>
                      <a:r>
                        <a:rPr lang="en-US" sz="1400" baseline="0" dirty="0" err="1"/>
                        <a:t>Input/Output</a:t>
                      </a:r>
                      <a:r>
                        <a:rPr lang="en-US" sz="1400" baseline="0" dirty="0"/>
                        <a:t> I: Interactive Input &amp; Output Displays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/>
                </a:tc>
              </a:tr>
              <a:tr h="280035"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2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8</a:t>
                      </a:r>
                      <a:r>
                        <a:rPr lang="en-MY" sz="1400" u="none" strike="noStrike" baseline="0" dirty="0">
                          <a:effectLst/>
                        </a:rPr>
                        <a:t>/9/2017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QUIZ 1 (Ch 1 - 3)</a:t>
                      </a:r>
                      <a:endParaRPr lang="en-US" sz="1400" b="1" baseline="0" dirty="0"/>
                    </a:p>
                  </a:txBody>
                  <a:tcPr marL="91424" marR="91424" marT="45729" marB="45729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4</a:t>
                      </a:r>
                      <a:endParaRPr lang="en-US" sz="1400" b="1" baseline="0" dirty="0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0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3</a:t>
                      </a:r>
                      <a:r>
                        <a:rPr lang="en-MY" sz="1400" u="none" strike="noStrike" baseline="0" dirty="0">
                          <a:effectLst/>
                        </a:rPr>
                        <a:t>/10/2017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Ch. 4: Control Structures I: Selection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aseline="0" dirty="0"/>
                    </a:p>
                  </a:txBody>
                  <a:tcPr marL="91424" marR="91424" marT="45729" marB="45729"/>
                </a:tc>
              </a:tr>
              <a:tr h="304800"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0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5</a:t>
                      </a:r>
                      <a:r>
                        <a:rPr lang="en-MY" sz="1400" u="none" strike="noStrike" baseline="0" dirty="0">
                          <a:effectLst/>
                        </a:rPr>
                        <a:t>/10/2017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PROJECT ASSIGNMENT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5</a:t>
                      </a:r>
                      <a:endParaRPr lang="en-US" sz="1400" b="1" baseline="0" dirty="0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MY" sz="1400" u="none" strike="noStrike" baseline="0" dirty="0">
                          <a:effectLst/>
                        </a:rPr>
                        <a:t>10</a:t>
                      </a:r>
                      <a:r>
                        <a:rPr lang="en-MY" sz="1400" u="none" strike="noStrike" baseline="0" dirty="0"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Ch. 5: Control Structures II: Repetition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ASSIGN 1 (Ch 1 - 5)</a:t>
                      </a:r>
                      <a:endParaRPr lang="en-US" sz="14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/>
                </a:tc>
              </a:tr>
              <a:tr h="304800"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1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2</a:t>
                      </a:r>
                      <a:r>
                        <a:rPr lang="en-MY" sz="1400" u="none" strike="noStrike" baseline="0" dirty="0"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QUIZ 2 (Ch 4 – 5)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/10/2017</a:t>
                      </a:r>
                      <a:endParaRPr lang="en-MY" sz="14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MID SEMESTER BREAK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>
                    <a:solidFill>
                      <a:srgbClr val="FFFF00"/>
                    </a:solidFill>
                  </a:tcPr>
                </a:tc>
              </a:tr>
              <a:tr h="0">
                <a:tc vMerge="1">
                  <a:tcPr marL="91424" marR="91424" marT="45729" marB="45729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/10/2017</a:t>
                      </a:r>
                      <a:endParaRPr lang="en-MY" sz="14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>
                    <a:solidFill>
                      <a:srgbClr val="FFFF00"/>
                    </a:solidFill>
                  </a:tcPr>
                </a:tc>
                <a:tc vMerge="1">
                  <a:tcPr marL="91424" marR="91424" marT="45729" marB="45729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>
                    <a:solidFill>
                      <a:srgbClr val="FFFF00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ctr">
                        <a:buNone/>
                      </a:pP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FFF00"/>
                    </a:solidFill>
                  </a:tcPr>
                </a:tc>
                <a:tc vMerge="1">
                  <a:tcPr marL="9523" marR="9523" marT="9527" marB="0" anchor="ctr">
                    <a:solidFill>
                      <a:srgbClr val="FFFF00"/>
                    </a:solidFill>
                  </a:tcPr>
                </a:tc>
                <a:tc vMerge="1">
                  <a:tcPr marL="91424" marR="91424" marT="45729" marB="45729" anchor="ctr">
                    <a:solidFill>
                      <a:srgbClr val="FFFF00"/>
                    </a:solidFill>
                  </a:tcPr>
                </a:tc>
                <a:tc vMerge="1">
                  <a:tcPr marL="91424" marR="91424" marT="45729" marB="45729">
                    <a:solidFill>
                      <a:srgbClr val="FFFF00"/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6</a:t>
                      </a:r>
                      <a:endParaRPr lang="en-US" sz="1400" b="1" baseline="0" dirty="0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2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4</a:t>
                      </a:r>
                      <a:r>
                        <a:rPr lang="en-MY" sz="1400" u="none" strike="noStrike" baseline="0" dirty="0">
                          <a:effectLst/>
                        </a:rPr>
                        <a:t>/10/2017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Ch. 6: Modularity using Functions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ym typeface="+mn-ea"/>
                        </a:rPr>
                        <a:t>ASSIGN 1 DUE</a:t>
                      </a:r>
                      <a:endParaRPr lang="en-US" sz="1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4" marR="91424" marT="45729" marB="45729"/>
                </a:tc>
              </a:tr>
              <a:tr h="288290"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u="none" strike="noStrike" baseline="0" dirty="0">
                          <a:effectLst/>
                        </a:rPr>
                        <a:t>2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6</a:t>
                      </a:r>
                      <a:r>
                        <a:rPr lang="en-MY" sz="1400" u="none" strike="noStrike" baseline="0" dirty="0">
                          <a:effectLst/>
                        </a:rPr>
                        <a:t>/10/2017</a:t>
                      </a:r>
                      <a:endParaRPr lang="en-MY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 vMerge="1"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IOW (Blackout Week)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7</a:t>
                      </a:r>
                      <a:endParaRPr lang="en-US" sz="1400" b="1" baseline="0" dirty="0"/>
                    </a:p>
                  </a:txBody>
                  <a:tcPr marL="91424" marR="91424" marT="45729" marB="457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baseline="0" dirty="0">
                          <a:effectLst/>
                        </a:rPr>
                        <a:t>3</a:t>
                      </a:r>
                      <a:r>
                        <a:rPr lang="en-US" altLang="en-MY" sz="1400" u="none" strike="noStrike" baseline="0" dirty="0">
                          <a:effectLst/>
                        </a:rPr>
                        <a:t>1</a:t>
                      </a:r>
                      <a:r>
                        <a:rPr lang="en-MY" sz="1400" u="none" strike="noStrike" baseline="0" dirty="0">
                          <a:effectLst/>
                        </a:rPr>
                        <a:t>/10/2017</a:t>
                      </a:r>
                      <a:endParaRPr lang="en-MY" sz="14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Ch. 6: Modularity using Functions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aseline="0" dirty="0"/>
                    </a:p>
                  </a:txBody>
                  <a:tcPr marL="91424" marR="91424" marT="45729" marB="45729"/>
                </a:tc>
              </a:tr>
              <a:tr h="304800">
                <a:tc vMerge="1">
                  <a:tcPr marL="91424" marR="91424" marT="45729" marB="4572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MY" sz="1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/11/2017</a:t>
                      </a:r>
                      <a:endParaRPr lang="en-MY" sz="14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3" marR="9523" marT="9527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LAB TEST I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Ch 1 – 6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552" y="620688"/>
            <a:ext cx="6573490" cy="792088"/>
          </a:xfrm>
          <a:prstGeom prst="trapezoid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CSC 1100 Schedule for Semester 1 2017/18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MS PGothic" panose="020B0600070205080204" pitchFamily="-105" charset="-128"/>
            </a:endParaRPr>
          </a:p>
          <a:p>
            <a:pPr>
              <a:defRPr/>
            </a:pPr>
            <a:r>
              <a:rPr lang="en-US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# Week 1 – 7 (T-TH)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6518</Words>
  <Application>WPS Presentation</Application>
  <PresentationFormat>On-screen Show (4:3)</PresentationFormat>
  <Paragraphs>394</Paragraphs>
  <Slides>16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SimSun</vt:lpstr>
      <vt:lpstr>Wingdings</vt:lpstr>
      <vt:lpstr>Wingdings 3</vt:lpstr>
      <vt:lpstr>Arial</vt:lpstr>
      <vt:lpstr>Helvetica</vt:lpstr>
      <vt:lpstr>MS PGothic</vt:lpstr>
      <vt:lpstr>Agency FB</vt:lpstr>
      <vt:lpstr>Arial Narrow</vt:lpstr>
      <vt:lpstr>Cambria</vt:lpstr>
      <vt:lpstr>Calibri</vt:lpstr>
      <vt:lpstr>Aparajita</vt:lpstr>
      <vt:lpstr>Browallia New</vt:lpstr>
      <vt:lpstr>Times New Roman</vt:lpstr>
      <vt:lpstr>Wingdings</vt:lpstr>
      <vt:lpstr>Calibri</vt:lpstr>
      <vt:lpstr>Trebuchet MS</vt:lpstr>
      <vt:lpstr>Microsoft YaHei</vt:lpstr>
      <vt:lpstr/>
      <vt:lpstr>Arial Unicode MS</vt:lpstr>
      <vt:lpstr>Microsoft Sans Serif</vt:lpstr>
      <vt:lpstr>Segoe Print</vt:lpstr>
      <vt:lpstr>Facet</vt:lpstr>
      <vt:lpstr>Paint.Picture</vt:lpstr>
      <vt:lpstr>ELEMENTS OF PROGRAMMING CSC 1100 Semester 1, 2017/18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RAGS 12-006-0006</cp:lastModifiedBy>
  <cp:revision>859</cp:revision>
  <dcterms:created xsi:type="dcterms:W3CDTF">2010-05-23T14:28:00Z</dcterms:created>
  <dcterms:modified xsi:type="dcterms:W3CDTF">2017-09-12T01:15:24Z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1033-10.2.0.5926</vt:lpwstr>
  </property>
</Properties>
</file>