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handoutMasterIdLst>
    <p:handoutMasterId r:id="rId58"/>
  </p:handoutMasterIdLst>
  <p:sldIdLst>
    <p:sldId id="406" r:id="rId4"/>
    <p:sldId id="407" r:id="rId5"/>
    <p:sldId id="408" r:id="rId7"/>
    <p:sldId id="457" r:id="rId8"/>
    <p:sldId id="506" r:id="rId9"/>
    <p:sldId id="458" r:id="rId10"/>
    <p:sldId id="409" r:id="rId11"/>
    <p:sldId id="410" r:id="rId12"/>
    <p:sldId id="411" r:id="rId13"/>
    <p:sldId id="553" r:id="rId14"/>
    <p:sldId id="412" r:id="rId15"/>
    <p:sldId id="507" r:id="rId16"/>
    <p:sldId id="413" r:id="rId17"/>
    <p:sldId id="508" r:id="rId18"/>
    <p:sldId id="415" r:id="rId19"/>
    <p:sldId id="416" r:id="rId20"/>
    <p:sldId id="417" r:id="rId21"/>
    <p:sldId id="418" r:id="rId22"/>
    <p:sldId id="419" r:id="rId23"/>
    <p:sldId id="420" r:id="rId24"/>
    <p:sldId id="346" r:id="rId25"/>
    <p:sldId id="386" r:id="rId26"/>
    <p:sldId id="387" r:id="rId27"/>
    <p:sldId id="390" r:id="rId28"/>
    <p:sldId id="352" r:id="rId29"/>
    <p:sldId id="353" r:id="rId30"/>
    <p:sldId id="354" r:id="rId31"/>
    <p:sldId id="355" r:id="rId32"/>
    <p:sldId id="378" r:id="rId33"/>
    <p:sldId id="356" r:id="rId34"/>
    <p:sldId id="379" r:id="rId35"/>
    <p:sldId id="357" r:id="rId36"/>
    <p:sldId id="403" r:id="rId37"/>
    <p:sldId id="402" r:id="rId38"/>
    <p:sldId id="358" r:id="rId39"/>
    <p:sldId id="359" r:id="rId40"/>
    <p:sldId id="405" r:id="rId41"/>
    <p:sldId id="361" r:id="rId42"/>
    <p:sldId id="362" r:id="rId43"/>
    <p:sldId id="363" r:id="rId44"/>
    <p:sldId id="360" r:id="rId45"/>
    <p:sldId id="364" r:id="rId46"/>
    <p:sldId id="366" r:id="rId47"/>
    <p:sldId id="367" r:id="rId48"/>
    <p:sldId id="368" r:id="rId49"/>
    <p:sldId id="371" r:id="rId50"/>
    <p:sldId id="372" r:id="rId51"/>
    <p:sldId id="373" r:id="rId52"/>
    <p:sldId id="374" r:id="rId53"/>
    <p:sldId id="399" r:id="rId54"/>
    <p:sldId id="400" r:id="rId55"/>
    <p:sldId id="455" r:id="rId56"/>
    <p:sldId id="596" r:id="rId5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p:cViewPr>
        <p:scale>
          <a:sx n="66" d="100"/>
          <a:sy n="66" d="100"/>
        </p:scale>
        <p:origin x="1632" y="210"/>
      </p:cViewPr>
      <p:guideLst>
        <p:guide orient="horz" pos="2159"/>
        <p:guide pos="295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p>
        </p:txBody>
      </p:sp>
      <p:sp>
        <p:nvSpPr>
          <p:cNvPr id="10137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p>
        </p:txBody>
      </p:sp>
      <p:sp>
        <p:nvSpPr>
          <p:cNvPr id="10138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p>
        </p:txBody>
      </p:sp>
      <p:sp>
        <p:nvSpPr>
          <p:cNvPr id="10138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0EB98138-26DC-415B-9D21-B978836D6781}"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F8EFC084-AB31-4BD0-9A07-DE88F4ECB31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B8B06B-343A-48C4-957F-19F62A5C5462}" type="slidenum">
              <a:rPr lang="en-US" altLang="en-US" smtClean="0">
                <a:solidFill>
                  <a:srgbClr val="000000"/>
                </a:solidFill>
              </a:rPr>
            </a:fld>
            <a:endParaRPr lang="en-US" altLang="en-US">
              <a:solidFill>
                <a:srgbClr val="000000"/>
              </a:solidFill>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p:txBody>
          <a:bodyPr wrap="square" lIns="91440" tIns="45720" rIns="91440" bIns="45720" anchor="t"/>
          <a:p>
            <a:pPr lvl="0"/>
            <a:endParaRPr lang="en-US" altLang="en-US" dirty="0"/>
          </a:p>
        </p:txBody>
      </p:sp>
      <p:sp>
        <p:nvSpPr>
          <p:cNvPr id="624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p:txBody>
          <a:bodyPr wrap="square" lIns="91440" tIns="45720" rIns="91440" bIns="45720" anchor="t"/>
          <a:p>
            <a:pPr lvl="0"/>
            <a:endParaRPr lang="en-US" altLang="en-US" dirty="0"/>
          </a:p>
        </p:txBody>
      </p:sp>
      <p:sp>
        <p:nvSpPr>
          <p:cNvPr id="706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
        <p:nvSpPr>
          <p:cNvPr id="4" name="Rectangle 4"/>
          <p:cNvSpPr>
            <a:spLocks noGrp="1" noChangeArrowheads="1"/>
          </p:cNvSpPr>
          <p:nvPr>
            <p:ph type="dt" sz="half" idx="10"/>
          </p:nvPr>
        </p:nvSpPr>
        <p:spPr/>
        <p:txBody>
          <a:bodyPr/>
          <a:lstStyle>
            <a:lvl1pP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6" name="Rectangle 6"/>
          <p:cNvSpPr>
            <a:spLocks noGrp="1" noChangeArrowheads="1"/>
          </p:cNvSpPr>
          <p:nvPr>
            <p:ph type="sldNum" sz="quarter" idx="12"/>
          </p:nvPr>
        </p:nvSpPr>
        <p:spPr/>
        <p:txBody>
          <a:bodyPr/>
          <a:lstStyle>
            <a:lvl1pPr>
              <a:defRPr b="1"/>
            </a:lvl1pPr>
          </a:lstStyle>
          <a:p>
            <a:pPr>
              <a:defRPr/>
            </a:pPr>
            <a:fld id="{41833FCB-3289-40D7-A473-3140756B9B7D}"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6" name="Rectangle 6"/>
          <p:cNvSpPr>
            <a:spLocks noGrp="1" noChangeArrowheads="1"/>
          </p:cNvSpPr>
          <p:nvPr>
            <p:ph type="sldNum" sz="quarter" idx="12"/>
          </p:nvPr>
        </p:nvSpPr>
        <p:spPr/>
        <p:txBody>
          <a:bodyPr/>
          <a:lstStyle>
            <a:lvl1pPr>
              <a:defRPr b="1"/>
            </a:lvl1pPr>
          </a:lstStyle>
          <a:p>
            <a:pPr>
              <a:defRPr/>
            </a:pPr>
            <a:fld id="{4ABC7AD1-0396-4C65-848B-E9C9513CE083}"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6" name="Rectangle 6"/>
          <p:cNvSpPr>
            <a:spLocks noGrp="1" noChangeArrowheads="1"/>
          </p:cNvSpPr>
          <p:nvPr>
            <p:ph type="sldNum" sz="quarter" idx="12"/>
          </p:nvPr>
        </p:nvSpPr>
        <p:spPr/>
        <p:txBody>
          <a:bodyPr/>
          <a:lstStyle>
            <a:lvl1pPr>
              <a:defRPr b="1"/>
            </a:lvl1pPr>
          </a:lstStyle>
          <a:p>
            <a:pPr>
              <a:defRPr/>
            </a:pPr>
            <a:fld id="{5A088E49-1594-4219-8B27-68D043BA01D3}"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r>
              <a:rPr lang="en-US"/>
              <a:t>A First Book of C++ 4th Edition</a:t>
            </a:r>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8592254A-EDBA-4104-A8D0-386E4AB9E357}" type="slidenum">
              <a:rPr lang="en-US"/>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 First Book of C++ 4th Edition</a:t>
            </a:r>
            <a:endParaRPr lang="en-US"/>
          </a:p>
        </p:txBody>
      </p:sp>
      <p:sp>
        <p:nvSpPr>
          <p:cNvPr id="6" name="Slide Number Placeholder 5"/>
          <p:cNvSpPr>
            <a:spLocks noGrp="1"/>
          </p:cNvSpPr>
          <p:nvPr>
            <p:ph type="sldNum" sz="quarter" idx="12"/>
          </p:nvPr>
        </p:nvSpPr>
        <p:spPr/>
        <p:txBody>
          <a:bodyPr/>
          <a:lstStyle/>
          <a:p>
            <a:pPr>
              <a:defRPr/>
            </a:pPr>
            <a:fld id="{A822F516-231D-4129-B31D-6D434B3D22B0}" type="slidenum">
              <a:rPr lang="en-US"/>
            </a:fld>
            <a:endParaRPr 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 First Book of C++ 4th Edition</a:t>
            </a:r>
            <a:endParaRPr lang="en-US"/>
          </a:p>
        </p:txBody>
      </p:sp>
      <p:sp>
        <p:nvSpPr>
          <p:cNvPr id="6" name="Slide Number Placeholder 5"/>
          <p:cNvSpPr>
            <a:spLocks noGrp="1"/>
          </p:cNvSpPr>
          <p:nvPr>
            <p:ph type="sldNum" sz="quarter" idx="12"/>
          </p:nvPr>
        </p:nvSpPr>
        <p:spPr/>
        <p:txBody>
          <a:bodyPr/>
          <a:lstStyle/>
          <a:p>
            <a:pPr>
              <a:defRPr/>
            </a:pPr>
            <a:fld id="{A8D599E6-25C5-4DA9-9CDE-CB8CB225C294}" type="slidenum">
              <a:rPr lang="en-US"/>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 First Book of C++ 4th Edition</a:t>
            </a:r>
            <a:endParaRPr lang="en-US"/>
          </a:p>
        </p:txBody>
      </p:sp>
      <p:sp>
        <p:nvSpPr>
          <p:cNvPr id="7" name="Slide Number Placeholder 6"/>
          <p:cNvSpPr>
            <a:spLocks noGrp="1"/>
          </p:cNvSpPr>
          <p:nvPr>
            <p:ph type="sldNum" sz="quarter" idx="12"/>
          </p:nvPr>
        </p:nvSpPr>
        <p:spPr/>
        <p:txBody>
          <a:bodyPr/>
          <a:lstStyle/>
          <a:p>
            <a:pPr>
              <a:defRPr/>
            </a:pPr>
            <a:fld id="{B2DAAE66-C1F4-4060-A4B5-A9F4A7FF0591}" type="slidenum">
              <a:rPr lang="en-US"/>
            </a:fld>
            <a:endParaRPr 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A First Book of C++ 4th Edition</a:t>
            </a:r>
            <a:endParaRPr lang="en-US"/>
          </a:p>
        </p:txBody>
      </p:sp>
      <p:sp>
        <p:nvSpPr>
          <p:cNvPr id="9" name="Slide Number Placeholder 8"/>
          <p:cNvSpPr>
            <a:spLocks noGrp="1"/>
          </p:cNvSpPr>
          <p:nvPr>
            <p:ph type="sldNum" sz="quarter" idx="12"/>
          </p:nvPr>
        </p:nvSpPr>
        <p:spPr/>
        <p:txBody>
          <a:bodyPr/>
          <a:lstStyle/>
          <a:p>
            <a:pPr>
              <a:defRPr/>
            </a:pPr>
            <a:fld id="{B4371A38-2094-4173-AC4C-115227DEE092}" type="slidenum">
              <a:rPr lang="en-US"/>
            </a:fld>
            <a:endParaRPr lang="en-US"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A First Book of C++ 4th Edition</a:t>
            </a:r>
            <a:endParaRPr lang="en-US"/>
          </a:p>
        </p:txBody>
      </p:sp>
      <p:sp>
        <p:nvSpPr>
          <p:cNvPr id="5" name="Slide Number Placeholder 4"/>
          <p:cNvSpPr>
            <a:spLocks noGrp="1"/>
          </p:cNvSpPr>
          <p:nvPr>
            <p:ph type="sldNum" sz="quarter" idx="12"/>
          </p:nvPr>
        </p:nvSpPr>
        <p:spPr/>
        <p:txBody>
          <a:bodyPr/>
          <a:lstStyle/>
          <a:p>
            <a:pPr>
              <a:defRPr/>
            </a:pPr>
            <a:fld id="{41962781-65BB-436E-9A96-6AC2ADE80160}" type="slidenum">
              <a:rPr lang="en-US"/>
            </a:fld>
            <a:endParaRPr 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A First Book of C++ 4th Edition</a:t>
            </a:r>
            <a:endParaRPr lang="en-US"/>
          </a:p>
        </p:txBody>
      </p:sp>
      <p:sp>
        <p:nvSpPr>
          <p:cNvPr id="4" name="Slide Number Placeholder 3"/>
          <p:cNvSpPr>
            <a:spLocks noGrp="1"/>
          </p:cNvSpPr>
          <p:nvPr>
            <p:ph type="sldNum" sz="quarter" idx="12"/>
          </p:nvPr>
        </p:nvSpPr>
        <p:spPr/>
        <p:txBody>
          <a:bodyPr/>
          <a:lstStyle/>
          <a:p>
            <a:pPr>
              <a:defRPr/>
            </a:pPr>
            <a:fld id="{770D28D8-C2CA-4AA2-8280-E54059A0BC75}" type="slidenum">
              <a:rPr lang="en-US"/>
            </a:fld>
            <a:endParaRPr lang="en-US" dirty="0"/>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 First Book of C++ 4th Edition</a:t>
            </a:r>
            <a:endParaRPr lang="en-US"/>
          </a:p>
        </p:txBody>
      </p:sp>
      <p:sp>
        <p:nvSpPr>
          <p:cNvPr id="7" name="Slide Number Placeholder 6"/>
          <p:cNvSpPr>
            <a:spLocks noGrp="1"/>
          </p:cNvSpPr>
          <p:nvPr>
            <p:ph type="sldNum" sz="quarter" idx="12"/>
          </p:nvPr>
        </p:nvSpPr>
        <p:spPr/>
        <p:txBody>
          <a:bodyPr/>
          <a:lstStyle/>
          <a:p>
            <a:pPr>
              <a:defRPr/>
            </a:pPr>
            <a:fld id="{7EC71452-8F6D-4205-9EC7-092152FA78E0}" type="slidenum">
              <a:rPr lang="en-US"/>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6" name="Rectangle 6"/>
          <p:cNvSpPr>
            <a:spLocks noGrp="1" noChangeArrowheads="1"/>
          </p:cNvSpPr>
          <p:nvPr>
            <p:ph type="sldNum" sz="quarter" idx="12"/>
          </p:nvPr>
        </p:nvSpPr>
        <p:spPr/>
        <p:txBody>
          <a:bodyPr/>
          <a:lstStyle>
            <a:lvl1pPr>
              <a:defRPr b="1"/>
            </a:lvl1pPr>
          </a:lstStyle>
          <a:p>
            <a:pPr>
              <a:defRPr/>
            </a:pPr>
            <a:fld id="{8645FA34-5988-4E60-89BF-8D349635CF71}" type="slidenum">
              <a:rPr lang="en-US"/>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 First Book of C++ 4th Edition</a:t>
            </a:r>
            <a:endParaRPr lang="en-US"/>
          </a:p>
        </p:txBody>
      </p:sp>
      <p:sp>
        <p:nvSpPr>
          <p:cNvPr id="7" name="Slide Number Placeholder 6"/>
          <p:cNvSpPr>
            <a:spLocks noGrp="1"/>
          </p:cNvSpPr>
          <p:nvPr>
            <p:ph type="sldNum" sz="quarter" idx="12"/>
          </p:nvPr>
        </p:nvSpPr>
        <p:spPr/>
        <p:txBody>
          <a:bodyPr/>
          <a:lstStyle/>
          <a:p>
            <a:pPr>
              <a:defRPr/>
            </a:pPr>
            <a:fld id="{EC92663A-2EE7-43E6-9502-11060EF58440}" type="slidenum">
              <a:rPr lang="en-US"/>
            </a:fld>
            <a:endParaRPr lang="en-US" dirty="0"/>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 First Book of C++ 4th Edition</a:t>
            </a:r>
            <a:endParaRPr lang="en-US"/>
          </a:p>
        </p:txBody>
      </p:sp>
      <p:sp>
        <p:nvSpPr>
          <p:cNvPr id="6" name="Slide Number Placeholder 5"/>
          <p:cNvSpPr>
            <a:spLocks noGrp="1"/>
          </p:cNvSpPr>
          <p:nvPr>
            <p:ph type="sldNum" sz="quarter" idx="12"/>
          </p:nvPr>
        </p:nvSpPr>
        <p:spPr/>
        <p:txBody>
          <a:bodyPr/>
          <a:lstStyle/>
          <a:p>
            <a:pPr>
              <a:defRPr/>
            </a:pPr>
            <a:fld id="{9E84C5B8-CCEB-420D-ABAE-B47CDB4AB078}" type="slidenum">
              <a:rPr lang="en-US"/>
            </a:fld>
            <a:endParaRPr lang="en-US" dirty="0"/>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 First Book of C++ 4th Edition</a:t>
            </a:r>
            <a:endParaRPr lang="en-US"/>
          </a:p>
        </p:txBody>
      </p:sp>
      <p:sp>
        <p:nvSpPr>
          <p:cNvPr id="6" name="Slide Number Placeholder 5"/>
          <p:cNvSpPr>
            <a:spLocks noGrp="1"/>
          </p:cNvSpPr>
          <p:nvPr>
            <p:ph type="sldNum" sz="quarter" idx="12"/>
          </p:nvPr>
        </p:nvSpPr>
        <p:spPr/>
        <p:txBody>
          <a:bodyPr/>
          <a:lstStyle/>
          <a:p>
            <a:pPr>
              <a:defRPr/>
            </a:pPr>
            <a:fld id="{5C5508D2-A0AD-4541-8BA7-80F92E81B744}" type="slidenum">
              <a:rPr lang="en-US"/>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6" name="Rectangle 6"/>
          <p:cNvSpPr>
            <a:spLocks noGrp="1" noChangeArrowheads="1"/>
          </p:cNvSpPr>
          <p:nvPr>
            <p:ph type="sldNum" sz="quarter" idx="12"/>
          </p:nvPr>
        </p:nvSpPr>
        <p:spPr/>
        <p:txBody>
          <a:bodyPr/>
          <a:lstStyle>
            <a:lvl1pPr>
              <a:defRPr b="1"/>
            </a:lvl1pPr>
          </a:lstStyle>
          <a:p>
            <a:pPr>
              <a:defRPr/>
            </a:pPr>
            <a:fld id="{0B895E38-94C5-4359-B007-DA64B88D74E2}"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7" name="Rectangle 6"/>
          <p:cNvSpPr>
            <a:spLocks noGrp="1" noChangeArrowheads="1"/>
          </p:cNvSpPr>
          <p:nvPr>
            <p:ph type="sldNum" sz="quarter" idx="12"/>
          </p:nvPr>
        </p:nvSpPr>
        <p:spPr/>
        <p:txBody>
          <a:bodyPr/>
          <a:lstStyle>
            <a:lvl1pPr>
              <a:defRPr b="1"/>
            </a:lvl1pPr>
          </a:lstStyle>
          <a:p>
            <a:pPr>
              <a:defRPr/>
            </a:pPr>
            <a:fld id="{44DF88D0-8387-409F-8AC0-A1A095DB899D}"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b="1"/>
            </a:lvl1pPr>
          </a:lstStyle>
          <a:p>
            <a:pPr>
              <a:defRPr/>
            </a:pPr>
            <a:endParaRPr lang="en-US"/>
          </a:p>
        </p:txBody>
      </p:sp>
      <p:sp>
        <p:nvSpPr>
          <p:cNvPr id="8"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9" name="Rectangle 6"/>
          <p:cNvSpPr>
            <a:spLocks noGrp="1" noChangeArrowheads="1"/>
          </p:cNvSpPr>
          <p:nvPr>
            <p:ph type="sldNum" sz="quarter" idx="12"/>
          </p:nvPr>
        </p:nvSpPr>
        <p:spPr/>
        <p:txBody>
          <a:bodyPr/>
          <a:lstStyle>
            <a:lvl1pPr>
              <a:defRPr b="1"/>
            </a:lvl1pPr>
          </a:lstStyle>
          <a:p>
            <a:pPr>
              <a:defRPr/>
            </a:pPr>
            <a:fld id="{B7A5AE19-0BF4-40E9-A61F-CF50CEE3A94F}"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b="1"/>
            </a:lvl1pPr>
          </a:lstStyle>
          <a:p>
            <a:pPr>
              <a:defRPr/>
            </a:pPr>
            <a:endParaRPr lang="en-US"/>
          </a:p>
        </p:txBody>
      </p:sp>
      <p:sp>
        <p:nvSpPr>
          <p:cNvPr id="4"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5" name="Rectangle 6"/>
          <p:cNvSpPr>
            <a:spLocks noGrp="1" noChangeArrowheads="1"/>
          </p:cNvSpPr>
          <p:nvPr>
            <p:ph type="sldNum" sz="quarter" idx="12"/>
          </p:nvPr>
        </p:nvSpPr>
        <p:spPr/>
        <p:txBody>
          <a:bodyPr/>
          <a:lstStyle>
            <a:lvl1pPr>
              <a:defRPr b="1"/>
            </a:lvl1pPr>
          </a:lstStyle>
          <a:p>
            <a:pPr>
              <a:defRPr/>
            </a:pPr>
            <a:fld id="{D2F792C2-BB91-47CE-B33E-68335494C38A}"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b="1"/>
            </a:lvl1pPr>
          </a:lstStyle>
          <a:p>
            <a:pPr>
              <a:defRPr/>
            </a:pPr>
            <a:endParaRPr lang="en-US"/>
          </a:p>
        </p:txBody>
      </p:sp>
      <p:sp>
        <p:nvSpPr>
          <p:cNvPr id="3"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4" name="Rectangle 6"/>
          <p:cNvSpPr>
            <a:spLocks noGrp="1" noChangeArrowheads="1"/>
          </p:cNvSpPr>
          <p:nvPr>
            <p:ph type="sldNum" sz="quarter" idx="12"/>
          </p:nvPr>
        </p:nvSpPr>
        <p:spPr/>
        <p:txBody>
          <a:bodyPr/>
          <a:lstStyle>
            <a:lvl1pPr>
              <a:defRPr b="1"/>
            </a:lvl1pPr>
          </a:lstStyle>
          <a:p>
            <a:pPr>
              <a:defRPr/>
            </a:pPr>
            <a:fld id="{D44AB5BA-40DE-460A-B7C2-20FC8CDEEBEA}"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7" name="Rectangle 6"/>
          <p:cNvSpPr>
            <a:spLocks noGrp="1" noChangeArrowheads="1"/>
          </p:cNvSpPr>
          <p:nvPr>
            <p:ph type="sldNum" sz="quarter" idx="12"/>
          </p:nvPr>
        </p:nvSpPr>
        <p:spPr/>
        <p:txBody>
          <a:bodyPr/>
          <a:lstStyle>
            <a:lvl1pPr>
              <a:defRPr b="1"/>
            </a:lvl1pPr>
          </a:lstStyle>
          <a:p>
            <a:pPr>
              <a:defRPr/>
            </a:pPr>
            <a:fld id="{6B4A40B7-34E7-4BCB-82C9-FE32B324814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r>
              <a:rPr lang="en-US"/>
              <a:t>A First Book of C++ 4th Edition</a:t>
            </a:r>
            <a:endParaRPr lang="en-US"/>
          </a:p>
        </p:txBody>
      </p:sp>
      <p:sp>
        <p:nvSpPr>
          <p:cNvPr id="7" name="Rectangle 6"/>
          <p:cNvSpPr>
            <a:spLocks noGrp="1" noChangeArrowheads="1"/>
          </p:cNvSpPr>
          <p:nvPr>
            <p:ph type="sldNum" sz="quarter" idx="12"/>
          </p:nvPr>
        </p:nvSpPr>
        <p:spPr/>
        <p:txBody>
          <a:bodyPr/>
          <a:lstStyle>
            <a:lvl1pPr>
              <a:defRPr b="1"/>
            </a:lvl1pPr>
          </a:lstStyle>
          <a:p>
            <a:pPr>
              <a:defRPr/>
            </a:pPr>
            <a:fld id="{6D99F334-949D-4274-B4FC-F273FE382EAB}"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a:defRPr sz="1400" b="0">
                <a:solidFill>
                  <a:srgbClr val="222222"/>
                </a:solidFill>
                <a:latin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lgn="ctr">
              <a:defRPr sz="1400" b="0">
                <a:solidFill>
                  <a:srgbClr val="222222"/>
                </a:solidFill>
                <a:latin typeface="Times New Roman" panose="02020603050405020304" pitchFamily="18" charset="0"/>
              </a:defRPr>
            </a:lvl1pPr>
          </a:lstStyle>
          <a:p>
            <a:pPr>
              <a:defRPr/>
            </a:pPr>
            <a:r>
              <a:rPr lang="en-US"/>
              <a:t>A First Book of C++ 4th Edition</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a:defRPr sz="1400" b="0">
                <a:solidFill>
                  <a:srgbClr val="222222"/>
                </a:solidFill>
                <a:latin typeface="Times New Roman" panose="02020603050405020304" pitchFamily="18" charset="0"/>
              </a:defRPr>
            </a:lvl1pPr>
          </a:lstStyle>
          <a:p>
            <a:pPr>
              <a:defRPr/>
            </a:pPr>
            <a:fld id="{331BB4D0-F38A-47E5-831A-48EB0781C329}"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panose="020B0604020202020204" pitchFamily="34" charset="0"/>
        </a:defRPr>
      </a:lvl2pPr>
      <a:lvl3pPr algn="ctr" rtl="0" eaLnBrk="0" fontAlgn="base" hangingPunct="0">
        <a:spcBef>
          <a:spcPct val="0"/>
        </a:spcBef>
        <a:spcAft>
          <a:spcPct val="0"/>
        </a:spcAft>
        <a:defRPr sz="3600">
          <a:solidFill>
            <a:srgbClr val="222222"/>
          </a:solidFill>
          <a:latin typeface="Arial" panose="020B0604020202020204" pitchFamily="34" charset="0"/>
        </a:defRPr>
      </a:lvl3pPr>
      <a:lvl4pPr algn="ctr" rtl="0" eaLnBrk="0" fontAlgn="base" hangingPunct="0">
        <a:spcBef>
          <a:spcPct val="0"/>
        </a:spcBef>
        <a:spcAft>
          <a:spcPct val="0"/>
        </a:spcAft>
        <a:defRPr sz="3600">
          <a:solidFill>
            <a:srgbClr val="222222"/>
          </a:solidFill>
          <a:latin typeface="Arial" panose="020B0604020202020204" pitchFamily="34" charset="0"/>
        </a:defRPr>
      </a:lvl4pPr>
      <a:lvl5pPr algn="ctr" rtl="0" eaLnBrk="0" fontAlgn="base" hangingPunct="0">
        <a:spcBef>
          <a:spcPct val="0"/>
        </a:spcBef>
        <a:spcAft>
          <a:spcPct val="0"/>
        </a:spcAft>
        <a:defRPr sz="3600">
          <a:solidFill>
            <a:srgbClr val="222222"/>
          </a:solidFill>
          <a:latin typeface="Arial" panose="020B0604020202020204" pitchFamily="34" charset="0"/>
        </a:defRPr>
      </a:lvl5pPr>
      <a:lvl6pPr marL="457200" algn="ctr" rtl="0" fontAlgn="base">
        <a:spcBef>
          <a:spcPct val="0"/>
        </a:spcBef>
        <a:spcAft>
          <a:spcPct val="0"/>
        </a:spcAft>
        <a:defRPr sz="3600">
          <a:solidFill>
            <a:srgbClr val="222222"/>
          </a:solidFill>
          <a:latin typeface="Arial" panose="020B0604020202020204" pitchFamily="34" charset="0"/>
        </a:defRPr>
      </a:lvl6pPr>
      <a:lvl7pPr marL="914400" algn="ctr" rtl="0" fontAlgn="base">
        <a:spcBef>
          <a:spcPct val="0"/>
        </a:spcBef>
        <a:spcAft>
          <a:spcPct val="0"/>
        </a:spcAft>
        <a:defRPr sz="3600">
          <a:solidFill>
            <a:srgbClr val="222222"/>
          </a:solidFill>
          <a:latin typeface="Arial" panose="020B0604020202020204" pitchFamily="34" charset="0"/>
        </a:defRPr>
      </a:lvl7pPr>
      <a:lvl8pPr marL="1371600" algn="ctr" rtl="0" fontAlgn="base">
        <a:spcBef>
          <a:spcPct val="0"/>
        </a:spcBef>
        <a:spcAft>
          <a:spcPct val="0"/>
        </a:spcAft>
        <a:defRPr sz="3600">
          <a:solidFill>
            <a:srgbClr val="222222"/>
          </a:solidFill>
          <a:latin typeface="Arial" panose="020B0604020202020204" pitchFamily="34" charset="0"/>
        </a:defRPr>
      </a:lvl8pPr>
      <a:lvl9pPr marL="1828800" algn="ctr" rtl="0" fontAlgn="base">
        <a:spcBef>
          <a:spcPct val="0"/>
        </a:spcBef>
        <a:spcAft>
          <a:spcPct val="0"/>
        </a:spcAft>
        <a:defRPr sz="3600">
          <a:solidFill>
            <a:srgbClr val="22222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r>
              <a:rPr lang="en-US"/>
              <a:t>A First Book of C++ 4th Edition</a:t>
            </a:r>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778BC167-0788-4FB9-A5D8-C19204204FC3}"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GI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5.xml"/><Relationship Id="rId4" Type="http://schemas.openxmlformats.org/officeDocument/2006/relationships/oleObject" Target="../embeddings/oleObject2.bin"/><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bwMode="auto">
          <a:xfrm>
            <a:off x="1488440" y="116205"/>
            <a:ext cx="5791835" cy="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threePt" dir="t"/>
            </a:scene3d>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defRPr>
            </a:lvl2pPr>
            <a:lvl3pPr algn="ctr" rtl="0" eaLnBrk="0" fontAlgn="base" hangingPunct="0">
              <a:spcBef>
                <a:spcPct val="0"/>
              </a:spcBef>
              <a:spcAft>
                <a:spcPct val="0"/>
              </a:spcAft>
              <a:defRPr sz="4400">
                <a:solidFill>
                  <a:srgbClr val="FFFFFF"/>
                </a:solidFill>
                <a:latin typeface="Candara" panose="020E0502030303020204" pitchFamily="34" charset="0"/>
              </a:defRPr>
            </a:lvl3pPr>
            <a:lvl4pPr algn="ctr" rtl="0" eaLnBrk="0" fontAlgn="base" hangingPunct="0">
              <a:spcBef>
                <a:spcPct val="0"/>
              </a:spcBef>
              <a:spcAft>
                <a:spcPct val="0"/>
              </a:spcAft>
              <a:defRPr sz="4400">
                <a:solidFill>
                  <a:srgbClr val="FFFFFF"/>
                </a:solidFill>
                <a:latin typeface="Candara" panose="020E0502030303020204" pitchFamily="34" charset="0"/>
              </a:defRPr>
            </a:lvl4pPr>
            <a:lvl5pPr algn="ctr" rtl="0" eaLnBrk="0" fontAlgn="base" hangingPunct="0">
              <a:spcBef>
                <a:spcPct val="0"/>
              </a:spcBef>
              <a:spcAft>
                <a:spcPct val="0"/>
              </a:spcAft>
              <a:defRPr sz="4400">
                <a:solidFill>
                  <a:srgbClr val="FFFFFF"/>
                </a:solidFill>
                <a:latin typeface="Candara" panose="020E0502030303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dirty="0" err="1">
                <a:ln w="22225">
                  <a:solidFill>
                    <a:schemeClr val="accent2"/>
                  </a:solidFill>
                  <a:prstDash val="solid"/>
                </a:ln>
                <a:solidFill>
                  <a:schemeClr val="accent2">
                    <a:lumMod val="40000"/>
                    <a:lumOff val="60000"/>
                  </a:schemeClr>
                </a:solidFill>
                <a:effectLst/>
              </a:rPr>
              <a:t>Du`a</a:t>
            </a:r>
            <a:r>
              <a:rPr lang="en-US" dirty="0">
                <a:ln w="22225">
                  <a:solidFill>
                    <a:schemeClr val="accent2"/>
                  </a:solidFill>
                  <a:prstDash val="solid"/>
                </a:ln>
                <a:solidFill>
                  <a:schemeClr val="accent2">
                    <a:lumMod val="40000"/>
                    <a:lumOff val="60000"/>
                  </a:schemeClr>
                </a:solidFill>
                <a:effectLst/>
              </a:rPr>
              <a:t> for Study</a:t>
            </a:r>
            <a:endParaRPr lang="en-US" dirty="0">
              <a:ln w="22225">
                <a:solidFill>
                  <a:schemeClr val="accent2"/>
                </a:solidFill>
                <a:prstDash val="solid"/>
              </a:ln>
              <a:solidFill>
                <a:schemeClr val="accent2">
                  <a:lumMod val="40000"/>
                  <a:lumOff val="60000"/>
                </a:schemeClr>
              </a:solidFill>
              <a:effectLst/>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371600"/>
            <a:ext cx="7315200" cy="4937607"/>
          </a:xfrm>
          <a:prstGeom prst="rect">
            <a:avLst/>
          </a:prstGeom>
          <a:solidFill>
            <a:schemeClr val="accent6"/>
          </a:solidFill>
          <a:ln>
            <a:noFill/>
          </a:ln>
          <a:effectLst>
            <a:glow rad="63500">
              <a:schemeClr val="accent3">
                <a:satMod val="175000"/>
                <a:alpha val="40000"/>
              </a:schemeClr>
            </a:glow>
            <a:outerShdw blurRad="381000" dist="101600" dir="5400000" algn="ctr" rotWithShape="0">
              <a:schemeClr val="tx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5"/>
          <p:cNvSpPr txBox="1">
            <a:spLocks noGrp="1"/>
          </p:cNvSpPr>
          <p:nvPr>
            <p:ph type="sldNum" sz="quarter" idx="10"/>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fld>
            <a:endParaRPr lang="en-US" altLang="en-US" sz="1200" dirty="0">
              <a:solidFill>
                <a:schemeClr val="bg1"/>
              </a:solidFill>
            </a:endParaRPr>
          </a:p>
        </p:txBody>
      </p:sp>
      <p:sp>
        <p:nvSpPr>
          <p:cNvPr id="21507" name="Footer Placeholder 4"/>
          <p:cNvSpPr txBox="1">
            <a:spLocks noGrp="1"/>
          </p:cNvSpPr>
          <p:nvPr>
            <p:ph type="ftr" sz="quarter" idx="11"/>
          </p:nvPr>
        </p:nvSpPr>
        <p:spPr>
          <a:xfrm>
            <a:off x="0" y="6356350"/>
            <a:ext cx="5562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r>
              <a:rPr lang="en-US" altLang="en-US" sz="1200" dirty="0">
                <a:solidFill>
                  <a:schemeClr val="bg1"/>
                </a:solidFill>
              </a:rPr>
              <a:t>C++ Programming: From Problem Analysis to Program Design, Seventh Edition</a:t>
            </a:r>
            <a:endParaRPr lang="en-US" altLang="en-US" sz="1200" dirty="0">
              <a:solidFill>
                <a:schemeClr val="bg1"/>
              </a:solidFill>
            </a:endParaRPr>
          </a:p>
        </p:txBody>
      </p:sp>
      <p:pic>
        <p:nvPicPr>
          <p:cNvPr id="21509" name="Picture 7"/>
          <p:cNvPicPr>
            <a:picLocks noChangeAspect="1"/>
          </p:cNvPicPr>
          <p:nvPr/>
        </p:nvPicPr>
        <p:blipFill>
          <a:blip r:embed="rId1"/>
          <a:stretch>
            <a:fillRect/>
          </a:stretch>
        </p:blipFill>
        <p:spPr>
          <a:xfrm>
            <a:off x="1781175" y="1828800"/>
            <a:ext cx="5648325" cy="4029075"/>
          </a:xfrm>
          <a:prstGeom prst="rect">
            <a:avLst/>
          </a:prstGeom>
          <a:noFill/>
          <a:ln w="9525">
            <a:noFill/>
          </a:ln>
        </p:spPr>
      </p:pic>
      <p:sp>
        <p:nvSpPr>
          <p:cNvPr id="2" name="Title 1"/>
          <p:cNvSpPr>
            <a:spLocks noGrp="1"/>
          </p:cNvSpPr>
          <p:nvPr/>
        </p:nvSpPr>
        <p:spPr>
          <a:xfrm>
            <a:off x="1043305" y="1027430"/>
            <a:ext cx="7025005" cy="637540"/>
          </a:xfrm>
          <a:prstGeom prst="rect">
            <a:avLst/>
          </a:prstGeom>
          <a:noFill/>
          <a:ln w="9525">
            <a:noFill/>
          </a:ln>
        </p:spPr>
        <p:txBody>
          <a:bodyPr anchor="ctr">
            <a:normAutofit/>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pPr>
              <a:defRPr/>
            </a:pPr>
            <a:r>
              <a:rPr lang="en-US" sz="3400" dirty="0">
                <a:solidFill>
                  <a:schemeClr val="accent1">
                    <a:lumMod val="50000"/>
                  </a:schemeClr>
                </a:solidFill>
                <a:effectLst>
                  <a:outerShdw blurRad="38100" dist="38100" dir="2700000" algn="tl">
                    <a:srgbClr val="000000">
                      <a:alpha val="43137"/>
                    </a:srgbClr>
                  </a:outerShdw>
                </a:effectLst>
              </a:rPr>
              <a:t>Machine Language</a:t>
            </a:r>
            <a:endParaRPr lang="en-MY" sz="3400" dirty="0">
              <a:solidFill>
                <a:schemeClr val="accent1">
                  <a:lumMod val="50000"/>
                </a:schemeClr>
              </a:solidFill>
              <a:effectLst>
                <a:outerShdw blurRad="38100" dist="38100" dir="2700000" algn="tl">
                  <a:srgbClr val="000000">
                    <a:alpha val="43137"/>
                  </a:srgbClr>
                </a:outerShdw>
              </a:effectLst>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5" name="Title 4"/>
          <p:cNvSpPr/>
          <p:nvPr>
            <p:ph type="title"/>
          </p:nvPr>
        </p:nvSpPr>
        <p:spPr/>
        <p:txBody>
          <a:bodyPr/>
          <a:p>
            <a:endParaRPr lang="en-US"/>
          </a:p>
        </p:txBody>
      </p:sp>
      <p:sp>
        <p:nvSpPr>
          <p:cNvPr id="9" name="Footer Placeholder 2"/>
          <p:cNvSpPr>
            <a:spLocks noGrp="1"/>
          </p:cNvSpPr>
          <p:nvPr/>
        </p:nvSpPr>
        <p:spPr bwMode="auto">
          <a:xfrm>
            <a:off x="4959350" y="6417310"/>
            <a:ext cx="3729355" cy="255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a:t>
            </a:r>
            <a:endParaRPr lang="en-US" altLang="en-US" sz="1000" b="0" dirty="0">
              <a:solidFill>
                <a:schemeClr val="tx1"/>
              </a:solidFill>
              <a:latin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1795" y="1263015"/>
            <a:ext cx="8229600" cy="582613"/>
          </a:xfrm>
        </p:spPr>
        <p:txBody>
          <a:bodyPr rtlCol="0">
            <a:normAutofit/>
          </a:bodyPr>
          <a:lstStyle/>
          <a:p>
            <a:pPr algn="ctr" eaLnBrk="1" fontAlgn="auto" hangingPunct="1">
              <a:spcAft>
                <a:spcPts val="0"/>
              </a:spcAft>
              <a:defRPr/>
            </a:pPr>
            <a:r>
              <a:rPr lang="en-US" sz="3200" dirty="0">
                <a:solidFill>
                  <a:schemeClr val="accent1">
                    <a:lumMod val="50000"/>
                  </a:schemeClr>
                </a:solidFill>
                <a:effectLst>
                  <a:outerShdw blurRad="38100" dist="38100" dir="2700000" algn="tl">
                    <a:srgbClr val="000000">
                      <a:alpha val="43137"/>
                    </a:srgbClr>
                  </a:outerShdw>
                </a:effectLst>
              </a:rPr>
              <a:t>Programming Methodologies</a:t>
            </a:r>
            <a:endParaRPr lang="en-US" sz="3200" dirty="0">
              <a:solidFill>
                <a:schemeClr val="accent1">
                  <a:lumMod val="50000"/>
                </a:schemeClr>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867410" y="2160270"/>
            <a:ext cx="7408545" cy="3109595"/>
          </a:xfrm>
        </p:spPr>
        <p:txBody>
          <a:bodyPr/>
          <a:lstStyle/>
          <a:p>
            <a:pPr lvl="0" eaLnBrk="1" hangingPunct="1">
              <a:buBlip>
                <a:blip r:embed="rId1"/>
              </a:buBlip>
              <a:defRPr/>
            </a:pPr>
            <a:r>
              <a:rPr lang="en-US" altLang="en-US" sz="2800" dirty="0">
                <a:latin typeface="Georgia" panose="02040502050405020303" charset="0"/>
              </a:rPr>
              <a:t>Structured </a:t>
            </a:r>
            <a:endParaRPr lang="en-US" altLang="en-US" sz="2800" dirty="0">
              <a:latin typeface="Georgia" panose="02040502050405020303" charset="0"/>
            </a:endParaRPr>
          </a:p>
          <a:p>
            <a:pPr lvl="0" eaLnBrk="1" hangingPunct="1">
              <a:buBlip>
                <a:blip r:embed="rId1"/>
              </a:buBlip>
              <a:defRPr/>
            </a:pPr>
            <a:r>
              <a:rPr lang="en-US" altLang="en-US" sz="2800" dirty="0">
                <a:latin typeface="Georgia" panose="02040502050405020303" charset="0"/>
              </a:rPr>
              <a:t>Object oriented</a:t>
            </a:r>
            <a:endParaRPr lang="en-US" altLang="en-US" sz="2800" dirty="0">
              <a:latin typeface="Georgia" panose="02040502050405020303" charset="0"/>
            </a:endParaRPr>
          </a:p>
          <a:p>
            <a:pPr lvl="0" eaLnBrk="1" hangingPunct="1">
              <a:buBlip>
                <a:blip r:embed="rId1"/>
              </a:buBlip>
              <a:defRPr/>
            </a:pPr>
            <a:r>
              <a:rPr lang="en-US" altLang="en-US" sz="2800">
                <a:latin typeface="Georgia" panose="02040502050405020303" charset="0"/>
                <a:sym typeface="+mn-ea"/>
              </a:rPr>
              <a:t>C++ is an object-oriented language</a:t>
            </a:r>
            <a:endParaRPr lang="en-US" altLang="en-US" sz="2800">
              <a:latin typeface="Georgia" panose="02040502050405020303" charset="0"/>
            </a:endParaRPr>
          </a:p>
          <a:p>
            <a:pPr lvl="1" eaLnBrk="1" hangingPunct="1">
              <a:buBlip>
                <a:blip r:embed="rId1"/>
              </a:buBlip>
            </a:pPr>
            <a:r>
              <a:rPr lang="en-US" altLang="en-US" sz="2400">
                <a:latin typeface="Georgia" panose="02040502050405020303" charset="0"/>
                <a:sym typeface="+mn-ea"/>
              </a:rPr>
              <a:t>Has procedures and objects</a:t>
            </a:r>
            <a:endParaRPr lang="en-US" altLang="en-US" sz="2400">
              <a:latin typeface="Georgia" panose="02040502050405020303" charset="0"/>
            </a:endParaRPr>
          </a:p>
          <a:p>
            <a:pPr lvl="1" eaLnBrk="1" hangingPunct="1">
              <a:buBlip>
                <a:blip r:embed="rId1"/>
              </a:buBlip>
            </a:pPr>
            <a:r>
              <a:rPr lang="en-US" altLang="en-US" sz="2400">
                <a:latin typeface="Georgia" panose="02040502050405020303" charset="0"/>
                <a:sym typeface="+mn-ea"/>
              </a:rPr>
              <a:t>Supports code reuse</a:t>
            </a:r>
            <a:endParaRPr lang="en-US" altLang="en-US" sz="2400">
              <a:latin typeface="Georgia" panose="02040502050405020303" charset="0"/>
            </a:endParaRPr>
          </a:p>
          <a:p>
            <a:pPr lvl="1" eaLnBrk="1" hangingPunct="1">
              <a:buBlip>
                <a:blip r:embed="rId1"/>
              </a:buBlip>
              <a:defRPr/>
            </a:pPr>
            <a:endParaRPr lang="en-US" altLang="en-US" sz="2400" dirty="0">
              <a:latin typeface="Georgia" panose="02040502050405020303" charset="0"/>
            </a:endParaRPr>
          </a:p>
          <a:p>
            <a:pPr lvl="1">
              <a:defRPr/>
            </a:pPr>
            <a:endParaRPr lang="en-MY" sz="2800" dirty="0">
              <a:latin typeface="Georgia" panose="02040502050405020303" charset="0"/>
            </a:endParaRPr>
          </a:p>
        </p:txBody>
      </p:sp>
      <p:sp>
        <p:nvSpPr>
          <p:cNvPr id="9" name="Footer Placeholder 2"/>
          <p:cNvSpPr>
            <a:spLocks noGrp="1"/>
          </p:cNvSpPr>
          <p:nvPr>
            <p:ph type="ftr" sz="quarter" idx="11"/>
          </p:nvPr>
        </p:nvSpPr>
        <p:spPr bwMode="auto">
          <a:xfrm>
            <a:off x="4959350" y="6417310"/>
            <a:ext cx="3729355" cy="2559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1795" y="1263015"/>
            <a:ext cx="8229600" cy="582613"/>
          </a:xfrm>
        </p:spPr>
        <p:txBody>
          <a:bodyPr rtlCol="0">
            <a:normAutofit/>
          </a:bodyPr>
          <a:lstStyle/>
          <a:p>
            <a:pPr algn="ctr" eaLnBrk="1" fontAlgn="auto" hangingPunct="1">
              <a:spcAft>
                <a:spcPts val="0"/>
              </a:spcAft>
              <a:defRPr/>
            </a:pPr>
            <a:r>
              <a:rPr lang="en-US" sz="3200" dirty="0">
                <a:solidFill>
                  <a:schemeClr val="accent1">
                    <a:lumMod val="50000"/>
                  </a:schemeClr>
                </a:solidFill>
                <a:effectLst>
                  <a:outerShdw blurRad="38100" dist="38100" dir="2700000" algn="tl">
                    <a:srgbClr val="000000">
                      <a:alpha val="43137"/>
                    </a:srgbClr>
                  </a:outerShdw>
                </a:effectLst>
              </a:rPr>
              <a:t>Structured Programming</a:t>
            </a:r>
            <a:endParaRPr lang="en-US" sz="3200" dirty="0">
              <a:solidFill>
                <a:schemeClr val="accent1">
                  <a:lumMod val="50000"/>
                </a:schemeClr>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867410" y="2160270"/>
            <a:ext cx="7408545" cy="3469005"/>
          </a:xfrm>
        </p:spPr>
        <p:txBody>
          <a:bodyPr/>
          <a:lstStyle/>
          <a:p>
            <a:pPr lvl="0" eaLnBrk="1" hangingPunct="1">
              <a:buBlip>
                <a:blip r:embed="rId1"/>
              </a:buBlip>
              <a:defRPr/>
            </a:pPr>
            <a:r>
              <a:rPr lang="en-US" altLang="en-US" sz="2400" dirty="0">
                <a:latin typeface="Georgia" panose="02040502050405020303" charset="0"/>
              </a:rPr>
              <a:t>Structured design</a:t>
            </a:r>
            <a:endParaRPr lang="en-US" altLang="en-US" sz="2400" dirty="0">
              <a:latin typeface="Georgia" panose="02040502050405020303" charset="0"/>
            </a:endParaRPr>
          </a:p>
          <a:p>
            <a:pPr lvl="1" eaLnBrk="1" hangingPunct="1">
              <a:buBlip>
                <a:blip r:embed="rId1"/>
              </a:buBlip>
              <a:defRPr/>
            </a:pPr>
            <a:r>
              <a:rPr lang="en-US" altLang="en-US" sz="2400" dirty="0">
                <a:latin typeface="Georgia" panose="02040502050405020303" charset="0"/>
              </a:rPr>
              <a:t>Dividing a problem into smaller sub-problems</a:t>
            </a:r>
            <a:endParaRPr lang="en-US" altLang="en-US" sz="2400" dirty="0">
              <a:latin typeface="Georgia" panose="02040502050405020303" charset="0"/>
            </a:endParaRPr>
          </a:p>
          <a:p>
            <a:pPr eaLnBrk="1" hangingPunct="1">
              <a:buBlip>
                <a:blip r:embed="rId1"/>
              </a:buBlip>
            </a:pPr>
            <a:r>
              <a:rPr lang="en-US" altLang="en-US" sz="2400" dirty="0">
                <a:latin typeface="Georgia" panose="02040502050405020303" charset="0"/>
                <a:sym typeface="+mn-ea"/>
              </a:rPr>
              <a:t>Structured programming:</a:t>
            </a:r>
            <a:endParaRPr lang="en-US" altLang="en-US" sz="24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Implementing a structured design</a:t>
            </a:r>
            <a:endParaRPr lang="en-US" altLang="en-US" sz="2000" dirty="0">
              <a:latin typeface="Georgia" panose="02040502050405020303" charset="0"/>
            </a:endParaRPr>
          </a:p>
          <a:p>
            <a:pPr eaLnBrk="1" hangingPunct="1">
              <a:buBlip>
                <a:blip r:embed="rId1"/>
              </a:buBlip>
            </a:pPr>
            <a:r>
              <a:rPr lang="en-US" altLang="en-US" sz="2400" dirty="0">
                <a:latin typeface="Georgia" panose="02040502050405020303" charset="0"/>
                <a:sym typeface="+mn-ea"/>
              </a:rPr>
              <a:t>The structured design approach is also called:</a:t>
            </a:r>
            <a:endParaRPr lang="en-US" altLang="en-US" sz="24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Top-down (or bottom-up) design</a:t>
            </a:r>
            <a:endParaRPr lang="en-US" altLang="en-US" sz="20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Stepwise refinement</a:t>
            </a:r>
            <a:endParaRPr lang="en-US" altLang="en-US" sz="20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Modular programming</a:t>
            </a:r>
            <a:endParaRPr lang="en-US" altLang="en-US" sz="2000" dirty="0">
              <a:latin typeface="Georgia" panose="02040502050405020303" charset="0"/>
            </a:endParaRPr>
          </a:p>
          <a:p>
            <a:pPr lvl="1" eaLnBrk="1" hangingPunct="1">
              <a:buBlip>
                <a:blip r:embed="rId1"/>
              </a:buBlip>
              <a:defRPr/>
            </a:pPr>
            <a:endParaRPr lang="en-US" altLang="en-US" sz="2000" dirty="0">
              <a:latin typeface="Georgia" panose="02040502050405020303" charset="0"/>
            </a:endParaRPr>
          </a:p>
          <a:p>
            <a:pPr lvl="1">
              <a:defRPr/>
            </a:pPr>
            <a:endParaRPr lang="en-MY" sz="2400" dirty="0">
              <a:latin typeface="Georgia" panose="02040502050405020303" charset="0"/>
            </a:endParaRPr>
          </a:p>
        </p:txBody>
      </p:sp>
      <p:sp>
        <p:nvSpPr>
          <p:cNvPr id="9" name="Footer Placeholder 2"/>
          <p:cNvSpPr>
            <a:spLocks noGrp="1"/>
          </p:cNvSpPr>
          <p:nvPr>
            <p:ph type="ftr" sz="quarter" idx="11"/>
          </p:nvPr>
        </p:nvSpPr>
        <p:spPr bwMode="auto">
          <a:xfrm>
            <a:off x="4959350" y="6417310"/>
            <a:ext cx="3729355" cy="2559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319530"/>
            <a:ext cx="8229600" cy="582613"/>
          </a:xfrm>
        </p:spPr>
        <p:txBody>
          <a:bodyPr rtlCol="0">
            <a:normAutofit fontScale="90000"/>
          </a:bodyPr>
          <a:lstStyle/>
          <a:p>
            <a:pPr algn="ctr" eaLnBrk="1" fontAlgn="auto" hangingPunct="1">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Structured/procedural Programming</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fld id="{807D9E39-D2B6-4679-9373-86171E8DCF57}" type="slidenum">
              <a:rPr lang="en-US" altLang="en-US" sz="1000" b="0" smtClean="0">
                <a:solidFill>
                  <a:schemeClr val="tx1"/>
                </a:solidFill>
                <a:latin typeface="Arial" panose="020B0604020202020204" pitchFamily="34" charset="0"/>
              </a:rPr>
            </a:fld>
            <a:endParaRPr lang="en-US" altLang="en-US" sz="1000" b="0">
              <a:solidFill>
                <a:schemeClr val="tx1"/>
              </a:solidFill>
              <a:latin typeface="Arial" panose="020B0604020202020204" pitchFamily="34" charset="0"/>
            </a:endParaRPr>
          </a:p>
        </p:txBody>
      </p:sp>
      <p:pic>
        <p:nvPicPr>
          <p:cNvPr id="3277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505200"/>
            <a:ext cx="706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1"/>
          <p:cNvSpPr txBox="1">
            <a:spLocks noChangeArrowheads="1"/>
          </p:cNvSpPr>
          <p:nvPr/>
        </p:nvSpPr>
        <p:spPr bwMode="auto">
          <a:xfrm>
            <a:off x="3810000" y="2714625"/>
            <a:ext cx="1184275" cy="3683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a + b  = ?</a:t>
            </a:r>
            <a:endParaRPr lang="en-MY" altLang="en-US" sz="1800">
              <a:solidFill>
                <a:schemeClr val="tx1"/>
              </a:solidFill>
              <a:latin typeface="Arial" panose="020B0604020202020204" pitchFamily="34" charset="0"/>
            </a:endParaRPr>
          </a:p>
        </p:txBody>
      </p:sp>
      <p:sp>
        <p:nvSpPr>
          <p:cNvPr id="32775" name="TextBox 6"/>
          <p:cNvSpPr txBox="1">
            <a:spLocks noChangeArrowheads="1"/>
          </p:cNvSpPr>
          <p:nvPr/>
        </p:nvSpPr>
        <p:spPr bwMode="auto">
          <a:xfrm>
            <a:off x="1624013" y="3117850"/>
            <a:ext cx="1393825" cy="369888"/>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a = 2 , b =3</a:t>
            </a:r>
            <a:endParaRPr lang="en-MY" altLang="en-US" sz="1800">
              <a:solidFill>
                <a:schemeClr val="tx1"/>
              </a:solidFill>
              <a:latin typeface="Arial" panose="020B0604020202020204" pitchFamily="34" charset="0"/>
            </a:endParaRPr>
          </a:p>
        </p:txBody>
      </p:sp>
      <p:sp>
        <p:nvSpPr>
          <p:cNvPr id="32776" name="TextBox 7"/>
          <p:cNvSpPr txBox="1">
            <a:spLocks noChangeArrowheads="1"/>
          </p:cNvSpPr>
          <p:nvPr/>
        </p:nvSpPr>
        <p:spPr bwMode="auto">
          <a:xfrm>
            <a:off x="6713538" y="3135313"/>
            <a:ext cx="312737" cy="369887"/>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5</a:t>
            </a:r>
            <a:endParaRPr lang="en-MY" altLang="en-US" sz="1800">
              <a:solidFill>
                <a:schemeClr val="tx1"/>
              </a:solidFill>
              <a:latin typeface="Arial" panose="020B0604020202020204" pitchFamily="34" charset="0"/>
            </a:endParaRPr>
          </a:p>
        </p:txBody>
      </p:sp>
      <p:sp>
        <p:nvSpPr>
          <p:cNvPr id="1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1795" y="1263015"/>
            <a:ext cx="8229600" cy="582613"/>
          </a:xfrm>
        </p:spPr>
        <p:txBody>
          <a:bodyPr rtlCol="0">
            <a:normAutofit/>
          </a:bodyPr>
          <a:lstStyle/>
          <a:p>
            <a:pPr algn="ctr" eaLnBrk="1" fontAlgn="auto" hangingPunct="1">
              <a:spcAft>
                <a:spcPts val="0"/>
              </a:spcAft>
              <a:defRPr/>
            </a:pPr>
            <a:r>
              <a:rPr lang="en-US" sz="3200" dirty="0">
                <a:solidFill>
                  <a:schemeClr val="accent1">
                    <a:lumMod val="50000"/>
                  </a:schemeClr>
                </a:solidFill>
                <a:effectLst>
                  <a:outerShdw blurRad="38100" dist="38100" dir="2700000" algn="tl">
                    <a:srgbClr val="000000">
                      <a:alpha val="43137"/>
                    </a:srgbClr>
                  </a:outerShdw>
                </a:effectLst>
              </a:rPr>
              <a:t>Object Oriented Programming</a:t>
            </a:r>
            <a:endParaRPr lang="en-US" sz="3200" dirty="0">
              <a:solidFill>
                <a:schemeClr val="accent1">
                  <a:lumMod val="50000"/>
                </a:schemeClr>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867410" y="2160270"/>
            <a:ext cx="7408545" cy="3403600"/>
          </a:xfrm>
        </p:spPr>
        <p:txBody>
          <a:bodyPr/>
          <a:lstStyle/>
          <a:p>
            <a:pPr eaLnBrk="1" hangingPunct="1">
              <a:buBlip>
                <a:blip r:embed="rId1"/>
              </a:buBlip>
            </a:pPr>
            <a:r>
              <a:rPr lang="en-US" altLang="en-US" sz="2400" dirty="0">
                <a:latin typeface="Georgia" panose="02040502050405020303" charset="0"/>
                <a:sym typeface="+mn-ea"/>
              </a:rPr>
              <a:t>Object-oriented design (OOD)</a:t>
            </a:r>
            <a:endParaRPr lang="en-US" altLang="en-US" sz="24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Identify components called objects</a:t>
            </a:r>
            <a:endParaRPr lang="en-US" altLang="en-US" sz="2000" dirty="0">
              <a:latin typeface="Georgia" panose="02040502050405020303" charset="0"/>
            </a:endParaRPr>
          </a:p>
          <a:p>
            <a:pPr lvl="1" eaLnBrk="1" hangingPunct="1">
              <a:buBlip>
                <a:blip r:embed="rId1"/>
              </a:buBlip>
            </a:pPr>
            <a:r>
              <a:rPr lang="en-US" altLang="en-US" sz="2000" dirty="0">
                <a:latin typeface="Georgia" panose="02040502050405020303" charset="0"/>
                <a:sym typeface="+mn-ea"/>
              </a:rPr>
              <a:t>Determine how objects interact with each other</a:t>
            </a:r>
            <a:endParaRPr lang="en-US" altLang="en-US" sz="2000" dirty="0">
              <a:latin typeface="Georgia" panose="02040502050405020303" charset="0"/>
            </a:endParaRPr>
          </a:p>
          <a:p>
            <a:pPr eaLnBrk="1" hangingPunct="1">
              <a:buBlip>
                <a:blip r:embed="rId1"/>
              </a:buBlip>
            </a:pPr>
            <a:r>
              <a:rPr lang="en-US" altLang="en-US" sz="2400" dirty="0">
                <a:latin typeface="Georgia" panose="02040502050405020303" charset="0"/>
                <a:sym typeface="+mn-ea"/>
              </a:rPr>
              <a:t>Specify relevant data and possible operations to be performed on that data</a:t>
            </a:r>
            <a:endParaRPr lang="en-US" altLang="en-US" sz="2400" dirty="0">
              <a:latin typeface="Georgia" panose="02040502050405020303" charset="0"/>
            </a:endParaRPr>
          </a:p>
          <a:p>
            <a:pPr eaLnBrk="1" hangingPunct="1">
              <a:buBlip>
                <a:blip r:embed="rId1"/>
              </a:buBlip>
            </a:pPr>
            <a:r>
              <a:rPr lang="en-US" altLang="en-US" sz="2400" dirty="0">
                <a:latin typeface="Georgia" panose="02040502050405020303" charset="0"/>
                <a:sym typeface="+mn-ea"/>
              </a:rPr>
              <a:t>Each object consists of data and operations on that data</a:t>
            </a:r>
            <a:endParaRPr lang="en-US" altLang="en-US" sz="2400" dirty="0">
              <a:latin typeface="Georgia" panose="02040502050405020303" charset="0"/>
            </a:endParaRPr>
          </a:p>
          <a:p>
            <a:pPr lvl="1" eaLnBrk="1" hangingPunct="1">
              <a:buBlip>
                <a:blip r:embed="rId1"/>
              </a:buBlip>
              <a:defRPr/>
            </a:pPr>
            <a:endParaRPr lang="en-US" altLang="en-US" sz="2400" dirty="0">
              <a:latin typeface="Georgia" panose="02040502050405020303" charset="0"/>
            </a:endParaRPr>
          </a:p>
          <a:p>
            <a:pPr lvl="1">
              <a:defRPr/>
            </a:pPr>
            <a:endParaRPr lang="en-MY" sz="2400" dirty="0">
              <a:latin typeface="Georgia" panose="02040502050405020303" charset="0"/>
            </a:endParaRPr>
          </a:p>
        </p:txBody>
      </p:sp>
      <p:sp>
        <p:nvSpPr>
          <p:cNvPr id="9" name="Footer Placeholder 2"/>
          <p:cNvSpPr>
            <a:spLocks noGrp="1"/>
          </p:cNvSpPr>
          <p:nvPr>
            <p:ph type="ftr" sz="quarter" idx="11"/>
          </p:nvPr>
        </p:nvSpPr>
        <p:spPr bwMode="auto">
          <a:xfrm>
            <a:off x="4959350" y="6417310"/>
            <a:ext cx="3729355" cy="2559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1296035"/>
            <a:ext cx="7696200" cy="459105"/>
          </a:xfrm>
        </p:spPr>
        <p:txBody>
          <a:bodyPr rtlCol="0">
            <a:normAutofit fontScale="90000"/>
          </a:bodyPr>
          <a:lstStyle/>
          <a:p>
            <a:pPr algn="ctr" eaLnBrk="1" fontAlgn="auto" hangingPunct="1">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History of C &amp; C++Programming </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1146810" y="2181860"/>
            <a:ext cx="7387590" cy="3693795"/>
          </a:xfrm>
        </p:spPr>
        <p:txBody>
          <a:bodyPr rtlCol="0">
            <a:normAutofit/>
          </a:bodyPr>
          <a:lstStyle/>
          <a:p>
            <a:pPr marL="274320" indent="-274320" eaLnBrk="1" fontAlgn="auto" hangingPunct="1">
              <a:spcAft>
                <a:spcPts val="0"/>
              </a:spcAft>
              <a:buBlip>
                <a:blip r:embed="rId1"/>
              </a:buBlip>
              <a:defRPr/>
            </a:pPr>
            <a:r>
              <a:rPr lang="en-US" sz="2400" dirty="0">
                <a:latin typeface="Georgia" panose="02040502050405020303" charset="0"/>
              </a:rPr>
              <a:t>C++ began as extension to C</a:t>
            </a:r>
            <a:endParaRPr lang="en-US" sz="2400" dirty="0">
              <a:latin typeface="Georgia" panose="02040502050405020303" charset="0"/>
            </a:endParaRPr>
          </a:p>
          <a:p>
            <a:pPr lvl="1" indent="-274320" eaLnBrk="1" fontAlgn="auto" hangingPunct="1">
              <a:spcAft>
                <a:spcPts val="0"/>
              </a:spcAft>
              <a:buBlip>
                <a:blip r:embed="rId1"/>
              </a:buBlip>
              <a:defRPr/>
            </a:pPr>
            <a:r>
              <a:rPr lang="en-US" sz="2000" dirty="0">
                <a:latin typeface="Georgia" panose="02040502050405020303" charset="0"/>
              </a:rPr>
              <a:t>C is a procedural language developed in the 1970s at AT&amp;T Bell Laboratories</a:t>
            </a:r>
            <a:endParaRPr lang="en-US" sz="2000" dirty="0">
              <a:latin typeface="Georgia" panose="02040502050405020303" charset="0"/>
            </a:endParaRPr>
          </a:p>
          <a:p>
            <a:pPr marL="274320" indent="-274320" eaLnBrk="1" fontAlgn="auto" hangingPunct="1">
              <a:spcAft>
                <a:spcPts val="0"/>
              </a:spcAft>
              <a:buBlip>
                <a:blip r:embed="rId1"/>
              </a:buBlip>
              <a:defRPr/>
            </a:pPr>
            <a:r>
              <a:rPr lang="en-US" sz="2400" dirty="0">
                <a:latin typeface="Georgia" panose="02040502050405020303" charset="0"/>
              </a:rPr>
              <a:t>In early 1980s, </a:t>
            </a:r>
            <a:r>
              <a:rPr lang="en-US" sz="2400" dirty="0" err="1">
                <a:latin typeface="Georgia" panose="02040502050405020303" charset="0"/>
              </a:rPr>
              <a:t>Bjarne</a:t>
            </a:r>
            <a:r>
              <a:rPr lang="en-US" sz="2400" dirty="0">
                <a:latin typeface="Georgia" panose="02040502050405020303" charset="0"/>
              </a:rPr>
              <a:t> </a:t>
            </a:r>
            <a:r>
              <a:rPr lang="en-US" sz="2400" dirty="0" err="1">
                <a:latin typeface="Georgia" panose="02040502050405020303" charset="0"/>
              </a:rPr>
              <a:t>Stroustrup</a:t>
            </a:r>
            <a:r>
              <a:rPr lang="en-US" sz="2400" dirty="0">
                <a:latin typeface="Georgia" panose="02040502050405020303" charset="0"/>
              </a:rPr>
              <a:t> (“</a:t>
            </a:r>
            <a:r>
              <a:rPr lang="en-MY" sz="2400" dirty="0">
                <a:solidFill>
                  <a:srgbClr val="FF0000"/>
                </a:solidFill>
                <a:latin typeface="Georgia" panose="02040502050405020303" charset="0"/>
              </a:rPr>
              <a:t>Bee-yarn-eh </a:t>
            </a:r>
            <a:r>
              <a:rPr lang="en-MY" sz="2400" dirty="0" err="1">
                <a:solidFill>
                  <a:srgbClr val="FF0000"/>
                </a:solidFill>
                <a:latin typeface="Georgia" panose="02040502050405020303" charset="0"/>
              </a:rPr>
              <a:t>Strow-strup</a:t>
            </a:r>
            <a:r>
              <a:rPr lang="en-MY" sz="2400" dirty="0">
                <a:latin typeface="Georgia" panose="02040502050405020303" charset="0"/>
              </a:rPr>
              <a:t>”,  </a:t>
            </a:r>
            <a:r>
              <a:rPr lang="en-US" sz="2400" dirty="0">
                <a:latin typeface="Georgia" panose="02040502050405020303" charset="0"/>
              </a:rPr>
              <a:t>also at AT&amp;T) used his background in simulation languages to develop C++ </a:t>
            </a:r>
            <a:endParaRPr lang="en-US" sz="2400" dirty="0">
              <a:latin typeface="Georgia" panose="02040502050405020303" charset="0"/>
            </a:endParaRPr>
          </a:p>
          <a:p>
            <a:pPr marL="274320" indent="-274320" eaLnBrk="1" fontAlgn="auto" hangingPunct="1">
              <a:spcAft>
                <a:spcPts val="0"/>
              </a:spcAft>
              <a:buBlip>
                <a:blip r:embed="rId1"/>
              </a:buBlip>
              <a:defRPr/>
            </a:pPr>
            <a:r>
              <a:rPr lang="en-US" sz="2400" dirty="0">
                <a:latin typeface="Georgia" panose="02040502050405020303" charset="0"/>
              </a:rPr>
              <a:t>Object-orientation and other procedural improvements were combined with existing C language features to form C++</a:t>
            </a:r>
            <a:endParaRPr lang="en-US" sz="2400" dirty="0">
              <a:latin typeface="Georgia" panose="02040502050405020303" charset="0"/>
            </a:endParaRPr>
          </a:p>
          <a:p>
            <a:pPr marL="274320" indent="-274320" eaLnBrk="1" fontAlgn="auto" hangingPunct="1">
              <a:spcAft>
                <a:spcPts val="0"/>
              </a:spcAft>
              <a:defRPr/>
            </a:pPr>
            <a:endParaRPr lang="en-US" sz="2400" dirty="0">
              <a:latin typeface="Georgia" panose="02040502050405020303" charset="0"/>
            </a:endParaRPr>
          </a:p>
        </p:txBody>
      </p:sp>
      <p:sp>
        <p:nvSpPr>
          <p:cNvPr id="9" name="Footer Placeholder 2"/>
          <p:cNvSpPr>
            <a:spLocks noGrp="1"/>
          </p:cNvSpPr>
          <p:nvPr>
            <p:ph type="ftr" sz="quarter" idx="11"/>
          </p:nvPr>
        </p:nvSpPr>
        <p:spPr bwMode="auto">
          <a:xfrm>
            <a:off x="5181600" y="6302375"/>
            <a:ext cx="2895600" cy="22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1043305" y="1027430"/>
            <a:ext cx="6526530" cy="683260"/>
          </a:xfrm>
        </p:spPr>
        <p:txBody>
          <a:bodyPr>
            <a:normAutofit/>
          </a:bodyPr>
          <a:lstStyle/>
          <a:p>
            <a:pPr algn="ctr" eaLnBrk="1" hangingPunct="1">
              <a:defRPr/>
            </a:pPr>
            <a:r>
              <a:rPr lang="en-US" altLang="en-US" sz="3400" dirty="0">
                <a:solidFill>
                  <a:schemeClr val="accent1">
                    <a:lumMod val="50000"/>
                  </a:schemeClr>
                </a:solidFill>
                <a:effectLst>
                  <a:outerShdw blurRad="38100" dist="38100" dir="2700000" algn="tl">
                    <a:srgbClr val="000000">
                      <a:alpha val="43137"/>
                    </a:srgbClr>
                  </a:outerShdw>
                </a:effectLst>
              </a:rPr>
              <a:t>Algorithms and Procedures</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35842" name="Rectangle 3"/>
          <p:cNvSpPr>
            <a:spLocks noGrp="1" noChangeArrowheads="1"/>
          </p:cNvSpPr>
          <p:nvPr>
            <p:ph idx="1"/>
          </p:nvPr>
        </p:nvSpPr>
        <p:spPr>
          <a:xfrm>
            <a:off x="457200" y="1925955"/>
            <a:ext cx="8229600" cy="4201795"/>
          </a:xfrm>
        </p:spPr>
        <p:txBody>
          <a:bodyPr>
            <a:normAutofit fontScale="92500"/>
          </a:bodyPr>
          <a:lstStyle/>
          <a:p>
            <a:pPr eaLnBrk="1" hangingPunct="1">
              <a:buBlip>
                <a:blip r:embed="rId1"/>
              </a:buBlip>
            </a:pPr>
            <a:r>
              <a:rPr lang="en-US" altLang="en-US">
                <a:latin typeface="Georgia" panose="02040502050405020303" charset="0"/>
              </a:rPr>
              <a:t>Before writing a program, a programmer must clearly understand:</a:t>
            </a:r>
            <a:endParaRPr lang="en-US" altLang="en-US">
              <a:latin typeface="Georgia" panose="02040502050405020303" charset="0"/>
            </a:endParaRPr>
          </a:p>
          <a:p>
            <a:pPr lvl="1" eaLnBrk="1" hangingPunct="1">
              <a:buBlip>
                <a:blip r:embed="rId1"/>
              </a:buBlip>
            </a:pPr>
            <a:r>
              <a:rPr lang="en-US" altLang="en-US">
                <a:latin typeface="Georgia" panose="02040502050405020303" charset="0"/>
              </a:rPr>
              <a:t>What </a:t>
            </a:r>
            <a:r>
              <a:rPr lang="en-US" altLang="en-US">
                <a:solidFill>
                  <a:srgbClr val="FF0000"/>
                </a:solidFill>
                <a:latin typeface="Georgia" panose="02040502050405020303" charset="0"/>
              </a:rPr>
              <a:t>data</a:t>
            </a:r>
            <a:r>
              <a:rPr lang="en-US" altLang="en-US">
                <a:latin typeface="Georgia" panose="02040502050405020303" charset="0"/>
              </a:rPr>
              <a:t> is to be used</a:t>
            </a:r>
            <a:endParaRPr lang="en-US" altLang="en-US">
              <a:latin typeface="Georgia" panose="02040502050405020303" charset="0"/>
            </a:endParaRPr>
          </a:p>
          <a:p>
            <a:pPr lvl="1" eaLnBrk="1" hangingPunct="1">
              <a:buBlip>
                <a:blip r:embed="rId1"/>
              </a:buBlip>
            </a:pPr>
            <a:r>
              <a:rPr lang="en-US" altLang="en-US">
                <a:latin typeface="Georgia" panose="02040502050405020303" charset="0"/>
              </a:rPr>
              <a:t>The expected </a:t>
            </a:r>
            <a:r>
              <a:rPr lang="en-US" altLang="en-US">
                <a:solidFill>
                  <a:srgbClr val="FF0000"/>
                </a:solidFill>
                <a:latin typeface="Georgia" panose="02040502050405020303" charset="0"/>
              </a:rPr>
              <a:t>result</a:t>
            </a:r>
            <a:endParaRPr lang="en-US" altLang="en-US">
              <a:solidFill>
                <a:srgbClr val="FF0000"/>
              </a:solidFill>
              <a:latin typeface="Georgia" panose="02040502050405020303" charset="0"/>
            </a:endParaRPr>
          </a:p>
          <a:p>
            <a:pPr lvl="1" eaLnBrk="1" hangingPunct="1">
              <a:buBlip>
                <a:blip r:embed="rId1"/>
              </a:buBlip>
            </a:pPr>
            <a:r>
              <a:rPr lang="en-US" altLang="en-US">
                <a:latin typeface="Georgia" panose="02040502050405020303" charset="0"/>
              </a:rPr>
              <a:t>The </a:t>
            </a:r>
            <a:r>
              <a:rPr lang="en-US" altLang="en-US">
                <a:solidFill>
                  <a:srgbClr val="FF0000"/>
                </a:solidFill>
                <a:latin typeface="Georgia" panose="02040502050405020303" charset="0"/>
              </a:rPr>
              <a:t>procedure</a:t>
            </a:r>
            <a:r>
              <a:rPr lang="en-US" altLang="en-US">
                <a:latin typeface="Georgia" panose="02040502050405020303" charset="0"/>
              </a:rPr>
              <a:t> needed to produce this result </a:t>
            </a:r>
            <a:endParaRPr lang="en-US" altLang="en-US">
              <a:latin typeface="Georgia" panose="02040502050405020303" charset="0"/>
            </a:endParaRPr>
          </a:p>
          <a:p>
            <a:pPr eaLnBrk="1" hangingPunct="1">
              <a:buBlip>
                <a:blip r:embed="rId1"/>
              </a:buBlip>
            </a:pPr>
            <a:r>
              <a:rPr lang="en-US" altLang="en-US">
                <a:latin typeface="Georgia" panose="02040502050405020303" charset="0"/>
              </a:rPr>
              <a:t>The procedure is referred to as an </a:t>
            </a:r>
            <a:r>
              <a:rPr lang="en-US" altLang="en-US" b="1">
                <a:solidFill>
                  <a:srgbClr val="FF0000"/>
                </a:solidFill>
                <a:latin typeface="Georgia" panose="02040502050405020303" charset="0"/>
              </a:rPr>
              <a:t>algorithm</a:t>
            </a:r>
            <a:endParaRPr lang="en-US" altLang="en-US" b="1">
              <a:solidFill>
                <a:srgbClr val="FF0000"/>
              </a:solidFill>
              <a:latin typeface="Georgia" panose="02040502050405020303" charset="0"/>
            </a:endParaRPr>
          </a:p>
          <a:p>
            <a:pPr lvl="1" eaLnBrk="1" hangingPunct="1">
              <a:buBlip>
                <a:blip r:embed="rId1"/>
              </a:buBlip>
            </a:pPr>
            <a:r>
              <a:rPr lang="en-US" altLang="en-US">
                <a:solidFill>
                  <a:srgbClr val="FF0000"/>
                </a:solidFill>
                <a:latin typeface="Georgia" panose="02040502050405020303" charset="0"/>
              </a:rPr>
              <a:t>Step-by-step sequence of instructions describing how to perform a computation</a:t>
            </a:r>
            <a:endParaRPr lang="en-US" altLang="en-US">
              <a:solidFill>
                <a:srgbClr val="FF0000"/>
              </a:solidFill>
              <a:latin typeface="Georgia" panose="02040502050405020303" charset="0"/>
            </a:endParaRPr>
          </a:p>
        </p:txBody>
      </p:sp>
      <p:sp>
        <p:nvSpPr>
          <p:cNvPr id="8" name="Footer Placeholder 2"/>
          <p:cNvSpPr txBox="1"/>
          <p:nvPr/>
        </p:nvSpPr>
        <p:spPr bwMode="auto">
          <a:xfrm>
            <a:off x="4651248" y="6492875"/>
            <a:ext cx="350215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en-US"/>
            </a:defPPr>
            <a:lvl1pPr algn="r" rtl="0" eaLnBrk="0" fontAlgn="base" hangingPunct="0">
              <a:spcBef>
                <a:spcPct val="20000"/>
              </a:spcBef>
              <a:spcAft>
                <a:spcPct val="0"/>
              </a:spcAft>
              <a:buClr>
                <a:schemeClr val="accent1"/>
              </a:buClr>
              <a:buSzPct val="100000"/>
              <a:buFont typeface="Symbol" panose="05050102010706020507" pitchFamily="18" charset="2"/>
              <a:buChar char=""/>
              <a:defRPr sz="2400" b="1" kern="1200">
                <a:solidFill>
                  <a:schemeClr val="tx2"/>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lr>
                <a:schemeClr val="accent1"/>
              </a:buClr>
              <a:buSzPct val="100000"/>
              <a:buFont typeface="Symbol" panose="05050102010706020507" pitchFamily="18" charset="2"/>
              <a:buChar char=""/>
              <a:defRPr sz="2200" b="1" kern="1200">
                <a:solidFill>
                  <a:schemeClr val="tx2"/>
                </a:solidFill>
                <a:latin typeface="Candara" panose="020E0502030303020204" pitchFamily="34" charset="0"/>
                <a:ea typeface="+mn-ea"/>
                <a:cs typeface="+mn-cs"/>
              </a:defRPr>
            </a:lvl2pPr>
            <a:lvl3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b="1" kern="1200">
                <a:solidFill>
                  <a:schemeClr val="tx2"/>
                </a:solidFill>
                <a:latin typeface="Candara" panose="020E0502030303020204" pitchFamily="34" charset="0"/>
                <a:ea typeface="+mn-ea"/>
                <a:cs typeface="+mn-cs"/>
              </a:defRPr>
            </a:lvl3pPr>
            <a:lvl4pPr marL="1600200" indent="-228600" algn="l" rtl="0" eaLnBrk="0" fontAlgn="base" hangingPunct="0">
              <a:spcBef>
                <a:spcPct val="20000"/>
              </a:spcBef>
              <a:spcAft>
                <a:spcPct val="0"/>
              </a:spcAft>
              <a:buClr>
                <a:schemeClr val="accent1"/>
              </a:buClr>
              <a:buSzPct val="100000"/>
              <a:buFont typeface="Symbol" panose="05050102010706020507" pitchFamily="18" charset="2"/>
              <a:buChar char=""/>
              <a:defRPr b="1" kern="1200">
                <a:solidFill>
                  <a:schemeClr val="tx2"/>
                </a:solidFill>
                <a:latin typeface="Candara" panose="020E0502030303020204" pitchFamily="34" charset="0"/>
                <a:ea typeface="+mn-ea"/>
                <a:cs typeface="+mn-cs"/>
              </a:defRPr>
            </a:lvl4pPr>
            <a:lvl5pPr marL="2057400" indent="-228600" algn="l" rtl="0" eaLnBrk="0" fontAlgn="base"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5pPr>
            <a:lvl6pPr marL="25146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6pPr>
            <a:lvl7pPr marL="29718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7pPr>
            <a:lvl8pPr marL="34290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8pPr>
            <a:lvl9pPr marL="38862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28656" y="838200"/>
            <a:ext cx="7024744" cy="1143000"/>
          </a:xfrm>
        </p:spPr>
        <p:txBody>
          <a:bodyPr rtlCol="0">
            <a:normAutofit/>
          </a:bodyPr>
          <a:lstStyle/>
          <a:p>
            <a:pPr algn="ctr" eaLnBrk="1" fontAlgn="auto" hangingPunct="1">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Algorithms and Procedures (cont’d.)</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24579" name="Rectangle 3"/>
          <p:cNvSpPr>
            <a:spLocks noGrp="1" noChangeArrowheads="1"/>
          </p:cNvSpPr>
          <p:nvPr>
            <p:ph idx="1"/>
          </p:nvPr>
        </p:nvSpPr>
        <p:spPr>
          <a:xfrm>
            <a:off x="871538" y="2362200"/>
            <a:ext cx="7408862" cy="3810000"/>
          </a:xfrm>
        </p:spPr>
        <p:txBody>
          <a:bodyPr rtlCol="0">
            <a:normAutofit fontScale="60000" lnSpcReduction="10000"/>
          </a:bodyPr>
          <a:lstStyle/>
          <a:p>
            <a:pPr eaLnBrk="1" fontAlgn="auto" hangingPunct="1">
              <a:spcAft>
                <a:spcPts val="0"/>
              </a:spcAft>
              <a:buFont typeface="Wingdings" panose="05000000000000000000" charset="0"/>
              <a:buBlip>
                <a:blip r:embed="rId1"/>
              </a:buBlip>
              <a:defRPr/>
            </a:pPr>
            <a:r>
              <a:rPr lang="en-US" b="1" dirty="0">
                <a:latin typeface="Georgia" panose="02040502050405020303" charset="0"/>
              </a:rPr>
              <a:t>Computers think in an </a:t>
            </a:r>
            <a:r>
              <a:rPr lang="en-US" b="1" dirty="0">
                <a:solidFill>
                  <a:srgbClr val="FF0000"/>
                </a:solidFill>
                <a:latin typeface="Georgia" panose="02040502050405020303" charset="0"/>
              </a:rPr>
              <a:t>algorithmic</a:t>
            </a:r>
            <a:r>
              <a:rPr lang="en-US" dirty="0">
                <a:solidFill>
                  <a:srgbClr val="FF0000"/>
                </a:solidFill>
                <a:latin typeface="Georgia" panose="02040502050405020303" charset="0"/>
              </a:rPr>
              <a:t> </a:t>
            </a:r>
            <a:r>
              <a:rPr lang="en-US" b="1" dirty="0">
                <a:solidFill>
                  <a:srgbClr val="FF0000"/>
                </a:solidFill>
                <a:latin typeface="Georgia" panose="02040502050405020303" charset="0"/>
              </a:rPr>
              <a:t>way</a:t>
            </a:r>
            <a:r>
              <a:rPr lang="en-US" dirty="0">
                <a:solidFill>
                  <a:srgbClr val="FF0000"/>
                </a:solidFill>
                <a:latin typeface="Georgia" panose="02040502050405020303" charset="0"/>
              </a:rPr>
              <a:t> </a:t>
            </a:r>
            <a:r>
              <a:rPr lang="en-US" b="1" dirty="0">
                <a:solidFill>
                  <a:srgbClr val="FF0000"/>
                </a:solidFill>
                <a:latin typeface="Georgia" panose="02040502050405020303" charset="0"/>
              </a:rPr>
              <a:t>(step by step, use rules)</a:t>
            </a:r>
            <a:endParaRPr lang="en-US" b="1" dirty="0">
              <a:solidFill>
                <a:srgbClr val="FF0000"/>
              </a:solidFill>
              <a:latin typeface="Georgia" panose="02040502050405020303" charset="0"/>
            </a:endParaRPr>
          </a:p>
          <a:p>
            <a:pPr eaLnBrk="1" fontAlgn="auto" hangingPunct="1">
              <a:spcAft>
                <a:spcPts val="0"/>
              </a:spcAft>
              <a:buFont typeface="Wingdings" panose="05000000000000000000" charset="0"/>
              <a:buBlip>
                <a:blip r:embed="rId1"/>
              </a:buBlip>
              <a:defRPr/>
            </a:pPr>
            <a:r>
              <a:rPr lang="en-US" b="1" dirty="0">
                <a:latin typeface="Georgia" panose="02040502050405020303" charset="0"/>
              </a:rPr>
              <a:t>Human thinks the</a:t>
            </a:r>
            <a:r>
              <a:rPr lang="en-US" dirty="0">
                <a:solidFill>
                  <a:srgbClr val="FF0000"/>
                </a:solidFill>
                <a:latin typeface="Georgia" panose="02040502050405020303" charset="0"/>
              </a:rPr>
              <a:t> </a:t>
            </a:r>
            <a:r>
              <a:rPr lang="en-US" b="1" dirty="0">
                <a:solidFill>
                  <a:srgbClr val="FF0000"/>
                </a:solidFill>
                <a:latin typeface="Georgia" panose="02040502050405020303" charset="0"/>
              </a:rPr>
              <a:t>heuristic</a:t>
            </a:r>
            <a:r>
              <a:rPr lang="en-US" dirty="0">
                <a:solidFill>
                  <a:srgbClr val="FF0000"/>
                </a:solidFill>
                <a:latin typeface="Georgia" panose="02040502050405020303" charset="0"/>
              </a:rPr>
              <a:t> </a:t>
            </a:r>
            <a:r>
              <a:rPr lang="en-US" b="1" dirty="0">
                <a:solidFill>
                  <a:srgbClr val="FF0000"/>
                </a:solidFill>
                <a:latin typeface="Georgia" panose="02040502050405020303" charset="0"/>
              </a:rPr>
              <a:t>way (based on experience, no rules!) </a:t>
            </a:r>
            <a:endParaRPr lang="en-US" b="1" dirty="0">
              <a:latin typeface="Georgia" panose="02040502050405020303" charset="0"/>
            </a:endParaRPr>
          </a:p>
          <a:p>
            <a:pPr eaLnBrk="1" fontAlgn="auto" hangingPunct="1">
              <a:spcAft>
                <a:spcPts val="0"/>
              </a:spcAft>
              <a:buFont typeface="Wingdings" panose="05000000000000000000" charset="0"/>
              <a:buBlip>
                <a:blip r:embed="rId1"/>
              </a:buBlip>
              <a:defRPr/>
            </a:pPr>
            <a:r>
              <a:rPr lang="en-US" dirty="0">
                <a:latin typeface="Georgia" panose="02040502050405020303" charset="0"/>
              </a:rPr>
              <a:t>Assume that a program must calculate the sum of all whole numbers from 1 through 100 (1+2+3+4+5+…+100)</a:t>
            </a:r>
            <a:endParaRPr lang="en-US" dirty="0">
              <a:latin typeface="Georgia" panose="02040502050405020303" charset="0"/>
            </a:endParaRPr>
          </a:p>
          <a:p>
            <a:pPr eaLnBrk="1" fontAlgn="auto" hangingPunct="1">
              <a:spcAft>
                <a:spcPts val="0"/>
              </a:spcAft>
              <a:buFont typeface="Wingdings" panose="05000000000000000000" charset="0"/>
              <a:buBlip>
                <a:blip r:embed="rId1"/>
              </a:buBlip>
              <a:defRPr/>
            </a:pPr>
            <a:r>
              <a:rPr lang="en-US" dirty="0">
                <a:latin typeface="Georgia" panose="02040502050405020303" charset="0"/>
              </a:rPr>
              <a:t>A computer :</a:t>
            </a:r>
            <a:endParaRPr lang="en-US" dirty="0">
              <a:latin typeface="Georgia" panose="02040502050405020303" charset="0"/>
            </a:endParaRPr>
          </a:p>
          <a:p>
            <a:pPr marL="754380" lvl="1" eaLnBrk="1" fontAlgn="auto" hangingPunct="1">
              <a:spcAft>
                <a:spcPts val="0"/>
              </a:spcAft>
              <a:buFont typeface="Wingdings" panose="05000000000000000000" charset="0"/>
              <a:buBlip>
                <a:blip r:embed="rId1"/>
              </a:buBlip>
              <a:defRPr/>
            </a:pPr>
            <a:r>
              <a:rPr lang="en-US" dirty="0">
                <a:latin typeface="Georgia" panose="02040502050405020303" charset="0"/>
              </a:rPr>
              <a:t>Cannot respond to heuristic command: “Add the numbers from 1 - 100”</a:t>
            </a:r>
            <a:endParaRPr lang="en-US" dirty="0">
              <a:latin typeface="Georgia" panose="02040502050405020303" charset="0"/>
            </a:endParaRPr>
          </a:p>
          <a:p>
            <a:pPr marL="754380" lvl="1" eaLnBrk="1" fontAlgn="auto" hangingPunct="1">
              <a:spcAft>
                <a:spcPts val="0"/>
              </a:spcAft>
              <a:buFont typeface="Wingdings" panose="05000000000000000000" charset="0"/>
              <a:buBlip>
                <a:blip r:embed="rId1"/>
              </a:buBlip>
              <a:defRPr/>
            </a:pPr>
            <a:r>
              <a:rPr lang="en-US" dirty="0">
                <a:latin typeface="Georgia" panose="02040502050405020303" charset="0"/>
              </a:rPr>
              <a:t>Is an algorithm-responding machine and not a heuristic-responding machine</a:t>
            </a:r>
            <a:endParaRPr lang="en-US" dirty="0">
              <a:latin typeface="Georgia" panose="02040502050405020303" charset="0"/>
            </a:endParaRPr>
          </a:p>
          <a:p>
            <a:pPr eaLnBrk="1" fontAlgn="auto" hangingPunct="1">
              <a:spcAft>
                <a:spcPts val="0"/>
              </a:spcAft>
              <a:buFont typeface="Wingdings" panose="05000000000000000000" charset="0"/>
              <a:buBlip>
                <a:blip r:embed="rId1"/>
              </a:buBlip>
              <a:defRPr/>
            </a:pPr>
            <a:r>
              <a:rPr lang="en-US" dirty="0">
                <a:latin typeface="Georgia" panose="02040502050405020303" charset="0"/>
              </a:rPr>
              <a:t>Several methods or </a:t>
            </a:r>
            <a:r>
              <a:rPr lang="en-US" b="1" dirty="0">
                <a:solidFill>
                  <a:srgbClr val="FF0000"/>
                </a:solidFill>
                <a:latin typeface="Georgia" panose="02040502050405020303" charset="0"/>
              </a:rPr>
              <a:t>algorithms</a:t>
            </a:r>
            <a:r>
              <a:rPr lang="en-US" dirty="0">
                <a:latin typeface="Georgia" panose="02040502050405020303" charset="0"/>
              </a:rPr>
              <a:t> can be used to find the required sum</a:t>
            </a:r>
            <a:endParaRPr lang="en-US" dirty="0">
              <a:latin typeface="Georgia" panose="02040502050405020303" charset="0"/>
            </a:endParaRPr>
          </a:p>
          <a:p>
            <a:pPr eaLnBrk="1" fontAlgn="auto" hangingPunct="1">
              <a:spcAft>
                <a:spcPts val="0"/>
              </a:spcAft>
              <a:defRPr/>
            </a:pPr>
            <a:endParaRPr lang="en-US" dirty="0">
              <a:latin typeface="Georgia" panose="02040502050405020303" charset="0"/>
            </a:endParaRPr>
          </a:p>
          <a:p>
            <a:pPr marL="274320" indent="-274320" eaLnBrk="1" fontAlgn="auto" hangingPunct="1">
              <a:spcAft>
                <a:spcPts val="0"/>
              </a:spcAft>
              <a:defRPr/>
            </a:pPr>
            <a:endParaRPr lang="en-US" dirty="0"/>
          </a:p>
          <a:p>
            <a:pPr marL="274320" indent="-274320" eaLnBrk="1" fontAlgn="auto" hangingPunct="1">
              <a:spcAft>
                <a:spcPts val="0"/>
              </a:spcAft>
              <a:defRPr/>
            </a:pPr>
            <a:endParaRPr lang="en-US" dirty="0"/>
          </a:p>
        </p:txBody>
      </p:sp>
      <p:sp>
        <p:nvSpPr>
          <p:cNvPr id="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1"/>
          </p:nvPr>
        </p:nvSpPr>
        <p:spPr bwMode="auto">
          <a:xfrm>
            <a:off x="5996940" y="6466205"/>
            <a:ext cx="2895600" cy="2387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grpSp>
        <p:nvGrpSpPr>
          <p:cNvPr id="5" name="Group 4"/>
          <p:cNvGrpSpPr/>
          <p:nvPr/>
        </p:nvGrpSpPr>
        <p:grpSpPr>
          <a:xfrm>
            <a:off x="577215" y="1264285"/>
            <a:ext cx="3983990" cy="4786630"/>
            <a:chOff x="960" y="1155"/>
            <a:chExt cx="8040" cy="9044"/>
          </a:xfrm>
        </p:grpSpPr>
        <p:pic>
          <p:nvPicPr>
            <p:cNvPr id="37892" name="Picture 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0" y="1155"/>
              <a:ext cx="8040" cy="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3698" y="9232"/>
              <a:ext cx="2782" cy="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bg1"/>
                </a:solidFill>
              </a:endParaRPr>
            </a:p>
          </p:txBody>
        </p:sp>
        <p:sp>
          <p:nvSpPr>
            <p:cNvPr id="3" name="Rectangle 2"/>
            <p:cNvSpPr/>
            <p:nvPr/>
          </p:nvSpPr>
          <p:spPr>
            <a:xfrm>
              <a:off x="3878" y="7680"/>
              <a:ext cx="1560" cy="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4" name="Oval 3"/>
            <p:cNvSpPr/>
            <p:nvPr/>
          </p:nvSpPr>
          <p:spPr>
            <a:xfrm>
              <a:off x="5520" y="6429"/>
              <a:ext cx="1920" cy="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8" name="Oval 7"/>
            <p:cNvSpPr/>
            <p:nvPr/>
          </p:nvSpPr>
          <p:spPr>
            <a:xfrm>
              <a:off x="4658" y="4145"/>
              <a:ext cx="1260" cy="3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grpSp>
      <p:sp>
        <p:nvSpPr>
          <p:cNvPr id="13" name="Rectangle 2"/>
          <p:cNvSpPr>
            <a:spLocks noGrp="1" noChangeArrowheads="1"/>
          </p:cNvSpPr>
          <p:nvPr>
            <p:ph type="title"/>
          </p:nvPr>
        </p:nvSpPr>
        <p:spPr>
          <a:xfrm>
            <a:off x="5207758" y="1128713"/>
            <a:ext cx="2971800" cy="1500187"/>
          </a:xfrm>
        </p:spPr>
        <p:txBody>
          <a:bodyPr rtlCol="0">
            <a:normAutofit/>
          </a:bodyPr>
          <a:lstStyle/>
          <a:p>
            <a:pPr algn="ctr" eaLnBrk="1" fontAlgn="auto" hangingPunct="1">
              <a:spcAft>
                <a:spcPts val="0"/>
              </a:spcAft>
              <a:defRPr/>
            </a:pPr>
            <a:r>
              <a:rPr lang="en-US" sz="2400" dirty="0">
                <a:solidFill>
                  <a:schemeClr val="accent1">
                    <a:lumMod val="50000"/>
                  </a:schemeClr>
                </a:solidFill>
                <a:effectLst>
                  <a:outerShdw blurRad="38100" dist="38100" dir="2700000" algn="tl">
                    <a:srgbClr val="000000">
                      <a:alpha val="43137"/>
                    </a:srgbClr>
                  </a:outerShdw>
                </a:effectLst>
              </a:rPr>
              <a:t>Different methods to sum up numbers</a:t>
            </a:r>
            <a:endParaRPr lang="en-US" sz="2400" dirty="0">
              <a:solidFill>
                <a:schemeClr val="accent1">
                  <a:lumMod val="50000"/>
                </a:schemeClr>
              </a:solidFill>
              <a:effectLst>
                <a:outerShdw blurRad="38100" dist="38100" dir="2700000" algn="tl">
                  <a:srgbClr val="000000">
                    <a:alpha val="43137"/>
                  </a:srgbClr>
                </a:outerShdw>
              </a:effectLst>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9"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6"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377315"/>
            <a:ext cx="8229600" cy="582613"/>
          </a:xfrm>
        </p:spPr>
        <p:txBody>
          <a:bodyPr>
            <a:normAutofit fontScale="90000"/>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Algorithms and Procedures (cont’d.)</a:t>
            </a:r>
            <a:endParaRPr lang="en-MY" altLang="en-US" sz="3400" dirty="0">
              <a:solidFill>
                <a:schemeClr val="accent1">
                  <a:lumMod val="50000"/>
                </a:schemeClr>
              </a:solidFill>
              <a:effectLst>
                <a:outerShdw blurRad="38100" dist="38100" dir="2700000" algn="tl">
                  <a:srgbClr val="000000">
                    <a:alpha val="43137"/>
                  </a:srgbClr>
                </a:outerShdw>
              </a:effectLst>
            </a:endParaRPr>
          </a:p>
        </p:txBody>
      </p:sp>
      <p:sp>
        <p:nvSpPr>
          <p:cNvPr id="9" name="Footer Placeholder 3"/>
          <p:cNvSpPr txBox="1"/>
          <p:nvPr/>
        </p:nvSpPr>
        <p:spPr bwMode="auto">
          <a:xfrm>
            <a:off x="4651248" y="6492875"/>
            <a:ext cx="350215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lstStyle>
            <a:defPPr>
              <a:defRPr lang="en-US"/>
            </a:defPPr>
            <a:lvl1pPr algn="r" rtl="0" eaLnBrk="0" fontAlgn="base" hangingPunct="0">
              <a:spcBef>
                <a:spcPct val="20000"/>
              </a:spcBef>
              <a:spcAft>
                <a:spcPct val="0"/>
              </a:spcAft>
              <a:buClr>
                <a:schemeClr val="accent1"/>
              </a:buClr>
              <a:buSzPct val="100000"/>
              <a:buFont typeface="Symbol" panose="05050102010706020507" pitchFamily="18" charset="2"/>
              <a:buChar char=""/>
              <a:defRPr sz="2400" b="1" kern="1200">
                <a:solidFill>
                  <a:schemeClr val="tx2"/>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lr>
                <a:schemeClr val="accent1"/>
              </a:buClr>
              <a:buSzPct val="100000"/>
              <a:buFont typeface="Symbol" panose="05050102010706020507" pitchFamily="18" charset="2"/>
              <a:buChar char=""/>
              <a:defRPr sz="2200" b="1" kern="1200">
                <a:solidFill>
                  <a:schemeClr val="tx2"/>
                </a:solidFill>
                <a:latin typeface="Candara" panose="020E0502030303020204" pitchFamily="34" charset="0"/>
                <a:ea typeface="+mn-ea"/>
                <a:cs typeface="+mn-cs"/>
              </a:defRPr>
            </a:lvl2pPr>
            <a:lvl3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b="1" kern="1200">
                <a:solidFill>
                  <a:schemeClr val="tx2"/>
                </a:solidFill>
                <a:latin typeface="Candara" panose="020E0502030303020204" pitchFamily="34" charset="0"/>
                <a:ea typeface="+mn-ea"/>
                <a:cs typeface="+mn-cs"/>
              </a:defRPr>
            </a:lvl3pPr>
            <a:lvl4pPr marL="1600200" indent="-228600" algn="l" rtl="0" eaLnBrk="0" fontAlgn="base" hangingPunct="0">
              <a:spcBef>
                <a:spcPct val="20000"/>
              </a:spcBef>
              <a:spcAft>
                <a:spcPct val="0"/>
              </a:spcAft>
              <a:buClr>
                <a:schemeClr val="accent1"/>
              </a:buClr>
              <a:buSzPct val="100000"/>
              <a:buFont typeface="Symbol" panose="05050102010706020507" pitchFamily="18" charset="2"/>
              <a:buChar char=""/>
              <a:defRPr b="1" kern="1200">
                <a:solidFill>
                  <a:schemeClr val="tx2"/>
                </a:solidFill>
                <a:latin typeface="Candara" panose="020E0502030303020204" pitchFamily="34" charset="0"/>
                <a:ea typeface="+mn-ea"/>
                <a:cs typeface="+mn-cs"/>
              </a:defRPr>
            </a:lvl4pPr>
            <a:lvl5pPr marL="2057400" indent="-228600" algn="l" rtl="0" eaLnBrk="0" fontAlgn="base"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5pPr>
            <a:lvl6pPr marL="25146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6pPr>
            <a:lvl7pPr marL="29718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7pPr>
            <a:lvl8pPr marL="34290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8pPr>
            <a:lvl9pPr marL="3886200" indent="-228600" algn="l" defTabSz="914400" rtl="0" eaLnBrk="0" fontAlgn="base" latinLnBrk="0" hangingPunct="0">
              <a:spcBef>
                <a:spcPct val="20000"/>
              </a:spcBef>
              <a:spcAft>
                <a:spcPct val="0"/>
              </a:spcAft>
              <a:buClr>
                <a:schemeClr val="accent1"/>
              </a:buClr>
              <a:buSzPct val="100000"/>
              <a:buFont typeface="Symbol" panose="05050102010706020507" pitchFamily="18" charset="2"/>
              <a:buChar char=""/>
              <a:defRPr sz="1600" b="1" kern="1200">
                <a:solidFill>
                  <a:schemeClr val="tx2"/>
                </a:solidFill>
                <a:latin typeface="Candara" panose="020E0502030303020204" pitchFamily="34" charset="0"/>
                <a:ea typeface="+mn-ea"/>
                <a:cs typeface="+mn-cs"/>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11" name="Rectangle 3"/>
          <p:cNvSpPr txBox="1">
            <a:spLocks noRot="1" noChangeAspect="1" noMove="1" noResize="1" noEditPoints="1" noAdjustHandles="1" noChangeArrowheads="1" noChangeShapeType="1" noTextEdit="1"/>
          </p:cNvSpPr>
          <p:nvPr/>
        </p:nvSpPr>
        <p:spPr>
          <a:xfrm>
            <a:off x="871538" y="2514600"/>
            <a:ext cx="7408862" cy="3657600"/>
          </a:xfrm>
          <a:prstGeom prst="rect">
            <a:avLst/>
          </a:prstGeom>
          <a:blipFill rotWithShape="1">
            <a:blip r:embed="rId1"/>
            <a:stretch>
              <a:fillRect l="-1317" t="-1833"/>
            </a:stretch>
          </a:blipFill>
        </p:spPr>
        <p:txBody>
          <a:bodyPr/>
          <a:lstStyle/>
          <a:p>
            <a:pPr>
              <a:defRPr/>
            </a:pPr>
            <a:r>
              <a:rPr lang="en-MY">
                <a:noFill/>
              </a:rPr>
              <a:t> </a:t>
            </a:r>
            <a:endParaRPr lang="en-MY">
              <a:noFill/>
            </a:endParaRPr>
          </a:p>
        </p:txBody>
      </p:sp>
      <p:sp>
        <p:nvSpPr>
          <p:cNvPr id="2" name="TextBox 1"/>
          <p:cNvSpPr txBox="1"/>
          <p:nvPr/>
        </p:nvSpPr>
        <p:spPr>
          <a:xfrm>
            <a:off x="3531235" y="3352800"/>
            <a:ext cx="993140" cy="337185"/>
          </a:xfrm>
          <a:prstGeom prst="rect">
            <a:avLst/>
          </a:prstGeom>
          <a:solidFill>
            <a:schemeClr val="bg1"/>
          </a:solidFill>
        </p:spPr>
        <p:txBody>
          <a:bodyPr wrap="square" rtlCol="0">
            <a:spAutoFit/>
          </a:bodyPr>
          <a:lstStyle/>
          <a:p>
            <a:pPr algn="ctr"/>
            <a:r>
              <a:rPr lang="en-US" sz="1600" dirty="0">
                <a:solidFill>
                  <a:srgbClr val="0070C0"/>
                </a:solidFill>
              </a:rPr>
              <a:t>n(a+b)/2</a:t>
            </a:r>
            <a:endParaRPr lang="en-US" sz="1600" dirty="0">
              <a:solidFill>
                <a:srgbClr val="0070C0"/>
              </a:solidFill>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286000"/>
            <a:ext cx="3352800" cy="2286000"/>
          </a:xfrm>
          <a:prstGeom prst="rect">
            <a:avLst/>
          </a:prstGeom>
          <a:solidFill>
            <a:schemeClr val="accent4">
              <a:lumMod val="85000"/>
              <a:lumOff val="1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602" name="Rectangle 1026"/>
          <p:cNvSpPr>
            <a:spLocks noGrp="1" noChangeArrowheads="1"/>
          </p:cNvSpPr>
          <p:nvPr>
            <p:ph type="ctrTitle"/>
          </p:nvPr>
        </p:nvSpPr>
        <p:spPr>
          <a:xfrm>
            <a:off x="4800600" y="5376545"/>
            <a:ext cx="4090035" cy="1316990"/>
          </a:xfrm>
        </p:spPr>
        <p:txBody>
          <a:bodyPr>
            <a:normAutofit fontScale="90000"/>
            <a:scene3d>
              <a:camera prst="orthographicFront"/>
              <a:lightRig rig="threePt" dir="t"/>
            </a:scene3d>
          </a:bodyPr>
          <a:lstStyle/>
          <a:p>
            <a:pPr algn="l" eaLnBrk="1" hangingPunct="1">
              <a:defRPr/>
            </a:pPr>
            <a: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t>C++ Programming: From Problem Analysis to Program Design (D.S. Malik, 2018)</a:t>
            </a:r>
            <a:b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br>
            <a:b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br>
            <a: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t>A First Book of C++, (G. Bronson, 2012)</a:t>
            </a:r>
            <a:b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br>
            <a:b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br>
            <a:r>
              <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rPr>
              <a:t>C++ for Everyone (C.S. Horstman, 2012)</a:t>
            </a:r>
            <a:endParaRPr lang="en-US" sz="1600" dirty="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25603" name="Rectangle 1027"/>
          <p:cNvSpPr>
            <a:spLocks noGrp="1" noChangeArrowheads="1"/>
          </p:cNvSpPr>
          <p:nvPr>
            <p:ph type="subTitle" idx="1"/>
          </p:nvPr>
        </p:nvSpPr>
        <p:spPr>
          <a:xfrm>
            <a:off x="5257800" y="1295400"/>
            <a:ext cx="3383280" cy="3293110"/>
          </a:xfrm>
        </p:spPr>
        <p:txBody>
          <a:bodyPr>
            <a:normAutofit fontScale="92500" lnSpcReduction="20000"/>
          </a:bodyPr>
          <a:lstStyle/>
          <a:p>
            <a:pPr algn="ctr" eaLnBrk="1" hangingPunct="1">
              <a:lnSpc>
                <a:spcPct val="90000"/>
              </a:lnSpc>
              <a:defRPr/>
            </a:pPr>
            <a:r>
              <a:rPr lang="en-US" sz="4300" b="1" dirty="0">
                <a:solidFill>
                  <a:schemeClr val="bg1"/>
                </a:solidFill>
                <a:effectLst>
                  <a:outerShdw blurRad="38100" dist="38100" dir="2700000" algn="tl">
                    <a:srgbClr val="000000">
                      <a:alpha val="43137"/>
                    </a:srgbClr>
                  </a:outerShdw>
                </a:effectLst>
                <a:latin typeface="Calibri" panose="020F0502020204030204" pitchFamily="34" charset="0"/>
              </a:rPr>
              <a:t>CHAPTER 1:</a:t>
            </a:r>
            <a:endParaRPr lang="en-US" sz="4300" b="1" dirty="0">
              <a:solidFill>
                <a:schemeClr val="bg1"/>
              </a:solidFill>
              <a:effectLst>
                <a:outerShdw blurRad="38100" dist="38100" dir="2700000" algn="tl">
                  <a:srgbClr val="000000">
                    <a:alpha val="43137"/>
                  </a:srgbClr>
                </a:outerShdw>
              </a:effectLst>
              <a:latin typeface="Calibri" panose="020F0502020204030204" pitchFamily="34" charset="0"/>
            </a:endParaRPr>
          </a:p>
          <a:p>
            <a:pPr algn="ctr" eaLnBrk="1" hangingPunct="1">
              <a:lnSpc>
                <a:spcPct val="90000"/>
              </a:lnSpc>
              <a:defRPr/>
            </a:pPr>
            <a:endParaRPr lang="en-US" sz="3400" b="1" i="1" dirty="0">
              <a:solidFill>
                <a:schemeClr val="bg1"/>
              </a:solidFill>
              <a:effectLst>
                <a:outerShdw blurRad="38100" dist="38100" dir="2700000" algn="tl">
                  <a:srgbClr val="000000">
                    <a:alpha val="43137"/>
                  </a:srgbClr>
                </a:outerShdw>
              </a:effectLst>
              <a:latin typeface="Calibri" panose="020F0502020204030204" pitchFamily="34" charset="0"/>
            </a:endParaRPr>
          </a:p>
          <a:p>
            <a:pPr algn="ctr" eaLnBrk="1" hangingPunct="1">
              <a:lnSpc>
                <a:spcPct val="120000"/>
              </a:lnSpc>
              <a:spcBef>
                <a:spcPts val="600"/>
              </a:spcBef>
              <a:spcAft>
                <a:spcPts val="600"/>
              </a:spcAft>
              <a:defRPr/>
            </a:pPr>
            <a:r>
              <a:rPr lang="en-US" sz="3900" b="1" dirty="0">
                <a:solidFill>
                  <a:schemeClr val="bg1"/>
                </a:solidFill>
                <a:effectLst>
                  <a:outerShdw blurRad="38100" dist="38100" dir="2700000" algn="tl">
                    <a:srgbClr val="000000">
                      <a:alpha val="43137"/>
                    </a:srgbClr>
                  </a:outerShdw>
                </a:effectLst>
                <a:latin typeface="Calibri" panose="020F0502020204030204" pitchFamily="34" charset="0"/>
              </a:rPr>
              <a:t>Introduction to Computers &amp; Programming Languages</a:t>
            </a:r>
            <a:endParaRPr lang="en-US" sz="3900" b="1" dirty="0">
              <a:solidFill>
                <a:schemeClr val="bg1"/>
              </a:solidFill>
              <a:effectLst>
                <a:outerShdw blurRad="38100" dist="38100" dir="2700000" algn="tl">
                  <a:srgbClr val="000000">
                    <a:alpha val="43137"/>
                  </a:srgbClr>
                </a:outerShdw>
              </a:effectLst>
              <a:latin typeface="Calibri" panose="020F0502020204030204" pitchFamily="34" charset="0"/>
            </a:endParaRPr>
          </a:p>
        </p:txBody>
      </p:sp>
      <p:sp>
        <p:nvSpPr>
          <p:cNvPr id="2" name="TextBox 1"/>
          <p:cNvSpPr txBox="1"/>
          <p:nvPr/>
        </p:nvSpPr>
        <p:spPr>
          <a:xfrm>
            <a:off x="533400" y="2133600"/>
            <a:ext cx="3429000" cy="2231380"/>
          </a:xfrm>
          <a:prstGeom prst="rect">
            <a:avLst/>
          </a:prstGeom>
          <a:solidFill>
            <a:schemeClr val="accent3">
              <a:lumMod val="65000"/>
            </a:schemeClr>
          </a:solidFill>
          <a:effectLst>
            <a:outerShdw blurRad="50800" dist="38100" dir="2700000" algn="tl" rotWithShape="0">
              <a:prstClr val="black">
                <a:alpha val="40000"/>
              </a:prstClr>
            </a:outerShdw>
          </a:effectLst>
        </p:spPr>
        <p:txBody>
          <a:bodyPr wrap="square" rtlCol="0">
            <a:spAutoFit/>
          </a:bodyPr>
          <a:lstStyle/>
          <a:p>
            <a:pPr algn="ctr">
              <a:spcBef>
                <a:spcPts val="0"/>
              </a:spcBef>
            </a:pPr>
            <a:endParaRPr lang="en-US" dirty="0">
              <a:effectLst>
                <a:outerShdw blurRad="38100" dist="38100" dir="2700000" algn="tl">
                  <a:srgbClr val="000000">
                    <a:alpha val="43137"/>
                  </a:srgbClr>
                </a:outerShdw>
              </a:effectLst>
              <a:latin typeface="+mn-lt"/>
            </a:endParaRPr>
          </a:p>
          <a:p>
            <a:pPr algn="ctr">
              <a:spcBef>
                <a:spcPts val="600"/>
              </a:spcBef>
            </a:pPr>
            <a:r>
              <a:rPr lang="en-US" sz="3200" dirty="0">
                <a:effectLst>
                  <a:outerShdw blurRad="38100" dist="38100" dir="2700000" algn="tl">
                    <a:srgbClr val="000000">
                      <a:alpha val="43137"/>
                    </a:srgbClr>
                  </a:outerShdw>
                </a:effectLst>
                <a:latin typeface="+mn-lt"/>
              </a:rPr>
              <a:t>ELEMENTS OF PROGRAMMING</a:t>
            </a:r>
            <a:endParaRPr lang="en-US" sz="3200" dirty="0">
              <a:effectLst>
                <a:outerShdw blurRad="38100" dist="38100" dir="2700000" algn="tl">
                  <a:srgbClr val="000000">
                    <a:alpha val="43137"/>
                  </a:srgbClr>
                </a:outerShdw>
              </a:effectLst>
              <a:latin typeface="+mn-lt"/>
            </a:endParaRPr>
          </a:p>
          <a:p>
            <a:pPr algn="ctr"/>
            <a:r>
              <a:rPr lang="en-US" sz="3200" dirty="0">
                <a:effectLst>
                  <a:outerShdw blurRad="38100" dist="38100" dir="2700000" algn="tl">
                    <a:srgbClr val="000000">
                      <a:alpha val="43137"/>
                    </a:srgbClr>
                  </a:outerShdw>
                </a:effectLst>
                <a:latin typeface="+mn-lt"/>
              </a:rPr>
              <a:t>CSC 1100</a:t>
            </a:r>
            <a:endParaRPr lang="en-US" sz="3200" dirty="0">
              <a:effectLst>
                <a:outerShdw blurRad="38100" dist="38100" dir="2700000" algn="tl">
                  <a:srgbClr val="000000">
                    <a:alpha val="43137"/>
                  </a:srgbClr>
                </a:outerShdw>
              </a:effectLst>
              <a:latin typeface="+mn-lt"/>
            </a:endParaRPr>
          </a:p>
          <a:p>
            <a:pPr algn="ctr"/>
            <a:endParaRPr lang="en-MY" dirty="0">
              <a:effectLst>
                <a:outerShdw blurRad="38100" dist="38100" dir="2700000" algn="tl">
                  <a:srgbClr val="000000">
                    <a:alpha val="43137"/>
                  </a:srgbClr>
                </a:outerShdw>
              </a:effectLst>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80" y="1113155"/>
            <a:ext cx="3652520" cy="300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Rectangle 2"/>
          <p:cNvSpPr>
            <a:spLocks noGrp="1" noChangeArrowheads="1"/>
          </p:cNvSpPr>
          <p:nvPr>
            <p:ph type="title"/>
          </p:nvPr>
        </p:nvSpPr>
        <p:spPr>
          <a:xfrm>
            <a:off x="5181600" y="2514600"/>
            <a:ext cx="3332676" cy="1105936"/>
          </a:xfrm>
        </p:spPr>
        <p:txBody>
          <a:bodyPr>
            <a:noAutofit/>
          </a:bodyPr>
          <a:lstStyle/>
          <a:p>
            <a:pPr algn="ctr" eaLnBrk="1" hangingPunct="1"/>
            <a:r>
              <a:rPr lang="en-US" altLang="en-US" sz="3400" dirty="0">
                <a:solidFill>
                  <a:schemeClr val="accent1">
                    <a:lumMod val="50000"/>
                  </a:schemeClr>
                </a:solidFill>
                <a:effectLst>
                  <a:outerShdw blurRad="38100" dist="38100" dir="2700000" algn="tl">
                    <a:srgbClr val="000000">
                      <a:alpha val="43137"/>
                    </a:srgbClr>
                  </a:outerShdw>
                </a:effectLst>
              </a:rPr>
              <a:t>Flow Chart Symbols</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39938" name="Footer Placeholder 2"/>
          <p:cNvSpPr>
            <a:spLocks noGrp="1"/>
          </p:cNvSpPr>
          <p:nvPr>
            <p:ph type="ftr" sz="quarter" idx="11"/>
          </p:nvPr>
        </p:nvSpPr>
        <p:spPr bwMode="auto">
          <a:xfrm>
            <a:off x="5800090" y="6477000"/>
            <a:ext cx="2895600" cy="23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pic>
        <p:nvPicPr>
          <p:cNvPr id="3994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 y="4349115"/>
            <a:ext cx="3486785" cy="212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1"/>
          </p:nvPr>
        </p:nvSpPr>
        <p:spPr bwMode="auto">
          <a:xfrm>
            <a:off x="5988050" y="6367145"/>
            <a:ext cx="2895600" cy="2387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pic>
        <p:nvPicPr>
          <p:cNvPr id="32772"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390" y="1322070"/>
            <a:ext cx="5231765" cy="4840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xfrm>
            <a:off x="5239385" y="1925320"/>
            <a:ext cx="3332480" cy="3007360"/>
          </a:xfrm>
        </p:spPr>
        <p:txBody>
          <a:bodyPr>
            <a:noAutofit/>
          </a:bodyPr>
          <a:lstStyle/>
          <a:p>
            <a:pPr algn="ctr" eaLnBrk="1" hangingPunct="1"/>
            <a:r>
              <a:rPr lang="en-US" altLang="en-US" sz="3400" dirty="0">
                <a:solidFill>
                  <a:schemeClr val="accent1">
                    <a:lumMod val="50000"/>
                  </a:schemeClr>
                </a:solidFill>
                <a:effectLst>
                  <a:outerShdw blurRad="38100" dist="38100" dir="2700000" algn="tl">
                    <a:srgbClr val="000000">
                      <a:alpha val="43137"/>
                    </a:srgbClr>
                  </a:outerShdw>
                </a:effectLst>
              </a:rPr>
              <a:t>Program</a:t>
            </a:r>
            <a:br>
              <a:rPr lang="en-US" altLang="en-US" sz="3400" dirty="0">
                <a:solidFill>
                  <a:schemeClr val="accent1">
                    <a:lumMod val="50000"/>
                  </a:schemeClr>
                </a:solidFill>
                <a:effectLst>
                  <a:outerShdw blurRad="38100" dist="38100" dir="2700000" algn="tl">
                    <a:srgbClr val="000000">
                      <a:alpha val="43137"/>
                    </a:srgbClr>
                  </a:outerShdw>
                </a:effectLst>
              </a:rPr>
            </a:br>
            <a:r>
              <a:rPr lang="en-US" altLang="en-US" sz="3400" dirty="0">
                <a:solidFill>
                  <a:schemeClr val="accent1">
                    <a:lumMod val="50000"/>
                  </a:schemeClr>
                </a:solidFill>
                <a:effectLst>
                  <a:outerShdw blurRad="38100" dist="38100" dir="2700000" algn="tl">
                    <a:srgbClr val="000000">
                      <a:alpha val="43137"/>
                    </a:srgbClr>
                  </a:outerShdw>
                </a:effectLst>
              </a:rPr>
              <a:t>Flow Chart</a:t>
            </a:r>
            <a:br>
              <a:rPr lang="en-US" altLang="en-US" sz="3400" dirty="0">
                <a:solidFill>
                  <a:schemeClr val="accent1">
                    <a:lumMod val="50000"/>
                  </a:schemeClr>
                </a:solidFill>
                <a:effectLst>
                  <a:outerShdw blurRad="38100" dist="38100" dir="2700000" algn="tl">
                    <a:srgbClr val="000000">
                      <a:alpha val="43137"/>
                    </a:srgbClr>
                  </a:outerShdw>
                </a:effectLst>
              </a:rPr>
            </a:br>
            <a:br>
              <a:rPr lang="en-US" altLang="en-US" sz="3400" dirty="0">
                <a:solidFill>
                  <a:schemeClr val="accent1">
                    <a:lumMod val="50000"/>
                  </a:schemeClr>
                </a:solidFill>
                <a:effectLst>
                  <a:outerShdw blurRad="38100" dist="38100" dir="2700000" algn="tl">
                    <a:srgbClr val="000000">
                      <a:alpha val="43137"/>
                    </a:srgbClr>
                  </a:outerShdw>
                </a:effectLst>
              </a:rPr>
            </a:br>
            <a:r>
              <a:rPr lang="en-US" altLang="en-US" sz="2800" dirty="0">
                <a:solidFill>
                  <a:schemeClr val="accent1">
                    <a:lumMod val="50000"/>
                  </a:schemeClr>
                </a:solidFill>
                <a:effectLst>
                  <a:outerShdw blurRad="38100" dist="38100" dir="2700000" algn="tl">
                    <a:srgbClr val="000000">
                      <a:alpha val="43137"/>
                    </a:srgbClr>
                  </a:outerShdw>
                </a:effectLst>
              </a:rPr>
              <a:t>Calculate average of 3 numbers</a:t>
            </a:r>
            <a:endParaRPr lang="en-US" altLang="en-US" sz="2800" dirty="0">
              <a:solidFill>
                <a:schemeClr val="accent1">
                  <a:lumMod val="50000"/>
                </a:schemeClr>
              </a:solidFill>
              <a:effectLst>
                <a:outerShdw blurRad="38100" dist="38100" dir="2700000" algn="tl">
                  <a:srgbClr val="000000">
                    <a:alpha val="43137"/>
                  </a:srgbClr>
                </a:outerShdw>
              </a:effectLst>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2988" y="1027113"/>
            <a:ext cx="7024687" cy="877887"/>
          </a:xfrm>
        </p:spPr>
        <p:txBody>
          <a:bodyPr/>
          <a:lstStyle/>
          <a:p>
            <a:pPr algn="ctr"/>
            <a:r>
              <a:rPr lang="en-US" altLang="en-US" dirty="0">
                <a:solidFill>
                  <a:schemeClr val="accent1">
                    <a:lumMod val="50000"/>
                  </a:schemeClr>
                </a:solidFill>
                <a:effectLst>
                  <a:outerShdw blurRad="38100" dist="38100" dir="2700000" algn="tl">
                    <a:srgbClr val="000000">
                      <a:alpha val="43137"/>
                    </a:srgbClr>
                  </a:outerShdw>
                </a:effectLst>
              </a:rPr>
              <a:t>Program Translation</a:t>
            </a:r>
            <a:endParaRPr lang="en-US" altLang="en-US" dirty="0">
              <a:solidFill>
                <a:schemeClr val="accent1">
                  <a:lumMod val="50000"/>
                </a:schemeClr>
              </a:solidFill>
              <a:effectLst>
                <a:outerShdw blurRad="38100" dist="38100" dir="2700000" algn="tl">
                  <a:srgbClr val="000000">
                    <a:alpha val="43137"/>
                  </a:srgbClr>
                </a:outerShdw>
              </a:effectLst>
            </a:endParaRPr>
          </a:p>
        </p:txBody>
      </p:sp>
      <p:sp>
        <p:nvSpPr>
          <p:cNvPr id="29699" name="Rectangle 3"/>
          <p:cNvSpPr>
            <a:spLocks noGrp="1" noChangeArrowheads="1"/>
          </p:cNvSpPr>
          <p:nvPr>
            <p:ph idx="1"/>
          </p:nvPr>
        </p:nvSpPr>
        <p:spPr>
          <a:xfrm>
            <a:off x="838200" y="2438400"/>
            <a:ext cx="7408863" cy="3451225"/>
          </a:xfrm>
        </p:spPr>
        <p:txBody>
          <a:bodyPr rtlCol="0">
            <a:normAutofit fontScale="67500" lnSpcReduction="10000"/>
          </a:bodyPr>
          <a:lstStyle/>
          <a:p>
            <a:pPr marL="274320" indent="-274320" fontAlgn="auto">
              <a:spcAft>
                <a:spcPts val="0"/>
              </a:spcAft>
              <a:buBlip>
                <a:blip r:embed="rId1"/>
              </a:buBlip>
              <a:defRPr/>
            </a:pPr>
            <a:r>
              <a:rPr lang="en-US" dirty="0">
                <a:latin typeface="Georgia" panose="02040502050405020303" charset="0"/>
              </a:rPr>
              <a:t>C++ source program</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Set of instructions written in C++ language</a:t>
            </a:r>
            <a:endParaRPr lang="en-US" dirty="0">
              <a:latin typeface="Georgia" panose="02040502050405020303" charset="0"/>
            </a:endParaRPr>
          </a:p>
          <a:p>
            <a:pPr marL="274320" indent="-274320" fontAlgn="auto">
              <a:spcAft>
                <a:spcPts val="0"/>
              </a:spcAft>
              <a:buBlip>
                <a:blip r:embed="rId1"/>
              </a:buBlip>
              <a:defRPr/>
            </a:pPr>
            <a:r>
              <a:rPr lang="en-US" dirty="0">
                <a:latin typeface="Georgia" panose="02040502050405020303" charset="0"/>
              </a:rPr>
              <a:t>Machine language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Internal computer language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Consists of a series of </a:t>
            </a:r>
            <a:r>
              <a:rPr lang="en-US" dirty="0">
                <a:solidFill>
                  <a:srgbClr val="FF0000"/>
                </a:solidFill>
                <a:latin typeface="Georgia" panose="02040502050405020303" charset="0"/>
              </a:rPr>
              <a:t>1s </a:t>
            </a:r>
            <a:r>
              <a:rPr lang="en-US" dirty="0">
                <a:latin typeface="Georgia" panose="02040502050405020303" charset="0"/>
              </a:rPr>
              <a:t>and </a:t>
            </a:r>
            <a:r>
              <a:rPr lang="en-US" dirty="0">
                <a:solidFill>
                  <a:srgbClr val="FF0000"/>
                </a:solidFill>
                <a:latin typeface="Georgia" panose="02040502050405020303" charset="0"/>
              </a:rPr>
              <a:t>0s (binaries)</a:t>
            </a:r>
            <a:endParaRPr lang="en-US" dirty="0">
              <a:solidFill>
                <a:srgbClr val="FF0000"/>
              </a:solidFill>
              <a:latin typeface="Georgia" panose="02040502050405020303" charset="0"/>
            </a:endParaRPr>
          </a:p>
          <a:p>
            <a:pPr marL="274320" indent="-274320" fontAlgn="auto">
              <a:spcAft>
                <a:spcPts val="0"/>
              </a:spcAft>
              <a:buBlip>
                <a:blip r:embed="rId1"/>
              </a:buBlip>
              <a:defRPr/>
            </a:pPr>
            <a:r>
              <a:rPr lang="en-US" dirty="0">
                <a:latin typeface="Georgia" panose="02040502050405020303" charset="0"/>
              </a:rPr>
              <a:t>Source program cannot be executed until it is translated into machine language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Interpreted language translates one statement at a time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Compiled language translates all statements together </a:t>
            </a:r>
            <a:endParaRPr lang="en-US" dirty="0">
              <a:latin typeface="Georgia" panose="02040502050405020303" charset="0"/>
            </a:endParaRPr>
          </a:p>
        </p:txBody>
      </p:sp>
      <p:sp>
        <p:nvSpPr>
          <p:cNvPr id="8" name="Footer Placeholder 3"/>
          <p:cNvSpPr>
            <a:spLocks noGrp="1"/>
          </p:cNvSpPr>
          <p:nvPr>
            <p:ph type="ftr" sz="quarter" idx="11"/>
          </p:nvPr>
        </p:nvSpPr>
        <p:spPr bwMode="auto">
          <a:xfrm>
            <a:off x="5890260" y="6466205"/>
            <a:ext cx="2895600" cy="22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1795" y="1499870"/>
            <a:ext cx="8229600" cy="582613"/>
          </a:xfrm>
        </p:spPr>
        <p:txBody>
          <a:bodyPr rtlCol="0">
            <a:normAutofit fontScale="90000"/>
          </a:bodyPr>
          <a:lstStyle/>
          <a:p>
            <a:pPr algn="ctr" fontAlgn="auto">
              <a:spcAft>
                <a:spcPts val="0"/>
              </a:spcAft>
              <a:defRPr/>
            </a:pPr>
            <a:r>
              <a:rPr lang="en-US" altLang="en-US" sz="3400" dirty="0">
                <a:solidFill>
                  <a:schemeClr val="accent1">
                    <a:lumMod val="50000"/>
                  </a:schemeClr>
                </a:solidFill>
                <a:effectLst>
                  <a:outerShdw blurRad="38100" dist="38100" dir="2700000" algn="tl">
                    <a:srgbClr val="000000">
                      <a:alpha val="43137"/>
                    </a:srgbClr>
                  </a:outerShdw>
                </a:effectLst>
              </a:rPr>
              <a:t>Program Translation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34821"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3588" y="3124200"/>
            <a:ext cx="5168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8"/>
          <p:cNvSpPr txBox="1">
            <a:spLocks noChangeArrowheads="1"/>
          </p:cNvSpPr>
          <p:nvPr/>
        </p:nvSpPr>
        <p:spPr bwMode="auto">
          <a:xfrm>
            <a:off x="7173913" y="3513138"/>
            <a:ext cx="1579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400">
                <a:solidFill>
                  <a:srgbClr val="FF0000"/>
                </a:solidFill>
                <a:latin typeface="Courier New" panose="02070309020205020404" pitchFamily="49" charset="0"/>
                <a:cs typeface="Courier New" panose="02070309020205020404" pitchFamily="49" charset="0"/>
              </a:rPr>
              <a:t>100100 010010</a:t>
            </a:r>
            <a:endParaRPr lang="en-MY" altLang="en-US" sz="1400">
              <a:solidFill>
                <a:srgbClr val="FF0000"/>
              </a:solidFill>
              <a:latin typeface="Courier New" panose="02070309020205020404" pitchFamily="49" charset="0"/>
              <a:cs typeface="Courier New" panose="02070309020205020404" pitchFamily="49" charset="0"/>
            </a:endParaRPr>
          </a:p>
        </p:txBody>
      </p:sp>
      <p:sp>
        <p:nvSpPr>
          <p:cNvPr id="34823" name="TextBox 8"/>
          <p:cNvSpPr txBox="1">
            <a:spLocks noChangeArrowheads="1"/>
          </p:cNvSpPr>
          <p:nvPr/>
        </p:nvSpPr>
        <p:spPr bwMode="auto">
          <a:xfrm>
            <a:off x="762000" y="3578225"/>
            <a:ext cx="115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400">
                <a:solidFill>
                  <a:srgbClr val="FF0000"/>
                </a:solidFill>
                <a:latin typeface="Courier New" panose="02070309020205020404" pitchFamily="49" charset="0"/>
                <a:cs typeface="Courier New" panose="02070309020205020404" pitchFamily="49" charset="0"/>
              </a:rPr>
              <a:t>int x = 8</a:t>
            </a:r>
            <a:endParaRPr lang="en-MY" altLang="en-US" sz="1400">
              <a:solidFill>
                <a:srgbClr val="FF0000"/>
              </a:solidFill>
              <a:latin typeface="Courier New" panose="02070309020205020404" pitchFamily="49" charset="0"/>
              <a:cs typeface="Courier New" panose="02070309020205020404" pitchFamily="49" charset="0"/>
            </a:endParaRPr>
          </a:p>
        </p:txBody>
      </p:sp>
      <p:sp>
        <p:nvSpPr>
          <p:cNvPr id="1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5"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782820" y="2778125"/>
            <a:ext cx="3217545" cy="1569720"/>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Processing a Program</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3584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240" y="1163955"/>
            <a:ext cx="3774440" cy="5200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3"/>
          <p:cNvSpPr>
            <a:spLocks noGrp="1"/>
          </p:cNvSpPr>
          <p:nvPr>
            <p:ph type="ftr" sz="quarter" idx="11"/>
          </p:nvPr>
        </p:nvSpPr>
        <p:spPr bwMode="auto">
          <a:xfrm>
            <a:off x="4613275" y="6466205"/>
            <a:ext cx="4408805"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l">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 7th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5"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18135" y="1360805"/>
            <a:ext cx="8229600" cy="582613"/>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C++ Identifiers &amp; Its Rules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34819" name="Rectangle 3"/>
          <p:cNvSpPr>
            <a:spLocks noGrp="1" noChangeArrowheads="1"/>
          </p:cNvSpPr>
          <p:nvPr>
            <p:ph idx="1"/>
          </p:nvPr>
        </p:nvSpPr>
        <p:spPr>
          <a:xfrm>
            <a:off x="914400" y="2514600"/>
            <a:ext cx="7408863" cy="3451225"/>
          </a:xfrm>
        </p:spPr>
        <p:txBody>
          <a:bodyPr rtlCol="0">
            <a:normAutofit fontScale="67500" lnSpcReduction="20000"/>
          </a:bodyPr>
          <a:lstStyle/>
          <a:p>
            <a:pPr marL="274320" indent="-274320" fontAlgn="auto">
              <a:spcAft>
                <a:spcPts val="0"/>
              </a:spcAft>
              <a:buBlip>
                <a:blip r:embed="rId1"/>
              </a:buBlip>
              <a:defRPr/>
            </a:pPr>
            <a:r>
              <a:rPr lang="en-US" b="1" dirty="0">
                <a:latin typeface="Georgia" panose="02040502050405020303" charset="0"/>
              </a:rPr>
              <a:t>Identifiers</a:t>
            </a:r>
            <a:r>
              <a:rPr lang="en-US" dirty="0">
                <a:latin typeface="Georgia" panose="02040502050405020303" charset="0"/>
              </a:rPr>
              <a:t> (or </a:t>
            </a:r>
            <a:r>
              <a:rPr lang="en-US" dirty="0">
                <a:solidFill>
                  <a:srgbClr val="FF0000"/>
                </a:solidFill>
                <a:latin typeface="Georgia" panose="02040502050405020303" charset="0"/>
              </a:rPr>
              <a:t>variables</a:t>
            </a:r>
            <a:r>
              <a:rPr lang="en-US" dirty="0">
                <a:latin typeface="Georgia" panose="02040502050405020303" charset="0"/>
              </a:rPr>
              <a:t>)</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Names that convey an idea of the purpose of function or class</a:t>
            </a:r>
            <a:endParaRPr lang="en-US" dirty="0">
              <a:latin typeface="Georgia" panose="02040502050405020303" charset="0"/>
            </a:endParaRPr>
          </a:p>
          <a:p>
            <a:pPr marL="274320" indent="-274320" fontAlgn="auto">
              <a:spcAft>
                <a:spcPts val="0"/>
              </a:spcAft>
              <a:buBlip>
                <a:blip r:embed="rId1"/>
              </a:buBlip>
              <a:defRPr/>
            </a:pPr>
            <a:r>
              <a:rPr lang="en-US" b="1" dirty="0">
                <a:latin typeface="Georgia" panose="02040502050405020303" charset="0"/>
              </a:rPr>
              <a:t>Identifier composition rules</a:t>
            </a:r>
            <a:endParaRPr lang="en-US" b="1"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First character must be a letter or underscore (A1, _1)</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Only letter, digit, or underscore may follow (AA, A2, A_)</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Blank spaces aren’t allowed (A B)</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Identify component words with initial capitalization (</a:t>
            </a:r>
            <a:r>
              <a:rPr lang="en-US" dirty="0" err="1">
                <a:latin typeface="Georgia" panose="02040502050405020303" charset="0"/>
              </a:rPr>
              <a:t>num</a:t>
            </a:r>
            <a:r>
              <a:rPr lang="en-US" b="1" dirty="0" err="1">
                <a:solidFill>
                  <a:srgbClr val="FF0000"/>
                </a:solidFill>
                <a:latin typeface="Georgia" panose="02040502050405020303" charset="0"/>
              </a:rPr>
              <a:t>P</a:t>
            </a:r>
            <a:r>
              <a:rPr lang="en-US" dirty="0" err="1">
                <a:solidFill>
                  <a:srgbClr val="FF0000"/>
                </a:solidFill>
                <a:latin typeface="Georgia" panose="02040502050405020303" charset="0"/>
              </a:rPr>
              <a:t>os</a:t>
            </a:r>
            <a:r>
              <a:rPr lang="en-US" dirty="0">
                <a:latin typeface="Georgia" panose="02040502050405020303" charset="0"/>
              </a:rPr>
              <a:t>)</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Cannot be C++ keyword (e.g., </a:t>
            </a:r>
            <a:r>
              <a:rPr lang="en-US" dirty="0">
                <a:solidFill>
                  <a:srgbClr val="FF0000"/>
                </a:solidFill>
                <a:latin typeface="Georgia" panose="02040502050405020303" charset="0"/>
              </a:rPr>
              <a:t>auto, break, </a:t>
            </a:r>
            <a:r>
              <a:rPr lang="en-US" dirty="0" err="1">
                <a:solidFill>
                  <a:srgbClr val="FF0000"/>
                </a:solidFill>
                <a:latin typeface="Georgia" panose="02040502050405020303" charset="0"/>
              </a:rPr>
              <a:t>int</a:t>
            </a:r>
            <a:r>
              <a:rPr lang="en-US" dirty="0">
                <a:solidFill>
                  <a:srgbClr val="FF0000"/>
                </a:solidFill>
                <a:latin typeface="Georgia" panose="02040502050405020303" charset="0"/>
              </a:rPr>
              <a:t>, switch …</a:t>
            </a:r>
            <a:r>
              <a:rPr lang="en-US" dirty="0">
                <a:latin typeface="Georgia" panose="02040502050405020303" charset="0"/>
              </a:rPr>
              <a:t>)</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Should be a mnemonic (short, easy to remember, meaningful)</a:t>
            </a:r>
            <a:endParaRPr lang="en-US" dirty="0">
              <a:latin typeface="Georgia" panose="02040502050405020303" charset="0"/>
            </a:endParaRPr>
          </a:p>
        </p:txBody>
      </p:sp>
      <p:sp>
        <p:nvSpPr>
          <p:cNvPr id="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1352550"/>
            <a:ext cx="8229600" cy="582613"/>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Standard commands &amp; keywords in C++</a:t>
            </a:r>
            <a:endParaRPr lang="en-US" sz="3400" dirty="0">
              <a:solidFill>
                <a:schemeClr val="accent1">
                  <a:lumMod val="50000"/>
                </a:schemeClr>
              </a:solidFill>
              <a:effectLst>
                <a:outerShdw blurRad="38100" dist="38100" dir="2700000" algn="tl">
                  <a:srgbClr val="000000">
                    <a:alpha val="43137"/>
                  </a:srgbClr>
                </a:outerShdw>
              </a:effectLst>
            </a:endParaRPr>
          </a:p>
        </p:txBody>
      </p:sp>
      <p:pic>
        <p:nvPicPr>
          <p:cNvPr id="40965"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2466975"/>
            <a:ext cx="7848600" cy="254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383540" y="1328420"/>
            <a:ext cx="8229600" cy="582613"/>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Valid Identifiers (variables)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36867" name="Rectangle 1027"/>
          <p:cNvSpPr>
            <a:spLocks noGrp="1" noChangeArrowheads="1"/>
          </p:cNvSpPr>
          <p:nvPr>
            <p:ph idx="1"/>
          </p:nvPr>
        </p:nvSpPr>
        <p:spPr>
          <a:xfrm>
            <a:off x="1043305" y="2324100"/>
            <a:ext cx="7033260" cy="3509010"/>
          </a:xfrm>
        </p:spPr>
        <p:txBody>
          <a:bodyPr rtlCol="0">
            <a:normAutofit fontScale="90000" lnSpcReduction="20000"/>
          </a:bodyPr>
          <a:lstStyle/>
          <a:p>
            <a:pPr fontAlgn="auto">
              <a:spcAft>
                <a:spcPts val="0"/>
              </a:spcAft>
              <a:buFont typeface="Wingdings" panose="05000000000000000000" charset="0"/>
              <a:buBlip>
                <a:blip r:embed="rId1"/>
              </a:buBlip>
              <a:defRPr/>
            </a:pPr>
            <a:r>
              <a:rPr lang="en-US" dirty="0"/>
              <a:t>Examples of valid identifiers:</a:t>
            </a:r>
            <a:endParaRPr lang="en-US" dirty="0"/>
          </a:p>
          <a:p>
            <a:pPr lvl="1" fontAlgn="auto">
              <a:spcAft>
                <a:spcPts val="0"/>
              </a:spcAft>
              <a:buFont typeface="Wingdings" panose="05000000000000000000" charset="0"/>
              <a:buBlip>
                <a:blip r:embed="rId1"/>
              </a:buBlip>
              <a:defRPr/>
            </a:pPr>
            <a:r>
              <a:rPr lang="en-US" dirty="0"/>
              <a:t>	</a:t>
            </a:r>
            <a:r>
              <a:rPr lang="en-US" dirty="0" err="1"/>
              <a:t>grosspay</a:t>
            </a:r>
            <a:r>
              <a:rPr lang="en-US" dirty="0"/>
              <a:t>		</a:t>
            </a:r>
            <a:r>
              <a:rPr lang="en-US" sz="2400" dirty="0">
                <a:solidFill>
                  <a:srgbClr val="FF0000"/>
                </a:solidFill>
              </a:rPr>
              <a:t>$</a:t>
            </a:r>
            <a:r>
              <a:rPr lang="en-US" dirty="0"/>
              <a:t>cost (valid in C++)</a:t>
            </a:r>
            <a:endParaRPr lang="en-US" dirty="0">
              <a:solidFill>
                <a:srgbClr val="FF0000"/>
              </a:solidFill>
            </a:endParaRPr>
          </a:p>
          <a:p>
            <a:pPr lvl="1" fontAlgn="auto">
              <a:spcAft>
                <a:spcPts val="0"/>
              </a:spcAft>
              <a:buFont typeface="Wingdings" panose="05000000000000000000" charset="0"/>
              <a:buBlip>
                <a:blip r:embed="rId1"/>
              </a:buBlip>
              <a:defRPr/>
            </a:pPr>
            <a:r>
              <a:rPr lang="en-US" dirty="0"/>
              <a:t>	</a:t>
            </a:r>
            <a:r>
              <a:rPr lang="en-US" dirty="0" err="1"/>
              <a:t>add</a:t>
            </a:r>
            <a:r>
              <a:rPr lang="en-US" dirty="0" err="1">
                <a:solidFill>
                  <a:srgbClr val="FF0000"/>
                </a:solidFill>
              </a:rPr>
              <a:t>Nums</a:t>
            </a:r>
            <a:r>
              <a:rPr lang="en-US" dirty="0"/>
              <a:t>		</a:t>
            </a:r>
            <a:r>
              <a:rPr lang="en-US" dirty="0" err="1"/>
              <a:t>deg</a:t>
            </a:r>
            <a:r>
              <a:rPr lang="en-US" dirty="0" err="1">
                <a:solidFill>
                  <a:srgbClr val="FF0000"/>
                </a:solidFill>
              </a:rPr>
              <a:t>ToRad</a:t>
            </a:r>
            <a:endParaRPr lang="en-US" dirty="0">
              <a:solidFill>
                <a:srgbClr val="FF0000"/>
              </a:solidFill>
            </a:endParaRPr>
          </a:p>
          <a:p>
            <a:pPr lvl="1" fontAlgn="auto">
              <a:spcAft>
                <a:spcPts val="0"/>
              </a:spcAft>
              <a:buFont typeface="Wingdings" panose="05000000000000000000" charset="0"/>
              <a:buBlip>
                <a:blip r:embed="rId1"/>
              </a:buBlip>
              <a:defRPr/>
            </a:pPr>
            <a:r>
              <a:rPr lang="en-US" dirty="0"/>
              <a:t>	</a:t>
            </a:r>
            <a:r>
              <a:rPr lang="en-US" dirty="0" err="1"/>
              <a:t>mult</a:t>
            </a:r>
            <a:r>
              <a:rPr lang="en-US" dirty="0" err="1">
                <a:solidFill>
                  <a:srgbClr val="FF0000"/>
                </a:solidFill>
              </a:rPr>
              <a:t>ByTwo</a:t>
            </a:r>
            <a:r>
              <a:rPr lang="en-US" dirty="0"/>
              <a:t>	 	</a:t>
            </a:r>
            <a:r>
              <a:rPr lang="en-US" dirty="0" err="1"/>
              <a:t>sales</a:t>
            </a:r>
            <a:r>
              <a:rPr lang="en-US" dirty="0" err="1">
                <a:solidFill>
                  <a:srgbClr val="FF0000"/>
                </a:solidFill>
              </a:rPr>
              <a:t>Tax</a:t>
            </a:r>
            <a:endParaRPr lang="en-US" dirty="0">
              <a:solidFill>
                <a:srgbClr val="FF0000"/>
              </a:solidFill>
            </a:endParaRPr>
          </a:p>
          <a:p>
            <a:pPr lvl="1" fontAlgn="auto">
              <a:spcAft>
                <a:spcPts val="0"/>
              </a:spcAft>
              <a:buFont typeface="Wingdings" panose="05000000000000000000" charset="0"/>
              <a:buBlip>
                <a:blip r:embed="rId1"/>
              </a:buBlip>
              <a:defRPr/>
            </a:pPr>
            <a:r>
              <a:rPr lang="en-US" dirty="0"/>
              <a:t>	</a:t>
            </a:r>
            <a:r>
              <a:rPr lang="en-US" dirty="0" err="1"/>
              <a:t>net</a:t>
            </a:r>
            <a:r>
              <a:rPr lang="en-US" dirty="0" err="1">
                <a:solidFill>
                  <a:srgbClr val="FF0000"/>
                </a:solidFill>
              </a:rPr>
              <a:t>Pay</a:t>
            </a:r>
            <a:r>
              <a:rPr lang="en-US" dirty="0"/>
              <a:t>		total_</a:t>
            </a:r>
            <a:endParaRPr lang="en-US" dirty="0"/>
          </a:p>
          <a:p>
            <a:pPr lvl="1" fontAlgn="auto">
              <a:spcAft>
                <a:spcPts val="0"/>
              </a:spcAft>
              <a:buFont typeface="Wingdings" panose="05000000000000000000" charset="0"/>
              <a:buBlip>
                <a:blip r:embed="rId1"/>
              </a:buBlip>
              <a:defRPr/>
            </a:pPr>
            <a:r>
              <a:rPr lang="en-US" dirty="0"/>
              <a:t>	</a:t>
            </a:r>
            <a:r>
              <a:rPr lang="en-US" dirty="0">
                <a:solidFill>
                  <a:srgbClr val="FF0000"/>
                </a:solidFill>
              </a:rPr>
              <a:t>_</a:t>
            </a:r>
            <a:r>
              <a:rPr lang="en-US" dirty="0"/>
              <a:t>name		my</a:t>
            </a:r>
            <a:r>
              <a:rPr lang="en-US" dirty="0">
                <a:solidFill>
                  <a:srgbClr val="FF0000"/>
                </a:solidFill>
              </a:rPr>
              <a:t>$</a:t>
            </a:r>
            <a:endParaRPr lang="en-US" dirty="0">
              <a:solidFill>
                <a:srgbClr val="FF0000"/>
              </a:solidFill>
            </a:endParaRPr>
          </a:p>
          <a:p>
            <a:pPr lvl="1" fontAlgn="auto">
              <a:spcAft>
                <a:spcPts val="0"/>
              </a:spcAft>
              <a:buFont typeface="Wingdings" panose="05000000000000000000" charset="0"/>
              <a:buBlip>
                <a:blip r:embed="rId1"/>
              </a:buBlip>
              <a:defRPr/>
            </a:pPr>
            <a:endParaRPr lang="en-US" dirty="0">
              <a:solidFill>
                <a:srgbClr val="FF0000"/>
              </a:solidFill>
            </a:endParaRPr>
          </a:p>
          <a:p>
            <a:pPr marL="154940" indent="0" fontAlgn="auto">
              <a:spcAft>
                <a:spcPts val="0"/>
              </a:spcAft>
              <a:buNone/>
              <a:defRPr/>
            </a:pPr>
            <a:r>
              <a:rPr lang="en-US" sz="2000" dirty="0">
                <a:solidFill>
                  <a:srgbClr val="FF0000"/>
                </a:solidFill>
              </a:rPr>
              <a:t>**Note: When we combine two or more words to form an identifier (or variables), it is the best to capitalize each of the new word.</a:t>
            </a:r>
            <a:endParaRPr lang="en-US" sz="2000" dirty="0">
              <a:solidFill>
                <a:srgbClr val="FF0000"/>
              </a:solidFill>
            </a:endParaRPr>
          </a:p>
        </p:txBody>
      </p:sp>
      <p:sp>
        <p:nvSpPr>
          <p:cNvPr id="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328420"/>
            <a:ext cx="8229600" cy="582613"/>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Invalid Identifiers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49154" name="Rectangle 3"/>
          <p:cNvSpPr>
            <a:spLocks noGrp="1" noChangeArrowheads="1"/>
          </p:cNvSpPr>
          <p:nvPr>
            <p:ph idx="1"/>
          </p:nvPr>
        </p:nvSpPr>
        <p:spPr>
          <a:xfrm>
            <a:off x="457200" y="2508250"/>
            <a:ext cx="8229600" cy="3619500"/>
          </a:xfrm>
        </p:spPr>
        <p:txBody>
          <a:bodyPr rtlCol="0">
            <a:normAutofit fontScale="90000" lnSpcReduction="20000"/>
          </a:bodyPr>
          <a:lstStyle/>
          <a:p>
            <a:pPr indent="-274320" fontAlgn="auto">
              <a:spcAft>
                <a:spcPts val="0"/>
              </a:spcAft>
              <a:buBlip>
                <a:blip r:embed="rId1"/>
              </a:buBlip>
              <a:defRPr/>
            </a:pPr>
            <a:r>
              <a:rPr lang="en-US" dirty="0"/>
              <a:t>Examples of invalid identifiers:</a:t>
            </a:r>
            <a:endParaRPr lang="en-US" dirty="0"/>
          </a:p>
          <a:p>
            <a:pPr marL="0" indent="0" fontAlgn="auto">
              <a:spcAft>
                <a:spcPts val="0"/>
              </a:spcAft>
              <a:buFont typeface="Symbol" panose="05050102010706020507" pitchFamily="18" charset="2"/>
              <a:buBlip>
                <a:blip r:embed="rId1"/>
              </a:buBlip>
              <a:defRPr/>
            </a:pPr>
            <a:endParaRPr lang="en-US" dirty="0"/>
          </a:p>
          <a:p>
            <a:pPr marL="153670" indent="0" fontAlgn="auto">
              <a:spcAft>
                <a:spcPts val="0"/>
              </a:spcAft>
              <a:buNone/>
              <a:defRPr/>
            </a:pPr>
            <a:r>
              <a:rPr lang="en-US" dirty="0"/>
              <a:t>	</a:t>
            </a:r>
            <a:r>
              <a:rPr lang="en-US" dirty="0">
                <a:solidFill>
                  <a:srgbClr val="FF0000"/>
                </a:solidFill>
              </a:rPr>
              <a:t>4</a:t>
            </a:r>
            <a:r>
              <a:rPr lang="en-US" dirty="0"/>
              <a:t>ab3	(begins with a number)</a:t>
            </a:r>
            <a:endParaRPr lang="en-US" dirty="0"/>
          </a:p>
          <a:p>
            <a:pPr marL="153670" indent="0" fontAlgn="auto">
              <a:spcAft>
                <a:spcPts val="0"/>
              </a:spcAft>
              <a:buNone/>
              <a:defRPr/>
            </a:pPr>
            <a:r>
              <a:rPr lang="en-US" dirty="0"/>
              <a:t>	e</a:t>
            </a:r>
            <a:r>
              <a:rPr lang="en-US" dirty="0">
                <a:solidFill>
                  <a:srgbClr val="FF0000"/>
                </a:solidFill>
              </a:rPr>
              <a:t>*</a:t>
            </a:r>
            <a:r>
              <a:rPr lang="en-US" dirty="0"/>
              <a:t>6	(contains a special character)</a:t>
            </a:r>
            <a:endParaRPr lang="en-US" dirty="0"/>
          </a:p>
          <a:p>
            <a:pPr marL="153670" indent="0" fontAlgn="auto">
              <a:spcAft>
                <a:spcPts val="0"/>
              </a:spcAft>
              <a:buNone/>
              <a:defRPr/>
            </a:pPr>
            <a:r>
              <a:rPr lang="en-US" dirty="0"/>
              <a:t>	</a:t>
            </a:r>
            <a:r>
              <a:rPr lang="en-US" dirty="0">
                <a:solidFill>
                  <a:srgbClr val="FF0000"/>
                </a:solidFill>
              </a:rPr>
              <a:t>while</a:t>
            </a:r>
            <a:r>
              <a:rPr lang="en-US" dirty="0"/>
              <a:t>	(is a keyword)</a:t>
            </a:r>
            <a:endParaRPr lang="en-US" dirty="0"/>
          </a:p>
          <a:p>
            <a:pPr marL="153670" indent="0" fontAlgn="auto">
              <a:spcAft>
                <a:spcPts val="0"/>
              </a:spcAft>
              <a:buNone/>
              <a:defRPr/>
            </a:pPr>
            <a:r>
              <a:rPr lang="en-US" dirty="0"/>
              <a:t>	</a:t>
            </a:r>
            <a:r>
              <a:rPr lang="en-US" dirty="0">
                <a:solidFill>
                  <a:srgbClr val="FF0000"/>
                </a:solidFill>
              </a:rPr>
              <a:t>#</a:t>
            </a:r>
            <a:r>
              <a:rPr lang="en-US" dirty="0"/>
              <a:t>amount (begins with special character)</a:t>
            </a:r>
            <a:endParaRPr lang="en-US" dirty="0"/>
          </a:p>
          <a:p>
            <a:pPr marL="457200" lvl="1" indent="0" fontAlgn="auto">
              <a:spcAft>
                <a:spcPts val="0"/>
              </a:spcAft>
              <a:buNone/>
              <a:defRPr/>
            </a:pPr>
            <a:r>
              <a:rPr lang="en-US" dirty="0"/>
              <a:t>		</a:t>
            </a:r>
            <a:endParaRPr lang="en-US" dirty="0"/>
          </a:p>
          <a:p>
            <a:pPr marL="457200" lvl="1" indent="0" fontAlgn="auto">
              <a:spcAft>
                <a:spcPts val="0"/>
              </a:spcAft>
              <a:buNone/>
              <a:defRPr/>
            </a:pPr>
            <a:r>
              <a:rPr lang="en-US" dirty="0"/>
              <a:t>		</a:t>
            </a:r>
            <a:endParaRPr lang="en-US" dirty="0"/>
          </a:p>
        </p:txBody>
      </p:sp>
      <p:sp>
        <p:nvSpPr>
          <p:cNvPr id="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42988" y="1027113"/>
            <a:ext cx="7024687" cy="954087"/>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r>
              <a:rPr lang="en-US" altLang="en-US" sz="3400" dirty="0">
                <a:solidFill>
                  <a:schemeClr val="accent1">
                    <a:lumMod val="50000"/>
                  </a:schemeClr>
                </a:solidFill>
                <a:effectLst>
                  <a:outerShdw blurRad="38100" dist="38100" dir="2700000" algn="tl">
                    <a:srgbClr val="000000">
                      <a:alpha val="43137"/>
                    </a:srgbClr>
                  </a:outerShdw>
                </a:effectLst>
              </a:rPr>
              <a:t> Function</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50178" name="Rectangle 3"/>
          <p:cNvSpPr>
            <a:spLocks noGrp="1" noChangeArrowheads="1"/>
          </p:cNvSpPr>
          <p:nvPr>
            <p:ph idx="1"/>
          </p:nvPr>
        </p:nvSpPr>
        <p:spPr>
          <a:xfrm>
            <a:off x="457200" y="2148840"/>
            <a:ext cx="8229600" cy="3978910"/>
          </a:xfrm>
        </p:spPr>
        <p:txBody>
          <a:bodyPr rtlCol="0">
            <a:normAutofit/>
          </a:bodyPr>
          <a:lstStyle/>
          <a:p>
            <a:pPr indent="-274320" fontAlgn="auto">
              <a:spcAft>
                <a:spcPts val="0"/>
              </a:spcAft>
              <a:buBlip>
                <a:blip r:embed="rId1"/>
              </a:buBlip>
              <a:defRPr/>
            </a:pPr>
            <a:r>
              <a:rPr lang="en-US" altLang="en-US" sz="2800" dirty="0">
                <a:latin typeface="Georgia" panose="02040502050405020303" charset="0"/>
              </a:rPr>
              <a:t>Each C++ program must have </a:t>
            </a:r>
            <a:r>
              <a:rPr lang="en-US" altLang="en-US" sz="2800" u="sng" dirty="0">
                <a:solidFill>
                  <a:srgbClr val="FF0000"/>
                </a:solidFill>
                <a:latin typeface="Georgia" panose="02040502050405020303" charset="0"/>
              </a:rPr>
              <a:t>one and only one</a:t>
            </a:r>
            <a:r>
              <a:rPr lang="en-US" altLang="en-US" sz="2800" dirty="0">
                <a:solidFill>
                  <a:schemeClr val="bg2">
                    <a:lumMod val="25000"/>
                  </a:schemeClr>
                </a:solidFill>
                <a:latin typeface="Georgia" panose="02040502050405020303" charset="0"/>
              </a:rPr>
              <a:t> key </a:t>
            </a:r>
            <a:r>
              <a:rPr lang="en-US" altLang="en-US" sz="2800" dirty="0">
                <a:latin typeface="Georgia" panose="02040502050405020303" charset="0"/>
              </a:rPr>
              <a:t>function named </a:t>
            </a:r>
            <a:r>
              <a:rPr lang="en-US" altLang="en-US" sz="2800" dirty="0">
                <a:solidFill>
                  <a:srgbClr val="FF0000"/>
                </a:solidFill>
                <a:latin typeface="Georgia" panose="02040502050405020303" charset="0"/>
                <a:cs typeface="Courier New" panose="02070309020205020404" pitchFamily="49" charset="0"/>
              </a:rPr>
              <a:t>main()</a:t>
            </a:r>
            <a:endParaRPr lang="en-US" altLang="en-US" sz="2800" dirty="0">
              <a:solidFill>
                <a:srgbClr val="FF0000"/>
              </a:solidFill>
              <a:latin typeface="Georgia" panose="02040502050405020303" charset="0"/>
              <a:cs typeface="Courier New" panose="02070309020205020404" pitchFamily="49" charset="0"/>
            </a:endParaRPr>
          </a:p>
          <a:p>
            <a:pPr indent="-274320" fontAlgn="auto">
              <a:spcAft>
                <a:spcPts val="0"/>
              </a:spcAft>
              <a:buBlip>
                <a:blip r:embed="rId1"/>
              </a:buBlip>
              <a:defRPr/>
            </a:pPr>
            <a:r>
              <a:rPr lang="en-US" altLang="en-US" sz="2800" dirty="0">
                <a:latin typeface="Georgia" panose="02040502050405020303" charset="0"/>
              </a:rPr>
              <a:t>Called a </a:t>
            </a:r>
            <a:r>
              <a:rPr lang="en-US" altLang="en-US" sz="2800" dirty="0">
                <a:solidFill>
                  <a:srgbClr val="FF0000"/>
                </a:solidFill>
                <a:latin typeface="Georgia" panose="02040502050405020303" charset="0"/>
              </a:rPr>
              <a:t>driver function </a:t>
            </a:r>
            <a:r>
              <a:rPr lang="en-US" altLang="en-US" sz="2800" dirty="0">
                <a:latin typeface="Georgia" panose="02040502050405020303" charset="0"/>
              </a:rPr>
              <a:t>because it drives the other modules</a:t>
            </a:r>
            <a:endParaRPr lang="en-US" altLang="en-US" sz="2800" dirty="0">
              <a:latin typeface="Georgia" panose="02040502050405020303" charset="0"/>
            </a:endParaRPr>
          </a:p>
          <a:p>
            <a:pPr indent="-274320" fontAlgn="auto">
              <a:spcAft>
                <a:spcPts val="0"/>
              </a:spcAft>
              <a:buBlip>
                <a:blip r:embed="rId1"/>
              </a:buBlip>
              <a:defRPr/>
            </a:pPr>
            <a:endParaRPr lang="en-US" altLang="en-US" sz="2800" dirty="0">
              <a:latin typeface="Georgia" panose="02040502050405020303" charset="0"/>
            </a:endParaRPr>
          </a:p>
          <a:p>
            <a:pPr indent="-274320" fontAlgn="auto">
              <a:spcAft>
                <a:spcPts val="0"/>
              </a:spcAft>
              <a:defRPr/>
            </a:pPr>
            <a:endParaRPr lang="en-US" altLang="en-US" sz="2800" dirty="0">
              <a:latin typeface="Georgia" panose="02040502050405020303" charset="0"/>
            </a:endParaRPr>
          </a:p>
        </p:txBody>
      </p:sp>
      <p:sp>
        <p:nvSpPr>
          <p:cNvPr id="7" name="Footer Placeholder 3"/>
          <p:cNvSpPr>
            <a:spLocks noGrp="1"/>
          </p:cNvSpPr>
          <p:nvPr>
            <p:ph type="ftr" sz="quarter" idx="11"/>
          </p:nvPr>
        </p:nvSpPr>
        <p:spPr bwMode="auto">
          <a:xfrm>
            <a:off x="6160135" y="6406515"/>
            <a:ext cx="2895600" cy="264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533400" y="1752600"/>
            <a:ext cx="8001000" cy="4618990"/>
          </a:xfrm>
        </p:spPr>
        <p:txBody>
          <a:bodyPr/>
          <a:lstStyle/>
          <a:p>
            <a:pPr eaLnBrk="1" hangingPunct="1"/>
            <a:r>
              <a:rPr lang="en-US" dirty="0">
                <a:solidFill>
                  <a:schemeClr val="accent1">
                    <a:lumMod val="75000"/>
                  </a:schemeClr>
                </a:solidFill>
                <a:effectLst>
                  <a:outerShdw blurRad="38100" dist="38100" dir="2700000" algn="tl">
                    <a:srgbClr val="000000">
                      <a:alpha val="43137"/>
                    </a:srgbClr>
                  </a:outerShdw>
                </a:effectLst>
                <a:latin typeface="Georgia" panose="02040502050405020303" charset="0"/>
                <a:sym typeface="+mn-ea"/>
              </a:rPr>
              <a:t>In this topic, you will learn about:</a:t>
            </a:r>
            <a:endParaRPr lang="en-US" altLang="en-US" dirty="0">
              <a:solidFill>
                <a:schemeClr val="tx1"/>
              </a:solidFill>
              <a:effectLst>
                <a:outerShdw blurRad="38100" dist="19050" dir="2700000" algn="tl" rotWithShape="0">
                  <a:schemeClr val="dk1">
                    <a:alpha val="40000"/>
                  </a:schemeClr>
                </a:outerShdw>
              </a:effectLst>
              <a:latin typeface="Georgia" panose="02040502050405020303" charset="0"/>
            </a:endParaRPr>
          </a:p>
          <a:p>
            <a:pPr lvl="1">
              <a:buBlip>
                <a:blip r:embed="rId1"/>
              </a:buBlip>
            </a:pPr>
            <a:r>
              <a:rPr lang="en-US" altLang="en-US" dirty="0">
                <a:latin typeface="Georgia" panose="02040502050405020303" charset="0"/>
              </a:rPr>
              <a:t>Componentes of Computer</a:t>
            </a:r>
            <a:endParaRPr lang="en-US" altLang="en-US" dirty="0">
              <a:latin typeface="Georgia" panose="02040502050405020303" charset="0"/>
            </a:endParaRPr>
          </a:p>
          <a:p>
            <a:pPr lvl="1">
              <a:buBlip>
                <a:blip r:embed="rId1"/>
              </a:buBlip>
            </a:pPr>
            <a:r>
              <a:rPr lang="en-US" altLang="en-US" dirty="0">
                <a:latin typeface="Georgia" panose="02040502050405020303" charset="0"/>
              </a:rPr>
              <a:t>Introduction to Programming </a:t>
            </a:r>
            <a:endParaRPr lang="en-US" altLang="en-US" dirty="0">
              <a:latin typeface="Georgia" panose="02040502050405020303" charset="0"/>
            </a:endParaRPr>
          </a:p>
          <a:p>
            <a:pPr lvl="1" eaLnBrk="1" hangingPunct="1">
              <a:buBlip>
                <a:blip r:embed="rId1"/>
              </a:buBlip>
            </a:pPr>
            <a:r>
              <a:rPr lang="en-US" altLang="en-US" dirty="0">
                <a:latin typeface="Georgia" panose="02040502050405020303" charset="0"/>
              </a:rPr>
              <a:t>Types of Programming Languages</a:t>
            </a:r>
            <a:endParaRPr lang="en-US" altLang="en-US" dirty="0">
              <a:latin typeface="Georgia" panose="02040502050405020303" charset="0"/>
            </a:endParaRPr>
          </a:p>
          <a:p>
            <a:pPr lvl="1">
              <a:buBlip>
                <a:blip r:embed="rId1"/>
              </a:buBlip>
            </a:pPr>
            <a:r>
              <a:rPr lang="en-US" altLang="en-US" dirty="0">
                <a:latin typeface="Georgia" panose="02040502050405020303" charset="0"/>
              </a:rPr>
              <a:t>Structured versus Object-oriented Programming</a:t>
            </a:r>
            <a:endParaRPr lang="en-US" altLang="en-US" dirty="0">
              <a:latin typeface="Georgia" panose="02040502050405020303" charset="0"/>
            </a:endParaRPr>
          </a:p>
          <a:p>
            <a:pPr lvl="1" eaLnBrk="1" hangingPunct="1">
              <a:buBlip>
                <a:blip r:embed="rId1"/>
              </a:buBlip>
            </a:pPr>
            <a:r>
              <a:rPr lang="en-US" altLang="en-US" dirty="0">
                <a:latin typeface="Georgia" panose="02040502050405020303" charset="0"/>
              </a:rPr>
              <a:t>Algorithms &amp; Problem Solving</a:t>
            </a:r>
            <a:endParaRPr lang="en-US" altLang="en-US" dirty="0">
              <a:latin typeface="Georgia" panose="02040502050405020303" charset="0"/>
            </a:endParaRPr>
          </a:p>
          <a:p>
            <a:pPr lvl="1" eaLnBrk="1" hangingPunct="1">
              <a:buBlip>
                <a:blip r:embed="rId1"/>
              </a:buBlip>
            </a:pPr>
            <a:r>
              <a:rPr lang="en-US" altLang="en-US" dirty="0">
                <a:latin typeface="Georgia" panose="02040502050405020303" charset="0"/>
              </a:rPr>
              <a:t>C++ Programming </a:t>
            </a:r>
            <a:endParaRPr lang="en-US" altLang="en-US" dirty="0">
              <a:latin typeface="Georgia" panose="02040502050405020303" charset="0"/>
            </a:endParaRPr>
          </a:p>
          <a:p>
            <a:pPr lvl="1" eaLnBrk="1" hangingPunct="1">
              <a:buBlip>
                <a:blip r:embed="rId1"/>
              </a:buBlip>
            </a:pPr>
            <a:r>
              <a:rPr lang="en-US" altLang="en-US" dirty="0">
                <a:latin typeface="Georgia" panose="02040502050405020303" charset="0"/>
              </a:rPr>
              <a:t>Common Mistakes in C++</a:t>
            </a:r>
            <a:endParaRPr lang="en-US" altLang="en-US" dirty="0">
              <a:latin typeface="Georgia" panose="02040502050405020303"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7"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2"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2775" y="1218916"/>
            <a:ext cx="7024687" cy="643222"/>
          </a:xfrm>
        </p:spPr>
        <p:txBody>
          <a:bodyPr rtlCol="0">
            <a:normAutofit/>
          </a:bodyPr>
          <a:lstStyle/>
          <a:p>
            <a:pPr algn="ctr" fontAlgn="auto">
              <a:spcAft>
                <a:spcPts val="0"/>
              </a:spcAft>
              <a:defRPr/>
            </a:pP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r>
              <a:rPr lang="en-US" altLang="en-US" sz="3400" dirty="0">
                <a:solidFill>
                  <a:schemeClr val="accent1">
                    <a:lumMod val="50000"/>
                  </a:schemeClr>
                </a:solidFill>
                <a:effectLst>
                  <a:outerShdw blurRad="38100" dist="38100" dir="2700000" algn="tl">
                    <a:srgbClr val="000000">
                      <a:alpha val="43137"/>
                    </a:srgbClr>
                  </a:outerShdw>
                </a:effectLst>
              </a:rPr>
              <a:t> Function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45061"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017395"/>
            <a:ext cx="4804410" cy="4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a:spLocks noGrp="1"/>
          </p:cNvSpPr>
          <p:nvPr>
            <p:ph type="ftr" sz="quarter" idx="11"/>
          </p:nvPr>
        </p:nvSpPr>
        <p:spPr bwMode="auto">
          <a:xfrm>
            <a:off x="6193790" y="6482080"/>
            <a:ext cx="2895600" cy="2482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1057910" y="1292860"/>
            <a:ext cx="7024370" cy="383540"/>
          </a:xfrm>
        </p:spPr>
        <p:txBody>
          <a:bodyPr rtlCol="0">
            <a:normAutofit fontScale="90000"/>
          </a:bodyPr>
          <a:lstStyle/>
          <a:p>
            <a:pPr algn="ctr" fontAlgn="auto">
              <a:spcAft>
                <a:spcPts val="0"/>
              </a:spcAft>
              <a:defRPr/>
            </a:pP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r>
              <a:rPr lang="en-US" altLang="en-US" sz="3400" dirty="0">
                <a:solidFill>
                  <a:schemeClr val="accent1">
                    <a:lumMod val="50000"/>
                  </a:schemeClr>
                </a:solidFill>
                <a:effectLst>
                  <a:outerShdw blurRad="38100" dist="38100" dir="2700000" algn="tl">
                    <a:srgbClr val="000000">
                      <a:alpha val="43137"/>
                    </a:srgbClr>
                  </a:outerShdw>
                </a:effectLst>
              </a:rPr>
              <a:t> Function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50178" name="Rectangle 3"/>
          <p:cNvSpPr>
            <a:spLocks noGrp="1" noChangeArrowheads="1"/>
          </p:cNvSpPr>
          <p:nvPr>
            <p:ph idx="1"/>
          </p:nvPr>
        </p:nvSpPr>
        <p:spPr>
          <a:xfrm>
            <a:off x="865981" y="1905000"/>
            <a:ext cx="7408863" cy="4191000"/>
          </a:xfrm>
        </p:spPr>
        <p:txBody>
          <a:bodyPr rtlCol="0">
            <a:normAutofit fontScale="70000" lnSpcReduction="10000"/>
          </a:bodyPr>
          <a:lstStyle/>
          <a:p>
            <a:pPr indent="-274320" fontAlgn="auto">
              <a:spcAft>
                <a:spcPts val="0"/>
              </a:spcAft>
              <a:defRPr/>
            </a:pPr>
            <a:r>
              <a:rPr lang="en-US" dirty="0">
                <a:solidFill>
                  <a:srgbClr val="FF0000"/>
                </a:solidFill>
              </a:rPr>
              <a:t>First line of function </a:t>
            </a:r>
            <a:r>
              <a:rPr lang="en-US" dirty="0"/>
              <a:t>is called </a:t>
            </a:r>
            <a:r>
              <a:rPr lang="en-US" dirty="0">
                <a:solidFill>
                  <a:srgbClr val="FF0000"/>
                </a:solidFill>
              </a:rPr>
              <a:t>header line</a:t>
            </a:r>
            <a:endParaRPr lang="en-US" dirty="0">
              <a:solidFill>
                <a:srgbClr val="FF0000"/>
              </a:solidFill>
            </a:endParaRPr>
          </a:p>
          <a:p>
            <a:pPr marL="640080" lvl="1" indent="-274320" fontAlgn="auto">
              <a:spcAft>
                <a:spcPts val="0"/>
              </a:spcAft>
              <a:defRPr/>
            </a:pPr>
            <a:r>
              <a:rPr lang="en-US" dirty="0"/>
              <a:t>What </a:t>
            </a:r>
            <a:r>
              <a:rPr lang="en-US" dirty="0">
                <a:solidFill>
                  <a:srgbClr val="0070C0"/>
                </a:solidFill>
              </a:rPr>
              <a:t>type of data</a:t>
            </a:r>
            <a:r>
              <a:rPr lang="en-US" dirty="0"/>
              <a:t>, if any, is </a:t>
            </a:r>
            <a:r>
              <a:rPr lang="en-US" dirty="0">
                <a:solidFill>
                  <a:srgbClr val="0070C0"/>
                </a:solidFill>
              </a:rPr>
              <a:t>returned</a:t>
            </a:r>
            <a:r>
              <a:rPr lang="en-US" dirty="0">
                <a:solidFill>
                  <a:srgbClr val="FF0000"/>
                </a:solidFill>
              </a:rPr>
              <a:t> from function</a:t>
            </a:r>
            <a:endParaRPr lang="en-US" dirty="0">
              <a:solidFill>
                <a:srgbClr val="FF0000"/>
              </a:solidFill>
            </a:endParaRPr>
          </a:p>
          <a:p>
            <a:pPr marL="640080" lvl="1" indent="-274320" fontAlgn="auto">
              <a:spcAft>
                <a:spcPts val="0"/>
              </a:spcAft>
              <a:defRPr/>
            </a:pPr>
            <a:r>
              <a:rPr lang="en-US" dirty="0"/>
              <a:t>The </a:t>
            </a:r>
            <a:r>
              <a:rPr lang="en-US" dirty="0">
                <a:solidFill>
                  <a:schemeClr val="accent2">
                    <a:lumMod val="75000"/>
                  </a:schemeClr>
                </a:solidFill>
              </a:rPr>
              <a:t>name of function</a:t>
            </a:r>
            <a:endParaRPr lang="en-US" dirty="0">
              <a:solidFill>
                <a:schemeClr val="accent2">
                  <a:lumMod val="75000"/>
                </a:schemeClr>
              </a:solidFill>
            </a:endParaRPr>
          </a:p>
          <a:p>
            <a:pPr marL="640080" lvl="1" indent="-274320" fontAlgn="auto">
              <a:spcAft>
                <a:spcPts val="0"/>
              </a:spcAft>
              <a:defRPr/>
            </a:pPr>
            <a:r>
              <a:rPr lang="en-US" dirty="0"/>
              <a:t>What </a:t>
            </a:r>
            <a:r>
              <a:rPr lang="en-US" dirty="0">
                <a:solidFill>
                  <a:schemeClr val="accent1">
                    <a:lumMod val="75000"/>
                  </a:schemeClr>
                </a:solidFill>
              </a:rPr>
              <a:t>type of data</a:t>
            </a:r>
            <a:r>
              <a:rPr lang="en-US" dirty="0"/>
              <a:t>, if any, is </a:t>
            </a:r>
            <a:r>
              <a:rPr lang="en-US" dirty="0">
                <a:solidFill>
                  <a:schemeClr val="accent1">
                    <a:lumMod val="75000"/>
                  </a:schemeClr>
                </a:solidFill>
              </a:rPr>
              <a:t>sent into function</a:t>
            </a:r>
            <a:endParaRPr lang="en-US" dirty="0">
              <a:solidFill>
                <a:schemeClr val="accent1">
                  <a:lumMod val="75000"/>
                </a:schemeClr>
              </a:solidFill>
            </a:endParaRPr>
          </a:p>
          <a:p>
            <a:pPr indent="-274320" fontAlgn="auto">
              <a:spcAft>
                <a:spcPts val="0"/>
              </a:spcAft>
              <a:defRPr/>
            </a:pPr>
            <a:r>
              <a:rPr lang="en-US" dirty="0"/>
              <a:t>Data transmitted into function at runtime are referred to as of function</a:t>
            </a:r>
            <a:endParaRPr lang="en-US" dirty="0"/>
          </a:p>
          <a:p>
            <a:pPr marL="0" indent="0" fontAlgn="auto">
              <a:spcAft>
                <a:spcPts val="0"/>
              </a:spcAft>
              <a:buFont typeface="Symbol" panose="05050102010706020507" pitchFamily="18" charset="2"/>
              <a:buNone/>
              <a:defRPr/>
            </a:pPr>
            <a:r>
              <a:rPr lang="en-US" dirty="0"/>
              <a:t>		       </a:t>
            </a:r>
            <a:r>
              <a:rPr lang="en-US" sz="2000" dirty="0">
                <a:solidFill>
                  <a:schemeClr val="accent3"/>
                </a:solidFill>
                <a:latin typeface="Calibri" panose="020F0502020204030204" pitchFamily="34" charset="0"/>
              </a:rPr>
              <a:t>arguments (input to function)</a:t>
            </a:r>
            <a:endParaRPr lang="en-US" sz="2000" dirty="0">
              <a:solidFill>
                <a:schemeClr val="accent3"/>
              </a:solidFill>
              <a:latin typeface="Calibri" panose="020F0502020204030204" pitchFamily="34" charset="0"/>
            </a:endParaRPr>
          </a:p>
          <a:p>
            <a:pPr marL="0" indent="0" fontAlgn="auto">
              <a:spcAft>
                <a:spcPts val="0"/>
              </a:spcAft>
              <a:buFont typeface="Symbol" panose="05050102010706020507" pitchFamily="18" charset="2"/>
              <a:buNone/>
              <a:defRPr/>
            </a:pPr>
            <a:r>
              <a:rPr lang="en-US" dirty="0"/>
              <a:t>Example: </a:t>
            </a:r>
            <a:endParaRPr lang="en-US" dirty="0"/>
          </a:p>
          <a:p>
            <a:pPr marL="0" indent="0" fontAlgn="auto">
              <a:spcAft>
                <a:spcPts val="0"/>
              </a:spcAft>
              <a:buFont typeface="Symbol" panose="05050102010706020507" pitchFamily="18" charset="2"/>
              <a:buNone/>
              <a:defRPr/>
            </a:pPr>
            <a:r>
              <a:rPr lang="en-US" sz="1800" dirty="0">
                <a:solidFill>
                  <a:srgbClr val="FF0000"/>
                </a:solidFill>
              </a:rPr>
              <a:t>header line </a:t>
            </a:r>
            <a:r>
              <a:rPr lang="en-US" dirty="0"/>
              <a:t>	              </a:t>
            </a:r>
            <a:r>
              <a:rPr lang="en-US" b="1" dirty="0">
                <a:solidFill>
                  <a:srgbClr val="0070C0"/>
                </a:solidFill>
              </a:rPr>
              <a:t>void</a:t>
            </a:r>
            <a:r>
              <a:rPr lang="en-US" b="1" dirty="0"/>
              <a:t>  </a:t>
            </a:r>
            <a:r>
              <a:rPr lang="en-US" b="1" dirty="0">
                <a:solidFill>
                  <a:schemeClr val="accent2">
                    <a:lumMod val="75000"/>
                  </a:schemeClr>
                </a:solidFill>
              </a:rPr>
              <a:t>sum</a:t>
            </a:r>
            <a:r>
              <a:rPr lang="en-US" b="1" dirty="0"/>
              <a:t>(</a:t>
            </a:r>
            <a:r>
              <a:rPr lang="en-US" b="1" dirty="0" err="1">
                <a:solidFill>
                  <a:schemeClr val="accent1">
                    <a:lumMod val="75000"/>
                  </a:schemeClr>
                </a:solidFill>
              </a:rPr>
              <a:t>int</a:t>
            </a:r>
            <a:r>
              <a:rPr lang="en-US" b="1" dirty="0">
                <a:solidFill>
                  <a:schemeClr val="accent1">
                    <a:lumMod val="75000"/>
                  </a:schemeClr>
                </a:solidFill>
              </a:rPr>
              <a:t> </a:t>
            </a:r>
            <a:r>
              <a:rPr lang="en-US" b="1" dirty="0">
                <a:solidFill>
                  <a:srgbClr val="7030A0"/>
                </a:solidFill>
              </a:rPr>
              <a:t>a</a:t>
            </a:r>
            <a:r>
              <a:rPr lang="en-US" b="1" dirty="0">
                <a:solidFill>
                  <a:schemeClr val="accent3"/>
                </a:solidFill>
              </a:rPr>
              <a:t>a</a:t>
            </a:r>
            <a:r>
              <a:rPr lang="en-US" b="1" dirty="0">
                <a:solidFill>
                  <a:srgbClr val="FF0000"/>
                </a:solidFill>
              </a:rPr>
              <a:t>, </a:t>
            </a:r>
            <a:r>
              <a:rPr lang="en-US" b="1" dirty="0" err="1">
                <a:solidFill>
                  <a:schemeClr val="accent1">
                    <a:lumMod val="75000"/>
                  </a:schemeClr>
                </a:solidFill>
              </a:rPr>
              <a:t>int</a:t>
            </a:r>
            <a:r>
              <a:rPr lang="en-US" b="1" dirty="0">
                <a:solidFill>
                  <a:schemeClr val="accent1">
                    <a:lumMod val="75000"/>
                  </a:schemeClr>
                </a:solidFill>
              </a:rPr>
              <a:t> </a:t>
            </a:r>
            <a:r>
              <a:rPr lang="en-US" b="1" dirty="0">
                <a:solidFill>
                  <a:srgbClr val="7030A0"/>
                </a:solidFill>
              </a:rPr>
              <a:t>b</a:t>
            </a:r>
            <a:r>
              <a:rPr lang="en-US" b="1" dirty="0"/>
              <a:t>)</a:t>
            </a:r>
            <a:r>
              <a:rPr lang="en-US" dirty="0"/>
              <a:t> </a:t>
            </a:r>
            <a:endParaRPr lang="en-US" dirty="0"/>
          </a:p>
          <a:p>
            <a:pPr marL="0" indent="0" fontAlgn="auto">
              <a:spcAft>
                <a:spcPts val="0"/>
              </a:spcAft>
              <a:buFont typeface="Symbol" panose="05050102010706020507" pitchFamily="18" charset="2"/>
              <a:buNone/>
              <a:defRPr/>
            </a:pPr>
            <a:r>
              <a:rPr lang="en-US" dirty="0"/>
              <a:t>		{             </a:t>
            </a:r>
            <a:endParaRPr lang="en-US" sz="2000" dirty="0">
              <a:solidFill>
                <a:srgbClr val="FF0000"/>
              </a:solidFill>
            </a:endParaRPr>
          </a:p>
          <a:p>
            <a:pPr marL="0" indent="0" fontAlgn="auto">
              <a:spcAft>
                <a:spcPts val="0"/>
              </a:spcAft>
              <a:buFont typeface="Symbol" panose="05050102010706020507" pitchFamily="18" charset="2"/>
              <a:buNone/>
              <a:defRPr/>
            </a:pPr>
            <a:r>
              <a:rPr lang="en-US" dirty="0"/>
              <a:t>              	}</a:t>
            </a:r>
            <a:endParaRPr lang="en-US" dirty="0"/>
          </a:p>
          <a:p>
            <a:pPr marL="640080" lvl="1" indent="-274320" fontAlgn="auto">
              <a:spcAft>
                <a:spcPts val="0"/>
              </a:spcAft>
              <a:defRPr/>
            </a:pPr>
            <a:endParaRPr lang="en-US" dirty="0"/>
          </a:p>
        </p:txBody>
      </p:sp>
      <p:cxnSp>
        <p:nvCxnSpPr>
          <p:cNvPr id="3" name="Straight Connector 2"/>
          <p:cNvCxnSpPr/>
          <p:nvPr/>
        </p:nvCxnSpPr>
        <p:spPr>
          <a:xfrm flipV="1">
            <a:off x="4380564" y="5044388"/>
            <a:ext cx="382587"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5779786" y="5068836"/>
            <a:ext cx="304800"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553904" y="4883838"/>
            <a:ext cx="228600" cy="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Footer Placeholder 3"/>
          <p:cNvSpPr>
            <a:spLocks noGrp="1"/>
          </p:cNvSpPr>
          <p:nvPr>
            <p:ph type="ftr" sz="quarter" idx="11"/>
          </p:nvPr>
        </p:nvSpPr>
        <p:spPr bwMode="auto">
          <a:xfrm>
            <a:off x="5779770" y="6186170"/>
            <a:ext cx="2895600" cy="3162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5"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2" name="Text Box 1"/>
          <p:cNvSpPr txBox="1"/>
          <p:nvPr/>
        </p:nvSpPr>
        <p:spPr>
          <a:xfrm>
            <a:off x="3606165" y="5401310"/>
            <a:ext cx="949325" cy="306705"/>
          </a:xfrm>
          <a:prstGeom prst="rect">
            <a:avLst/>
          </a:prstGeom>
          <a:noFill/>
        </p:spPr>
        <p:txBody>
          <a:bodyPr wrap="square" rtlCol="0">
            <a:spAutoFit/>
          </a:bodyPr>
          <a:p>
            <a:r>
              <a:rPr lang="en-US" sz="1400"/>
              <a:t>data 1</a:t>
            </a:r>
            <a:endParaRPr lang="en-US" sz="1400"/>
          </a:p>
        </p:txBody>
      </p:sp>
      <p:sp>
        <p:nvSpPr>
          <p:cNvPr id="6" name="Text Box 5"/>
          <p:cNvSpPr txBox="1"/>
          <p:nvPr/>
        </p:nvSpPr>
        <p:spPr>
          <a:xfrm>
            <a:off x="5779770" y="5484495"/>
            <a:ext cx="949325" cy="306705"/>
          </a:xfrm>
          <a:prstGeom prst="rect">
            <a:avLst/>
          </a:prstGeom>
          <a:noFill/>
        </p:spPr>
        <p:txBody>
          <a:bodyPr wrap="square" rtlCol="0">
            <a:spAutoFit/>
          </a:bodyPr>
          <a:p>
            <a:r>
              <a:rPr lang="en-US" sz="1400"/>
              <a:t>data 2</a:t>
            </a:r>
            <a:endParaRPr 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278890"/>
            <a:ext cx="8229600" cy="582613"/>
          </a:xfrm>
        </p:spPr>
        <p:txBody>
          <a:bodyPr rtlCol="0">
            <a:normAutofit fontScale="90000"/>
          </a:bodyPr>
          <a:lstStyle/>
          <a:p>
            <a:pPr algn="ctr" fontAlgn="auto">
              <a:spcAft>
                <a:spcPts val="0"/>
              </a:spcAft>
              <a:defRPr/>
            </a:pPr>
            <a:r>
              <a:rPr lang="en-US" altLang="en-US" sz="3400" dirty="0">
                <a:solidFill>
                  <a:schemeClr val="accent1">
                    <a:lumMod val="50000"/>
                  </a:schemeClr>
                </a:solidFill>
                <a:effectLst>
                  <a:outerShdw blurRad="38100" dist="38100" dir="2700000" algn="tl">
                    <a:srgbClr val="000000">
                      <a:alpha val="43137"/>
                    </a:srgbClr>
                  </a:outerShdw>
                </a:effectLst>
              </a:rPr>
              <a:t>Starting to Program with Dev C++</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4710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5835" y="2055495"/>
            <a:ext cx="7467600" cy="383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115" y="1393825"/>
            <a:ext cx="8229600" cy="582613"/>
          </a:xfrm>
        </p:spPr>
        <p:txBody>
          <a:bodyPr rtlCol="0">
            <a:normAutofit fontScale="90000"/>
          </a:bodyPr>
          <a:lstStyle/>
          <a:p>
            <a:pPr algn="ctr" fontAlgn="auto">
              <a:spcAft>
                <a:spcPts val="0"/>
              </a:spcAft>
              <a:defRPr/>
            </a:pPr>
            <a:r>
              <a:rPr lang="en-US" altLang="en-US" sz="3400" dirty="0">
                <a:solidFill>
                  <a:schemeClr val="accent1">
                    <a:lumMod val="50000"/>
                  </a:schemeClr>
                </a:solidFill>
                <a:effectLst>
                  <a:outerShdw blurRad="38100" dist="38100" dir="2700000" algn="tl">
                    <a:srgbClr val="000000">
                      <a:alpha val="43137"/>
                    </a:srgbClr>
                  </a:outerShdw>
                </a:effectLst>
              </a:rPr>
              <a:t>Starting to Program with Dev C++</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4813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8533" y="2159635"/>
            <a:ext cx="7389813"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97317" y="990600"/>
            <a:ext cx="7024687" cy="1143000"/>
          </a:xfrm>
        </p:spPr>
        <p:txBody>
          <a:bodyPr rtlCol="0">
            <a:normAutofit/>
          </a:bodyPr>
          <a:lstStyle/>
          <a:p>
            <a:pPr algn="ctr" fontAlgn="auto">
              <a:spcAft>
                <a:spcPts val="0"/>
              </a:spcAft>
              <a:defRPr/>
            </a:pPr>
            <a:r>
              <a:rPr lang="en-US" altLang="en-US" sz="3400">
                <a:solidFill>
                  <a:schemeClr val="accent1">
                    <a:lumMod val="50000"/>
                  </a:schemeClr>
                </a:solidFill>
                <a:effectLst>
                  <a:outerShdw blurRad="38100" dist="38100" dir="2700000" algn="tl">
                    <a:srgbClr val="000000">
                      <a:alpha val="43137"/>
                    </a:srgbClr>
                  </a:outerShdw>
                </a:effectLst>
              </a:rPr>
              <a:t>The </a:t>
            </a:r>
            <a:r>
              <a:rPr lang="en-US" altLang="en-US" sz="340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r>
              <a:rPr lang="en-US" altLang="en-US" sz="3400">
                <a:solidFill>
                  <a:schemeClr val="accent1">
                    <a:lumMod val="50000"/>
                  </a:schemeClr>
                </a:solidFill>
                <a:effectLst>
                  <a:outerShdw blurRad="38100" dist="38100" dir="2700000" algn="tl">
                    <a:srgbClr val="000000">
                      <a:alpha val="43137"/>
                    </a:srgbClr>
                  </a:outerShdw>
                </a:effectLst>
              </a:rPr>
              <a:t> Function (cont'd.)</a:t>
            </a:r>
            <a:endParaRPr lang="en-US" altLang="en-US" sz="3400">
              <a:solidFill>
                <a:schemeClr val="accent1">
                  <a:lumMod val="50000"/>
                </a:schemeClr>
              </a:solidFill>
              <a:effectLst>
                <a:outerShdw blurRad="38100" dist="38100" dir="2700000" algn="tl">
                  <a:srgbClr val="000000">
                    <a:alpha val="43137"/>
                  </a:srgbClr>
                </a:outerShdw>
              </a:effectLst>
            </a:endParaRPr>
          </a:p>
        </p:txBody>
      </p:sp>
      <p:pic>
        <p:nvPicPr>
          <p:cNvPr id="49157"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338" y="2695575"/>
            <a:ext cx="73342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Box 1"/>
          <p:cNvSpPr txBox="1">
            <a:spLocks noChangeArrowheads="1"/>
          </p:cNvSpPr>
          <p:nvPr/>
        </p:nvSpPr>
        <p:spPr bwMode="auto">
          <a:xfrm>
            <a:off x="4152900" y="3768725"/>
            <a:ext cx="197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beginning of program</a:t>
            </a:r>
            <a:endParaRPr lang="en-MY" altLang="en-US" sz="1600" b="0">
              <a:solidFill>
                <a:srgbClr val="FF0000"/>
              </a:solidFill>
              <a:latin typeface="Calibri" panose="020F0502020204030204" pitchFamily="34" charset="0"/>
            </a:endParaRPr>
          </a:p>
        </p:txBody>
      </p:sp>
      <p:sp>
        <p:nvSpPr>
          <p:cNvPr id="49159" name="TextBox 6"/>
          <p:cNvSpPr txBox="1">
            <a:spLocks noChangeArrowheads="1"/>
          </p:cNvSpPr>
          <p:nvPr/>
        </p:nvSpPr>
        <p:spPr bwMode="auto">
          <a:xfrm>
            <a:off x="4152900" y="5257800"/>
            <a:ext cx="1477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end of program</a:t>
            </a:r>
            <a:endParaRPr lang="en-MY" altLang="en-US" sz="1600" b="0">
              <a:solidFill>
                <a:srgbClr val="FF0000"/>
              </a:solidFill>
              <a:latin typeface="Calibri" panose="020F0502020204030204" pitchFamily="34" charset="0"/>
            </a:endParaRPr>
          </a:p>
        </p:txBody>
      </p:sp>
      <p:sp>
        <p:nvSpPr>
          <p:cNvPr id="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42988" y="1027113"/>
            <a:ext cx="7024687" cy="725487"/>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50179" name="Rectangle 3"/>
          <p:cNvSpPr>
            <a:spLocks noGrp="1" noChangeArrowheads="1"/>
          </p:cNvSpPr>
          <p:nvPr>
            <p:ph idx="1"/>
          </p:nvPr>
        </p:nvSpPr>
        <p:spPr>
          <a:xfrm>
            <a:off x="457200" y="1870710"/>
            <a:ext cx="8229600" cy="4257040"/>
          </a:xfrm>
        </p:spPr>
        <p:txBody>
          <a:bodyPr/>
          <a:lstStyle/>
          <a:p>
            <a:pPr>
              <a:buBlip>
                <a:blip r:embed="rId1"/>
              </a:buBlip>
            </a:pPr>
            <a:r>
              <a:rPr lang="en-US" altLang="en-US" sz="2800">
                <a:latin typeface="Georgia" panose="02040502050405020303" charset="0"/>
              </a:rPr>
              <a:t>The </a:t>
            </a:r>
            <a:r>
              <a:rPr lang="en-US" altLang="en-US" sz="2800">
                <a:latin typeface="Georgia" panose="02040502050405020303" charset="0"/>
                <a:cs typeface="Courier New" panose="02070309020205020404" pitchFamily="49" charset="0"/>
              </a:rPr>
              <a:t>cout</a:t>
            </a:r>
            <a:r>
              <a:rPr lang="en-US" altLang="en-US" sz="2800">
                <a:latin typeface="Georgia" panose="02040502050405020303" charset="0"/>
              </a:rPr>
              <a:t> object sends data to the standard output display device</a:t>
            </a:r>
            <a:endParaRPr lang="en-US" altLang="en-US" sz="2800">
              <a:latin typeface="Georgia" panose="02040502050405020303" charset="0"/>
            </a:endParaRPr>
          </a:p>
          <a:p>
            <a:pPr lvl="1">
              <a:buBlip>
                <a:blip r:embed="rId1"/>
              </a:buBlip>
            </a:pPr>
            <a:r>
              <a:rPr lang="en-US" altLang="en-US" sz="2400">
                <a:latin typeface="Georgia" panose="02040502050405020303" charset="0"/>
              </a:rPr>
              <a:t>The display device is usually a video screen</a:t>
            </a:r>
            <a:endParaRPr lang="en-US" altLang="en-US" sz="2400">
              <a:latin typeface="Georgia" panose="02040502050405020303" charset="0"/>
            </a:endParaRPr>
          </a:p>
          <a:p>
            <a:pPr lvl="1">
              <a:buBlip>
                <a:blip r:embed="rId1"/>
              </a:buBlip>
            </a:pPr>
            <a:r>
              <a:rPr lang="en-US" altLang="en-US" sz="2400">
                <a:latin typeface="Georgia" panose="02040502050405020303" charset="0"/>
              </a:rPr>
              <a:t>Name derived from </a:t>
            </a:r>
            <a:r>
              <a:rPr lang="en-US" altLang="en-US" sz="2400" b="1">
                <a:solidFill>
                  <a:srgbClr val="FF0000"/>
                </a:solidFill>
                <a:latin typeface="Georgia" panose="02040502050405020303" charset="0"/>
              </a:rPr>
              <a:t>c</a:t>
            </a:r>
            <a:r>
              <a:rPr lang="en-US" altLang="en-US" sz="2400">
                <a:latin typeface="Georgia" panose="02040502050405020303" charset="0"/>
              </a:rPr>
              <a:t>onsole </a:t>
            </a:r>
            <a:r>
              <a:rPr lang="en-US" altLang="en-US" sz="2400" b="1">
                <a:solidFill>
                  <a:srgbClr val="FF0000"/>
                </a:solidFill>
                <a:latin typeface="Georgia" panose="02040502050405020303" charset="0"/>
              </a:rPr>
              <a:t>out</a:t>
            </a:r>
            <a:r>
              <a:rPr lang="en-US" altLang="en-US" sz="2400">
                <a:latin typeface="Georgia" panose="02040502050405020303" charset="0"/>
              </a:rPr>
              <a:t>put and pronounced “see out”</a:t>
            </a:r>
            <a:endParaRPr lang="en-US" altLang="en-US" sz="2400">
              <a:latin typeface="Georgia" panose="02040502050405020303" charset="0"/>
            </a:endParaRPr>
          </a:p>
          <a:p>
            <a:pPr lvl="1">
              <a:buBlip>
                <a:blip r:embed="rId1"/>
              </a:buBlip>
            </a:pPr>
            <a:r>
              <a:rPr lang="en-US" altLang="en-US" sz="2400">
                <a:latin typeface="Georgia" panose="02040502050405020303" charset="0"/>
              </a:rPr>
              <a:t>similar to “printf” in C programming</a:t>
            </a:r>
            <a:endParaRPr lang="en-US" altLang="en-US" sz="2400">
              <a:latin typeface="Georgia" panose="02040502050405020303" charset="0"/>
            </a:endParaRPr>
          </a:p>
          <a:p>
            <a:pPr>
              <a:buBlip>
                <a:blip r:embed="rId1"/>
              </a:buBlip>
            </a:pPr>
            <a:r>
              <a:rPr lang="en-US" altLang="en-US" sz="2800">
                <a:latin typeface="Georgia" panose="02040502050405020303" charset="0"/>
              </a:rPr>
              <a:t>Data is passed to </a:t>
            </a:r>
            <a:r>
              <a:rPr lang="en-US" altLang="en-US" sz="2800">
                <a:latin typeface="Georgia" panose="02040502050405020303" charset="0"/>
                <a:cs typeface="Courier New" panose="02070309020205020404" pitchFamily="49" charset="0"/>
              </a:rPr>
              <a:t>cout</a:t>
            </a:r>
            <a:r>
              <a:rPr lang="en-US" altLang="en-US" sz="2800">
                <a:latin typeface="Georgia" panose="02040502050405020303" charset="0"/>
              </a:rPr>
              <a:t> by the </a:t>
            </a:r>
            <a:r>
              <a:rPr lang="en-US" altLang="en-US" sz="2800">
                <a:solidFill>
                  <a:srgbClr val="FF0000"/>
                </a:solidFill>
                <a:latin typeface="Georgia" panose="02040502050405020303" charset="0"/>
              </a:rPr>
              <a:t>insertion symbol </a:t>
            </a:r>
            <a:endParaRPr lang="en-US" altLang="en-US" sz="2800">
              <a:solidFill>
                <a:srgbClr val="FF0000"/>
              </a:solidFill>
              <a:latin typeface="Georgia" panose="02040502050405020303" charset="0"/>
            </a:endParaRPr>
          </a:p>
          <a:p>
            <a:pPr marL="457200" lvl="1" indent="0">
              <a:buNone/>
            </a:pPr>
            <a:r>
              <a:rPr lang="en-US" altLang="en-US" sz="2800">
                <a:latin typeface="Georgia" panose="02040502050405020303" charset="0"/>
              </a:rPr>
              <a:t>	</a:t>
            </a:r>
            <a:r>
              <a:rPr lang="en-US" altLang="en-US" sz="2400">
                <a:latin typeface="Lucida Sans Unicode" panose="020B0602030504020204" charset="0"/>
                <a:cs typeface="Courier New" panose="02070309020205020404" pitchFamily="49" charset="0"/>
              </a:rPr>
              <a:t>cout </a:t>
            </a:r>
            <a:r>
              <a:rPr lang="en-US" altLang="en-US" sz="2400" b="1">
                <a:solidFill>
                  <a:srgbClr val="FF0000"/>
                </a:solidFill>
                <a:latin typeface="Lucida Sans Unicode" panose="020B0602030504020204" charset="0"/>
                <a:cs typeface="Courier New" panose="02070309020205020404" pitchFamily="49" charset="0"/>
              </a:rPr>
              <a:t>&lt;&lt;</a:t>
            </a:r>
            <a:r>
              <a:rPr lang="en-US" altLang="en-US" sz="2400">
                <a:latin typeface="Lucida Sans Unicode" panose="020B0602030504020204" charset="0"/>
                <a:cs typeface="Courier New" panose="02070309020205020404" pitchFamily="49" charset="0"/>
              </a:rPr>
              <a:t> </a:t>
            </a:r>
            <a:r>
              <a:rPr lang="en-US" altLang="en-US" sz="2400" b="1">
                <a:solidFill>
                  <a:srgbClr val="FF0000"/>
                </a:solidFill>
                <a:latin typeface="Lucida Sans Unicode" panose="020B0602030504020204" charset="0"/>
                <a:cs typeface="Courier New" panose="02070309020205020404" pitchFamily="49" charset="0"/>
              </a:rPr>
              <a:t>"</a:t>
            </a:r>
            <a:r>
              <a:rPr lang="en-US" altLang="en-US" sz="2400">
                <a:latin typeface="Lucida Sans Unicode" panose="020B0602030504020204" charset="0"/>
                <a:cs typeface="Courier New" panose="02070309020205020404" pitchFamily="49" charset="0"/>
              </a:rPr>
              <a:t>Hello there, World!</a:t>
            </a:r>
            <a:r>
              <a:rPr lang="en-US" altLang="en-US" sz="2400" b="1">
                <a:solidFill>
                  <a:srgbClr val="FF0000"/>
                </a:solidFill>
                <a:latin typeface="Lucida Sans Unicode" panose="020B0602030504020204" charset="0"/>
                <a:cs typeface="Courier New" panose="02070309020205020404" pitchFamily="49" charset="0"/>
              </a:rPr>
              <a:t>"</a:t>
            </a:r>
            <a:r>
              <a:rPr lang="en-US" altLang="en-US" sz="2400">
                <a:solidFill>
                  <a:srgbClr val="FF0000"/>
                </a:solidFill>
                <a:latin typeface="Lucida Sans Unicode" panose="020B0602030504020204" charset="0"/>
                <a:cs typeface="Courier New" panose="02070309020205020404" pitchFamily="49" charset="0"/>
              </a:rPr>
              <a:t>;</a:t>
            </a:r>
            <a:endParaRPr lang="en-US" altLang="en-US" sz="2400">
              <a:solidFill>
                <a:srgbClr val="FF0000"/>
              </a:solidFill>
              <a:latin typeface="Lucida Sans Unicode" panose="020B0602030504020204" charset="0"/>
              <a:cs typeface="Courier New" panose="02070309020205020404" pitchFamily="49" charset="0"/>
            </a:endParaRPr>
          </a:p>
          <a:p>
            <a:pPr marL="0" indent="0">
              <a:buNone/>
            </a:pPr>
            <a:endParaRPr lang="en-US" altLang="en-US" sz="2400">
              <a:latin typeface="Georgia" panose="02040502050405020303" charset="0"/>
            </a:endParaRPr>
          </a:p>
          <a:p>
            <a:endParaRPr lang="en-US" altLang="en-US" sz="2800">
              <a:latin typeface="Georgia" panose="02040502050405020303" charset="0"/>
            </a:endParaRPr>
          </a:p>
        </p:txBody>
      </p:sp>
      <p:sp>
        <p:nvSpPr>
          <p:cNvPr id="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1500" y="1417955"/>
            <a:ext cx="8229600" cy="582613"/>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51205" name="Picture 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2743200"/>
            <a:ext cx="7848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1"/>
          <p:cNvSpPr txBox="1">
            <a:spLocks noChangeArrowheads="1"/>
          </p:cNvSpPr>
          <p:nvPr/>
        </p:nvSpPr>
        <p:spPr bwMode="auto">
          <a:xfrm>
            <a:off x="3113088" y="3429000"/>
            <a:ext cx="3570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//Pre-processor command  &lt;header file&gt;</a:t>
            </a:r>
            <a:endParaRPr lang="en-MY" altLang="en-US" sz="1600" b="0">
              <a:solidFill>
                <a:srgbClr val="FF0000"/>
              </a:solidFill>
              <a:latin typeface="Calibri" panose="020F0502020204030204" pitchFamily="34" charset="0"/>
            </a:endParaRPr>
          </a:p>
        </p:txBody>
      </p:sp>
      <p:sp>
        <p:nvSpPr>
          <p:cNvPr id="51207" name="TextBox 6"/>
          <p:cNvSpPr txBox="1">
            <a:spLocks noChangeArrowheads="1"/>
          </p:cNvSpPr>
          <p:nvPr/>
        </p:nvSpPr>
        <p:spPr bwMode="auto">
          <a:xfrm>
            <a:off x="3124200" y="37338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//File for pre-written classes/classes (a container that </a:t>
            </a:r>
            <a:endParaRPr lang="en-US" altLang="en-US" sz="1600" b="0">
              <a:solidFill>
                <a:srgbClr val="FF0000"/>
              </a:solidFill>
              <a:latin typeface="Calibri" panose="020F0502020204030204" pitchFamily="34" charset="0"/>
            </a:endParaRPr>
          </a:p>
          <a:p>
            <a:pPr>
              <a:spcBef>
                <a:spcPct val="0"/>
              </a:spcBef>
              <a:buClrTx/>
              <a:buSzTx/>
              <a:buFontTx/>
              <a:buNone/>
            </a:pPr>
            <a:r>
              <a:rPr lang="en-US" altLang="en-US" sz="1600" b="0">
                <a:solidFill>
                  <a:srgbClr val="FF0000"/>
                </a:solidFill>
                <a:latin typeface="Calibri" panose="020F0502020204030204" pitchFamily="34" charset="0"/>
              </a:rPr>
              <a:t>// provides contexts/scope for variables)</a:t>
            </a:r>
            <a:endParaRPr lang="en-MY" altLang="en-US" sz="1600" b="0">
              <a:solidFill>
                <a:srgbClr val="FF0000"/>
              </a:solidFill>
              <a:latin typeface="Calibri" panose="020F0502020204030204" pitchFamily="34" charset="0"/>
            </a:endParaRPr>
          </a:p>
        </p:txBody>
      </p:sp>
      <p:sp>
        <p:nvSpPr>
          <p:cNvPr id="51208" name="TextBox 1"/>
          <p:cNvSpPr txBox="1">
            <a:spLocks noChangeArrowheads="1"/>
          </p:cNvSpPr>
          <p:nvPr/>
        </p:nvSpPr>
        <p:spPr bwMode="auto">
          <a:xfrm>
            <a:off x="1117600" y="4876800"/>
            <a:ext cx="43434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l">
              <a:spcBef>
                <a:spcPct val="0"/>
              </a:spcBef>
              <a:buClrTx/>
              <a:buSzTx/>
              <a:buFontTx/>
              <a:buNone/>
            </a:pPr>
            <a:r>
              <a:rPr lang="en-US" altLang="en-US" sz="1400">
                <a:solidFill>
                  <a:srgbClr val="0070C0"/>
                </a:solidFill>
                <a:latin typeface="Courier New" panose="02070309020205020404" pitchFamily="49" charset="0"/>
                <a:cs typeface="Courier New" panose="02070309020205020404" pitchFamily="49" charset="0"/>
              </a:rPr>
              <a:t>system("pause"); //to freeze the screen</a:t>
            </a:r>
            <a:endParaRPr lang="en-US" altLang="en-US" sz="1400">
              <a:solidFill>
                <a:srgbClr val="0070C0"/>
              </a:solidFill>
              <a:latin typeface="Courier New" panose="02070309020205020404" pitchFamily="49" charset="0"/>
              <a:cs typeface="Courier New" panose="02070309020205020404" pitchFamily="49" charset="0"/>
            </a:endParaRPr>
          </a:p>
        </p:txBody>
      </p:sp>
      <p:sp>
        <p:nvSpPr>
          <p:cNvPr id="1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52234" name="TextBox 12"/>
          <p:cNvSpPr txBox="1">
            <a:spLocks noChangeArrowheads="1"/>
          </p:cNvSpPr>
          <p:nvPr/>
        </p:nvSpPr>
        <p:spPr bwMode="auto">
          <a:xfrm>
            <a:off x="1117600" y="4646295"/>
            <a:ext cx="4697095" cy="3067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400" dirty="0" err="1">
                <a:solidFill>
                  <a:srgbClr val="0070C0"/>
                </a:solidFill>
                <a:latin typeface="Courier New" panose="02070309020205020404" pitchFamily="49" charset="0"/>
                <a:cs typeface="Courier New" panose="02070309020205020404" pitchFamily="49" charset="0"/>
              </a:rPr>
              <a:t>cout</a:t>
            </a:r>
            <a:r>
              <a:rPr lang="en-US" altLang="en-US" sz="1400" dirty="0">
                <a:solidFill>
                  <a:srgbClr val="0070C0"/>
                </a:solidFill>
                <a:latin typeface="Courier New" panose="02070309020205020404" pitchFamily="49" charset="0"/>
                <a:cs typeface="Courier New" panose="02070309020205020404" pitchFamily="49" charset="0"/>
              </a:rPr>
              <a:t> &lt;&lt; "Welcome to the C++ world! ";</a:t>
            </a:r>
            <a:endParaRPr lang="en-MY" altLang="en-US" sz="1400" dirty="0">
              <a:solidFill>
                <a:srgbClr val="0070C0"/>
              </a:solidFill>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06730" y="1426210"/>
            <a:ext cx="8229600" cy="582613"/>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53840D8D-2B0A-4CD2-B29F-F704F4C47377}" type="slidenum">
              <a:rPr lang="en-US" altLang="en-US" sz="1000" b="0">
                <a:solidFill>
                  <a:schemeClr val="tx1"/>
                </a:solidFill>
                <a:latin typeface="Arial" panose="020B0604020202020204" pitchFamily="34" charset="0"/>
              </a:rPr>
            </a:fld>
            <a:endParaRPr lang="en-US" altLang="en-US" sz="1000" b="0">
              <a:solidFill>
                <a:schemeClr val="tx1"/>
              </a:solidFill>
              <a:latin typeface="Arial" panose="020B0604020202020204" pitchFamily="34" charset="0"/>
            </a:endParaRPr>
          </a:p>
        </p:txBody>
      </p:sp>
      <p:pic>
        <p:nvPicPr>
          <p:cNvPr id="52229" name="Picture 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2743200"/>
            <a:ext cx="7848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1"/>
          <p:cNvSpPr txBox="1">
            <a:spLocks noChangeArrowheads="1"/>
          </p:cNvSpPr>
          <p:nvPr/>
        </p:nvSpPr>
        <p:spPr bwMode="auto">
          <a:xfrm>
            <a:off x="3113088" y="3429000"/>
            <a:ext cx="3570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//Pre-processor command  &lt;header file&gt;</a:t>
            </a:r>
            <a:endParaRPr lang="en-MY" altLang="en-US" sz="1600" b="0">
              <a:solidFill>
                <a:srgbClr val="FF0000"/>
              </a:solidFill>
              <a:latin typeface="Calibri" panose="020F0502020204030204" pitchFamily="34" charset="0"/>
            </a:endParaRPr>
          </a:p>
        </p:txBody>
      </p:sp>
      <p:sp>
        <p:nvSpPr>
          <p:cNvPr id="52231" name="TextBox 1"/>
          <p:cNvSpPr txBox="1">
            <a:spLocks noChangeArrowheads="1"/>
          </p:cNvSpPr>
          <p:nvPr/>
        </p:nvSpPr>
        <p:spPr bwMode="auto">
          <a:xfrm>
            <a:off x="1117600" y="4876800"/>
            <a:ext cx="188976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400" dirty="0">
                <a:solidFill>
                  <a:srgbClr val="0070C0"/>
                </a:solidFill>
                <a:latin typeface="Courier New" panose="02070309020205020404" pitchFamily="49" charset="0"/>
                <a:cs typeface="Courier New" panose="02070309020205020404" pitchFamily="49" charset="0"/>
              </a:rPr>
              <a:t>system("pause");</a:t>
            </a:r>
            <a:endParaRPr lang="en-US" altLang="en-US" sz="1400" dirty="0">
              <a:solidFill>
                <a:srgbClr val="0070C0"/>
              </a:solidFill>
              <a:latin typeface="Courier New" panose="02070309020205020404" pitchFamily="49" charset="0"/>
              <a:cs typeface="Courier New" panose="02070309020205020404" pitchFamily="49" charset="0"/>
            </a:endParaRPr>
          </a:p>
        </p:txBody>
      </p:sp>
      <p:cxnSp>
        <p:nvCxnSpPr>
          <p:cNvPr id="4" name="Straight Connector 3"/>
          <p:cNvCxnSpPr/>
          <p:nvPr/>
        </p:nvCxnSpPr>
        <p:spPr>
          <a:xfrm>
            <a:off x="990600" y="388620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08088" y="4800600"/>
            <a:ext cx="2830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234" name="TextBox 12"/>
          <p:cNvSpPr txBox="1">
            <a:spLocks noChangeArrowheads="1"/>
          </p:cNvSpPr>
          <p:nvPr/>
        </p:nvSpPr>
        <p:spPr bwMode="auto">
          <a:xfrm>
            <a:off x="4834890" y="4723130"/>
            <a:ext cx="40328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200" dirty="0" err="1">
                <a:solidFill>
                  <a:srgbClr val="0070C0"/>
                </a:solidFill>
                <a:latin typeface="Courier New" panose="02070309020205020404" pitchFamily="49" charset="0"/>
                <a:cs typeface="Courier New" panose="02070309020205020404" pitchFamily="49" charset="0"/>
              </a:rPr>
              <a:t>std</a:t>
            </a:r>
            <a:r>
              <a:rPr lang="en-US" altLang="en-US" sz="1200" dirty="0">
                <a:solidFill>
                  <a:srgbClr val="0070C0"/>
                </a:solidFill>
                <a:latin typeface="Courier New" panose="02070309020205020404" pitchFamily="49" charset="0"/>
                <a:cs typeface="Courier New" panose="02070309020205020404" pitchFamily="49" charset="0"/>
              </a:rPr>
              <a:t>::</a:t>
            </a:r>
            <a:r>
              <a:rPr lang="en-US" altLang="en-US" sz="1200" dirty="0" err="1">
                <a:solidFill>
                  <a:srgbClr val="0070C0"/>
                </a:solidFill>
                <a:latin typeface="Courier New" panose="02070309020205020404" pitchFamily="49" charset="0"/>
                <a:cs typeface="Courier New" panose="02070309020205020404" pitchFamily="49" charset="0"/>
              </a:rPr>
              <a:t>cout</a:t>
            </a:r>
            <a:r>
              <a:rPr lang="en-US" altLang="en-US" sz="1200" dirty="0">
                <a:solidFill>
                  <a:srgbClr val="0070C0"/>
                </a:solidFill>
                <a:latin typeface="Courier New" panose="02070309020205020404" pitchFamily="49" charset="0"/>
                <a:cs typeface="Courier New" panose="02070309020205020404" pitchFamily="49" charset="0"/>
              </a:rPr>
              <a:t> &lt;&lt; "Welcome to the C++ world! ";</a:t>
            </a:r>
            <a:endParaRPr lang="en-MY" altLang="en-US" sz="1200" dirty="0">
              <a:solidFill>
                <a:srgbClr val="0070C0"/>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2683510" y="3964940"/>
            <a:ext cx="2345690" cy="75946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52237" idx="1"/>
          </p:cNvCxnSpPr>
          <p:nvPr/>
        </p:nvCxnSpPr>
        <p:spPr>
          <a:xfrm flipH="1">
            <a:off x="5099050" y="4127500"/>
            <a:ext cx="1553845" cy="59563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2237" name="TextBox 1"/>
          <p:cNvSpPr txBox="1">
            <a:spLocks noChangeArrowheads="1"/>
          </p:cNvSpPr>
          <p:nvPr/>
        </p:nvSpPr>
        <p:spPr bwMode="auto">
          <a:xfrm>
            <a:off x="6652895" y="3957003"/>
            <a:ext cx="1933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600" b="0">
                <a:solidFill>
                  <a:srgbClr val="FF0000"/>
                </a:solidFill>
                <a:latin typeface="Calibri" panose="020F0502020204030204" pitchFamily="34" charset="0"/>
              </a:rPr>
              <a:t>name for namespace</a:t>
            </a:r>
            <a:endParaRPr lang="en-MY" altLang="en-US" sz="1600" b="0">
              <a:solidFill>
                <a:srgbClr val="FF0000"/>
              </a:solidFill>
              <a:latin typeface="Calibri" panose="020F0502020204030204" pitchFamily="34" charset="0"/>
            </a:endParaRPr>
          </a:p>
        </p:txBody>
      </p:sp>
      <p:sp>
        <p:nvSpPr>
          <p:cNvPr id="15"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5"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6" name="TextBox 12"/>
          <p:cNvSpPr txBox="1">
            <a:spLocks noChangeArrowheads="1"/>
          </p:cNvSpPr>
          <p:nvPr/>
        </p:nvSpPr>
        <p:spPr bwMode="auto">
          <a:xfrm>
            <a:off x="1117600" y="4723130"/>
            <a:ext cx="356743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200" dirty="0" err="1">
                <a:solidFill>
                  <a:srgbClr val="0070C0"/>
                </a:solidFill>
                <a:latin typeface="Courier New" panose="02070309020205020404" pitchFamily="49" charset="0"/>
                <a:cs typeface="Courier New" panose="02070309020205020404" pitchFamily="49" charset="0"/>
              </a:rPr>
              <a:t>cout</a:t>
            </a:r>
            <a:r>
              <a:rPr lang="en-US" altLang="en-US" sz="1200" dirty="0">
                <a:solidFill>
                  <a:srgbClr val="0070C0"/>
                </a:solidFill>
                <a:latin typeface="Courier New" panose="02070309020205020404" pitchFamily="49" charset="0"/>
                <a:cs typeface="Courier New" panose="02070309020205020404" pitchFamily="49" charset="0"/>
              </a:rPr>
              <a:t> &lt;&lt; "Welcome to the C++ world! ";</a:t>
            </a:r>
            <a:endParaRPr lang="en-MY" altLang="en-US" sz="1200" dirty="0">
              <a:solidFill>
                <a:srgbClr val="0070C0"/>
              </a:solidFill>
              <a:latin typeface="Courier New" panose="02070309020205020404" pitchFamily="49" charset="0"/>
              <a:cs typeface="Courier New" panose="02070309020205020404" pitchFamily="49" charset="0"/>
            </a:endParaRPr>
          </a:p>
        </p:txBody>
      </p:sp>
      <p:cxnSp>
        <p:nvCxnSpPr>
          <p:cNvPr id="8" name="Straight Connector 7"/>
          <p:cNvCxnSpPr>
            <a:stCxn id="6" idx="1"/>
          </p:cNvCxnSpPr>
          <p:nvPr/>
        </p:nvCxnSpPr>
        <p:spPr>
          <a:xfrm>
            <a:off x="1117600" y="4860925"/>
            <a:ext cx="3225800" cy="15875"/>
          </a:xfrm>
          <a:prstGeom prst="line">
            <a:avLst/>
          </a:prstGeom>
          <a:ln>
            <a:solidFill>
              <a:srgbClr val="0070C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8480" y="1331595"/>
            <a:ext cx="8229600" cy="582613"/>
          </a:xfrm>
        </p:spPr>
        <p:txBody>
          <a:bodyPr/>
          <a:lstStyle/>
          <a:p>
            <a:pPr algn="ctr"/>
            <a:r>
              <a:rPr lang="en-US" altLang="en-US" sz="3400">
                <a:solidFill>
                  <a:schemeClr val="accent1">
                    <a:lumMod val="50000"/>
                  </a:schemeClr>
                </a:solidFill>
                <a:effectLst>
                  <a:outerShdw blurRad="38100" dist="38100" dir="2700000" algn="tl">
                    <a:srgbClr val="000000">
                      <a:alpha val="43137"/>
                    </a:srgbClr>
                  </a:outerShdw>
                </a:effectLst>
              </a:rPr>
              <a:t>The </a:t>
            </a:r>
            <a:r>
              <a:rPr lang="en-US" altLang="en-US" sz="340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a:solidFill>
                  <a:schemeClr val="accent1">
                    <a:lumMod val="50000"/>
                  </a:schemeClr>
                </a:solidFill>
                <a:effectLst>
                  <a:outerShdw blurRad="38100" dist="38100" dir="2700000" algn="tl">
                    <a:srgbClr val="000000">
                      <a:alpha val="43137"/>
                    </a:srgbClr>
                  </a:outerShdw>
                </a:effectLst>
              </a:rPr>
              <a:t> Object (cont’d.)</a:t>
            </a:r>
            <a:endParaRPr lang="en-US" altLang="en-US" sz="3400">
              <a:solidFill>
                <a:schemeClr val="accent1">
                  <a:lumMod val="50000"/>
                </a:schemeClr>
              </a:solidFill>
              <a:effectLst>
                <a:outerShdw blurRad="38100" dist="38100" dir="2700000" algn="tl">
                  <a:srgbClr val="000000">
                    <a:alpha val="43137"/>
                  </a:srgbClr>
                </a:outerShdw>
              </a:effectLst>
            </a:endParaRPr>
          </a:p>
        </p:txBody>
      </p:sp>
      <p:sp>
        <p:nvSpPr>
          <p:cNvPr id="45059" name="Rectangle 3"/>
          <p:cNvSpPr>
            <a:spLocks noGrp="1" noChangeArrowheads="1"/>
          </p:cNvSpPr>
          <p:nvPr>
            <p:ph idx="1"/>
          </p:nvPr>
        </p:nvSpPr>
        <p:spPr>
          <a:xfrm>
            <a:off x="868045" y="2132965"/>
            <a:ext cx="7408545" cy="4047490"/>
          </a:xfrm>
        </p:spPr>
        <p:txBody>
          <a:bodyPr rtlCol="0">
            <a:normAutofit fontScale="80000" lnSpcReduction="10000"/>
          </a:bodyPr>
          <a:lstStyle/>
          <a:p>
            <a:pPr marL="274320" indent="-274320" fontAlgn="auto">
              <a:spcAft>
                <a:spcPts val="0"/>
              </a:spcAft>
              <a:buBlip>
                <a:blip r:embed="rId1"/>
              </a:buBlip>
              <a:defRPr/>
            </a:pPr>
            <a:r>
              <a:rPr lang="en-US" dirty="0">
                <a:solidFill>
                  <a:srgbClr val="FF0000"/>
                </a:solidFill>
                <a:latin typeface="Georgia" panose="02040502050405020303" charset="0"/>
              </a:rPr>
              <a:t>Preprocessor command</a:t>
            </a:r>
            <a:endParaRPr lang="en-US" dirty="0">
              <a:solidFill>
                <a:srgbClr val="FF0000"/>
              </a:solidFill>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Performs an action before the compiler translates source code to machine code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Example:  </a:t>
            </a:r>
            <a:r>
              <a:rPr lang="en-US" dirty="0">
                <a:solidFill>
                  <a:srgbClr val="0070C0"/>
                </a:solidFill>
                <a:latin typeface="Georgia" panose="02040502050405020303" charset="0"/>
                <a:cs typeface="Courier New" panose="02070309020205020404" pitchFamily="49" charset="0"/>
              </a:rPr>
              <a:t>#include &lt;</a:t>
            </a:r>
            <a:r>
              <a:rPr lang="en-US" dirty="0" err="1">
                <a:solidFill>
                  <a:srgbClr val="0070C0"/>
                </a:solidFill>
                <a:latin typeface="Georgia" panose="02040502050405020303" charset="0"/>
                <a:cs typeface="Courier New" panose="02070309020205020404" pitchFamily="49" charset="0"/>
              </a:rPr>
              <a:t>iostream</a:t>
            </a:r>
            <a:r>
              <a:rPr lang="en-US" dirty="0">
                <a:solidFill>
                  <a:srgbClr val="0070C0"/>
                </a:solidFill>
                <a:latin typeface="Georgia" panose="02040502050405020303" charset="0"/>
                <a:cs typeface="Courier New" panose="02070309020205020404" pitchFamily="49" charset="0"/>
              </a:rPr>
              <a:t>&gt;</a:t>
            </a:r>
            <a:endParaRPr lang="en-US" dirty="0">
              <a:solidFill>
                <a:srgbClr val="0070C0"/>
              </a:solidFill>
              <a:latin typeface="Georgia" panose="02040502050405020303" charset="0"/>
              <a:cs typeface="Courier New" panose="02070309020205020404" pitchFamily="49" charset="0"/>
            </a:endParaRPr>
          </a:p>
          <a:p>
            <a:pPr marL="640080" lvl="1" indent="-274320" fontAlgn="auto">
              <a:spcAft>
                <a:spcPts val="0"/>
              </a:spcAft>
              <a:buBlip>
                <a:blip r:embed="rId1"/>
              </a:buBlip>
              <a:defRPr/>
            </a:pPr>
            <a:r>
              <a:rPr lang="en-US" dirty="0">
                <a:latin typeface="Georgia" panose="02040502050405020303" charset="0"/>
              </a:rPr>
              <a:t>Causes the </a:t>
            </a:r>
            <a:r>
              <a:rPr lang="en-US" b="1" dirty="0" err="1">
                <a:latin typeface="Georgia" panose="02040502050405020303" charset="0"/>
                <a:cs typeface="Courier New" panose="02070309020205020404" pitchFamily="49" charset="0"/>
              </a:rPr>
              <a:t>iostream</a:t>
            </a:r>
            <a:r>
              <a:rPr lang="en-US" b="1" dirty="0">
                <a:latin typeface="Georgia" panose="02040502050405020303" charset="0"/>
              </a:rPr>
              <a:t> file </a:t>
            </a:r>
            <a:r>
              <a:rPr lang="en-US" dirty="0">
                <a:latin typeface="Georgia" panose="02040502050405020303" charset="0"/>
              </a:rPr>
              <a:t>to be </a:t>
            </a:r>
            <a:r>
              <a:rPr lang="en-US" b="1" dirty="0">
                <a:latin typeface="Georgia" panose="02040502050405020303" charset="0"/>
              </a:rPr>
              <a:t>inserted</a:t>
            </a:r>
            <a:r>
              <a:rPr lang="en-US" dirty="0">
                <a:latin typeface="Georgia" panose="02040502050405020303" charset="0"/>
              </a:rPr>
              <a:t> wherever the </a:t>
            </a:r>
            <a:r>
              <a:rPr lang="en-US" b="1" dirty="0">
                <a:latin typeface="Georgia" panose="02040502050405020303" charset="0"/>
                <a:cs typeface="Courier New" panose="02070309020205020404" pitchFamily="49" charset="0"/>
              </a:rPr>
              <a:t>#include</a:t>
            </a:r>
            <a:r>
              <a:rPr lang="en-US" b="1" dirty="0">
                <a:latin typeface="Georgia" panose="02040502050405020303" charset="0"/>
              </a:rPr>
              <a:t> </a:t>
            </a:r>
            <a:r>
              <a:rPr lang="en-US" dirty="0">
                <a:latin typeface="Georgia" panose="02040502050405020303" charset="0"/>
              </a:rPr>
              <a:t>command appears</a:t>
            </a:r>
            <a:endParaRPr lang="en-US" dirty="0">
              <a:latin typeface="Georgia" panose="02040502050405020303" charset="0"/>
            </a:endParaRPr>
          </a:p>
          <a:p>
            <a:pPr marL="365760" lvl="1" indent="0" fontAlgn="auto">
              <a:spcAft>
                <a:spcPts val="0"/>
              </a:spcAft>
              <a:buNone/>
              <a:defRPr/>
            </a:pPr>
            <a:endParaRPr lang="en-US" dirty="0">
              <a:latin typeface="Georgia" panose="02040502050405020303" charset="0"/>
            </a:endParaRPr>
          </a:p>
          <a:p>
            <a:pPr marL="274320" indent="-274320" fontAlgn="auto">
              <a:spcAft>
                <a:spcPts val="0"/>
              </a:spcAft>
              <a:buBlip>
                <a:blip r:embed="rId1"/>
              </a:buBlip>
              <a:defRPr/>
            </a:pPr>
            <a:r>
              <a:rPr lang="en-US" dirty="0" err="1">
                <a:solidFill>
                  <a:srgbClr val="FF0000"/>
                </a:solidFill>
                <a:latin typeface="Georgia" panose="02040502050405020303" charset="0"/>
                <a:cs typeface="Courier New" panose="02070309020205020404" pitchFamily="49" charset="0"/>
              </a:rPr>
              <a:t>iostream</a:t>
            </a:r>
            <a:r>
              <a:rPr lang="en-US" dirty="0">
                <a:solidFill>
                  <a:srgbClr val="FF0000"/>
                </a:solidFill>
                <a:latin typeface="Georgia" panose="02040502050405020303" charset="0"/>
              </a:rPr>
              <a:t> is part of the </a:t>
            </a:r>
            <a:r>
              <a:rPr lang="en-US" b="1" dirty="0">
                <a:solidFill>
                  <a:srgbClr val="FF0000"/>
                </a:solidFill>
                <a:latin typeface="Georgia" panose="02040502050405020303" charset="0"/>
              </a:rPr>
              <a:t>C++ standard library</a:t>
            </a:r>
            <a:endParaRPr lang="en-US" b="1" dirty="0">
              <a:solidFill>
                <a:srgbClr val="FF0000"/>
              </a:solidFill>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Included in </a:t>
            </a:r>
            <a:r>
              <a:rPr lang="en-US" dirty="0" err="1">
                <a:latin typeface="Georgia" panose="02040502050405020303" charset="0"/>
                <a:cs typeface="Courier New" panose="02070309020205020404" pitchFamily="49" charset="0"/>
              </a:rPr>
              <a:t>iostream</a:t>
            </a:r>
            <a:r>
              <a:rPr lang="en-US" dirty="0">
                <a:latin typeface="Georgia" panose="02040502050405020303" charset="0"/>
              </a:rPr>
              <a:t> are two important classes:</a:t>
            </a:r>
            <a:endParaRPr lang="en-US" dirty="0">
              <a:latin typeface="Georgia" panose="02040502050405020303" charset="0"/>
            </a:endParaRPr>
          </a:p>
          <a:p>
            <a:pPr lvl="2" fontAlgn="auto">
              <a:spcAft>
                <a:spcPts val="0"/>
              </a:spcAft>
              <a:buBlip>
                <a:blip r:embed="rId1"/>
              </a:buBlip>
              <a:defRPr/>
            </a:pPr>
            <a:r>
              <a:rPr lang="en-US" sz="2400" dirty="0" err="1">
                <a:solidFill>
                  <a:srgbClr val="FF0000"/>
                </a:solidFill>
                <a:latin typeface="Georgia" panose="02040502050405020303" charset="0"/>
                <a:cs typeface="Courier New" panose="02070309020205020404" pitchFamily="49" charset="0"/>
              </a:rPr>
              <a:t>istream</a:t>
            </a:r>
            <a:r>
              <a:rPr lang="en-US" dirty="0">
                <a:solidFill>
                  <a:srgbClr val="FF0000"/>
                </a:solidFill>
                <a:latin typeface="Georgia" panose="02040502050405020303" charset="0"/>
              </a:rPr>
              <a:t>: Declarations and methods for data input</a:t>
            </a:r>
            <a:endParaRPr lang="en-US" dirty="0">
              <a:solidFill>
                <a:srgbClr val="FF0000"/>
              </a:solidFill>
              <a:latin typeface="Georgia" panose="02040502050405020303" charset="0"/>
            </a:endParaRPr>
          </a:p>
          <a:p>
            <a:pPr lvl="2" fontAlgn="auto">
              <a:spcAft>
                <a:spcPts val="0"/>
              </a:spcAft>
              <a:buBlip>
                <a:blip r:embed="rId1"/>
              </a:buBlip>
              <a:defRPr/>
            </a:pPr>
            <a:r>
              <a:rPr lang="en-US" sz="2400" dirty="0" err="1">
                <a:solidFill>
                  <a:srgbClr val="FF0000"/>
                </a:solidFill>
                <a:latin typeface="Georgia" panose="02040502050405020303" charset="0"/>
                <a:cs typeface="Courier New" panose="02070309020205020404" pitchFamily="49" charset="0"/>
              </a:rPr>
              <a:t>ostream</a:t>
            </a:r>
            <a:r>
              <a:rPr lang="en-US" dirty="0">
                <a:solidFill>
                  <a:srgbClr val="FF0000"/>
                </a:solidFill>
                <a:latin typeface="Georgia" panose="02040502050405020303" charset="0"/>
              </a:rPr>
              <a:t>: Declarations and methods for data output</a:t>
            </a:r>
            <a:endParaRPr lang="en-US" dirty="0">
              <a:solidFill>
                <a:srgbClr val="FF0000"/>
              </a:solidFill>
              <a:latin typeface="Georgia" panose="02040502050405020303" charset="0"/>
            </a:endParaRPr>
          </a:p>
        </p:txBody>
      </p:sp>
      <p:sp>
        <p:nvSpPr>
          <p:cNvPr id="7" name="Footer Placeholder 3"/>
          <p:cNvSpPr>
            <a:spLocks noGrp="1"/>
          </p:cNvSpPr>
          <p:nvPr>
            <p:ph type="ftr" sz="quarter" idx="11"/>
          </p:nvPr>
        </p:nvSpPr>
        <p:spPr bwMode="auto">
          <a:xfrm>
            <a:off x="5635625" y="6380480"/>
            <a:ext cx="2895600" cy="3073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393825"/>
            <a:ext cx="8229600" cy="582613"/>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sp>
        <p:nvSpPr>
          <p:cNvPr id="62466" name="Rectangle 3"/>
          <p:cNvSpPr>
            <a:spLocks noGrp="1" noChangeArrowheads="1"/>
          </p:cNvSpPr>
          <p:nvPr>
            <p:ph idx="1"/>
          </p:nvPr>
        </p:nvSpPr>
        <p:spPr>
          <a:xfrm>
            <a:off x="1031875" y="2489200"/>
            <a:ext cx="7240270" cy="3417570"/>
          </a:xfrm>
        </p:spPr>
        <p:txBody>
          <a:bodyPr rtlCol="0">
            <a:normAutofit lnSpcReduction="20000"/>
          </a:bodyPr>
          <a:lstStyle/>
          <a:p>
            <a:pPr indent="-274320" fontAlgn="auto">
              <a:spcAft>
                <a:spcPts val="0"/>
              </a:spcAft>
              <a:buBlip>
                <a:blip r:embed="rId1"/>
              </a:buBlip>
              <a:defRPr/>
            </a:pPr>
            <a:r>
              <a:rPr lang="en-US" altLang="en-US" sz="2400">
                <a:latin typeface="Georgia" panose="02040502050405020303" charset="0"/>
              </a:rPr>
              <a:t>Namespace</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a:solidFill>
                  <a:srgbClr val="FF0000"/>
                </a:solidFill>
                <a:latin typeface="Georgia" panose="02040502050405020303" charset="0"/>
              </a:rPr>
              <a:t>File accessed by compiler when looking for prewritten classes or functions</a:t>
            </a:r>
            <a:endParaRPr lang="en-US" altLang="en-US" sz="2000">
              <a:solidFill>
                <a:srgbClr val="FF0000"/>
              </a:solidFill>
              <a:latin typeface="Georgia" panose="02040502050405020303" charset="0"/>
            </a:endParaRPr>
          </a:p>
          <a:p>
            <a:pPr marL="365760" lvl="1" indent="0" fontAlgn="auto">
              <a:spcAft>
                <a:spcPts val="0"/>
              </a:spcAft>
              <a:buNone/>
              <a:defRPr/>
            </a:pPr>
            <a:endParaRPr lang="en-US" altLang="en-US" sz="2000">
              <a:solidFill>
                <a:srgbClr val="FF0000"/>
              </a:solidFill>
              <a:latin typeface="Georgia" panose="02040502050405020303" charset="0"/>
            </a:endParaRPr>
          </a:p>
          <a:p>
            <a:pPr indent="-274320" fontAlgn="auto">
              <a:spcAft>
                <a:spcPts val="0"/>
              </a:spcAft>
              <a:buBlip>
                <a:blip r:embed="rId1"/>
              </a:buBlip>
              <a:defRPr/>
            </a:pPr>
            <a:r>
              <a:rPr lang="en-US" altLang="en-US" sz="2400">
                <a:latin typeface="Georgia" panose="02040502050405020303" charset="0"/>
              </a:rPr>
              <a:t>Sample namespace statement:</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b="1">
                <a:solidFill>
                  <a:srgbClr val="FF0000"/>
                </a:solidFill>
                <a:latin typeface="Georgia" panose="02040502050405020303" charset="0"/>
                <a:cs typeface="Courier New" panose="02070309020205020404" pitchFamily="49" charset="0"/>
              </a:rPr>
              <a:t>using namespace std</a:t>
            </a:r>
            <a:r>
              <a:rPr lang="en-US" altLang="en-US" sz="2000" b="1">
                <a:latin typeface="Georgia" panose="02040502050405020303" charset="0"/>
                <a:cs typeface="Courier New" panose="02070309020205020404" pitchFamily="49" charset="0"/>
              </a:rPr>
              <a:t>;</a:t>
            </a:r>
            <a:endParaRPr lang="en-US" altLang="en-US" sz="2000" b="1">
              <a:latin typeface="Georgia" panose="02040502050405020303" charset="0"/>
              <a:cs typeface="Courier New" panose="02070309020205020404" pitchFamily="49" charset="0"/>
            </a:endParaRPr>
          </a:p>
          <a:p>
            <a:pPr marL="640080" lvl="1" indent="-274320" fontAlgn="auto">
              <a:spcAft>
                <a:spcPts val="0"/>
              </a:spcAft>
              <a:buBlip>
                <a:blip r:embed="rId1"/>
              </a:buBlip>
              <a:defRPr/>
            </a:pPr>
            <a:r>
              <a:rPr lang="en-US" altLang="en-US" sz="2000">
                <a:latin typeface="Georgia" panose="02040502050405020303" charset="0"/>
                <a:cs typeface="Courier New" panose="02070309020205020404" pitchFamily="49" charset="0"/>
              </a:rPr>
              <a:t>iostream</a:t>
            </a:r>
            <a:r>
              <a:rPr lang="en-US" altLang="en-US" sz="2000">
                <a:latin typeface="Georgia" panose="02040502050405020303" charset="0"/>
              </a:rPr>
              <a:t> contained in a namespace called </a:t>
            </a:r>
            <a:r>
              <a:rPr lang="en-US" altLang="en-US" sz="2000">
                <a:solidFill>
                  <a:srgbClr val="FF0000"/>
                </a:solidFill>
                <a:latin typeface="Georgia" panose="02040502050405020303" charset="0"/>
                <a:cs typeface="Courier New" panose="02070309020205020404" pitchFamily="49" charset="0"/>
              </a:rPr>
              <a:t>std</a:t>
            </a:r>
            <a:endParaRPr lang="en-US" altLang="en-US" sz="2000">
              <a:solidFill>
                <a:srgbClr val="FF0000"/>
              </a:solidFill>
              <a:latin typeface="Georgia" panose="02040502050405020303" charset="0"/>
              <a:cs typeface="Courier New" panose="02070309020205020404" pitchFamily="49" charset="0"/>
            </a:endParaRPr>
          </a:p>
          <a:p>
            <a:pPr marL="640080" lvl="1" indent="-274320" fontAlgn="auto">
              <a:spcAft>
                <a:spcPts val="0"/>
              </a:spcAft>
              <a:buBlip>
                <a:blip r:embed="rId1"/>
              </a:buBlip>
              <a:defRPr/>
            </a:pPr>
            <a:r>
              <a:rPr lang="en-US" altLang="en-US" sz="2000">
                <a:latin typeface="Georgia" panose="02040502050405020303" charset="0"/>
              </a:rPr>
              <a:t>Compiler uses </a:t>
            </a:r>
            <a:r>
              <a:rPr lang="en-US" altLang="en-US" sz="2000">
                <a:latin typeface="Georgia" panose="02040502050405020303" charset="0"/>
                <a:cs typeface="Courier New" panose="02070309020205020404" pitchFamily="49" charset="0"/>
              </a:rPr>
              <a:t>iostream</a:t>
            </a:r>
            <a:r>
              <a:rPr lang="en-US" altLang="en-US" sz="2000">
                <a:latin typeface="Georgia" panose="02040502050405020303" charset="0"/>
              </a:rPr>
              <a:t>’s cout object from </a:t>
            </a:r>
            <a:r>
              <a:rPr lang="en-US" altLang="en-US" sz="2000">
                <a:latin typeface="Georgia" panose="02040502050405020303" charset="0"/>
                <a:cs typeface="Courier New" panose="02070309020205020404" pitchFamily="49" charset="0"/>
              </a:rPr>
              <a:t>std </a:t>
            </a:r>
            <a:r>
              <a:rPr lang="en-US" altLang="en-US" sz="2000">
                <a:latin typeface="Georgia" panose="02040502050405020303" charset="0"/>
              </a:rPr>
              <a:t>whenever </a:t>
            </a:r>
            <a:r>
              <a:rPr lang="en-US" altLang="en-US" sz="2000">
                <a:latin typeface="Georgia" panose="02040502050405020303" charset="0"/>
                <a:cs typeface="Courier New" panose="02070309020205020404" pitchFamily="49" charset="0"/>
              </a:rPr>
              <a:t>cout</a:t>
            </a:r>
            <a:r>
              <a:rPr lang="en-US" altLang="en-US" sz="2000">
                <a:latin typeface="Georgia" panose="02040502050405020303" charset="0"/>
              </a:rPr>
              <a:t> is referenced</a:t>
            </a:r>
            <a:endParaRPr lang="en-US" altLang="en-US" sz="2000">
              <a:latin typeface="Georgia" panose="02040502050405020303" charset="0"/>
            </a:endParaRPr>
          </a:p>
        </p:txBody>
      </p:sp>
      <p:sp>
        <p:nvSpPr>
          <p:cNvPr id="7" name="Footer Placeholder 3"/>
          <p:cNvSpPr>
            <a:spLocks noGrp="1"/>
          </p:cNvSpPr>
          <p:nvPr>
            <p:ph type="ftr" sz="quarter" idx="11"/>
          </p:nvPr>
        </p:nvSpPr>
        <p:spPr bwMode="auto">
          <a:xfrm>
            <a:off x="5601970" y="6347460"/>
            <a:ext cx="2895600" cy="2565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152400" y="1025642"/>
            <a:ext cx="8229600" cy="582613"/>
          </a:xfrm>
        </p:spPr>
        <p:txBody>
          <a:bodyPr>
            <a:normAutofit/>
          </a:bodyPr>
          <a:lstStyle/>
          <a:p>
            <a:pPr algn="ctr" eaLnBrk="1" hangingPunct="1">
              <a:defRPr/>
            </a:pPr>
            <a:r>
              <a:rPr lang="en-US" sz="3200" dirty="0">
                <a:solidFill>
                  <a:schemeClr val="accent1">
                    <a:lumMod val="75000"/>
                  </a:schemeClr>
                </a:solidFill>
                <a:effectLst>
                  <a:outerShdw blurRad="38100" dist="38100" dir="2700000" algn="tl">
                    <a:srgbClr val="000000">
                      <a:alpha val="43137"/>
                    </a:srgbClr>
                  </a:outerShdw>
                </a:effectLst>
              </a:rPr>
              <a:t>Hardware Components</a:t>
            </a:r>
            <a:endParaRPr lang="en-US" sz="3200" dirty="0">
              <a:solidFill>
                <a:schemeClr val="accent1">
                  <a:lumMod val="75000"/>
                </a:schemeClr>
              </a:solidFill>
              <a:effectLst>
                <a:outerShdw blurRad="38100" dist="38100" dir="2700000" algn="tl">
                  <a:srgbClr val="000000">
                    <a:alpha val="43137"/>
                  </a:srgbClr>
                </a:outerShdw>
              </a:effectLst>
            </a:endParaRPr>
          </a:p>
        </p:txBody>
      </p:sp>
      <p:sp>
        <p:nvSpPr>
          <p:cNvPr id="18435" name="Rectangle 3"/>
          <p:cNvSpPr>
            <a:spLocks noGrp="1" noChangeArrowheads="1"/>
          </p:cNvSpPr>
          <p:nvPr>
            <p:ph sz="half" idx="1"/>
          </p:nvPr>
        </p:nvSpPr>
        <p:spPr>
          <a:xfrm>
            <a:off x="608965" y="1929765"/>
            <a:ext cx="7317105" cy="3860800"/>
          </a:xfrm>
        </p:spPr>
        <p:txBody>
          <a:bodyPr rtlCol="0">
            <a:normAutofit/>
          </a:bodyPr>
          <a:lstStyle/>
          <a:p>
            <a:pPr lvl="1" eaLnBrk="1" hangingPunct="1">
              <a:buBlip>
                <a:blip r:embed="rId1"/>
              </a:buBlip>
            </a:pPr>
            <a:r>
              <a:rPr lang="en-US" altLang="en-US" sz="3200" dirty="0">
                <a:latin typeface="Georgia" panose="02040502050405020303" charset="0"/>
                <a:sym typeface="+mn-ea"/>
              </a:rPr>
              <a:t>Computer hardware</a:t>
            </a:r>
            <a:endParaRPr lang="en-US" altLang="en-US" sz="3200" dirty="0">
              <a:latin typeface="Georgia" panose="02040502050405020303" charset="0"/>
              <a:sym typeface="+mn-ea"/>
            </a:endParaRPr>
          </a:p>
          <a:p>
            <a:pPr lvl="2">
              <a:buBlip>
                <a:blip r:embed="rId1"/>
              </a:buBlip>
            </a:pPr>
            <a:r>
              <a:rPr lang="en-US" altLang="en-US" sz="2800" dirty="0">
                <a:latin typeface="Georgia" panose="02040502050405020303" charset="0"/>
                <a:sym typeface="+mn-ea"/>
              </a:rPr>
              <a:t> Central Processing Unit</a:t>
            </a:r>
            <a:endParaRPr lang="en-US" altLang="en-US" sz="2800" dirty="0">
              <a:latin typeface="Georgia" panose="02040502050405020303" charset="0"/>
              <a:sym typeface="+mn-ea"/>
            </a:endParaRPr>
          </a:p>
          <a:p>
            <a:pPr lvl="2">
              <a:buBlip>
                <a:blip r:embed="rId1"/>
              </a:buBlip>
            </a:pPr>
            <a:r>
              <a:rPr lang="en-US" altLang="en-US" sz="2800" dirty="0">
                <a:latin typeface="Georgia" panose="02040502050405020303" charset="0"/>
                <a:sym typeface="+mn-ea"/>
              </a:rPr>
              <a:t> Main memory/Random Access Memory (RAM)</a:t>
            </a:r>
            <a:endParaRPr lang="en-US" altLang="en-US" sz="2800" dirty="0">
              <a:latin typeface="Georgia" panose="02040502050405020303" charset="0"/>
              <a:sym typeface="+mn-ea"/>
            </a:endParaRPr>
          </a:p>
          <a:p>
            <a:pPr lvl="2">
              <a:buBlip>
                <a:blip r:embed="rId1"/>
              </a:buBlip>
            </a:pPr>
            <a:r>
              <a:rPr lang="en-US" altLang="en-US" sz="2800" dirty="0">
                <a:latin typeface="Georgia" panose="02040502050405020303" charset="0"/>
                <a:sym typeface="+mn-ea"/>
              </a:rPr>
              <a:t> </a:t>
            </a:r>
            <a:r>
              <a:rPr lang="en-US" altLang="en-US" sz="2800" dirty="0" err="1">
                <a:latin typeface="Georgia" panose="02040502050405020303" charset="0"/>
                <a:sym typeface="+mn-ea"/>
              </a:rPr>
              <a:t>Input/Output</a:t>
            </a:r>
            <a:r>
              <a:rPr lang="en-US" altLang="en-US" sz="2800" dirty="0">
                <a:latin typeface="Georgia" panose="02040502050405020303" charset="0"/>
                <a:sym typeface="+mn-ea"/>
              </a:rPr>
              <a:t> Devices</a:t>
            </a:r>
            <a:endParaRPr lang="en-US" altLang="en-US" sz="2800" dirty="0">
              <a:latin typeface="Georgia" panose="02040502050405020303" charset="0"/>
              <a:sym typeface="+mn-ea"/>
            </a:endParaRPr>
          </a:p>
          <a:p>
            <a:pPr lvl="2">
              <a:buBlip>
                <a:blip r:embed="rId1"/>
              </a:buBlip>
            </a:pPr>
            <a:r>
              <a:rPr lang="en-US" altLang="en-US" sz="2800" dirty="0">
                <a:latin typeface="Georgia" panose="02040502050405020303" charset="0"/>
                <a:sym typeface="+mn-ea"/>
              </a:rPr>
              <a:t> Secondary storage</a:t>
            </a:r>
            <a:endParaRPr lang="en-US" altLang="en-US" sz="2800" dirty="0">
              <a:latin typeface="Georgia" panose="02040502050405020303" charset="0"/>
            </a:endParaRPr>
          </a:p>
          <a:p>
            <a:pPr lvl="1" eaLnBrk="1" hangingPunct="1">
              <a:buBlip>
                <a:blip r:embed="rId1"/>
              </a:buBlip>
            </a:pPr>
            <a:r>
              <a:rPr lang="en-US" altLang="en-US" sz="3200" dirty="0">
                <a:latin typeface="Georgia" panose="02040502050405020303" charset="0"/>
                <a:sym typeface="+mn-ea"/>
              </a:rPr>
              <a:t>Computer software</a:t>
            </a:r>
            <a:endParaRPr lang="en-US" altLang="en-US" sz="3200" dirty="0">
              <a:latin typeface="Georgia" panose="02040502050405020303"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3" name="Rectangle 2"/>
          <p:cNvSpPr txBox="1">
            <a:spLocks noChangeArrowheads="1"/>
          </p:cNvSpPr>
          <p:nvPr/>
        </p:nvSpPr>
        <p:spPr>
          <a:xfrm>
            <a:off x="6315710" y="48196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5210" y="1123950"/>
            <a:ext cx="7024370" cy="508000"/>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grpSp>
        <p:nvGrpSpPr>
          <p:cNvPr id="55301" name="Group 9"/>
          <p:cNvGrpSpPr/>
          <p:nvPr/>
        </p:nvGrpSpPr>
        <p:grpSpPr bwMode="auto">
          <a:xfrm>
            <a:off x="874713" y="1820863"/>
            <a:ext cx="7397750" cy="3970337"/>
            <a:chOff x="874084" y="1219200"/>
            <a:chExt cx="7398426" cy="3969929"/>
          </a:xfrm>
        </p:grpSpPr>
        <p:pic>
          <p:nvPicPr>
            <p:cNvPr id="553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8700" y="3916771"/>
              <a:ext cx="5448300" cy="127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84" y="1219200"/>
              <a:ext cx="7398426" cy="289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Oval 1"/>
          <p:cNvSpPr/>
          <p:nvPr/>
        </p:nvSpPr>
        <p:spPr>
          <a:xfrm>
            <a:off x="1981200" y="37338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ln>
                <a:solidFill>
                  <a:srgbClr val="FF0000"/>
                </a:solidFill>
              </a:ln>
            </a:endParaRPr>
          </a:p>
        </p:txBody>
      </p:sp>
      <p:sp>
        <p:nvSpPr>
          <p:cNvPr id="10" name="Footer Placeholder 3"/>
          <p:cNvSpPr>
            <a:spLocks noGrp="1"/>
          </p:cNvSpPr>
          <p:nvPr>
            <p:ph type="ftr" sz="quarter" idx="11"/>
          </p:nvPr>
        </p:nvSpPr>
        <p:spPr bwMode="auto">
          <a:xfrm>
            <a:off x="5601970" y="6296025"/>
            <a:ext cx="2895600" cy="2990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5"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42988" y="1027113"/>
            <a:ext cx="7024687" cy="877887"/>
          </a:xfrm>
        </p:spPr>
        <p:txBody>
          <a:bodyPr/>
          <a:lstStyle/>
          <a:p>
            <a:pPr algn="ctr"/>
            <a:r>
              <a:rPr lang="en-US" altLang="en-US" sz="3400">
                <a:solidFill>
                  <a:schemeClr val="accent1">
                    <a:lumMod val="50000"/>
                  </a:schemeClr>
                </a:solidFill>
                <a:effectLst>
                  <a:outerShdw blurRad="38100" dist="38100" dir="2700000" algn="tl">
                    <a:srgbClr val="000000">
                      <a:alpha val="43137"/>
                    </a:srgbClr>
                  </a:outerShdw>
                </a:effectLst>
              </a:rPr>
              <a:t>The </a:t>
            </a:r>
            <a:r>
              <a:rPr lang="en-US" altLang="en-US" sz="3400">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a:solidFill>
                  <a:schemeClr val="accent1">
                    <a:lumMod val="50000"/>
                  </a:schemeClr>
                </a:solidFill>
                <a:effectLst>
                  <a:outerShdw blurRad="38100" dist="38100" dir="2700000" algn="tl">
                    <a:srgbClr val="000000">
                      <a:alpha val="43137"/>
                    </a:srgbClr>
                  </a:outerShdw>
                </a:effectLst>
              </a:rPr>
              <a:t> Object (cont’d.)</a:t>
            </a:r>
            <a:endParaRPr lang="en-US" altLang="en-US" sz="3400">
              <a:solidFill>
                <a:schemeClr val="accent1">
                  <a:lumMod val="50000"/>
                </a:schemeClr>
              </a:solidFill>
              <a:effectLst>
                <a:outerShdw blurRad="38100" dist="38100" dir="2700000" algn="tl">
                  <a:srgbClr val="000000">
                    <a:alpha val="43137"/>
                  </a:srgbClr>
                </a:outerShdw>
              </a:effectLst>
            </a:endParaRPr>
          </a:p>
        </p:txBody>
      </p:sp>
      <p:sp>
        <p:nvSpPr>
          <p:cNvPr id="64514" name="Rectangle 3"/>
          <p:cNvSpPr>
            <a:spLocks noGrp="1" noChangeArrowheads="1"/>
          </p:cNvSpPr>
          <p:nvPr>
            <p:ph idx="1"/>
          </p:nvPr>
        </p:nvSpPr>
        <p:spPr>
          <a:xfrm>
            <a:off x="1496060" y="2294255"/>
            <a:ext cx="6571615" cy="3681095"/>
          </a:xfrm>
        </p:spPr>
        <p:txBody>
          <a:bodyPr rtlCol="0">
            <a:noAutofit/>
          </a:bodyPr>
          <a:lstStyle/>
          <a:p>
            <a:pPr indent="-274320" fontAlgn="auto">
              <a:spcAft>
                <a:spcPts val="0"/>
              </a:spcAft>
              <a:buBlip>
                <a:blip r:embed="rId1"/>
              </a:buBlip>
              <a:defRPr/>
            </a:pPr>
            <a:r>
              <a:rPr lang="en-US" altLang="en-US" sz="2400">
                <a:solidFill>
                  <a:srgbClr val="FF0000"/>
                </a:solidFill>
                <a:latin typeface="Georgia" panose="02040502050405020303" charset="0"/>
              </a:rPr>
              <a:t>Newline escape sequence</a:t>
            </a:r>
            <a:r>
              <a:rPr lang="en-US" altLang="en-US" sz="2400">
                <a:latin typeface="Georgia" panose="02040502050405020303" charset="0"/>
              </a:rPr>
              <a:t> (</a:t>
            </a:r>
            <a:r>
              <a:rPr lang="en-US" altLang="en-US" sz="2400">
                <a:solidFill>
                  <a:srgbClr val="FF0000"/>
                </a:solidFill>
                <a:latin typeface="Georgia" panose="02040502050405020303" charset="0"/>
              </a:rPr>
              <a:t>“\n”</a:t>
            </a:r>
            <a:r>
              <a:rPr lang="en-US" altLang="en-US" sz="2400">
                <a:latin typeface="Georgia" panose="02040502050405020303" charset="0"/>
              </a:rPr>
              <a:t>)</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a:latin typeface="Georgia" panose="02040502050405020303" charset="0"/>
              </a:rPr>
              <a:t>Instructs the display device to move to a new line</a:t>
            </a:r>
            <a:endParaRPr lang="en-US" altLang="en-US" sz="2000">
              <a:latin typeface="Georgia" panose="02040502050405020303" charset="0"/>
            </a:endParaRPr>
          </a:p>
          <a:p>
            <a:pPr marL="640080" lvl="1" indent="-274320" fontAlgn="auto">
              <a:spcAft>
                <a:spcPts val="0"/>
              </a:spcAft>
              <a:buBlip>
                <a:blip r:embed="rId1"/>
              </a:buBlip>
              <a:defRPr/>
            </a:pPr>
            <a:r>
              <a:rPr lang="en-US" altLang="en-US" sz="2000">
                <a:latin typeface="Georgia" panose="02040502050405020303" charset="0"/>
              </a:rPr>
              <a:t>Caused when the characters </a:t>
            </a:r>
            <a:r>
              <a:rPr lang="en-US" altLang="en-US" sz="2000" b="1">
                <a:latin typeface="Georgia" panose="02040502050405020303" charset="0"/>
              </a:rPr>
              <a:t>backslash</a:t>
            </a:r>
            <a:r>
              <a:rPr lang="en-US" altLang="en-US" sz="2000">
                <a:latin typeface="Georgia" panose="02040502050405020303" charset="0"/>
              </a:rPr>
              <a:t> </a:t>
            </a:r>
            <a:r>
              <a:rPr lang="en-US" altLang="en-US" sz="2000">
                <a:solidFill>
                  <a:srgbClr val="FF0000"/>
                </a:solidFill>
                <a:latin typeface="Georgia" panose="02040502050405020303" charset="0"/>
                <a:cs typeface="Courier New" panose="02070309020205020404" pitchFamily="49" charset="0"/>
              </a:rPr>
              <a:t>\</a:t>
            </a:r>
            <a:r>
              <a:rPr lang="en-US" altLang="en-US" sz="2000">
                <a:latin typeface="Georgia" panose="02040502050405020303" charset="0"/>
              </a:rPr>
              <a:t> and </a:t>
            </a:r>
            <a:r>
              <a:rPr lang="en-US" altLang="en-US" sz="2000">
                <a:solidFill>
                  <a:srgbClr val="FF0000"/>
                </a:solidFill>
                <a:latin typeface="Georgia" panose="02040502050405020303" charset="0"/>
                <a:cs typeface="Courier New" panose="02070309020205020404" pitchFamily="49" charset="0"/>
              </a:rPr>
              <a:t>n</a:t>
            </a:r>
            <a:r>
              <a:rPr lang="en-US" altLang="en-US" sz="2000">
                <a:solidFill>
                  <a:srgbClr val="FF0000"/>
                </a:solidFill>
                <a:latin typeface="Georgia" panose="02040502050405020303" charset="0"/>
              </a:rPr>
              <a:t> </a:t>
            </a:r>
            <a:r>
              <a:rPr lang="en-US" altLang="en-US" sz="2000">
                <a:latin typeface="Georgia" panose="02040502050405020303" charset="0"/>
              </a:rPr>
              <a:t>are used together</a:t>
            </a:r>
            <a:endParaRPr lang="en-US" altLang="en-US" sz="2000">
              <a:latin typeface="Georgia" panose="02040502050405020303" charset="0"/>
            </a:endParaRPr>
          </a:p>
          <a:p>
            <a:pPr marL="640080" lvl="1" indent="-274320" fontAlgn="auto">
              <a:spcAft>
                <a:spcPts val="0"/>
              </a:spcAft>
              <a:buBlip>
                <a:blip r:embed="rId1"/>
              </a:buBlip>
              <a:defRPr/>
            </a:pPr>
            <a:r>
              <a:rPr lang="en-US" altLang="en-US" sz="2000">
                <a:latin typeface="Georgia" panose="02040502050405020303" charset="0"/>
              </a:rPr>
              <a:t>Backslash provides an “</a:t>
            </a:r>
            <a:r>
              <a:rPr lang="en-US" altLang="en-US" sz="2000">
                <a:solidFill>
                  <a:srgbClr val="FF0000"/>
                </a:solidFill>
                <a:latin typeface="Georgia" panose="02040502050405020303" charset="0"/>
              </a:rPr>
              <a:t>escape</a:t>
            </a:r>
            <a:r>
              <a:rPr lang="en-US" altLang="en-US" sz="2000">
                <a:latin typeface="Georgia" panose="02040502050405020303" charset="0"/>
              </a:rPr>
              <a:t>” from the normal interpretation of the character that follows</a:t>
            </a:r>
            <a:endParaRPr lang="en-US" altLang="en-US" sz="2000">
              <a:latin typeface="Georgia" panose="02040502050405020303" charset="0"/>
            </a:endParaRPr>
          </a:p>
          <a:p>
            <a:pPr marL="365760" lvl="1" indent="0" fontAlgn="auto">
              <a:spcAft>
                <a:spcPts val="0"/>
              </a:spcAft>
              <a:buNone/>
              <a:defRPr/>
            </a:pPr>
            <a:endParaRPr lang="en-US" altLang="en-US" sz="2000">
              <a:latin typeface="Georgia" panose="02040502050405020303" charset="0"/>
            </a:endParaRPr>
          </a:p>
          <a:p>
            <a:pPr indent="-274320" fontAlgn="auto">
              <a:spcAft>
                <a:spcPts val="0"/>
              </a:spcAft>
              <a:buBlip>
                <a:blip r:embed="rId1"/>
              </a:buBlip>
              <a:defRPr/>
            </a:pPr>
            <a:r>
              <a:rPr lang="en-US" altLang="en-US" sz="2400">
                <a:solidFill>
                  <a:srgbClr val="FF0000"/>
                </a:solidFill>
                <a:latin typeface="Georgia" panose="02040502050405020303" charset="0"/>
              </a:rPr>
              <a:t>Newline</a:t>
            </a:r>
            <a:r>
              <a:rPr lang="en-US" altLang="en-US" sz="2400">
                <a:latin typeface="Georgia" panose="02040502050405020303" charset="0"/>
              </a:rPr>
              <a:t> escape sequences can be </a:t>
            </a:r>
            <a:r>
              <a:rPr lang="en-US" altLang="en-US" sz="2400">
                <a:solidFill>
                  <a:srgbClr val="FF0000"/>
                </a:solidFill>
                <a:latin typeface="Georgia" panose="02040502050405020303" charset="0"/>
              </a:rPr>
              <a:t>placed anywhere</a:t>
            </a:r>
            <a:r>
              <a:rPr lang="en-US" altLang="en-US" sz="2400">
                <a:latin typeface="Georgia" panose="02040502050405020303" charset="0"/>
              </a:rPr>
              <a:t> </a:t>
            </a:r>
            <a:r>
              <a:rPr lang="en-US" altLang="en-US" sz="2400">
                <a:solidFill>
                  <a:srgbClr val="FF0000"/>
                </a:solidFill>
                <a:latin typeface="Georgia" panose="02040502050405020303" charset="0"/>
              </a:rPr>
              <a:t>within</a:t>
            </a:r>
            <a:r>
              <a:rPr lang="en-US" altLang="en-US" sz="2400">
                <a:latin typeface="Georgia" panose="02040502050405020303" charset="0"/>
              </a:rPr>
              <a:t> a message to </a:t>
            </a:r>
            <a:r>
              <a:rPr lang="en-US" altLang="en-US" sz="2400">
                <a:solidFill>
                  <a:srgbClr val="FF0000"/>
                </a:solidFill>
                <a:latin typeface="Georgia" panose="02040502050405020303" charset="0"/>
                <a:cs typeface="Courier New" panose="02070309020205020404" pitchFamily="49" charset="0"/>
              </a:rPr>
              <a:t>cout</a:t>
            </a:r>
            <a:endParaRPr lang="en-US" altLang="en-US" sz="2400">
              <a:solidFill>
                <a:srgbClr val="FF0000"/>
              </a:solidFill>
              <a:latin typeface="Georgia" panose="02040502050405020303" charset="0"/>
              <a:cs typeface="Courier New" panose="02070309020205020404" pitchFamily="49" charset="0"/>
            </a:endParaRPr>
          </a:p>
        </p:txBody>
      </p:sp>
      <p:sp>
        <p:nvSpPr>
          <p:cNvPr id="7" name="Footer Placeholder 3"/>
          <p:cNvSpPr>
            <a:spLocks noGrp="1"/>
          </p:cNvSpPr>
          <p:nvPr>
            <p:ph type="ftr" sz="quarter" idx="11"/>
          </p:nvPr>
        </p:nvSpPr>
        <p:spPr bwMode="auto">
          <a:xfrm>
            <a:off x="5509260" y="6296025"/>
            <a:ext cx="2895600" cy="264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54100" y="838200"/>
            <a:ext cx="7024687" cy="1143000"/>
          </a:xfrm>
        </p:spPr>
        <p:txBody>
          <a:bodyPr/>
          <a:lstStyle/>
          <a:p>
            <a:pPr algn="ctr"/>
            <a:r>
              <a:rPr lang="en-US" altLang="en-US" sz="3400" dirty="0">
                <a:solidFill>
                  <a:schemeClr val="accent1">
                    <a:lumMod val="50000"/>
                  </a:schemeClr>
                </a:solidFill>
                <a:effectLst>
                  <a:outerShdw blurRad="38100" dist="38100" dir="2700000" algn="tl">
                    <a:srgbClr val="000000">
                      <a:alpha val="43137"/>
                    </a:srgbClr>
                  </a:outerShdw>
                </a:effectLst>
              </a:rPr>
              <a:t>The </a:t>
            </a:r>
            <a:r>
              <a:rPr lang="en-US" altLang="en-US" sz="3400" dirty="0" err="1">
                <a:solidFill>
                  <a:schemeClr val="accent1">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cout</a:t>
            </a:r>
            <a:r>
              <a:rPr lang="en-US" altLang="en-US" sz="3400" dirty="0">
                <a:solidFill>
                  <a:schemeClr val="accent1">
                    <a:lumMod val="50000"/>
                  </a:schemeClr>
                </a:solidFill>
                <a:effectLst>
                  <a:outerShdw blurRad="38100" dist="38100" dir="2700000" algn="tl">
                    <a:srgbClr val="000000">
                      <a:alpha val="43137"/>
                    </a:srgbClr>
                  </a:outerShdw>
                </a:effectLst>
              </a:rPr>
              <a:t> Object (cont’d.)</a:t>
            </a:r>
            <a:endParaRPr lang="en-US" altLang="en-US" sz="3400" dirty="0">
              <a:solidFill>
                <a:schemeClr val="accent1">
                  <a:lumMod val="50000"/>
                </a:schemeClr>
              </a:solidFill>
              <a:effectLst>
                <a:outerShdw blurRad="38100" dist="38100" dir="2700000" algn="tl">
                  <a:srgbClr val="000000">
                    <a:alpha val="43137"/>
                  </a:srgbClr>
                </a:outerShdw>
              </a:effectLst>
            </a:endParaRPr>
          </a:p>
        </p:txBody>
      </p:sp>
      <p:pic>
        <p:nvPicPr>
          <p:cNvPr id="57349" name="Picture 10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209800"/>
            <a:ext cx="73326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5029200" y="3810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ln>
                <a:solidFill>
                  <a:srgbClr val="FF0000"/>
                </a:solidFill>
              </a:ln>
            </a:endParaRPr>
          </a:p>
        </p:txBody>
      </p:sp>
      <p:sp>
        <p:nvSpPr>
          <p:cNvPr id="7" name="Oval 6"/>
          <p:cNvSpPr/>
          <p:nvPr/>
        </p:nvSpPr>
        <p:spPr>
          <a:xfrm>
            <a:off x="3962400" y="3810000"/>
            <a:ext cx="1905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ln>
                <a:solidFill>
                  <a:srgbClr val="FF0000"/>
                </a:solidFill>
              </a:ln>
            </a:endParaRPr>
          </a:p>
        </p:txBody>
      </p:sp>
      <p:sp>
        <p:nvSpPr>
          <p:cNvPr id="9" name="Footer Placeholder 3"/>
          <p:cNvSpPr>
            <a:spLocks noGrp="1"/>
          </p:cNvSpPr>
          <p:nvPr>
            <p:ph type="ftr" sz="quarter" idx="11"/>
          </p:nvPr>
        </p:nvSpPr>
        <p:spPr bwMode="auto">
          <a:xfrm>
            <a:off x="5626735" y="6363335"/>
            <a:ext cx="28956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1042988" y="1027113"/>
            <a:ext cx="7024687" cy="8778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Programming Style</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50179" name="Rectangle 3"/>
          <p:cNvSpPr>
            <a:spLocks noGrp="1" noChangeArrowheads="1"/>
          </p:cNvSpPr>
          <p:nvPr>
            <p:ph idx="1"/>
          </p:nvPr>
        </p:nvSpPr>
        <p:spPr>
          <a:xfrm>
            <a:off x="735965" y="2082800"/>
            <a:ext cx="7689215" cy="4044950"/>
          </a:xfrm>
        </p:spPr>
        <p:txBody>
          <a:bodyPr rtlCol="0">
            <a:normAutofit fontScale="90000" lnSpcReduction="20000"/>
          </a:bodyPr>
          <a:lstStyle/>
          <a:p>
            <a:pPr marL="274320" indent="-274320" fontAlgn="auto">
              <a:spcAft>
                <a:spcPts val="0"/>
              </a:spcAft>
              <a:buBlip>
                <a:blip r:embed="rId1"/>
              </a:buBlip>
              <a:defRPr/>
            </a:pPr>
            <a:r>
              <a:rPr lang="en-US" sz="2800" dirty="0">
                <a:latin typeface="Georgia" panose="02040502050405020303" charset="0"/>
              </a:rPr>
              <a:t>Every C++ program must </a:t>
            </a:r>
            <a:r>
              <a:rPr lang="en-US" sz="2800" dirty="0">
                <a:solidFill>
                  <a:srgbClr val="FF0000"/>
                </a:solidFill>
                <a:latin typeface="Georgia" panose="02040502050405020303" charset="0"/>
              </a:rPr>
              <a:t>contain one and only one </a:t>
            </a:r>
            <a:r>
              <a:rPr lang="en-US" sz="2800" dirty="0">
                <a:solidFill>
                  <a:srgbClr val="FF0000"/>
                </a:solidFill>
                <a:latin typeface="Georgia" panose="02040502050405020303" charset="0"/>
                <a:cs typeface="Courier New" panose="02070309020205020404" pitchFamily="49" charset="0"/>
              </a:rPr>
              <a:t>main()</a:t>
            </a:r>
            <a:r>
              <a:rPr lang="en-US" sz="2800" dirty="0">
                <a:solidFill>
                  <a:srgbClr val="FF0000"/>
                </a:solidFill>
                <a:latin typeface="Georgia" panose="02040502050405020303" charset="0"/>
              </a:rPr>
              <a:t> function</a:t>
            </a:r>
            <a:endParaRPr lang="en-US" sz="2800" dirty="0">
              <a:solidFill>
                <a:srgbClr val="FF0000"/>
              </a:solidFill>
              <a:latin typeface="Georgia" panose="02040502050405020303" charset="0"/>
            </a:endParaRPr>
          </a:p>
          <a:p>
            <a:pPr marL="640080" lvl="1" indent="-274320" fontAlgn="auto">
              <a:spcAft>
                <a:spcPts val="0"/>
              </a:spcAft>
              <a:buBlip>
                <a:blip r:embed="rId1"/>
              </a:buBlip>
              <a:defRPr/>
            </a:pPr>
            <a:r>
              <a:rPr lang="en-US" sz="2400" dirty="0">
                <a:latin typeface="Georgia" panose="02040502050405020303" charset="0"/>
              </a:rPr>
              <a:t>Statements included within braces </a:t>
            </a:r>
            <a:r>
              <a:rPr lang="en-US" sz="2400" dirty="0">
                <a:solidFill>
                  <a:srgbClr val="FF0000"/>
                </a:solidFill>
                <a:latin typeface="Georgia" panose="02040502050405020303" charset="0"/>
                <a:cs typeface="Courier New" panose="02070309020205020404" pitchFamily="49" charset="0"/>
              </a:rPr>
              <a:t>{ }</a:t>
            </a:r>
            <a:endParaRPr lang="en-US" sz="2400" dirty="0">
              <a:solidFill>
                <a:srgbClr val="FF0000"/>
              </a:solidFill>
              <a:latin typeface="Georgia" panose="02040502050405020303" charset="0"/>
              <a:cs typeface="Courier New" panose="02070309020205020404" pitchFamily="49" charset="0"/>
            </a:endParaRPr>
          </a:p>
          <a:p>
            <a:pPr marL="365760" lvl="1" indent="0" fontAlgn="auto">
              <a:spcAft>
                <a:spcPts val="0"/>
              </a:spcAft>
              <a:buNone/>
              <a:defRPr/>
            </a:pPr>
            <a:endParaRPr lang="en-US" sz="2400" dirty="0">
              <a:solidFill>
                <a:srgbClr val="FF0000"/>
              </a:solidFill>
              <a:latin typeface="Georgia" panose="02040502050405020303" charset="0"/>
              <a:cs typeface="Courier New" panose="02070309020205020404" pitchFamily="49" charset="0"/>
            </a:endParaRPr>
          </a:p>
          <a:p>
            <a:pPr marL="274320" indent="-274320" fontAlgn="auto">
              <a:spcAft>
                <a:spcPts val="0"/>
              </a:spcAft>
              <a:buBlip>
                <a:blip r:embed="rId1"/>
              </a:buBlip>
              <a:defRPr/>
            </a:pPr>
            <a:r>
              <a:rPr lang="en-US" sz="2800" dirty="0">
                <a:latin typeface="Georgia" panose="02040502050405020303" charset="0"/>
              </a:rPr>
              <a:t>C++ allows flexibility in format for the word </a:t>
            </a:r>
            <a:r>
              <a:rPr lang="en-US" sz="2800" dirty="0">
                <a:latin typeface="Georgia" panose="02040502050405020303" charset="0"/>
                <a:cs typeface="Courier New" panose="02070309020205020404" pitchFamily="49" charset="0"/>
              </a:rPr>
              <a:t>main</a:t>
            </a:r>
            <a:r>
              <a:rPr lang="en-US" sz="2800" dirty="0">
                <a:latin typeface="Georgia" panose="02040502050405020303" charset="0"/>
              </a:rPr>
              <a:t>, the parentheses </a:t>
            </a:r>
            <a:r>
              <a:rPr lang="en-US" sz="2800" dirty="0">
                <a:latin typeface="Georgia" panose="02040502050405020303" charset="0"/>
                <a:cs typeface="Courier New" panose="02070309020205020404" pitchFamily="49" charset="0"/>
              </a:rPr>
              <a:t>( )</a:t>
            </a:r>
            <a:r>
              <a:rPr lang="en-US" sz="2800" dirty="0">
                <a:latin typeface="Georgia" panose="02040502050405020303" charset="0"/>
              </a:rPr>
              <a:t>, and braces </a:t>
            </a:r>
            <a:r>
              <a:rPr lang="en-US" sz="2800" dirty="0">
                <a:latin typeface="Georgia" panose="02040502050405020303" charset="0"/>
                <a:cs typeface="Courier New" panose="02070309020205020404" pitchFamily="49" charset="0"/>
              </a:rPr>
              <a:t>{ }</a:t>
            </a:r>
            <a:endParaRPr lang="en-US" sz="2800" dirty="0">
              <a:latin typeface="Georgia" panose="02040502050405020303" charset="0"/>
              <a:cs typeface="Courier New" panose="02070309020205020404" pitchFamily="49" charset="0"/>
            </a:endParaRPr>
          </a:p>
          <a:p>
            <a:pPr marL="640080" lvl="1" indent="-274320" fontAlgn="auto">
              <a:spcAft>
                <a:spcPts val="0"/>
              </a:spcAft>
              <a:buBlip>
                <a:blip r:embed="rId1"/>
              </a:buBlip>
              <a:defRPr/>
            </a:pPr>
            <a:r>
              <a:rPr lang="en-US" sz="2400" dirty="0">
                <a:latin typeface="Georgia" panose="02040502050405020303" charset="0"/>
              </a:rPr>
              <a:t>More than one statement can be put on line</a:t>
            </a:r>
            <a:endParaRPr lang="en-US" sz="2400" dirty="0">
              <a:latin typeface="Georgia" panose="02040502050405020303" charset="0"/>
            </a:endParaRPr>
          </a:p>
          <a:p>
            <a:pPr marL="640080" lvl="1" indent="-274320" fontAlgn="auto">
              <a:spcAft>
                <a:spcPts val="0"/>
              </a:spcAft>
              <a:buBlip>
                <a:blip r:embed="rId1"/>
              </a:buBlip>
              <a:defRPr/>
            </a:pPr>
            <a:r>
              <a:rPr lang="en-US" sz="2400" dirty="0">
                <a:latin typeface="Georgia" panose="02040502050405020303" charset="0"/>
              </a:rPr>
              <a:t>One statement can be written across lines</a:t>
            </a:r>
            <a:endParaRPr lang="en-US" sz="2400" dirty="0">
              <a:latin typeface="Georgia" panose="02040502050405020303" charset="0"/>
            </a:endParaRPr>
          </a:p>
          <a:p>
            <a:pPr marL="365760" lvl="1" indent="0" fontAlgn="auto">
              <a:spcAft>
                <a:spcPts val="0"/>
              </a:spcAft>
              <a:buNone/>
              <a:defRPr/>
            </a:pPr>
            <a:endParaRPr lang="en-US" sz="2400" dirty="0">
              <a:latin typeface="Georgia" panose="02040502050405020303" charset="0"/>
            </a:endParaRPr>
          </a:p>
          <a:p>
            <a:pPr marL="274320" indent="-274320" fontAlgn="auto">
              <a:spcAft>
                <a:spcPts val="0"/>
              </a:spcAft>
              <a:buBlip>
                <a:blip r:embed="rId1"/>
              </a:buBlip>
              <a:defRPr/>
            </a:pPr>
            <a:r>
              <a:rPr lang="en-US" sz="2800" dirty="0">
                <a:latin typeface="Georgia" panose="02040502050405020303" charset="0"/>
              </a:rPr>
              <a:t>Use </a:t>
            </a:r>
            <a:r>
              <a:rPr lang="en-US" sz="2800" dirty="0">
                <a:solidFill>
                  <a:srgbClr val="FF0000"/>
                </a:solidFill>
                <a:latin typeface="Georgia" panose="02040502050405020303" charset="0"/>
              </a:rPr>
              <a:t>formatting</a:t>
            </a:r>
            <a:r>
              <a:rPr lang="en-US" sz="2800" dirty="0">
                <a:latin typeface="Georgia" panose="02040502050405020303" charset="0"/>
              </a:rPr>
              <a:t> for clarity and ease of program reading</a:t>
            </a:r>
            <a:endParaRPr lang="en-US" sz="2800" dirty="0">
              <a:latin typeface="Georgia" panose="02040502050405020303" charset="0"/>
            </a:endParaRPr>
          </a:p>
        </p:txBody>
      </p:sp>
      <p:sp>
        <p:nvSpPr>
          <p:cNvPr id="7" name="Footer Placeholder 3"/>
          <p:cNvSpPr>
            <a:spLocks noGrp="1"/>
          </p:cNvSpPr>
          <p:nvPr>
            <p:ph type="ftr" sz="quarter" idx="11"/>
          </p:nvPr>
        </p:nvSpPr>
        <p:spPr bwMode="auto">
          <a:xfrm>
            <a:off x="5529580" y="6388735"/>
            <a:ext cx="2895600" cy="2393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1052513" y="1123633"/>
            <a:ext cx="7024687" cy="725487"/>
          </a:xfrm>
        </p:spPr>
        <p:txBody>
          <a:bodyPr rtlCol="0">
            <a:normAutofit/>
          </a:bodyPr>
          <a:lstStyle/>
          <a:p>
            <a:pPr algn="ctr" fontAlgn="auto">
              <a:spcAft>
                <a:spcPts val="0"/>
              </a:spcAft>
              <a:defRPr/>
            </a:pPr>
            <a:r>
              <a:rPr lang="en-US" dirty="0">
                <a:solidFill>
                  <a:schemeClr val="accent1">
                    <a:lumMod val="50000"/>
                  </a:schemeClr>
                </a:solidFill>
                <a:effectLst>
                  <a:outerShdw blurRad="38100" dist="38100" dir="2700000" algn="tl">
                    <a:srgbClr val="000000">
                      <a:alpha val="43137"/>
                    </a:srgbClr>
                  </a:outerShdw>
                </a:effectLst>
              </a:rPr>
              <a:t>Programming Style (cont’d.)</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67586" name="Rectangle 3"/>
          <p:cNvSpPr>
            <a:spLocks noGrp="1" noChangeArrowheads="1"/>
          </p:cNvSpPr>
          <p:nvPr>
            <p:ph idx="1"/>
          </p:nvPr>
        </p:nvSpPr>
        <p:spPr>
          <a:xfrm>
            <a:off x="878205" y="2174240"/>
            <a:ext cx="7373620" cy="3471545"/>
          </a:xfrm>
        </p:spPr>
        <p:txBody>
          <a:bodyPr rtlCol="0">
            <a:normAutofit lnSpcReduction="20000"/>
          </a:bodyPr>
          <a:lstStyle/>
          <a:p>
            <a:pPr indent="-274320" fontAlgn="auto">
              <a:spcAft>
                <a:spcPts val="0"/>
              </a:spcAft>
              <a:buBlip>
                <a:blip r:embed="rId1"/>
              </a:buBlip>
              <a:defRPr/>
            </a:pPr>
            <a:r>
              <a:rPr lang="en-US" altLang="en-US" sz="2400">
                <a:latin typeface="Georgia" panose="02040502050405020303" charset="0"/>
              </a:rPr>
              <a:t>Function name starts in column 1</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a:solidFill>
                  <a:srgbClr val="FF0000"/>
                </a:solidFill>
                <a:latin typeface="Georgia" panose="02040502050405020303" charset="0"/>
              </a:rPr>
              <a:t>Name and parentheses on their own line</a:t>
            </a:r>
            <a:endParaRPr lang="en-US" altLang="en-US" sz="2000">
              <a:solidFill>
                <a:srgbClr val="FF0000"/>
              </a:solidFill>
              <a:latin typeface="Georgia" panose="02040502050405020303" charset="0"/>
            </a:endParaRPr>
          </a:p>
          <a:p>
            <a:pPr marL="365760" lvl="1" indent="0" fontAlgn="auto">
              <a:spcAft>
                <a:spcPts val="0"/>
              </a:spcAft>
              <a:buNone/>
              <a:defRPr/>
            </a:pPr>
            <a:endParaRPr lang="en-US" altLang="en-US" sz="2000">
              <a:solidFill>
                <a:srgbClr val="FF0000"/>
              </a:solidFill>
              <a:latin typeface="Georgia" panose="02040502050405020303" charset="0"/>
            </a:endParaRPr>
          </a:p>
          <a:p>
            <a:pPr indent="-274320" fontAlgn="auto">
              <a:spcAft>
                <a:spcPts val="0"/>
              </a:spcAft>
              <a:buBlip>
                <a:blip r:embed="rId1"/>
              </a:buBlip>
              <a:defRPr/>
            </a:pPr>
            <a:r>
              <a:rPr lang="en-US" altLang="en-US" sz="2400">
                <a:solidFill>
                  <a:srgbClr val="FF0000"/>
                </a:solidFill>
                <a:latin typeface="Georgia" panose="02040502050405020303" charset="0"/>
              </a:rPr>
              <a:t>Opening brace </a:t>
            </a:r>
            <a:r>
              <a:rPr lang="en-US" altLang="en-US" sz="2400">
                <a:latin typeface="Georgia" panose="02040502050405020303" charset="0"/>
              </a:rPr>
              <a:t>of function body on next line</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a:solidFill>
                  <a:srgbClr val="FF0000"/>
                </a:solidFill>
                <a:latin typeface="Georgia" panose="02040502050405020303" charset="0"/>
              </a:rPr>
              <a:t>Aligned with first letter </a:t>
            </a:r>
            <a:r>
              <a:rPr lang="en-US" altLang="en-US" sz="2000">
                <a:latin typeface="Georgia" panose="02040502050405020303" charset="0"/>
              </a:rPr>
              <a:t>of function name</a:t>
            </a:r>
            <a:endParaRPr lang="en-US" altLang="en-US" sz="2000">
              <a:latin typeface="Georgia" panose="02040502050405020303" charset="0"/>
            </a:endParaRPr>
          </a:p>
          <a:p>
            <a:pPr marL="365760" lvl="1" indent="0" fontAlgn="auto">
              <a:spcAft>
                <a:spcPts val="0"/>
              </a:spcAft>
              <a:buNone/>
              <a:defRPr/>
            </a:pPr>
            <a:endParaRPr lang="en-US" altLang="en-US" sz="2000">
              <a:latin typeface="Georgia" panose="02040502050405020303" charset="0"/>
            </a:endParaRPr>
          </a:p>
          <a:p>
            <a:pPr indent="-274320" fontAlgn="auto">
              <a:spcAft>
                <a:spcPts val="0"/>
              </a:spcAft>
              <a:buBlip>
                <a:blip r:embed="rId1"/>
              </a:buBlip>
              <a:defRPr/>
            </a:pPr>
            <a:r>
              <a:rPr lang="en-US" altLang="en-US" sz="2400">
                <a:solidFill>
                  <a:srgbClr val="FF0000"/>
                </a:solidFill>
                <a:latin typeface="Georgia" panose="02040502050405020303" charset="0"/>
              </a:rPr>
              <a:t>Closing brace </a:t>
            </a:r>
            <a:r>
              <a:rPr lang="en-US" altLang="en-US" sz="2400">
                <a:latin typeface="Georgia" panose="02040502050405020303" charset="0"/>
              </a:rPr>
              <a:t>is last line of function</a:t>
            </a:r>
            <a:endParaRPr lang="en-US" altLang="en-US" sz="2400">
              <a:latin typeface="Georgia" panose="02040502050405020303" charset="0"/>
            </a:endParaRPr>
          </a:p>
          <a:p>
            <a:pPr marL="640080" lvl="1" indent="-274320" fontAlgn="auto">
              <a:spcAft>
                <a:spcPts val="0"/>
              </a:spcAft>
              <a:buBlip>
                <a:blip r:embed="rId1"/>
              </a:buBlip>
              <a:defRPr/>
            </a:pPr>
            <a:r>
              <a:rPr lang="en-US" altLang="en-US" sz="2000">
                <a:solidFill>
                  <a:srgbClr val="FF0000"/>
                </a:solidFill>
                <a:latin typeface="Georgia" panose="02040502050405020303" charset="0"/>
              </a:rPr>
              <a:t>Aligned with opening brace</a:t>
            </a:r>
            <a:endParaRPr lang="en-US" altLang="en-US" sz="2000">
              <a:solidFill>
                <a:srgbClr val="FF0000"/>
              </a:solidFill>
              <a:latin typeface="Georgia" panose="02040502050405020303" charset="0"/>
            </a:endParaRPr>
          </a:p>
          <a:p>
            <a:pPr marL="365760" lvl="1" indent="0" fontAlgn="auto">
              <a:spcAft>
                <a:spcPts val="0"/>
              </a:spcAft>
              <a:buNone/>
              <a:defRPr/>
            </a:pPr>
            <a:endParaRPr lang="en-US" altLang="en-US" sz="2000">
              <a:solidFill>
                <a:srgbClr val="FF0000"/>
              </a:solidFill>
              <a:latin typeface="Georgia" panose="02040502050405020303" charset="0"/>
            </a:endParaRPr>
          </a:p>
          <a:p>
            <a:pPr indent="-274320" fontAlgn="auto">
              <a:spcAft>
                <a:spcPts val="0"/>
              </a:spcAft>
              <a:buBlip>
                <a:blip r:embed="rId1"/>
              </a:buBlip>
              <a:defRPr/>
            </a:pPr>
            <a:r>
              <a:rPr lang="en-US" altLang="en-US" sz="2400">
                <a:latin typeface="Georgia" panose="02040502050405020303" charset="0"/>
              </a:rPr>
              <a:t>Standard form highlights the function as a unit</a:t>
            </a:r>
            <a:endParaRPr lang="en-US" altLang="en-US" sz="2400">
              <a:latin typeface="Georgia" panose="02040502050405020303" charset="0"/>
            </a:endParaRPr>
          </a:p>
          <a:p>
            <a:pPr marL="365760" lvl="1" indent="0" fontAlgn="auto">
              <a:spcAft>
                <a:spcPts val="0"/>
              </a:spcAft>
              <a:buNone/>
              <a:defRPr/>
            </a:pPr>
            <a:endParaRPr lang="en-US" altLang="en-US" sz="2400">
              <a:latin typeface="Georgia" panose="02040502050405020303" charset="0"/>
            </a:endParaRPr>
          </a:p>
        </p:txBody>
      </p:sp>
      <p:sp>
        <p:nvSpPr>
          <p:cNvPr id="7" name="Footer Placeholder 3"/>
          <p:cNvSpPr>
            <a:spLocks noGrp="1"/>
          </p:cNvSpPr>
          <p:nvPr>
            <p:ph type="ftr" sz="quarter" idx="11"/>
          </p:nvPr>
        </p:nvSpPr>
        <p:spPr bwMode="auto">
          <a:xfrm>
            <a:off x="5542280" y="6448425"/>
            <a:ext cx="2895600" cy="2908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1042988" y="1027113"/>
            <a:ext cx="7024687" cy="877887"/>
          </a:xfrm>
        </p:spPr>
        <p:txBody>
          <a:bodyPr rtlCol="0">
            <a:normAutofit/>
          </a:bodyPr>
          <a:lstStyle/>
          <a:p>
            <a:pPr algn="ctr" fontAlgn="auto">
              <a:spcAft>
                <a:spcPts val="0"/>
              </a:spcAft>
              <a:defRPr/>
            </a:pPr>
            <a:r>
              <a:rPr lang="en-US" dirty="0">
                <a:solidFill>
                  <a:schemeClr val="accent1">
                    <a:lumMod val="50000"/>
                  </a:schemeClr>
                </a:solidFill>
                <a:effectLst>
                  <a:outerShdw blurRad="38100" dist="38100" dir="2700000" algn="tl">
                    <a:srgbClr val="000000">
                      <a:alpha val="43137"/>
                    </a:srgbClr>
                  </a:outerShdw>
                </a:effectLst>
              </a:rPr>
              <a:t>Programming Style (cont’d.)</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60419" name="Rectangle 3"/>
          <p:cNvSpPr>
            <a:spLocks noGrp="1" noChangeArrowheads="1"/>
          </p:cNvSpPr>
          <p:nvPr>
            <p:ph idx="1"/>
          </p:nvPr>
        </p:nvSpPr>
        <p:spPr>
          <a:xfrm>
            <a:off x="1132840" y="2263775"/>
            <a:ext cx="7182485" cy="2933700"/>
          </a:xfrm>
        </p:spPr>
        <p:txBody>
          <a:bodyPr/>
          <a:lstStyle/>
          <a:p>
            <a:pPr>
              <a:buBlip>
                <a:blip r:embed="rId1"/>
              </a:buBlip>
            </a:pPr>
            <a:r>
              <a:rPr lang="en-US" altLang="en-US" sz="2400">
                <a:latin typeface="Georgia" panose="02040502050405020303" charset="0"/>
              </a:rPr>
              <a:t>Within function, indent statements </a:t>
            </a:r>
            <a:r>
              <a:rPr lang="en-US" altLang="en-US" sz="2400">
                <a:solidFill>
                  <a:srgbClr val="FF0000"/>
                </a:solidFill>
                <a:latin typeface="Georgia" panose="02040502050405020303" charset="0"/>
              </a:rPr>
              <a:t>2-3 spaces</a:t>
            </a:r>
            <a:endParaRPr lang="en-US" altLang="en-US" sz="2400">
              <a:solidFill>
                <a:srgbClr val="FF0000"/>
              </a:solidFill>
              <a:latin typeface="Georgia" panose="02040502050405020303" charset="0"/>
            </a:endParaRPr>
          </a:p>
          <a:p>
            <a:pPr lvl="1">
              <a:buBlip>
                <a:blip r:embed="rId1"/>
              </a:buBlip>
            </a:pPr>
            <a:r>
              <a:rPr lang="en-US" altLang="en-US" sz="2000">
                <a:latin typeface="Georgia" panose="02040502050405020303" charset="0"/>
              </a:rPr>
              <a:t>Creates uniform look for similar statement groups</a:t>
            </a:r>
            <a:endParaRPr lang="en-US" altLang="en-US" sz="2000">
              <a:latin typeface="Georgia" panose="02040502050405020303" charset="0"/>
            </a:endParaRPr>
          </a:p>
          <a:p>
            <a:pPr lvl="1">
              <a:buBlip>
                <a:blip r:embed="rId1"/>
              </a:buBlip>
            </a:pPr>
            <a:r>
              <a:rPr lang="en-US" altLang="en-US" sz="2000">
                <a:solidFill>
                  <a:srgbClr val="FF0000"/>
                </a:solidFill>
                <a:latin typeface="Georgia" panose="02040502050405020303" charset="0"/>
              </a:rPr>
              <a:t>Good programming practice</a:t>
            </a:r>
            <a:endParaRPr lang="en-US" altLang="en-US" sz="2000">
              <a:solidFill>
                <a:srgbClr val="FF0000"/>
              </a:solidFill>
              <a:latin typeface="Georgia" panose="02040502050405020303" charset="0"/>
            </a:endParaRPr>
          </a:p>
          <a:p>
            <a:pPr marL="457200" lvl="1" indent="0">
              <a:buNone/>
            </a:pPr>
            <a:endParaRPr lang="en-US" altLang="en-US" sz="2000">
              <a:solidFill>
                <a:srgbClr val="FF0000"/>
              </a:solidFill>
              <a:latin typeface="Georgia" panose="02040502050405020303" charset="0"/>
            </a:endParaRPr>
          </a:p>
          <a:p>
            <a:pPr>
              <a:buBlip>
                <a:blip r:embed="rId1"/>
              </a:buBlip>
            </a:pPr>
            <a:r>
              <a:rPr lang="en-US" altLang="en-US" sz="2400">
                <a:latin typeface="Georgia" panose="02040502050405020303" charset="0"/>
              </a:rPr>
              <a:t>Final program form should be consistent</a:t>
            </a:r>
            <a:endParaRPr lang="en-US" altLang="en-US" sz="2400">
              <a:latin typeface="Georgia" panose="02040502050405020303" charset="0"/>
            </a:endParaRPr>
          </a:p>
          <a:p>
            <a:pPr lvl="1">
              <a:buBlip>
                <a:blip r:embed="rId1"/>
              </a:buBlip>
            </a:pPr>
            <a:r>
              <a:rPr lang="en-US" altLang="en-US" sz="2000">
                <a:latin typeface="Georgia" panose="02040502050405020303" charset="0"/>
              </a:rPr>
              <a:t>Proper format </a:t>
            </a:r>
            <a:r>
              <a:rPr lang="en-US" altLang="en-US" sz="2000">
                <a:solidFill>
                  <a:srgbClr val="FF0000"/>
                </a:solidFill>
                <a:latin typeface="Georgia" panose="02040502050405020303" charset="0"/>
              </a:rPr>
              <a:t>improves program readability </a:t>
            </a:r>
            <a:r>
              <a:rPr lang="en-US" altLang="en-US" sz="2000">
                <a:latin typeface="Georgia" panose="02040502050405020303" charset="0"/>
              </a:rPr>
              <a:t>and understandability</a:t>
            </a:r>
            <a:endParaRPr lang="en-US" altLang="en-US" sz="2000">
              <a:latin typeface="Georgia" panose="02040502050405020303" charset="0"/>
            </a:endParaRPr>
          </a:p>
        </p:txBody>
      </p:sp>
      <p:sp>
        <p:nvSpPr>
          <p:cNvPr id="7" name="Footer Placeholder 3"/>
          <p:cNvSpPr>
            <a:spLocks noGrp="1"/>
          </p:cNvSpPr>
          <p:nvPr>
            <p:ph type="ftr" sz="quarter" idx="11"/>
          </p:nvPr>
        </p:nvSpPr>
        <p:spPr bwMode="auto">
          <a:xfrm>
            <a:off x="5457825" y="6194425"/>
            <a:ext cx="2895600" cy="3162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1042988" y="1027113"/>
            <a:ext cx="7024687" cy="8778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Comments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53251" name="Rectangle 3"/>
          <p:cNvSpPr>
            <a:spLocks noGrp="1" noChangeArrowheads="1"/>
          </p:cNvSpPr>
          <p:nvPr>
            <p:ph idx="1"/>
          </p:nvPr>
        </p:nvSpPr>
        <p:spPr>
          <a:xfrm>
            <a:off x="1043305" y="2088515"/>
            <a:ext cx="7432040" cy="3973830"/>
          </a:xfrm>
        </p:spPr>
        <p:txBody>
          <a:bodyPr rtlCol="0">
            <a:normAutofit lnSpcReduction="10000"/>
          </a:bodyPr>
          <a:lstStyle/>
          <a:p>
            <a:pPr marL="274320" indent="-274320" fontAlgn="auto">
              <a:spcAft>
                <a:spcPts val="0"/>
              </a:spcAft>
              <a:buBlip>
                <a:blip r:embed="rId1"/>
              </a:buBlip>
              <a:defRPr/>
            </a:pPr>
            <a:r>
              <a:rPr lang="en-US" sz="2400" dirty="0">
                <a:solidFill>
                  <a:srgbClr val="FF0000"/>
                </a:solidFill>
              </a:rPr>
              <a:t>Explanatory remarks </a:t>
            </a:r>
            <a:r>
              <a:rPr lang="en-US" sz="2400" dirty="0"/>
              <a:t>written within program (//)</a:t>
            </a:r>
            <a:endParaRPr lang="en-US" sz="2400" dirty="0"/>
          </a:p>
          <a:p>
            <a:pPr marL="640080" lvl="1" indent="-274320" fontAlgn="auto">
              <a:spcAft>
                <a:spcPts val="0"/>
              </a:spcAft>
              <a:buBlip>
                <a:blip r:embed="rId1"/>
              </a:buBlip>
              <a:defRPr/>
            </a:pPr>
            <a:r>
              <a:rPr lang="en-US" sz="2000" dirty="0"/>
              <a:t>Clarify purpose of the program</a:t>
            </a:r>
            <a:endParaRPr lang="en-US" sz="2000" dirty="0"/>
          </a:p>
          <a:p>
            <a:pPr marL="640080" lvl="1" indent="-274320" fontAlgn="auto">
              <a:spcAft>
                <a:spcPts val="0"/>
              </a:spcAft>
              <a:buBlip>
                <a:blip r:embed="rId1"/>
              </a:buBlip>
              <a:defRPr/>
            </a:pPr>
            <a:r>
              <a:rPr lang="en-US" sz="2000" dirty="0"/>
              <a:t>Describe objective of a group of statements</a:t>
            </a:r>
            <a:endParaRPr lang="en-US" sz="2000" dirty="0"/>
          </a:p>
          <a:p>
            <a:pPr marL="640080" lvl="1" indent="-274320" fontAlgn="auto">
              <a:spcAft>
                <a:spcPts val="0"/>
              </a:spcAft>
              <a:buBlip>
                <a:blip r:embed="rId1"/>
              </a:buBlip>
              <a:defRPr/>
            </a:pPr>
            <a:r>
              <a:rPr lang="en-US" sz="2000" dirty="0"/>
              <a:t>Explain function of a single line of code</a:t>
            </a:r>
            <a:endParaRPr lang="en-US" sz="2000" dirty="0"/>
          </a:p>
          <a:p>
            <a:pPr marL="365760" lvl="1" indent="0" fontAlgn="auto">
              <a:spcAft>
                <a:spcPts val="0"/>
              </a:spcAft>
              <a:buNone/>
              <a:defRPr/>
            </a:pPr>
            <a:endParaRPr lang="en-US" sz="2000" dirty="0"/>
          </a:p>
          <a:p>
            <a:pPr marL="274320" indent="-274320" fontAlgn="auto">
              <a:spcAft>
                <a:spcPts val="0"/>
              </a:spcAft>
              <a:buBlip>
                <a:blip r:embed="rId1"/>
              </a:buBlip>
              <a:defRPr/>
            </a:pPr>
            <a:r>
              <a:rPr lang="en-US" sz="2400" dirty="0">
                <a:solidFill>
                  <a:srgbClr val="FF0000"/>
                </a:solidFill>
              </a:rPr>
              <a:t>Computer ignores all comments</a:t>
            </a:r>
            <a:endParaRPr lang="en-US" sz="2400" dirty="0">
              <a:solidFill>
                <a:srgbClr val="FF0000"/>
              </a:solidFill>
            </a:endParaRPr>
          </a:p>
          <a:p>
            <a:pPr marL="640080" lvl="1" indent="-274320" fontAlgn="auto">
              <a:spcAft>
                <a:spcPts val="0"/>
              </a:spcAft>
              <a:buBlip>
                <a:blip r:embed="rId1"/>
              </a:buBlip>
              <a:defRPr/>
            </a:pPr>
            <a:r>
              <a:rPr lang="en-US" sz="2000" dirty="0"/>
              <a:t>Comments exist only for convenience of reader</a:t>
            </a:r>
            <a:endParaRPr lang="en-US" sz="2000" dirty="0"/>
          </a:p>
          <a:p>
            <a:pPr marL="365760" lvl="1" indent="0" fontAlgn="auto">
              <a:spcAft>
                <a:spcPts val="0"/>
              </a:spcAft>
              <a:buNone/>
              <a:defRPr/>
            </a:pPr>
            <a:endParaRPr lang="en-US" sz="2000" dirty="0"/>
          </a:p>
          <a:p>
            <a:pPr marL="274320" indent="-274320" fontAlgn="auto">
              <a:spcAft>
                <a:spcPts val="0"/>
              </a:spcAft>
              <a:buBlip>
                <a:blip r:embed="rId1"/>
              </a:buBlip>
              <a:defRPr/>
            </a:pPr>
            <a:r>
              <a:rPr lang="en-US" sz="2400" dirty="0"/>
              <a:t>A </a:t>
            </a:r>
            <a:r>
              <a:rPr lang="en-US" sz="2400" dirty="0">
                <a:solidFill>
                  <a:srgbClr val="FF0000"/>
                </a:solidFill>
              </a:rPr>
              <a:t>well-constructed</a:t>
            </a:r>
            <a:r>
              <a:rPr lang="en-US" sz="2400" dirty="0"/>
              <a:t> program should be </a:t>
            </a:r>
            <a:r>
              <a:rPr lang="en-US" sz="2400" dirty="0">
                <a:solidFill>
                  <a:srgbClr val="FF0000"/>
                </a:solidFill>
              </a:rPr>
              <a:t>readable</a:t>
            </a:r>
            <a:r>
              <a:rPr lang="en-US" sz="2400" dirty="0"/>
              <a:t> and </a:t>
            </a:r>
            <a:r>
              <a:rPr lang="en-US" sz="2400" dirty="0">
                <a:solidFill>
                  <a:srgbClr val="FF0000"/>
                </a:solidFill>
              </a:rPr>
              <a:t>understandable</a:t>
            </a:r>
            <a:endParaRPr lang="en-US" sz="2400" dirty="0">
              <a:solidFill>
                <a:srgbClr val="FF0000"/>
              </a:solidFill>
            </a:endParaRPr>
          </a:p>
          <a:p>
            <a:pPr marL="640080" lvl="1" indent="-274320" fontAlgn="auto">
              <a:spcAft>
                <a:spcPts val="0"/>
              </a:spcAft>
              <a:buBlip>
                <a:blip r:embed="rId1"/>
              </a:buBlip>
              <a:defRPr/>
            </a:pPr>
            <a:r>
              <a:rPr lang="en-US" sz="2000" dirty="0"/>
              <a:t>Comments help explain unclear components</a:t>
            </a:r>
            <a:endParaRPr lang="en-US" sz="2000" dirty="0"/>
          </a:p>
        </p:txBody>
      </p:sp>
      <p:sp>
        <p:nvSpPr>
          <p:cNvPr id="7" name="Footer Placeholder 3"/>
          <p:cNvSpPr>
            <a:spLocks noGrp="1"/>
          </p:cNvSpPr>
          <p:nvPr>
            <p:ph type="ftr" sz="quarter" idx="11"/>
          </p:nvPr>
        </p:nvSpPr>
        <p:spPr bwMode="auto">
          <a:xfrm>
            <a:off x="5457825" y="6287770"/>
            <a:ext cx="2895600" cy="264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1042988" y="1027113"/>
            <a:ext cx="7024687" cy="7254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Comments (cont’d.)</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54275" name="Rectangle 3"/>
          <p:cNvSpPr>
            <a:spLocks noGrp="1" noChangeArrowheads="1"/>
          </p:cNvSpPr>
          <p:nvPr>
            <p:ph idx="1"/>
          </p:nvPr>
        </p:nvSpPr>
        <p:spPr>
          <a:xfrm>
            <a:off x="752475" y="2099945"/>
            <a:ext cx="7651750" cy="4224655"/>
          </a:xfrm>
        </p:spPr>
        <p:txBody>
          <a:bodyPr rtlCol="0">
            <a:normAutofit fontScale="70000" lnSpcReduction="10000"/>
          </a:bodyPr>
          <a:lstStyle/>
          <a:p>
            <a:pPr marL="274320" indent="-274320" fontAlgn="auto">
              <a:spcAft>
                <a:spcPts val="0"/>
              </a:spcAft>
              <a:buBlip>
                <a:blip r:embed="rId1"/>
              </a:buBlip>
              <a:defRPr/>
            </a:pPr>
            <a:r>
              <a:rPr lang="en-US" dirty="0">
                <a:latin typeface="Georgia" panose="02040502050405020303" charset="0"/>
              </a:rPr>
              <a:t>Line comment</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Begins with </a:t>
            </a:r>
            <a:r>
              <a:rPr lang="en-US" dirty="0">
                <a:solidFill>
                  <a:srgbClr val="FF0000"/>
                </a:solidFill>
                <a:latin typeface="Georgia" panose="02040502050405020303" charset="0"/>
              </a:rPr>
              <a:t>two slashes</a:t>
            </a:r>
            <a:r>
              <a:rPr lang="en-US" dirty="0">
                <a:latin typeface="Georgia" panose="02040502050405020303" charset="0"/>
              </a:rPr>
              <a:t>(</a:t>
            </a:r>
            <a:r>
              <a:rPr lang="en-US" dirty="0">
                <a:latin typeface="Georgia" panose="02040502050405020303" charset="0"/>
                <a:cs typeface="Courier New" panose="02070309020205020404" pitchFamily="49" charset="0"/>
              </a:rPr>
              <a:t>//</a:t>
            </a:r>
            <a:r>
              <a:rPr lang="en-US" dirty="0">
                <a:latin typeface="Georgia" panose="02040502050405020303" charset="0"/>
              </a:rPr>
              <a:t>) and continues to the end of the line</a:t>
            </a:r>
            <a:endParaRPr lang="en-US" dirty="0">
              <a:latin typeface="Georgia" panose="02040502050405020303" charset="0"/>
            </a:endParaRPr>
          </a:p>
          <a:p>
            <a:pPr marL="640080" lvl="1" indent="-274320" fontAlgn="auto">
              <a:spcAft>
                <a:spcPts val="0"/>
              </a:spcAft>
              <a:buBlip>
                <a:blip r:embed="rId1"/>
              </a:buBlip>
              <a:defRPr/>
            </a:pPr>
            <a:r>
              <a:rPr lang="en-US" dirty="0">
                <a:latin typeface="Georgia" panose="02040502050405020303" charset="0"/>
              </a:rPr>
              <a:t>Can be written on line by itself or at the end of line that contains program code</a:t>
            </a:r>
            <a:endParaRPr lang="en-US" dirty="0">
              <a:latin typeface="Georgia" panose="02040502050405020303" charset="0"/>
            </a:endParaRPr>
          </a:p>
          <a:p>
            <a:pPr lvl="2" indent="0" fontAlgn="auto">
              <a:spcAft>
                <a:spcPts val="0"/>
              </a:spcAft>
              <a:buNone/>
              <a:defRPr/>
            </a:pPr>
            <a:r>
              <a:rPr lang="en-US" dirty="0">
                <a:solidFill>
                  <a:srgbClr val="FF0000"/>
                </a:solidFill>
                <a:latin typeface="Georgia" panose="02040502050405020303" charset="0"/>
                <a:cs typeface="Courier New" panose="02070309020205020404" pitchFamily="49" charset="0"/>
              </a:rPr>
              <a:t>//  this is a line comment</a:t>
            </a:r>
            <a:endParaRPr lang="en-US" dirty="0">
              <a:solidFill>
                <a:srgbClr val="FF0000"/>
              </a:solidFill>
              <a:latin typeface="Georgia" panose="02040502050405020303" charset="0"/>
              <a:cs typeface="Courier New" panose="02070309020205020404" pitchFamily="49" charset="0"/>
            </a:endParaRPr>
          </a:p>
          <a:p>
            <a:pPr lvl="2" indent="0" fontAlgn="auto">
              <a:spcAft>
                <a:spcPts val="0"/>
              </a:spcAft>
              <a:buNone/>
              <a:defRPr/>
            </a:pPr>
            <a:endParaRPr lang="en-US" dirty="0">
              <a:solidFill>
                <a:srgbClr val="FF0000"/>
              </a:solidFill>
              <a:latin typeface="Georgia" panose="02040502050405020303" charset="0"/>
              <a:cs typeface="Courier New" panose="02070309020205020404" pitchFamily="49" charset="0"/>
            </a:endParaRPr>
          </a:p>
          <a:p>
            <a:pPr marL="0" indent="0" fontAlgn="auto">
              <a:spcAft>
                <a:spcPts val="0"/>
              </a:spcAft>
              <a:buNone/>
              <a:defRPr/>
            </a:pPr>
            <a:r>
              <a:rPr lang="en-US" dirty="0">
                <a:latin typeface="Georgia" panose="02040502050405020303" charset="0"/>
              </a:rPr>
              <a:t>Block comment</a:t>
            </a:r>
            <a:endParaRPr lang="en-US" dirty="0">
              <a:latin typeface="Georgia" panose="02040502050405020303" charset="0"/>
            </a:endParaRPr>
          </a:p>
          <a:p>
            <a:pPr marL="640080" lvl="1" indent="-274320" fontAlgn="auto">
              <a:spcAft>
                <a:spcPts val="0"/>
              </a:spcAft>
              <a:buBlip>
                <a:blip r:embed="rId1"/>
              </a:buBlip>
              <a:defRPr/>
            </a:pPr>
            <a:r>
              <a:rPr lang="en-US" dirty="0">
                <a:solidFill>
                  <a:srgbClr val="FF0000"/>
                </a:solidFill>
                <a:latin typeface="Georgia" panose="02040502050405020303" charset="0"/>
              </a:rPr>
              <a:t>Multiple-line comment </a:t>
            </a:r>
            <a:r>
              <a:rPr lang="en-US" dirty="0">
                <a:latin typeface="Georgia" panose="02040502050405020303" charset="0"/>
              </a:rPr>
              <a:t>begins with the symbols </a:t>
            </a:r>
            <a:r>
              <a:rPr lang="en-US" dirty="0">
                <a:solidFill>
                  <a:srgbClr val="FF0000"/>
                </a:solidFill>
                <a:latin typeface="Georgia" panose="02040502050405020303" charset="0"/>
                <a:cs typeface="Courier New" panose="02070309020205020404" pitchFamily="49" charset="0"/>
              </a:rPr>
              <a:t>/*</a:t>
            </a:r>
            <a:r>
              <a:rPr lang="en-US" dirty="0">
                <a:solidFill>
                  <a:srgbClr val="FF0000"/>
                </a:solidFill>
                <a:latin typeface="Georgia" panose="02040502050405020303" charset="0"/>
              </a:rPr>
              <a:t> and ends with the symbols </a:t>
            </a:r>
            <a:r>
              <a:rPr lang="en-US" dirty="0">
                <a:solidFill>
                  <a:srgbClr val="FF0000"/>
                </a:solidFill>
                <a:latin typeface="Georgia" panose="02040502050405020303" charset="0"/>
                <a:cs typeface="Courier New" panose="02070309020205020404" pitchFamily="49" charset="0"/>
              </a:rPr>
              <a:t>*/</a:t>
            </a:r>
            <a:endParaRPr lang="en-US" dirty="0">
              <a:solidFill>
                <a:srgbClr val="FF0000"/>
              </a:solidFill>
              <a:latin typeface="Georgia" panose="02040502050405020303" charset="0"/>
              <a:cs typeface="Courier New" panose="02070309020205020404" pitchFamily="49" charset="0"/>
            </a:endParaRPr>
          </a:p>
          <a:p>
            <a:pPr lvl="2" indent="0" fontAlgn="auto">
              <a:spcAft>
                <a:spcPts val="0"/>
              </a:spcAft>
              <a:buNone/>
              <a:defRPr/>
            </a:pPr>
            <a:r>
              <a:rPr lang="en-US" dirty="0">
                <a:solidFill>
                  <a:srgbClr val="FF0000"/>
                </a:solidFill>
                <a:latin typeface="Georgia" panose="02040502050405020303" charset="0"/>
                <a:cs typeface="Courier New" panose="02070309020205020404" pitchFamily="49" charset="0"/>
              </a:rPr>
              <a:t>/* This is a block comment that</a:t>
            </a:r>
            <a:endParaRPr lang="en-US" dirty="0">
              <a:solidFill>
                <a:srgbClr val="FF0000"/>
              </a:solidFill>
              <a:latin typeface="Georgia" panose="02040502050405020303" charset="0"/>
              <a:cs typeface="Courier New" panose="02070309020205020404" pitchFamily="49" charset="0"/>
            </a:endParaRPr>
          </a:p>
          <a:p>
            <a:pPr lvl="2" indent="0" fontAlgn="auto">
              <a:spcAft>
                <a:spcPts val="0"/>
              </a:spcAft>
              <a:buNone/>
              <a:defRPr/>
            </a:pPr>
            <a:r>
              <a:rPr lang="en-US" dirty="0">
                <a:solidFill>
                  <a:srgbClr val="FF0000"/>
                </a:solidFill>
                <a:latin typeface="Georgia" panose="02040502050405020303" charset="0"/>
                <a:cs typeface="Courier New" panose="02070309020205020404" pitchFamily="49" charset="0"/>
              </a:rPr>
              <a:t>   spans</a:t>
            </a:r>
            <a:endParaRPr lang="en-US" dirty="0">
              <a:solidFill>
                <a:srgbClr val="FF0000"/>
              </a:solidFill>
              <a:latin typeface="Georgia" panose="02040502050405020303" charset="0"/>
              <a:cs typeface="Courier New" panose="02070309020205020404" pitchFamily="49" charset="0"/>
            </a:endParaRPr>
          </a:p>
          <a:p>
            <a:pPr lvl="2" indent="0" fontAlgn="auto">
              <a:spcAft>
                <a:spcPts val="0"/>
              </a:spcAft>
              <a:buNone/>
              <a:defRPr/>
            </a:pPr>
            <a:r>
              <a:rPr lang="en-US" dirty="0">
                <a:solidFill>
                  <a:srgbClr val="FF0000"/>
                </a:solidFill>
                <a:latin typeface="Georgia" panose="02040502050405020303" charset="0"/>
                <a:cs typeface="Courier New" panose="02070309020205020404" pitchFamily="49" charset="0"/>
              </a:rPr>
              <a:t>   three lines */ </a:t>
            </a:r>
            <a:endParaRPr lang="en-US" dirty="0">
              <a:solidFill>
                <a:srgbClr val="FF0000"/>
              </a:solidFill>
              <a:latin typeface="Georgia" panose="02040502050405020303" charset="0"/>
              <a:cs typeface="Courier New" panose="02070309020205020404" pitchFamily="49" charset="0"/>
            </a:endParaRPr>
          </a:p>
        </p:txBody>
      </p:sp>
      <p:sp>
        <p:nvSpPr>
          <p:cNvPr id="7" name="Footer Placeholder 3"/>
          <p:cNvSpPr>
            <a:spLocks noGrp="1"/>
          </p:cNvSpPr>
          <p:nvPr>
            <p:ph type="ftr" sz="quarter" idx="11"/>
          </p:nvPr>
        </p:nvSpPr>
        <p:spPr bwMode="auto">
          <a:xfrm>
            <a:off x="5508625" y="6431280"/>
            <a:ext cx="2895600" cy="2743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ph type="sldNum" sz="quarter" idx="12"/>
          </p:nvPr>
        </p:nvSpPr>
        <p:spPr bwMode="auto">
          <a:xfrm>
            <a:off x="7637145" y="685800"/>
            <a:ext cx="440055" cy="378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a:xfrm>
            <a:off x="1059498" y="1222058"/>
            <a:ext cx="7024687" cy="6492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Common Programming Errors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64514" name="Rectangle 3"/>
          <p:cNvSpPr>
            <a:spLocks noGrp="1" noChangeArrowheads="1"/>
          </p:cNvSpPr>
          <p:nvPr>
            <p:ph idx="1"/>
          </p:nvPr>
        </p:nvSpPr>
        <p:spPr>
          <a:xfrm>
            <a:off x="871538" y="2099945"/>
            <a:ext cx="7586662" cy="3810000"/>
          </a:xfrm>
        </p:spPr>
        <p:txBody>
          <a:bodyPr rtlCol="0">
            <a:normAutofit fontScale="90000"/>
          </a:bodyPr>
          <a:lstStyle/>
          <a:p>
            <a:pPr indent="-274320" fontAlgn="auto">
              <a:spcAft>
                <a:spcPts val="0"/>
              </a:spcAft>
              <a:buBlip>
                <a:blip r:embed="rId1"/>
              </a:buBlip>
              <a:defRPr/>
            </a:pPr>
            <a:r>
              <a:rPr lang="en-US" sz="2400" dirty="0">
                <a:latin typeface="Georgia" panose="02040502050405020303" charset="0"/>
              </a:rPr>
              <a:t>Omitting parentheses after </a:t>
            </a:r>
            <a:r>
              <a:rPr lang="en-US" sz="2400" dirty="0">
                <a:latin typeface="Georgia" panose="02040502050405020303" charset="0"/>
                <a:cs typeface="Courier New" panose="02070309020205020404" pitchFamily="49" charset="0"/>
              </a:rPr>
              <a:t>main( )</a:t>
            </a:r>
            <a:endParaRPr lang="en-US" sz="2400" dirty="0">
              <a:latin typeface="Georgia" panose="02040502050405020303" charset="0"/>
              <a:cs typeface="Courier New" panose="02070309020205020404" pitchFamily="49" charset="0"/>
            </a:endParaRPr>
          </a:p>
          <a:p>
            <a:pPr indent="-274320" fontAlgn="auto">
              <a:spcAft>
                <a:spcPts val="0"/>
              </a:spcAft>
              <a:buBlip>
                <a:blip r:embed="rId1"/>
              </a:buBlip>
              <a:defRPr/>
            </a:pPr>
            <a:r>
              <a:rPr lang="en-US" sz="2400" dirty="0">
                <a:latin typeface="Georgia" panose="02040502050405020303" charset="0"/>
              </a:rPr>
              <a:t>Omitting or incorrectly typing the opening brace </a:t>
            </a:r>
            <a:r>
              <a:rPr lang="en-US" sz="2400" b="1" dirty="0">
                <a:solidFill>
                  <a:srgbClr val="FF0000"/>
                </a:solidFill>
                <a:latin typeface="Lucida Sans Unicode" panose="020B0602030504020204" charset="0"/>
                <a:cs typeface="Courier New" panose="02070309020205020404" pitchFamily="49" charset="0"/>
              </a:rPr>
              <a:t>{</a:t>
            </a:r>
            <a:endParaRPr lang="en-US" sz="2400" b="1" dirty="0">
              <a:solidFill>
                <a:srgbClr val="FF0000"/>
              </a:solidFill>
              <a:latin typeface="Lucida Sans Unicode" panose="020B0602030504020204" charset="0"/>
              <a:cs typeface="Courier New" panose="02070309020205020404" pitchFamily="49" charset="0"/>
            </a:endParaRPr>
          </a:p>
          <a:p>
            <a:pPr marL="640080" lvl="1" indent="-274320" fontAlgn="auto">
              <a:spcAft>
                <a:spcPts val="0"/>
              </a:spcAft>
              <a:buBlip>
                <a:blip r:embed="rId1"/>
              </a:buBlip>
              <a:defRPr/>
            </a:pPr>
            <a:r>
              <a:rPr lang="en-US" sz="2400" dirty="0">
                <a:latin typeface="Georgia" panose="02040502050405020303" charset="0"/>
              </a:rPr>
              <a:t>Opening brace signifies start of function body</a:t>
            </a:r>
            <a:endParaRPr lang="en-US" sz="2400" dirty="0">
              <a:latin typeface="Georgia" panose="02040502050405020303" charset="0"/>
            </a:endParaRPr>
          </a:p>
          <a:p>
            <a:pPr indent="-274320" fontAlgn="auto">
              <a:spcAft>
                <a:spcPts val="0"/>
              </a:spcAft>
              <a:buBlip>
                <a:blip r:embed="rId1"/>
              </a:buBlip>
              <a:defRPr/>
            </a:pPr>
            <a:r>
              <a:rPr lang="en-US" sz="2400" dirty="0">
                <a:latin typeface="Georgia" panose="02040502050405020303" charset="0"/>
              </a:rPr>
              <a:t>Omitting or incorrectly typing the closing brace </a:t>
            </a:r>
            <a:r>
              <a:rPr lang="en-US" sz="2400" b="1" dirty="0">
                <a:solidFill>
                  <a:srgbClr val="FF0000"/>
                </a:solidFill>
                <a:latin typeface="Lucida Sans Unicode" panose="020B0602030504020204" charset="0"/>
                <a:cs typeface="Courier New" panose="02070309020205020404" pitchFamily="49" charset="0"/>
              </a:rPr>
              <a:t>}</a:t>
            </a:r>
            <a:endParaRPr lang="en-US" sz="2400" b="1" dirty="0">
              <a:solidFill>
                <a:srgbClr val="FF0000"/>
              </a:solidFill>
              <a:latin typeface="Lucida Sans Unicode" panose="020B0602030504020204" charset="0"/>
              <a:cs typeface="Courier New" panose="02070309020205020404" pitchFamily="49" charset="0"/>
            </a:endParaRPr>
          </a:p>
          <a:p>
            <a:pPr marL="640080" lvl="1" indent="-274320" fontAlgn="auto">
              <a:spcAft>
                <a:spcPts val="0"/>
              </a:spcAft>
              <a:buBlip>
                <a:blip r:embed="rId1"/>
              </a:buBlip>
              <a:defRPr/>
            </a:pPr>
            <a:r>
              <a:rPr lang="en-US" sz="2400" dirty="0">
                <a:latin typeface="Georgia" panose="02040502050405020303" charset="0"/>
              </a:rPr>
              <a:t>Closing brace signifies end of function</a:t>
            </a:r>
            <a:endParaRPr lang="en-US" sz="2400" dirty="0">
              <a:latin typeface="Georgia" panose="02040502050405020303" charset="0"/>
            </a:endParaRPr>
          </a:p>
          <a:p>
            <a:pPr indent="-274320" fontAlgn="auto">
              <a:spcAft>
                <a:spcPts val="0"/>
              </a:spcAft>
              <a:buBlip>
                <a:blip r:embed="rId1"/>
              </a:buBlip>
              <a:defRPr/>
            </a:pPr>
            <a:r>
              <a:rPr lang="en-US" sz="2400" dirty="0">
                <a:latin typeface="Georgia" panose="02040502050405020303" charset="0"/>
              </a:rPr>
              <a:t>Omitting the semicolon at the end of each statement </a:t>
            </a:r>
            <a:r>
              <a:rPr lang="en-US" sz="2400" dirty="0">
                <a:solidFill>
                  <a:srgbClr val="FF0000"/>
                </a:solidFill>
                <a:latin typeface="Georgia" panose="02040502050405020303" charset="0"/>
              </a:rPr>
              <a:t>;</a:t>
            </a:r>
            <a:endParaRPr lang="en-US" sz="2400" dirty="0">
              <a:solidFill>
                <a:srgbClr val="FF0000"/>
              </a:solidFill>
              <a:latin typeface="Georgia" panose="02040502050405020303" charset="0"/>
            </a:endParaRPr>
          </a:p>
          <a:p>
            <a:pPr indent="-274320" fontAlgn="auto">
              <a:spcAft>
                <a:spcPts val="0"/>
              </a:spcAft>
              <a:buBlip>
                <a:blip r:embed="rId1"/>
              </a:buBlip>
              <a:defRPr/>
            </a:pPr>
            <a:r>
              <a:rPr lang="en-US" sz="2400" dirty="0">
                <a:latin typeface="Georgia" panose="02040502050405020303" charset="0"/>
              </a:rPr>
              <a:t>Adding a semicolon after the preprocessor command </a:t>
            </a:r>
            <a:endParaRPr lang="en-US" sz="2400" dirty="0">
              <a:latin typeface="Georgia" panose="02040502050405020303" charset="0"/>
            </a:endParaRPr>
          </a:p>
          <a:p>
            <a:pPr marL="68580" indent="0" fontAlgn="auto">
              <a:spcAft>
                <a:spcPts val="0"/>
              </a:spcAft>
              <a:buBlip>
                <a:blip r:embed="rId1"/>
              </a:buBlip>
              <a:defRPr/>
            </a:pPr>
            <a:endParaRPr lang="en-US" sz="2400" dirty="0">
              <a:latin typeface="Georgia" panose="02040502050405020303" charset="0"/>
            </a:endParaRPr>
          </a:p>
          <a:p>
            <a:pPr marL="303530" lvl="1" indent="0" fontAlgn="auto">
              <a:spcAft>
                <a:spcPts val="0"/>
              </a:spcAft>
              <a:buNone/>
              <a:defRPr/>
            </a:pPr>
            <a:r>
              <a:rPr lang="en-US" sz="2400" dirty="0">
                <a:latin typeface="Georgia" panose="02040502050405020303" charset="0"/>
              </a:rPr>
              <a:t>	#include  &lt;</a:t>
            </a:r>
            <a:r>
              <a:rPr lang="en-US" sz="2400" dirty="0" err="1">
                <a:latin typeface="Georgia" panose="02040502050405020303" charset="0"/>
              </a:rPr>
              <a:t>iostream</a:t>
            </a:r>
            <a:r>
              <a:rPr lang="en-US" sz="2400" dirty="0">
                <a:latin typeface="Georgia" panose="02040502050405020303" charset="0"/>
              </a:rPr>
              <a:t>&gt; </a:t>
            </a:r>
            <a:r>
              <a:rPr lang="en-US" sz="2400" b="1" dirty="0">
                <a:solidFill>
                  <a:srgbClr val="FF0000"/>
                </a:solidFill>
                <a:latin typeface="Georgia" panose="02040502050405020303" charset="0"/>
              </a:rPr>
              <a:t>; </a:t>
            </a:r>
            <a:r>
              <a:rPr lang="en-US" sz="2400" dirty="0">
                <a:solidFill>
                  <a:srgbClr val="FF0000"/>
                </a:solidFill>
                <a:latin typeface="Georgia" panose="02040502050405020303" charset="0"/>
              </a:rPr>
              <a:t>    X (wrong, not needed)</a:t>
            </a:r>
            <a:endParaRPr lang="en-US" sz="2400" dirty="0">
              <a:solidFill>
                <a:srgbClr val="FF0000"/>
              </a:solidFill>
              <a:latin typeface="Georgia" panose="02040502050405020303" charset="0"/>
            </a:endParaRPr>
          </a:p>
          <a:p>
            <a:pPr indent="-274320" fontAlgn="auto">
              <a:spcAft>
                <a:spcPts val="0"/>
              </a:spcAft>
              <a:buBlip>
                <a:blip r:embed="rId1"/>
              </a:buBlip>
              <a:defRPr/>
            </a:pPr>
            <a:endParaRPr lang="en-US" sz="2400" dirty="0">
              <a:latin typeface="Georgia" panose="02040502050405020303" charset="0"/>
            </a:endParaRPr>
          </a:p>
          <a:p>
            <a:pPr indent="-274320" fontAlgn="auto">
              <a:spcAft>
                <a:spcPts val="0"/>
              </a:spcAft>
              <a:defRPr/>
            </a:pPr>
            <a:endParaRPr lang="en-US" sz="2400" dirty="0">
              <a:latin typeface="Georgia" panose="02040502050405020303" charset="0"/>
            </a:endParaRPr>
          </a:p>
        </p:txBody>
      </p:sp>
      <p:sp>
        <p:nvSpPr>
          <p:cNvPr id="6" name="Oval 5"/>
          <p:cNvSpPr/>
          <p:nvPr/>
        </p:nvSpPr>
        <p:spPr>
          <a:xfrm flipV="1">
            <a:off x="4512310" y="5438775"/>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ln>
                <a:solidFill>
                  <a:srgbClr val="FF0000"/>
                </a:solidFill>
              </a:ln>
            </a:endParaRPr>
          </a:p>
        </p:txBody>
      </p:sp>
      <p:sp>
        <p:nvSpPr>
          <p:cNvPr id="2" name="Oval 1"/>
          <p:cNvSpPr/>
          <p:nvPr/>
        </p:nvSpPr>
        <p:spPr>
          <a:xfrm>
            <a:off x="5310505" y="2099945"/>
            <a:ext cx="381000" cy="447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
        <p:nvSpPr>
          <p:cNvPr id="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5"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86765" y="1264285"/>
            <a:ext cx="7418705" cy="582930"/>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Common Programming Errors (cont'd.)</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65538" name="Rectangle 3"/>
          <p:cNvSpPr>
            <a:spLocks noGrp="1" noChangeArrowheads="1"/>
          </p:cNvSpPr>
          <p:nvPr>
            <p:ph idx="1"/>
          </p:nvPr>
        </p:nvSpPr>
        <p:spPr>
          <a:xfrm>
            <a:off x="575310" y="2237740"/>
            <a:ext cx="7882890" cy="3521710"/>
          </a:xfrm>
        </p:spPr>
        <p:txBody>
          <a:bodyPr rtlCol="0">
            <a:normAutofit lnSpcReduction="20000"/>
          </a:bodyPr>
          <a:lstStyle/>
          <a:p>
            <a:pPr indent="-274320" fontAlgn="auto">
              <a:spcAft>
                <a:spcPts val="0"/>
              </a:spcAft>
              <a:buBlip>
                <a:blip r:embed="rId1"/>
              </a:buBlip>
              <a:defRPr/>
            </a:pPr>
            <a:r>
              <a:rPr lang="en-US" sz="2800" dirty="0">
                <a:latin typeface="Georgia" panose="02040502050405020303" charset="0"/>
              </a:rPr>
              <a:t>Misspelling the name of an object or function</a:t>
            </a:r>
            <a:endParaRPr lang="en-US" sz="2800" dirty="0">
              <a:latin typeface="Georgia" panose="02040502050405020303" charset="0"/>
            </a:endParaRPr>
          </a:p>
          <a:p>
            <a:pPr marL="640080" lvl="1" indent="-274320" fontAlgn="auto">
              <a:spcAft>
                <a:spcPts val="0"/>
              </a:spcAft>
              <a:buBlip>
                <a:blip r:embed="rId1"/>
              </a:buBlip>
              <a:defRPr/>
            </a:pPr>
            <a:r>
              <a:rPr lang="en-US" sz="2800" dirty="0">
                <a:latin typeface="Georgia" panose="02040502050405020303" charset="0"/>
              </a:rPr>
              <a:t>Example: Typing </a:t>
            </a:r>
            <a:r>
              <a:rPr lang="en-US" sz="2800" b="1" dirty="0">
                <a:solidFill>
                  <a:srgbClr val="FF0000"/>
                </a:solidFill>
                <a:latin typeface="Lucida Sans Unicode" panose="020B0602030504020204" charset="0"/>
                <a:cs typeface="Courier New" panose="02070309020205020404" pitchFamily="49" charset="0"/>
              </a:rPr>
              <a:t>“cot”</a:t>
            </a:r>
            <a:r>
              <a:rPr lang="en-US" sz="2800" dirty="0">
                <a:latin typeface="Georgia" panose="02040502050405020303" charset="0"/>
              </a:rPr>
              <a:t> instead of </a:t>
            </a:r>
            <a:r>
              <a:rPr lang="en-US" sz="2800" b="1" dirty="0">
                <a:solidFill>
                  <a:srgbClr val="FF0000"/>
                </a:solidFill>
                <a:latin typeface="Lucida Sans Unicode" panose="020B0602030504020204" charset="0"/>
                <a:cs typeface="Courier New" panose="02070309020205020404" pitchFamily="49" charset="0"/>
              </a:rPr>
              <a:t>“</a:t>
            </a:r>
            <a:r>
              <a:rPr lang="en-US" sz="2800" b="1" dirty="0" err="1">
                <a:solidFill>
                  <a:srgbClr val="FF0000"/>
                </a:solidFill>
                <a:latin typeface="Lucida Sans Unicode" panose="020B0602030504020204" charset="0"/>
                <a:cs typeface="Courier New" panose="02070309020205020404" pitchFamily="49" charset="0"/>
              </a:rPr>
              <a:t>cout</a:t>
            </a:r>
            <a:r>
              <a:rPr lang="en-US" sz="2800" b="1" dirty="0">
                <a:solidFill>
                  <a:srgbClr val="FF0000"/>
                </a:solidFill>
                <a:latin typeface="Lucida Sans Unicode" panose="020B0602030504020204" charset="0"/>
                <a:cs typeface="Courier New" panose="02070309020205020404" pitchFamily="49" charset="0"/>
              </a:rPr>
              <a:t>”</a:t>
            </a:r>
            <a:endParaRPr lang="en-US" sz="2800" b="1" dirty="0">
              <a:solidFill>
                <a:srgbClr val="FF0000"/>
              </a:solidFill>
              <a:latin typeface="Lucida Sans Unicode" panose="020B0602030504020204" charset="0"/>
              <a:cs typeface="Courier New" panose="02070309020205020404" pitchFamily="49" charset="0"/>
            </a:endParaRPr>
          </a:p>
          <a:p>
            <a:pPr marL="365760" lvl="1" indent="0" fontAlgn="auto">
              <a:spcAft>
                <a:spcPts val="0"/>
              </a:spcAft>
              <a:buNone/>
              <a:defRPr/>
            </a:pPr>
            <a:endParaRPr lang="en-US" sz="2800" b="1" dirty="0">
              <a:solidFill>
                <a:srgbClr val="FF0000"/>
              </a:solidFill>
              <a:latin typeface="Lucida Sans Unicode" panose="020B0602030504020204" charset="0"/>
              <a:cs typeface="Courier New" panose="02070309020205020404" pitchFamily="49" charset="0"/>
            </a:endParaRPr>
          </a:p>
          <a:p>
            <a:pPr indent="-274320" fontAlgn="auto">
              <a:spcAft>
                <a:spcPts val="0"/>
              </a:spcAft>
              <a:buBlip>
                <a:blip r:embed="rId1"/>
              </a:buBlip>
              <a:defRPr/>
            </a:pPr>
            <a:r>
              <a:rPr lang="en-US" sz="2800" dirty="0">
                <a:latin typeface="Georgia" panose="02040502050405020303" charset="0"/>
              </a:rPr>
              <a:t>Forgetting to close a string sent to </a:t>
            </a:r>
            <a:r>
              <a:rPr lang="en-US" sz="2800" dirty="0" err="1">
                <a:latin typeface="Lucida Sans Unicode" panose="020B0602030504020204" charset="0"/>
                <a:cs typeface="Courier New" panose="02070309020205020404" pitchFamily="49" charset="0"/>
              </a:rPr>
              <a:t>cout</a:t>
            </a:r>
            <a:r>
              <a:rPr lang="en-US" sz="2800" dirty="0">
                <a:latin typeface="Georgia" panose="02040502050405020303" charset="0"/>
              </a:rPr>
              <a:t> with a double-quote symbol </a:t>
            </a:r>
            <a:endParaRPr lang="en-US" sz="2800" dirty="0">
              <a:latin typeface="Georgia" panose="02040502050405020303" charset="0"/>
            </a:endParaRPr>
          </a:p>
          <a:p>
            <a:pPr marL="303530" lvl="1" indent="0" fontAlgn="auto">
              <a:spcAft>
                <a:spcPts val="0"/>
              </a:spcAft>
              <a:buNone/>
              <a:defRPr/>
            </a:pPr>
            <a:r>
              <a:rPr lang="en-US" sz="2800" dirty="0">
                <a:latin typeface="Georgia" panose="02040502050405020303" charset="0"/>
              </a:rPr>
              <a:t>	</a:t>
            </a:r>
            <a:r>
              <a:rPr lang="en-US" sz="2400" dirty="0" err="1">
                <a:latin typeface="Lucida Sans Unicode" panose="020B0602030504020204" charset="0"/>
              </a:rPr>
              <a:t>cout</a:t>
            </a:r>
            <a:r>
              <a:rPr lang="en-US" sz="2400" dirty="0">
                <a:latin typeface="Lucida Sans Unicode" panose="020B0602030504020204" charset="0"/>
              </a:rPr>
              <a:t> &lt;&lt; "Salaam everyone </a:t>
            </a:r>
            <a:endParaRPr lang="en-US" sz="2400" dirty="0">
              <a:latin typeface="Lucida Sans Unicode" panose="020B0602030504020204" charset="0"/>
            </a:endParaRPr>
          </a:p>
          <a:p>
            <a:pPr marL="303530" lvl="1" indent="0" fontAlgn="auto">
              <a:spcAft>
                <a:spcPts val="0"/>
              </a:spcAft>
              <a:buNone/>
              <a:defRPr/>
            </a:pPr>
            <a:r>
              <a:rPr lang="en-US" sz="2400" dirty="0">
                <a:latin typeface="Lucida Sans Unicode" panose="020B0602030504020204" charset="0"/>
              </a:rPr>
              <a:t>     </a:t>
            </a:r>
            <a:endParaRPr lang="en-US" sz="2400" dirty="0">
              <a:solidFill>
                <a:srgbClr val="FF0000"/>
              </a:solidFill>
              <a:latin typeface="Lucida Sans Unicode" panose="020B0602030504020204" charset="0"/>
              <a:sym typeface="+mn-ea"/>
            </a:endParaRPr>
          </a:p>
          <a:p>
            <a:pPr marL="303530" lvl="1" indent="0" fontAlgn="auto">
              <a:spcAft>
                <a:spcPts val="0"/>
              </a:spcAft>
              <a:buBlip>
                <a:blip r:embed="rId1"/>
              </a:buBlip>
              <a:defRPr/>
            </a:pPr>
            <a:r>
              <a:rPr lang="en-US" sz="2800" dirty="0">
                <a:latin typeface="Georgia" panose="02040502050405020303" charset="0"/>
              </a:rPr>
              <a:t>Forgetting the </a:t>
            </a:r>
            <a:r>
              <a:rPr lang="en-US" sz="2800" b="1" dirty="0">
                <a:solidFill>
                  <a:srgbClr val="FF0000"/>
                </a:solidFill>
                <a:latin typeface="Lucida Sans Unicode" panose="020B0602030504020204" charset="0"/>
                <a:cs typeface="Courier New" panose="02070309020205020404" pitchFamily="49" charset="0"/>
              </a:rPr>
              <a:t>\n</a:t>
            </a:r>
            <a:r>
              <a:rPr lang="en-US" sz="2800" b="1" dirty="0">
                <a:latin typeface="Georgia" panose="02040502050405020303" charset="0"/>
              </a:rPr>
              <a:t> </a:t>
            </a:r>
            <a:r>
              <a:rPr lang="en-US" sz="2800" dirty="0">
                <a:latin typeface="Georgia" panose="02040502050405020303" charset="0"/>
              </a:rPr>
              <a:t>to indicate a new line</a:t>
            </a:r>
            <a:endParaRPr lang="en-US" sz="2800" dirty="0">
              <a:latin typeface="Georgia" panose="02040502050405020303" charset="0"/>
            </a:endParaRPr>
          </a:p>
        </p:txBody>
      </p:sp>
      <p:sp>
        <p:nvSpPr>
          <p:cNvPr id="7" name="Footer Placeholder 3"/>
          <p:cNvSpPr>
            <a:spLocks noGrp="1"/>
          </p:cNvSpPr>
          <p:nvPr>
            <p:ph type="ftr" sz="quarter" idx="11"/>
          </p:nvPr>
        </p:nvSpPr>
        <p:spPr bwMode="auto">
          <a:xfrm>
            <a:off x="5400040" y="6330315"/>
            <a:ext cx="2895600" cy="2565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5" name="Text Box 4"/>
          <p:cNvSpPr txBox="1"/>
          <p:nvPr/>
        </p:nvSpPr>
        <p:spPr>
          <a:xfrm>
            <a:off x="5765165" y="4303395"/>
            <a:ext cx="1996440" cy="306705"/>
          </a:xfrm>
          <a:prstGeom prst="rect">
            <a:avLst/>
          </a:prstGeom>
          <a:solidFill>
            <a:schemeClr val="accent2">
              <a:lumMod val="40000"/>
              <a:lumOff val="60000"/>
            </a:schemeClr>
          </a:solidFill>
        </p:spPr>
        <p:txBody>
          <a:bodyPr wrap="none" rtlCol="0">
            <a:spAutoFit/>
          </a:bodyPr>
          <a:p>
            <a:pPr algn="l"/>
            <a:r>
              <a:rPr lang="en-US" sz="1400" b="0">
                <a:latin typeface="Arial Unicode MS" panose="020B0604020202020204" charset="-122"/>
                <a:ea typeface="Arial Unicode MS" panose="020B0604020202020204" charset="-122"/>
              </a:rPr>
              <a:t>missing closing quote </a:t>
            </a:r>
            <a:r>
              <a:rPr lang="en-US" sz="1400" b="0" dirty="0">
                <a:latin typeface="Arial Unicode MS" panose="020B0604020202020204" charset="-122"/>
                <a:ea typeface="Arial Unicode MS" panose="020B0604020202020204" charset="-122"/>
                <a:sym typeface="+mn-ea"/>
              </a:rPr>
              <a:t>"</a:t>
            </a:r>
            <a:endParaRPr lang="en-US" sz="1400" b="0">
              <a:latin typeface="Arial Unicode MS" panose="020B0604020202020204" charset="-122"/>
              <a:ea typeface="Arial Unicode MS" panose="020B0604020202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Slide Number Placeholder 5"/>
          <p:cNvSpPr txBox="1">
            <a:spLocks noGrp="1"/>
          </p:cNvSpPr>
          <p:nvPr>
            <p:ph type="sldNum" sz="quarter" idx="10"/>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chemeClr val="bg1"/>
                </a:solidFill>
              </a:rPr>
            </a:fld>
            <a:endParaRPr lang="en-US" altLang="en-US" sz="1200" dirty="0">
              <a:solidFill>
                <a:schemeClr val="bg1"/>
              </a:solidFill>
            </a:endParaRPr>
          </a:p>
        </p:txBody>
      </p:sp>
      <p:sp>
        <p:nvSpPr>
          <p:cNvPr id="13316" name="Footer Placeholder 4"/>
          <p:cNvSpPr txBox="1">
            <a:spLocks noGrp="1"/>
          </p:cNvSpPr>
          <p:nvPr>
            <p:ph type="ftr" sz="quarter" idx="11"/>
          </p:nvPr>
        </p:nvSpPr>
        <p:spPr>
          <a:xfrm>
            <a:off x="4255135" y="6446520"/>
            <a:ext cx="472821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r>
              <a:rPr lang="en-US" altLang="en-US" sz="1000" dirty="0">
                <a:solidFill>
                  <a:schemeClr val="tx1"/>
                </a:solidFill>
              </a:rPr>
              <a:t>C++ Programming: From Problem Analysis to Program Design, Seventh Edition</a:t>
            </a:r>
            <a:endParaRPr lang="en-US" altLang="en-US" sz="1000" dirty="0">
              <a:solidFill>
                <a:schemeClr val="tx1"/>
              </a:solidFill>
            </a:endParaRPr>
          </a:p>
        </p:txBody>
      </p:sp>
      <p:pic>
        <p:nvPicPr>
          <p:cNvPr id="13317" name="Picture 7"/>
          <p:cNvPicPr>
            <a:picLocks noChangeAspect="1"/>
          </p:cNvPicPr>
          <p:nvPr/>
        </p:nvPicPr>
        <p:blipFill>
          <a:blip r:embed="rId1"/>
          <a:stretch>
            <a:fillRect/>
          </a:stretch>
        </p:blipFill>
        <p:spPr>
          <a:xfrm>
            <a:off x="1548130" y="2182495"/>
            <a:ext cx="6267450" cy="3719513"/>
          </a:xfrm>
          <a:prstGeom prst="rect">
            <a:avLst/>
          </a:prstGeom>
          <a:noFill/>
          <a:ln w="9525">
            <a:noFill/>
          </a:ln>
        </p:spPr>
      </p:pic>
      <p:pic>
        <p:nvPicPr>
          <p:cNvPr id="13318" name="Picture 8"/>
          <p:cNvPicPr>
            <a:picLocks noChangeAspect="1"/>
          </p:cNvPicPr>
          <p:nvPr/>
        </p:nvPicPr>
        <p:blipFill>
          <a:blip r:embed="rId2"/>
          <a:stretch>
            <a:fillRect/>
          </a:stretch>
        </p:blipFill>
        <p:spPr>
          <a:xfrm>
            <a:off x="2226310" y="5902325"/>
            <a:ext cx="4691063" cy="342900"/>
          </a:xfrm>
          <a:prstGeom prst="rect">
            <a:avLst/>
          </a:prstGeom>
          <a:noFill/>
          <a:ln w="9525">
            <a:noFill/>
          </a:ln>
        </p:spPr>
      </p:pic>
      <p:sp>
        <p:nvSpPr>
          <p:cNvPr id="27653" name="Rectangle 2"/>
          <p:cNvSpPr>
            <a:spLocks noGrp="1" noChangeArrowheads="1"/>
          </p:cNvSpPr>
          <p:nvPr/>
        </p:nvSpPr>
        <p:spPr>
          <a:xfrm>
            <a:off x="332105" y="1467602"/>
            <a:ext cx="8229600" cy="582613"/>
          </a:xfrm>
          <a:prstGeom prst="rect">
            <a:avLst/>
          </a:prstGeom>
          <a:noFill/>
          <a:ln w="9525">
            <a:noFill/>
          </a:ln>
        </p:spPr>
        <p:txBody>
          <a:bodyPr anchor="ctr">
            <a:normAutofit/>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pPr algn="ctr" eaLnBrk="1" hangingPunct="1">
              <a:defRPr/>
            </a:pPr>
            <a:r>
              <a:rPr lang="en-US" sz="3200" dirty="0">
                <a:solidFill>
                  <a:schemeClr val="accent1">
                    <a:lumMod val="75000"/>
                  </a:schemeClr>
                </a:solidFill>
                <a:effectLst>
                  <a:outerShdw blurRad="38100" dist="38100" dir="2700000" algn="tl">
                    <a:srgbClr val="000000">
                      <a:alpha val="43137"/>
                    </a:srgbClr>
                  </a:outerShdw>
                </a:effectLst>
              </a:rPr>
              <a:t>Central Processing Unit &amp; Main Memory</a:t>
            </a:r>
            <a:endParaRPr lang="en-US" sz="3200" dirty="0">
              <a:solidFill>
                <a:schemeClr val="accent1">
                  <a:lumMod val="75000"/>
                </a:schemeClr>
              </a:solidFill>
              <a:effectLst>
                <a:outerShdw blurRad="38100" dist="38100" dir="2700000" algn="tl">
                  <a:srgbClr val="000000">
                    <a:alpha val="43137"/>
                  </a:srgbClr>
                </a:outerShdw>
              </a:effectLst>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5" name="Rectangle 2"/>
          <p:cNvSpPr txBox="1">
            <a:spLocks noChangeArrowheads="1"/>
          </p:cNvSpPr>
          <p:nvPr/>
        </p:nvSpPr>
        <p:spPr>
          <a:xfrm>
            <a:off x="6315710" y="48196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042988" y="1027113"/>
            <a:ext cx="7024687" cy="9540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rPr>
              <a:t>What have we learned?</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147459" name="Rectangle 3"/>
          <p:cNvSpPr>
            <a:spLocks noGrp="1" noChangeArrowheads="1"/>
          </p:cNvSpPr>
          <p:nvPr>
            <p:ph idx="1"/>
          </p:nvPr>
        </p:nvSpPr>
        <p:spPr>
          <a:xfrm>
            <a:off x="871855" y="1981200"/>
            <a:ext cx="7408545" cy="4069080"/>
          </a:xfrm>
        </p:spPr>
        <p:txBody>
          <a:bodyPr rtlCol="0">
            <a:normAutofit fontScale="70000" lnSpcReduction="10000"/>
          </a:bodyPr>
          <a:lstStyle/>
          <a:p>
            <a:pPr marL="274320" indent="-274320" fontAlgn="auto">
              <a:spcAft>
                <a:spcPts val="0"/>
              </a:spcAft>
              <a:buBlip>
                <a:blip r:embed="rId1"/>
              </a:buBlip>
              <a:defRPr/>
            </a:pPr>
            <a:r>
              <a:rPr lang="en-US" dirty="0"/>
              <a:t>A C++ program consists of one or more modules</a:t>
            </a:r>
            <a:endParaRPr lang="en-US" dirty="0"/>
          </a:p>
          <a:p>
            <a:pPr marL="640080" lvl="1" indent="-274320" fontAlgn="auto">
              <a:spcAft>
                <a:spcPts val="0"/>
              </a:spcAft>
              <a:buBlip>
                <a:blip r:embed="rId1"/>
              </a:buBlip>
              <a:defRPr/>
            </a:pPr>
            <a:r>
              <a:rPr lang="en-US" dirty="0"/>
              <a:t>One module must be the function </a:t>
            </a:r>
            <a:r>
              <a:rPr lang="en-US" dirty="0">
                <a:latin typeface="Courier New" panose="02070309020205020404" pitchFamily="49" charset="0"/>
                <a:cs typeface="Courier New" panose="02070309020205020404" pitchFamily="49" charset="0"/>
              </a:rPr>
              <a:t>main()</a:t>
            </a:r>
            <a:endParaRPr lang="en-US" dirty="0">
              <a:latin typeface="Courier New" panose="02070309020205020404" pitchFamily="49" charset="0"/>
              <a:cs typeface="Courier New" panose="02070309020205020404" pitchFamily="49" charset="0"/>
            </a:endParaRPr>
          </a:p>
          <a:p>
            <a:pPr marL="640080" lvl="1" indent="-274320" fontAlgn="auto">
              <a:spcAft>
                <a:spcPts val="0"/>
              </a:spcAft>
              <a:buBlip>
                <a:blip r:embed="rId1"/>
              </a:buBlip>
              <a:defRPr/>
            </a:pPr>
            <a:r>
              <a:rPr lang="en-US" dirty="0">
                <a:latin typeface="Courier New" panose="02070309020205020404" pitchFamily="49" charset="0"/>
                <a:cs typeface="Courier New" panose="02070309020205020404" pitchFamily="49" charset="0"/>
              </a:rPr>
              <a:t>main()</a:t>
            </a:r>
            <a:r>
              <a:rPr lang="en-US" dirty="0"/>
              <a:t> is starting point of C++ program</a:t>
            </a:r>
            <a:endParaRPr lang="en-US" dirty="0"/>
          </a:p>
          <a:p>
            <a:pPr marL="365760" lvl="1" indent="0" fontAlgn="auto">
              <a:spcAft>
                <a:spcPts val="0"/>
              </a:spcAft>
              <a:buNone/>
              <a:defRPr/>
            </a:pPr>
            <a:endParaRPr lang="en-US" dirty="0"/>
          </a:p>
          <a:p>
            <a:pPr marL="274320" indent="-274320" fontAlgn="auto">
              <a:spcAft>
                <a:spcPts val="0"/>
              </a:spcAft>
              <a:buBlip>
                <a:blip r:embed="rId1"/>
              </a:buBlip>
              <a:defRPr/>
            </a:pPr>
            <a:r>
              <a:rPr lang="en-US" dirty="0"/>
              <a:t>The simplest C++ program has the form:</a:t>
            </a:r>
            <a:endParaRPr lang="en-US" dirty="0"/>
          </a:p>
          <a:p>
            <a:pPr marL="274320" indent="-274320" fontAlgn="auto">
              <a:spcAft>
                <a:spcPts val="0"/>
              </a:spcAft>
              <a:buBlip>
                <a:blip r:embed="rId1"/>
              </a:buBlip>
              <a:defRPr/>
            </a:pPr>
            <a:endParaRPr lang="en-US" dirty="0"/>
          </a:p>
          <a:p>
            <a:pPr marL="457200" lvl="1" indent="0" fontAlgn="auto">
              <a:spcAft>
                <a:spcPts val="0"/>
              </a:spcAft>
              <a:buNone/>
              <a:defRPr/>
            </a:pPr>
            <a:r>
              <a:rPr lang="en-US" sz="20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#include &lt;iostream&gt;</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using namespaces std;</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int main()</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program statements;</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return 0;</a:t>
            </a:r>
            <a:endParaRPr lang="en-US" sz="2000" b="1" dirty="0">
              <a:solidFill>
                <a:srgbClr val="0070C0"/>
              </a:solidFill>
              <a:latin typeface="Courier New" panose="02070309020205020404" pitchFamily="49" charset="0"/>
              <a:cs typeface="Courier New" panose="02070309020205020404" pitchFamily="49" charset="0"/>
            </a:endParaRPr>
          </a:p>
          <a:p>
            <a:pPr marL="457200" lvl="1" indent="0" fontAlgn="auto">
              <a:spcAft>
                <a:spcPts val="0"/>
              </a:spcAft>
              <a:buNone/>
              <a:defRPr/>
            </a:pPr>
            <a:r>
              <a:rPr lang="en-US" sz="2000" b="1" dirty="0">
                <a:solidFill>
                  <a:srgbClr val="0070C0"/>
                </a:solidFill>
                <a:latin typeface="Courier New" panose="02070309020205020404" pitchFamily="49" charset="0"/>
                <a:cs typeface="Courier New" panose="02070309020205020404" pitchFamily="49" charset="0"/>
              </a:rPr>
              <a:t>	}</a:t>
            </a:r>
            <a:r>
              <a:rPr lang="en-US" b="1" dirty="0">
                <a:solidFill>
                  <a:srgbClr val="0070C0"/>
                </a:solidFill>
              </a:rPr>
              <a:t>	</a:t>
            </a:r>
            <a:r>
              <a:rPr lang="en-US" b="1" dirty="0">
                <a:solidFill>
                  <a:srgbClr val="FF0000"/>
                </a:solidFill>
              </a:rPr>
              <a:t>	</a:t>
            </a:r>
            <a:endParaRPr lang="en-US" b="1" dirty="0">
              <a:solidFill>
                <a:srgbClr val="FF0000"/>
              </a:solidFill>
            </a:endParaRPr>
          </a:p>
        </p:txBody>
      </p:sp>
      <p:sp>
        <p:nvSpPr>
          <p:cNvPr id="7" name="Footer Placeholder 3"/>
          <p:cNvSpPr>
            <a:spLocks noGrp="1"/>
          </p:cNvSpPr>
          <p:nvPr>
            <p:ph type="ftr" sz="quarter" idx="11"/>
          </p:nvPr>
        </p:nvSpPr>
        <p:spPr bwMode="auto">
          <a:xfrm>
            <a:off x="3124200" y="6245225"/>
            <a:ext cx="2895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a:xfrm>
            <a:off x="1042988" y="1027113"/>
            <a:ext cx="7024687" cy="877887"/>
          </a:xfrm>
        </p:spPr>
        <p:txBody>
          <a:bodyPr rtlCol="0">
            <a:normAutofit/>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sym typeface="+mn-ea"/>
              </a:rPr>
              <a:t>What have we learned?(cont'd.)</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74754" name="Rectangle 3"/>
          <p:cNvSpPr>
            <a:spLocks noGrp="1" noChangeArrowheads="1"/>
          </p:cNvSpPr>
          <p:nvPr>
            <p:ph idx="1"/>
          </p:nvPr>
        </p:nvSpPr>
        <p:spPr>
          <a:xfrm>
            <a:off x="457200" y="2099310"/>
            <a:ext cx="8229600" cy="3799205"/>
          </a:xfrm>
        </p:spPr>
        <p:txBody>
          <a:bodyPr rtlCol="0">
            <a:normAutofit fontScale="90000" lnSpcReduction="10000"/>
          </a:bodyPr>
          <a:lstStyle/>
          <a:p>
            <a:pPr indent="-274320" fontAlgn="auto">
              <a:spcAft>
                <a:spcPts val="0"/>
              </a:spcAft>
              <a:buBlip>
                <a:blip r:embed="rId1"/>
              </a:buBlip>
              <a:defRPr/>
            </a:pPr>
            <a:r>
              <a:rPr lang="en-US" altLang="en-US" sz="2800" dirty="0">
                <a:solidFill>
                  <a:schemeClr val="tx1"/>
                </a:solidFill>
                <a:latin typeface="Georgia" panose="02040502050405020303" charset="0"/>
              </a:rPr>
              <a:t>C++ statements are terminated by a semicolon</a:t>
            </a:r>
            <a:r>
              <a:rPr lang="en-US" altLang="en-US" sz="2800" dirty="0">
                <a:solidFill>
                  <a:srgbClr val="FF0000"/>
                </a:solidFill>
                <a:latin typeface="Georgia" panose="02040502050405020303" charset="0"/>
              </a:rPr>
              <a:t> ;</a:t>
            </a:r>
            <a:endParaRPr lang="en-US" altLang="en-US" sz="2800" dirty="0">
              <a:solidFill>
                <a:srgbClr val="FF0000"/>
              </a:solidFill>
              <a:latin typeface="Georgia" panose="02040502050405020303" charset="0"/>
            </a:endParaRPr>
          </a:p>
          <a:p>
            <a:pPr indent="-274320" fontAlgn="auto">
              <a:spcAft>
                <a:spcPts val="0"/>
              </a:spcAft>
              <a:buBlip>
                <a:blip r:embed="rId1"/>
              </a:buBlip>
              <a:defRPr/>
            </a:pPr>
            <a:r>
              <a:rPr lang="en-US" altLang="en-US" sz="2800" dirty="0">
                <a:latin typeface="Georgia" panose="02040502050405020303" charset="0"/>
              </a:rPr>
              <a:t>Standard library contains many functions and classes</a:t>
            </a:r>
            <a:endParaRPr lang="en-US" altLang="en-US" sz="2800" dirty="0">
              <a:latin typeface="Georgia" panose="02040502050405020303" charset="0"/>
            </a:endParaRPr>
          </a:p>
          <a:p>
            <a:pPr marL="640080" lvl="1" indent="-274320" fontAlgn="auto">
              <a:spcAft>
                <a:spcPts val="0"/>
              </a:spcAft>
              <a:buBlip>
                <a:blip r:embed="rId1"/>
              </a:buBlip>
              <a:defRPr/>
            </a:pPr>
            <a:r>
              <a:rPr lang="en-US" altLang="en-US" sz="2400" dirty="0">
                <a:latin typeface="Georgia" panose="02040502050405020303" charset="0"/>
              </a:rPr>
              <a:t>Standard Library provided with C++ compiler</a:t>
            </a:r>
            <a:endParaRPr lang="en-US" altLang="en-US" sz="2400" dirty="0">
              <a:latin typeface="Georgia" panose="02040502050405020303" charset="0"/>
            </a:endParaRPr>
          </a:p>
          <a:p>
            <a:pPr marL="640080" lvl="1" indent="-274320" fontAlgn="auto">
              <a:spcAft>
                <a:spcPts val="0"/>
              </a:spcAft>
              <a:buBlip>
                <a:blip r:embed="rId1"/>
              </a:buBlip>
              <a:defRPr/>
            </a:pPr>
            <a:r>
              <a:rPr lang="en-US" altLang="en-US" sz="2400" dirty="0">
                <a:latin typeface="Georgia" panose="02040502050405020303" charset="0"/>
              </a:rPr>
              <a:t>Includes </a:t>
            </a:r>
            <a:r>
              <a:rPr lang="en-US" altLang="en-US" sz="2400" dirty="0">
                <a:latin typeface="Georgia" panose="02040502050405020303" charset="0"/>
                <a:cs typeface="Courier New" panose="02070309020205020404" pitchFamily="49" charset="0"/>
              </a:rPr>
              <a:t>&lt;</a:t>
            </a:r>
            <a:r>
              <a:rPr lang="en-US" altLang="en-US" sz="2400" dirty="0" err="1">
                <a:latin typeface="Georgia" panose="02040502050405020303" charset="0"/>
                <a:cs typeface="Courier New" panose="02070309020205020404" pitchFamily="49" charset="0"/>
              </a:rPr>
              <a:t>iostream</a:t>
            </a:r>
            <a:r>
              <a:rPr lang="en-US" altLang="en-US" sz="2400" dirty="0">
                <a:latin typeface="Georgia" panose="02040502050405020303" charset="0"/>
                <a:cs typeface="Courier New" panose="02070309020205020404" pitchFamily="49" charset="0"/>
              </a:rPr>
              <a:t>&gt;</a:t>
            </a:r>
            <a:r>
              <a:rPr lang="en-US" altLang="en-US" sz="2400" dirty="0">
                <a:latin typeface="Georgia" panose="02040502050405020303" charset="0"/>
              </a:rPr>
              <a:t> for input and output</a:t>
            </a:r>
            <a:endParaRPr lang="en-US" altLang="en-US" sz="2400" dirty="0">
              <a:latin typeface="Georgia" panose="02040502050405020303" charset="0"/>
            </a:endParaRPr>
          </a:p>
          <a:p>
            <a:pPr marL="365760" lvl="1" indent="0" fontAlgn="auto">
              <a:spcAft>
                <a:spcPts val="0"/>
              </a:spcAft>
              <a:buNone/>
              <a:defRPr/>
            </a:pPr>
            <a:endParaRPr lang="en-US" altLang="en-US" sz="2400" dirty="0">
              <a:latin typeface="Georgia" panose="02040502050405020303" charset="0"/>
            </a:endParaRPr>
          </a:p>
          <a:p>
            <a:pPr indent="-274320" fontAlgn="auto">
              <a:spcAft>
                <a:spcPts val="0"/>
              </a:spcAft>
              <a:buBlip>
                <a:blip r:embed="rId1"/>
              </a:buBlip>
              <a:defRPr/>
            </a:pPr>
            <a:r>
              <a:rPr lang="en-US" altLang="en-US" sz="2800" dirty="0" err="1">
                <a:latin typeface="Georgia" panose="02040502050405020303" charset="0"/>
                <a:cs typeface="Courier New" panose="02070309020205020404" pitchFamily="49" charset="0"/>
              </a:rPr>
              <a:t>cout</a:t>
            </a:r>
            <a:r>
              <a:rPr lang="en-US" altLang="en-US" sz="2800" dirty="0">
                <a:latin typeface="Georgia" panose="02040502050405020303" charset="0"/>
              </a:rPr>
              <a:t> object displays text or numeric results</a:t>
            </a:r>
            <a:endParaRPr lang="en-US" altLang="en-US" sz="2800" dirty="0">
              <a:latin typeface="Georgia" panose="02040502050405020303" charset="0"/>
            </a:endParaRPr>
          </a:p>
          <a:p>
            <a:pPr marL="640080" lvl="1" indent="-274320" fontAlgn="auto">
              <a:spcAft>
                <a:spcPts val="0"/>
              </a:spcAft>
              <a:buBlip>
                <a:blip r:embed="rId1"/>
              </a:buBlip>
              <a:defRPr/>
            </a:pPr>
            <a:r>
              <a:rPr lang="en-US" altLang="en-US" sz="2800" dirty="0">
                <a:latin typeface="Georgia" panose="02040502050405020303" charset="0"/>
              </a:rPr>
              <a:t>Stream of characters is sent to </a:t>
            </a:r>
            <a:r>
              <a:rPr lang="en-US" altLang="en-US" sz="2400" dirty="0" err="1">
                <a:latin typeface="Lucida Sans Unicode" panose="020B0602030504020204" charset="0"/>
                <a:cs typeface="Courier New" panose="02070309020205020404" pitchFamily="49" charset="0"/>
              </a:rPr>
              <a:t>cout</a:t>
            </a:r>
            <a:r>
              <a:rPr lang="en-US" altLang="en-US" sz="2800" dirty="0">
                <a:latin typeface="Georgia" panose="02040502050405020303" charset="0"/>
              </a:rPr>
              <a:t> by:</a:t>
            </a:r>
            <a:endParaRPr lang="en-US" altLang="en-US" sz="2800" dirty="0">
              <a:latin typeface="Georgia" panose="02040502050405020303" charset="0"/>
            </a:endParaRPr>
          </a:p>
          <a:p>
            <a:pPr lvl="2" fontAlgn="auto">
              <a:spcAft>
                <a:spcPts val="0"/>
              </a:spcAft>
              <a:buBlip>
                <a:blip r:embed="rId1"/>
              </a:buBlip>
              <a:defRPr/>
            </a:pPr>
            <a:r>
              <a:rPr lang="en-US" altLang="en-US" dirty="0">
                <a:latin typeface="Georgia" panose="02040502050405020303" charset="0"/>
              </a:rPr>
              <a:t>Enclosing characters in </a:t>
            </a:r>
            <a:r>
              <a:rPr lang="en-US" altLang="en-US" dirty="0">
                <a:solidFill>
                  <a:srgbClr val="FF0000"/>
                </a:solidFill>
                <a:latin typeface="Georgia" panose="02040502050405020303" charset="0"/>
              </a:rPr>
              <a:t>double quotes  </a:t>
            </a:r>
            <a:r>
              <a:rPr lang="en-US" dirty="0">
                <a:solidFill>
                  <a:srgbClr val="FF0000"/>
                </a:solidFill>
                <a:latin typeface="Lucida Sans Unicode" panose="020B0602030504020204" charset="0"/>
                <a:sym typeface="+mn-ea"/>
              </a:rPr>
              <a:t>"</a:t>
            </a:r>
            <a:r>
              <a:rPr lang="en-US" altLang="en-US" dirty="0">
                <a:solidFill>
                  <a:srgbClr val="FF0000"/>
                </a:solidFill>
                <a:latin typeface="Georgia" panose="02040502050405020303" charset="0"/>
                <a:cs typeface="Courier New" panose="02070309020205020404" pitchFamily="49" charset="0"/>
              </a:rPr>
              <a:t> </a:t>
            </a:r>
            <a:r>
              <a:rPr lang="en-US" dirty="0">
                <a:solidFill>
                  <a:srgbClr val="FF0000"/>
                </a:solidFill>
                <a:latin typeface="Lucida Sans Unicode" panose="020B0602030504020204" charset="0"/>
                <a:sym typeface="+mn-ea"/>
              </a:rPr>
              <a:t>"</a:t>
            </a:r>
            <a:endParaRPr lang="en-US" altLang="en-US" dirty="0">
              <a:solidFill>
                <a:srgbClr val="FF0000"/>
              </a:solidFill>
              <a:latin typeface="Lucida Sans Unicode" panose="020B0602030504020204" charset="0"/>
              <a:cs typeface="Courier New" panose="02070309020205020404" pitchFamily="49" charset="0"/>
              <a:sym typeface="+mn-ea"/>
            </a:endParaRPr>
          </a:p>
          <a:p>
            <a:pPr lvl="2" fontAlgn="auto">
              <a:spcAft>
                <a:spcPts val="0"/>
              </a:spcAft>
              <a:buBlip>
                <a:blip r:embed="rId1"/>
              </a:buBlip>
              <a:defRPr/>
            </a:pPr>
            <a:r>
              <a:rPr lang="en-US" altLang="en-US" dirty="0">
                <a:latin typeface="Georgia" panose="02040502050405020303" charset="0"/>
              </a:rPr>
              <a:t>Using the </a:t>
            </a:r>
            <a:r>
              <a:rPr lang="en-US" altLang="en-US" dirty="0">
                <a:solidFill>
                  <a:srgbClr val="FF0000"/>
                </a:solidFill>
                <a:latin typeface="Georgia" panose="02040502050405020303" charset="0"/>
              </a:rPr>
              <a:t>insertion</a:t>
            </a:r>
            <a:r>
              <a:rPr lang="en-US" altLang="en-US" dirty="0">
                <a:latin typeface="Georgia" panose="02040502050405020303" charset="0"/>
              </a:rPr>
              <a:t> (“put to”) </a:t>
            </a:r>
            <a:r>
              <a:rPr lang="en-US" altLang="en-US" dirty="0">
                <a:solidFill>
                  <a:srgbClr val="FF0000"/>
                </a:solidFill>
                <a:latin typeface="Georgia" panose="02040502050405020303" charset="0"/>
              </a:rPr>
              <a:t>operator</a:t>
            </a:r>
            <a:r>
              <a:rPr lang="en-US" altLang="en-US" dirty="0">
                <a:latin typeface="Georgia" panose="02040502050405020303" charset="0"/>
              </a:rPr>
              <a:t>, </a:t>
            </a:r>
            <a:r>
              <a:rPr lang="en-US" altLang="en-US" b="1" dirty="0">
                <a:solidFill>
                  <a:srgbClr val="FF0000"/>
                </a:solidFill>
                <a:latin typeface="Georgia" panose="02040502050405020303" charset="0"/>
                <a:cs typeface="Courier New" panose="02070309020205020404" pitchFamily="49" charset="0"/>
              </a:rPr>
              <a:t>&lt;&lt;</a:t>
            </a:r>
            <a:endParaRPr lang="en-US" altLang="en-US" b="1" dirty="0">
              <a:solidFill>
                <a:srgbClr val="FF0000"/>
              </a:solidFill>
              <a:latin typeface="Georgia" panose="02040502050405020303" charset="0"/>
              <a:cs typeface="Courier New" panose="02070309020205020404" pitchFamily="49" charset="0"/>
            </a:endParaRPr>
          </a:p>
        </p:txBody>
      </p:sp>
      <p:sp>
        <p:nvSpPr>
          <p:cNvPr id="66564" name="Footer Placeholder 3"/>
          <p:cNvSpPr>
            <a:spLocks noGrp="1"/>
          </p:cNvSpPr>
          <p:nvPr>
            <p:ph type="ftr" sz="quarter" idx="11"/>
          </p:nvPr>
        </p:nvSpPr>
        <p:spPr bwMode="auto">
          <a:xfrm>
            <a:off x="3124200" y="6245225"/>
            <a:ext cx="2895600" cy="3536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665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FA9EB623-A9A0-4DCE-8E5D-D231D6953540}" type="slidenum">
              <a:rPr lang="en-US" altLang="en-US" sz="1000" b="0">
                <a:solidFill>
                  <a:schemeClr val="tx1"/>
                </a:solidFill>
                <a:latin typeface="Arial" panose="020B0604020202020204" pitchFamily="34" charset="0"/>
              </a:rPr>
            </a:fld>
            <a:endParaRPr lang="en-US" altLang="en-US" sz="1000" b="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4"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a:xfrm>
            <a:off x="890905" y="1165860"/>
            <a:ext cx="7362190" cy="708025"/>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sym typeface="+mn-ea"/>
              </a:rPr>
              <a:t>In-class Activity (Due 19/9 before class)</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74754" name="Rectangle 3"/>
          <p:cNvSpPr>
            <a:spLocks noGrp="1" noChangeArrowheads="1"/>
          </p:cNvSpPr>
          <p:nvPr>
            <p:ph idx="1"/>
          </p:nvPr>
        </p:nvSpPr>
        <p:spPr>
          <a:xfrm>
            <a:off x="457200" y="2099310"/>
            <a:ext cx="8229600" cy="4171950"/>
          </a:xfrm>
        </p:spPr>
        <p:txBody>
          <a:bodyPr rtlCol="0">
            <a:normAutofit fontScale="62500"/>
          </a:bodyPr>
          <a:lstStyle/>
          <a:p>
            <a:pPr marL="525780" indent="-457200" fontAlgn="auto">
              <a:spcAft>
                <a:spcPts val="0"/>
              </a:spcAft>
              <a:buFont typeface="Wingdings" panose="05000000000000000000" charset="0"/>
              <a:buBlip>
                <a:blip r:embed="rId1"/>
              </a:buBlip>
              <a:defRPr/>
            </a:pPr>
            <a:r>
              <a:rPr lang="en-US" altLang="en-US" dirty="0"/>
              <a:t>Find a partner &amp; get into a group of 2</a:t>
            </a:r>
            <a:endParaRPr lang="en-US" altLang="en-US" dirty="0"/>
          </a:p>
          <a:p>
            <a:pPr marL="525780" indent="-457200" fontAlgn="auto">
              <a:spcAft>
                <a:spcPts val="0"/>
              </a:spcAft>
              <a:buFont typeface="Wingdings" panose="05000000000000000000" charset="0"/>
              <a:buBlip>
                <a:blip r:embed="rId1"/>
              </a:buBlip>
              <a:defRPr/>
            </a:pPr>
            <a:r>
              <a:rPr lang="en-US" altLang="en-US" dirty="0"/>
              <a:t>Describe the algorithm for the following programming problem in </a:t>
            </a:r>
            <a:r>
              <a:rPr lang="en-US" altLang="en-US" dirty="0">
                <a:solidFill>
                  <a:srgbClr val="FF0000"/>
                </a:solidFill>
              </a:rPr>
              <a:t>written English </a:t>
            </a:r>
            <a:r>
              <a:rPr lang="en-US" altLang="en-US" dirty="0">
                <a:solidFill>
                  <a:schemeClr val="tx1"/>
                </a:solidFill>
              </a:rPr>
              <a:t>(break up the problem into smaller parts)</a:t>
            </a:r>
            <a:r>
              <a:rPr lang="en-US" altLang="en-US" dirty="0"/>
              <a:t>.</a:t>
            </a:r>
            <a:endParaRPr lang="en-US" altLang="en-US" dirty="0"/>
          </a:p>
          <a:p>
            <a:pPr marL="525780" indent="-457200" fontAlgn="auto">
              <a:spcAft>
                <a:spcPts val="0"/>
              </a:spcAft>
              <a:buFont typeface="Wingdings" panose="05000000000000000000" charset="0"/>
              <a:buBlip>
                <a:blip r:embed="rId1"/>
              </a:buBlip>
              <a:defRPr/>
            </a:pPr>
            <a:r>
              <a:rPr lang="en-US" altLang="en-US" dirty="0"/>
              <a:t>Draw a step-by-step </a:t>
            </a:r>
            <a:r>
              <a:rPr lang="en-US" altLang="en-US" dirty="0">
                <a:solidFill>
                  <a:srgbClr val="FF0000"/>
                </a:solidFill>
              </a:rPr>
              <a:t>flow chart </a:t>
            </a:r>
            <a:r>
              <a:rPr lang="en-US" altLang="en-US" dirty="0"/>
              <a:t>to represent the problem.</a:t>
            </a:r>
            <a:endParaRPr lang="en-US" altLang="en-US" dirty="0"/>
          </a:p>
          <a:p>
            <a:pPr marL="822960" lvl="1" indent="-457200" fontAlgn="auto">
              <a:spcAft>
                <a:spcPts val="0"/>
              </a:spcAft>
              <a:buClr>
                <a:srgbClr val="455D00"/>
              </a:buClr>
              <a:buFont typeface="SimSun" panose="02010600030101010101" pitchFamily="2" charset="-122"/>
              <a:buChar char="◆"/>
              <a:defRPr/>
            </a:pPr>
            <a:r>
              <a:rPr lang="en-US" altLang="en-US" dirty="0"/>
              <a:t>Sara and Ameena are setting up new cake business. They accept three types of orders : birthday cake, wedding cakes and cup cakes. They are pretty excited about getting the orders in.</a:t>
            </a:r>
            <a:endParaRPr lang="en-US" altLang="en-US" dirty="0"/>
          </a:p>
          <a:p>
            <a:pPr marL="822960" lvl="1" indent="-457200" fontAlgn="auto">
              <a:spcAft>
                <a:spcPts val="0"/>
              </a:spcAft>
              <a:buClr>
                <a:srgbClr val="455D00"/>
              </a:buClr>
              <a:buFont typeface="SimSun" panose="02010600030101010101" pitchFamily="2" charset="-122"/>
              <a:buChar char="◆"/>
              <a:defRPr/>
            </a:pPr>
            <a:r>
              <a:rPr lang="en-US" altLang="en-US" dirty="0"/>
              <a:t>Suppose that the cost of each birthday cake is RM35 per kg, wedding cake is RM55 per kg and cupcake is RM 4.50 per piece. How much money can they earn if customers ordered 3 birthday cakes with 2 kg, 4.5 kg and 3 kg each, 2 wedding cakes with 5 kg and 3.5 kg each and  250 cupcakes? </a:t>
            </a:r>
            <a:endParaRPr lang="en-US" altLang="en-US" dirty="0"/>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8" name="Footer Placeholder 3"/>
          <p:cNvSpPr>
            <a:spLocks noGrp="1"/>
          </p:cNvSpPr>
          <p:nvPr>
            <p:ph type="ftr" sz="quarter" idx="11"/>
          </p:nvPr>
        </p:nvSpPr>
        <p:spPr bwMode="auto">
          <a:xfrm>
            <a:off x="4613275" y="6466205"/>
            <a:ext cx="4408805"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l">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 8th Edition</a:t>
            </a:r>
            <a:endParaRPr lang="en-US" altLang="en-US" sz="1000" b="0" dirty="0">
              <a:solidFill>
                <a:schemeClr val="tx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a:xfrm>
            <a:off x="932815" y="1064260"/>
            <a:ext cx="6703695" cy="582930"/>
          </a:xfrm>
        </p:spPr>
        <p:txBody>
          <a:bodyPr rtlCol="0">
            <a:normAutofit fontScale="90000"/>
          </a:bodyPr>
          <a:lstStyle/>
          <a:p>
            <a:pPr algn="ctr" fontAlgn="auto">
              <a:spcAft>
                <a:spcPts val="0"/>
              </a:spcAft>
              <a:defRPr/>
            </a:pPr>
            <a:r>
              <a:rPr lang="en-US" sz="3400" dirty="0">
                <a:solidFill>
                  <a:schemeClr val="accent1">
                    <a:lumMod val="50000"/>
                  </a:schemeClr>
                </a:solidFill>
                <a:effectLst>
                  <a:outerShdw blurRad="38100" dist="38100" dir="2700000" algn="tl">
                    <a:srgbClr val="000000">
                      <a:alpha val="43137"/>
                    </a:srgbClr>
                  </a:outerShdw>
                </a:effectLst>
                <a:sym typeface="+mn-ea"/>
              </a:rPr>
              <a:t>Example Algorithm </a:t>
            </a:r>
            <a:endParaRPr lang="en-US" sz="3400" dirty="0">
              <a:solidFill>
                <a:schemeClr val="accent1">
                  <a:lumMod val="50000"/>
                </a:schemeClr>
              </a:solidFill>
              <a:effectLst>
                <a:outerShdw blurRad="38100" dist="38100" dir="2700000" algn="tl">
                  <a:srgbClr val="000000">
                    <a:alpha val="43137"/>
                  </a:srgbClr>
                </a:outerShdw>
              </a:effectLst>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231140" y="147320"/>
            <a:ext cx="3200400" cy="609600"/>
          </a:xfrm>
          <a:prstGeom prst="rect">
            <a:avLst/>
          </a:prstGeom>
        </p:spPr>
        <p:txBody>
          <a:bodyPr vert="horz" lIns="91440" tIns="45720" rIns="91440" bIns="45720" rtlCol="0" anchor="b">
            <a:normAutofit fontScale="8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Footer Placeholder 3"/>
          <p:cNvSpPr>
            <a:spLocks noGrp="1"/>
          </p:cNvSpPr>
          <p:nvPr>
            <p:ph type="ftr" sz="quarter" idx="11"/>
          </p:nvPr>
        </p:nvSpPr>
        <p:spPr bwMode="auto">
          <a:xfrm>
            <a:off x="4262755" y="6499225"/>
            <a:ext cx="4370705" cy="2393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fontAlgn="base">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l">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 8th Edition</a:t>
            </a:r>
            <a:endParaRPr lang="en-US" altLang="en-US" sz="1000" b="0" dirty="0">
              <a:solidFill>
                <a:schemeClr val="tx1"/>
              </a:solidFill>
              <a:latin typeface="Arial" panose="020B0604020202020204" pitchFamily="34" charset="0"/>
            </a:endParaRPr>
          </a:p>
        </p:txBody>
      </p:sp>
      <p:sp>
        <p:nvSpPr>
          <p:cNvPr id="74754" name="Rectangle 3"/>
          <p:cNvSpPr>
            <a:spLocks noGrp="1" noChangeArrowheads="1"/>
          </p:cNvSpPr>
          <p:nvPr>
            <p:ph sz="half" idx="1"/>
          </p:nvPr>
        </p:nvSpPr>
        <p:spPr>
          <a:xfrm>
            <a:off x="457200" y="1901190"/>
            <a:ext cx="8087995" cy="4344035"/>
          </a:xfrm>
        </p:spPr>
        <p:txBody>
          <a:bodyPr rtlCol="0">
            <a:normAutofit lnSpcReduction="20000"/>
          </a:bodyPr>
          <a:lstStyle/>
          <a:p>
            <a:pPr marL="525780" indent="-457200" eaLnBrk="1" fontAlgn="auto" latinLnBrk="0" hangingPunct="1">
              <a:spcBef>
                <a:spcPts val="0"/>
              </a:spcBef>
              <a:spcAft>
                <a:spcPts val="1200"/>
              </a:spcAft>
              <a:buFont typeface="Wingdings" panose="05000000000000000000" charset="0"/>
              <a:buBlip>
                <a:blip r:embed="rId1"/>
              </a:buBlip>
              <a:defRPr/>
            </a:pPr>
            <a:r>
              <a:rPr lang="en-US" altLang="en-US" dirty="0">
                <a:latin typeface="Georgia" panose="02040502050405020303" charset="0"/>
              </a:rPr>
              <a:t>Find the volume of a cone:</a:t>
            </a:r>
            <a:endParaRPr lang="en-US" altLang="en-US" dirty="0">
              <a:latin typeface="Georgia" panose="02040502050405020303" charset="0"/>
            </a:endParaRPr>
          </a:p>
          <a:p>
            <a:pPr marL="982980" lvl="1" indent="-457200" fontAlgn="auto">
              <a:spcAft>
                <a:spcPts val="0"/>
              </a:spcAft>
              <a:buFont typeface="Wingdings" panose="05000000000000000000" charset="0"/>
              <a:buBlip>
                <a:blip r:embed="rId1"/>
              </a:buBlip>
              <a:defRPr/>
            </a:pPr>
            <a:r>
              <a:rPr lang="en-US" altLang="en-US" sz="2800" dirty="0">
                <a:latin typeface="Georgia" panose="02040502050405020303" charset="0"/>
              </a:rPr>
              <a:t>volume of cone =    </a:t>
            </a:r>
            <a:r>
              <a:rPr lang="en-US" altLang="en-US" sz="2400" dirty="0">
                <a:latin typeface="Georgia" panose="02040502050405020303" charset="0"/>
                <a:ea typeface="SimSun" panose="02010600030101010101" pitchFamily="2" charset="-122"/>
              </a:rPr>
              <a:t>∏</a:t>
            </a:r>
            <a:r>
              <a:rPr lang="en-US" altLang="en-US" sz="2400" dirty="0">
                <a:latin typeface="Georgia" panose="02040502050405020303" charset="0"/>
              </a:rPr>
              <a:t> x r</a:t>
            </a:r>
            <a:r>
              <a:rPr lang="en-US" altLang="en-US" sz="2400" baseline="30000" dirty="0">
                <a:latin typeface="Georgia" panose="02040502050405020303" charset="0"/>
              </a:rPr>
              <a:t>2</a:t>
            </a:r>
            <a:r>
              <a:rPr lang="en-US" altLang="en-US" sz="2400" dirty="0">
                <a:latin typeface="Georgia" panose="02040502050405020303" charset="0"/>
              </a:rPr>
              <a:t> x h</a:t>
            </a:r>
            <a:endParaRPr lang="en-US" altLang="en-US" sz="2400" dirty="0">
              <a:latin typeface="Georgia" panose="02040502050405020303" charset="0"/>
            </a:endParaRPr>
          </a:p>
          <a:p>
            <a:pPr marL="68580" indent="0" fontAlgn="auto">
              <a:spcAft>
                <a:spcPts val="0"/>
              </a:spcAft>
              <a:buFont typeface="Wingdings" panose="05000000000000000000" charset="0"/>
              <a:buNone/>
              <a:defRPr/>
            </a:pPr>
            <a:endParaRPr lang="en-US" altLang="en-US" dirty="0">
              <a:latin typeface="Georgia" panose="02040502050405020303" charset="0"/>
            </a:endParaRPr>
          </a:p>
          <a:p>
            <a:pPr marL="525780" indent="-457200" fontAlgn="auto">
              <a:spcAft>
                <a:spcPts val="0"/>
              </a:spcAft>
              <a:buFont typeface="Wingdings" panose="05000000000000000000" charset="0"/>
              <a:buBlip>
                <a:blip r:embed="rId1"/>
              </a:buBlip>
              <a:defRPr/>
            </a:pPr>
            <a:r>
              <a:rPr lang="en-US" altLang="en-US" dirty="0">
                <a:latin typeface="Georgia" panose="02040502050405020303" charset="0"/>
              </a:rPr>
              <a:t>Algorithm : </a:t>
            </a:r>
            <a:endParaRPr lang="en-US" altLang="en-US" dirty="0">
              <a:latin typeface="Georgia" panose="02040502050405020303" charset="0"/>
            </a:endParaRPr>
          </a:p>
          <a:p>
            <a:pPr marL="982980" lvl="1" indent="-457200" fontAlgn="auto">
              <a:spcAft>
                <a:spcPts val="0"/>
              </a:spcAft>
              <a:buFont typeface="Wingdings" panose="05000000000000000000" charset="0"/>
              <a:buBlip>
                <a:blip r:embed="rId1"/>
              </a:buBlip>
              <a:defRPr/>
            </a:pPr>
            <a:r>
              <a:rPr lang="en-US" altLang="en-US" sz="2400" dirty="0">
                <a:latin typeface="Georgia" panose="02040502050405020303" charset="0"/>
              </a:rPr>
              <a:t>Get the radius of the cone</a:t>
            </a:r>
            <a:endParaRPr lang="en-US" altLang="en-US" sz="2400" dirty="0">
              <a:latin typeface="Georgia" panose="02040502050405020303" charset="0"/>
            </a:endParaRPr>
          </a:p>
          <a:p>
            <a:pPr marL="982980" lvl="1" indent="-457200" fontAlgn="auto">
              <a:spcAft>
                <a:spcPts val="0"/>
              </a:spcAft>
              <a:buFont typeface="Wingdings" panose="05000000000000000000" charset="0"/>
              <a:buBlip>
                <a:blip r:embed="rId1"/>
              </a:buBlip>
              <a:defRPr/>
            </a:pPr>
            <a:r>
              <a:rPr lang="en-US" altLang="en-US" sz="2400" dirty="0">
                <a:latin typeface="Georgia" panose="02040502050405020303" charset="0"/>
              </a:rPr>
              <a:t>Get the height of the cone</a:t>
            </a:r>
            <a:endParaRPr lang="en-US" altLang="en-US" sz="2400" dirty="0">
              <a:latin typeface="Georgia" panose="02040502050405020303" charset="0"/>
            </a:endParaRPr>
          </a:p>
          <a:p>
            <a:pPr marL="982980" lvl="1" indent="-457200" fontAlgn="auto">
              <a:spcAft>
                <a:spcPts val="0"/>
              </a:spcAft>
              <a:buFont typeface="Wingdings" panose="05000000000000000000" charset="0"/>
              <a:buBlip>
                <a:blip r:embed="rId1"/>
              </a:buBlip>
              <a:defRPr/>
            </a:pPr>
            <a:r>
              <a:rPr lang="en-US" altLang="en-US" sz="2400" dirty="0">
                <a:latin typeface="Georgia" panose="02040502050405020303" charset="0"/>
              </a:rPr>
              <a:t>Calculate the volume using the equation:</a:t>
            </a:r>
            <a:endParaRPr lang="en-US" altLang="en-US" sz="2400" dirty="0">
              <a:latin typeface="Georgia" panose="02040502050405020303" charset="0"/>
            </a:endParaRPr>
          </a:p>
          <a:p>
            <a:pPr marL="457200" lvl="2" indent="0" algn="ctr" fontAlgn="auto">
              <a:spcAft>
                <a:spcPts val="0"/>
              </a:spcAft>
              <a:buFont typeface="Wingdings" panose="05000000000000000000" charset="0"/>
              <a:buNone/>
              <a:defRPr/>
            </a:pPr>
            <a:endParaRPr lang="en-US" altLang="en-US" dirty="0">
              <a:latin typeface="Georgia" panose="02040502050405020303" charset="0"/>
              <a:sym typeface="+mn-ea"/>
            </a:endParaRPr>
          </a:p>
          <a:p>
            <a:pPr marL="457200" lvl="2" indent="0" algn="l" fontAlgn="auto">
              <a:spcAft>
                <a:spcPts val="0"/>
              </a:spcAft>
              <a:buFont typeface="Wingdings" panose="05000000000000000000" charset="0"/>
              <a:buNone/>
              <a:defRPr/>
            </a:pPr>
            <a:r>
              <a:rPr lang="en-US" altLang="en-US" dirty="0">
                <a:solidFill>
                  <a:srgbClr val="0070C0"/>
                </a:solidFill>
                <a:latin typeface="Georgia" panose="02040502050405020303" charset="0"/>
                <a:sym typeface="+mn-ea"/>
              </a:rPr>
              <a:t>        </a:t>
            </a:r>
            <a:r>
              <a:rPr lang="en-US" altLang="en-US" dirty="0">
                <a:solidFill>
                  <a:schemeClr val="tx1"/>
                </a:solidFill>
                <a:latin typeface="Georgia" panose="02040502050405020303" charset="0"/>
                <a:sym typeface="+mn-ea"/>
              </a:rPr>
              <a:t>volume of cone =     </a:t>
            </a:r>
            <a:r>
              <a:rPr lang="en-US" altLang="en-US" dirty="0">
                <a:solidFill>
                  <a:schemeClr val="tx1"/>
                </a:solidFill>
                <a:latin typeface="Georgia" panose="02040502050405020303" charset="0"/>
                <a:ea typeface="SimSun" panose="02010600030101010101" pitchFamily="2" charset="-122"/>
                <a:sym typeface="+mn-ea"/>
              </a:rPr>
              <a:t>∏</a:t>
            </a:r>
            <a:r>
              <a:rPr lang="en-US" altLang="en-US" dirty="0">
                <a:solidFill>
                  <a:schemeClr val="tx1"/>
                </a:solidFill>
                <a:latin typeface="Georgia" panose="02040502050405020303" charset="0"/>
                <a:sym typeface="+mn-ea"/>
              </a:rPr>
              <a:t> x r</a:t>
            </a:r>
            <a:r>
              <a:rPr lang="en-US" altLang="en-US" baseline="30000" dirty="0">
                <a:solidFill>
                  <a:schemeClr val="tx1"/>
                </a:solidFill>
                <a:latin typeface="Georgia" panose="02040502050405020303" charset="0"/>
                <a:sym typeface="+mn-ea"/>
              </a:rPr>
              <a:t>2</a:t>
            </a:r>
            <a:r>
              <a:rPr lang="en-US" altLang="en-US" dirty="0">
                <a:solidFill>
                  <a:schemeClr val="tx1"/>
                </a:solidFill>
                <a:latin typeface="Georgia" panose="02040502050405020303" charset="0"/>
                <a:sym typeface="+mn-ea"/>
              </a:rPr>
              <a:t> x h</a:t>
            </a:r>
            <a:endParaRPr lang="en-US" altLang="en-US" dirty="0">
              <a:solidFill>
                <a:schemeClr val="tx1"/>
              </a:solidFill>
              <a:latin typeface="Georgia" panose="02040502050405020303" charset="0"/>
              <a:sym typeface="+mn-ea"/>
            </a:endParaRPr>
          </a:p>
          <a:p>
            <a:pPr marL="525780" lvl="1" indent="0" fontAlgn="auto">
              <a:spcAft>
                <a:spcPts val="0"/>
              </a:spcAft>
              <a:buFont typeface="Wingdings" panose="05000000000000000000" charset="0"/>
              <a:buNone/>
              <a:defRPr/>
            </a:pPr>
            <a:endParaRPr lang="en-US" altLang="en-US" dirty="0">
              <a:solidFill>
                <a:schemeClr val="tx1"/>
              </a:solidFill>
              <a:latin typeface="Georgia" panose="02040502050405020303" charset="0"/>
              <a:sym typeface="+mn-ea"/>
            </a:endParaRPr>
          </a:p>
        </p:txBody>
      </p:sp>
      <p:graphicFrame>
        <p:nvGraphicFramePr>
          <p:cNvPr id="13" name="Object 12"/>
          <p:cNvGraphicFramePr/>
          <p:nvPr/>
        </p:nvGraphicFramePr>
        <p:xfrm>
          <a:off x="4184015" y="2396490"/>
          <a:ext cx="381000" cy="779780"/>
        </p:xfrm>
        <a:graphic>
          <a:graphicData uri="http://schemas.openxmlformats.org/presentationml/2006/ole">
            <mc:AlternateContent xmlns:mc="http://schemas.openxmlformats.org/markup-compatibility/2006">
              <mc:Choice xmlns:v="urn:schemas-microsoft-com:vml" Requires="v">
                <p:oleObj spid="_x0000_s14" name="" r:id="rId2" imgW="293370" imgH="533400" progId="Equation.KSEE3">
                  <p:embed/>
                </p:oleObj>
              </mc:Choice>
              <mc:Fallback>
                <p:oleObj name="" r:id="rId2" imgW="293370" imgH="533400" progId="Equation.KSEE3">
                  <p:embed/>
                  <p:pic>
                    <p:nvPicPr>
                      <p:cNvPr id="0" name="Picture 13"/>
                      <p:cNvPicPr/>
                      <p:nvPr/>
                    </p:nvPicPr>
                    <p:blipFill>
                      <a:blip r:embed="rId3"/>
                      <a:stretch>
                        <a:fillRect/>
                      </a:stretch>
                    </p:blipFill>
                    <p:spPr>
                      <a:xfrm>
                        <a:off x="4184015" y="2396490"/>
                        <a:ext cx="381000" cy="779780"/>
                      </a:xfrm>
                      <a:prstGeom prst="rect">
                        <a:avLst/>
                      </a:prstGeom>
                    </p:spPr>
                  </p:pic>
                </p:oleObj>
              </mc:Fallback>
            </mc:AlternateContent>
          </a:graphicData>
        </a:graphic>
      </p:graphicFrame>
      <p:graphicFrame>
        <p:nvGraphicFramePr>
          <p:cNvPr id="19" name="Content Placeholder 18"/>
          <p:cNvGraphicFramePr/>
          <p:nvPr>
            <p:ph sz="half" idx="2"/>
          </p:nvPr>
        </p:nvGraphicFramePr>
        <p:xfrm>
          <a:off x="3881755" y="5245100"/>
          <a:ext cx="381000" cy="779780"/>
        </p:xfrm>
        <a:graphic>
          <a:graphicData uri="http://schemas.openxmlformats.org/presentationml/2006/ole">
            <mc:AlternateContent xmlns:mc="http://schemas.openxmlformats.org/markup-compatibility/2006">
              <mc:Choice xmlns:v="urn:schemas-microsoft-com:vml" Requires="v">
                <p:oleObj spid="_x0000_s20" name="" r:id="rId4" imgW="293370" imgH="533400" progId="Equation.KSEE3">
                  <p:embed/>
                </p:oleObj>
              </mc:Choice>
              <mc:Fallback>
                <p:oleObj name="" r:id="rId4" imgW="293370" imgH="533400" progId="Equation.KSEE3">
                  <p:embed/>
                  <p:pic>
                    <p:nvPicPr>
                      <p:cNvPr id="0" name="Picture 13"/>
                      <p:cNvPicPr/>
                      <p:nvPr/>
                    </p:nvPicPr>
                    <p:blipFill>
                      <a:blip r:embed="rId3"/>
                      <a:stretch>
                        <a:fillRect/>
                      </a:stretch>
                    </p:blipFill>
                    <p:spPr>
                      <a:xfrm>
                        <a:off x="3881755" y="5245100"/>
                        <a:ext cx="381000" cy="77978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152400" y="1025642"/>
            <a:ext cx="8229600" cy="582613"/>
          </a:xfrm>
        </p:spPr>
        <p:txBody>
          <a:bodyPr>
            <a:normAutofit/>
          </a:bodyPr>
          <a:lstStyle/>
          <a:p>
            <a:pPr algn="ctr" eaLnBrk="1" hangingPunct="1">
              <a:defRPr/>
            </a:pPr>
            <a:r>
              <a:rPr lang="en-US" sz="3200" dirty="0">
                <a:solidFill>
                  <a:schemeClr val="accent1">
                    <a:lumMod val="75000"/>
                  </a:schemeClr>
                </a:solidFill>
                <a:effectLst>
                  <a:outerShdw blurRad="38100" dist="38100" dir="2700000" algn="tl">
                    <a:srgbClr val="000000">
                      <a:alpha val="43137"/>
                    </a:srgbClr>
                  </a:outerShdw>
                </a:effectLst>
              </a:rPr>
              <a:t>Software</a:t>
            </a:r>
            <a:endParaRPr lang="en-US" sz="3200" dirty="0">
              <a:solidFill>
                <a:schemeClr val="accent1">
                  <a:lumMod val="75000"/>
                </a:schemeClr>
              </a:solidFill>
              <a:effectLst>
                <a:outerShdw blurRad="38100" dist="38100" dir="2700000" algn="tl">
                  <a:srgbClr val="000000">
                    <a:alpha val="43137"/>
                  </a:srgbClr>
                </a:outerShdw>
              </a:effectLst>
            </a:endParaRPr>
          </a:p>
        </p:txBody>
      </p:sp>
      <p:sp>
        <p:nvSpPr>
          <p:cNvPr id="18435" name="Rectangle 3"/>
          <p:cNvSpPr>
            <a:spLocks noGrp="1" noChangeArrowheads="1"/>
          </p:cNvSpPr>
          <p:nvPr>
            <p:ph sz="half" idx="1"/>
          </p:nvPr>
        </p:nvSpPr>
        <p:spPr>
          <a:xfrm>
            <a:off x="762000" y="1795697"/>
            <a:ext cx="7848600" cy="4681303"/>
          </a:xfrm>
        </p:spPr>
        <p:txBody>
          <a:bodyPr rtlCol="0">
            <a:noAutofit/>
          </a:bodyPr>
          <a:lstStyle/>
          <a:p>
            <a:pPr>
              <a:buBlip>
                <a:blip r:embed="rId1"/>
              </a:buBlip>
            </a:pPr>
            <a:r>
              <a:rPr lang="en-US" altLang="en-US" sz="2400" dirty="0">
                <a:solidFill>
                  <a:srgbClr val="FF0000"/>
                </a:solidFill>
                <a:latin typeface="Georgia" panose="02040502050405020303" charset="0"/>
                <a:sym typeface="+mn-ea"/>
              </a:rPr>
              <a:t>Software</a:t>
            </a:r>
            <a:r>
              <a:rPr lang="en-US" altLang="en-US" sz="2400" dirty="0">
                <a:latin typeface="Georgia" panose="02040502050405020303" charset="0"/>
                <a:sym typeface="+mn-ea"/>
              </a:rPr>
              <a:t> is a program that performs specific task</a:t>
            </a:r>
            <a:endParaRPr lang="en-US" altLang="en-US" sz="2400" dirty="0">
              <a:latin typeface="Georgia" panose="02040502050405020303" charset="0"/>
              <a:sym typeface="+mn-ea"/>
            </a:endParaRPr>
          </a:p>
          <a:p>
            <a:pPr>
              <a:buBlip>
                <a:blip r:embed="rId1"/>
              </a:buBlip>
            </a:pPr>
            <a:r>
              <a:rPr lang="en-US" sz="2400" dirty="0">
                <a:solidFill>
                  <a:srgbClr val="FF0000"/>
                </a:solidFill>
                <a:latin typeface="Georgia" panose="02040502050405020303" charset="0"/>
              </a:rPr>
              <a:t>System programs</a:t>
            </a:r>
            <a:r>
              <a:rPr lang="en-US" sz="2400" dirty="0">
                <a:latin typeface="Georgia" panose="02040502050405020303" charset="0"/>
              </a:rPr>
              <a:t> control the computer</a:t>
            </a:r>
            <a:endParaRPr lang="en-US" sz="2400" dirty="0">
              <a:latin typeface="Georgia" panose="02040502050405020303" charset="0"/>
            </a:endParaRPr>
          </a:p>
          <a:p>
            <a:pPr>
              <a:buBlip>
                <a:blip r:embed="rId1"/>
              </a:buBlip>
            </a:pPr>
            <a:r>
              <a:rPr lang="en-US" sz="2400" dirty="0">
                <a:solidFill>
                  <a:srgbClr val="FF0000"/>
                </a:solidFill>
                <a:latin typeface="Georgia" panose="02040502050405020303" charset="0"/>
              </a:rPr>
              <a:t>Operating system</a:t>
            </a:r>
            <a:r>
              <a:rPr lang="en-US" sz="2400" b="1" dirty="0">
                <a:latin typeface="Georgia" panose="02040502050405020303" charset="0"/>
              </a:rPr>
              <a:t> </a:t>
            </a:r>
            <a:r>
              <a:rPr lang="en-US" sz="2400" dirty="0">
                <a:latin typeface="Georgia" panose="02040502050405020303" charset="0"/>
              </a:rPr>
              <a:t>monitors the overall activity of the computer and provides services such as:</a:t>
            </a:r>
            <a:endParaRPr lang="en-US" sz="2400" dirty="0">
              <a:latin typeface="Georgia" panose="02040502050405020303" charset="0"/>
            </a:endParaRPr>
          </a:p>
          <a:p>
            <a:pPr lvl="1">
              <a:buFont typeface="Arial" panose="020B0604020202020204" pitchFamily="34" charset="0"/>
              <a:buChar char="•"/>
              <a:defRPr/>
            </a:pPr>
            <a:r>
              <a:rPr lang="en-US" sz="2400" dirty="0">
                <a:latin typeface="Georgia" panose="02040502050405020303" charset="0"/>
              </a:rPr>
              <a:t>Memory management</a:t>
            </a:r>
            <a:endParaRPr lang="en-US" sz="2400" dirty="0">
              <a:latin typeface="Georgia" panose="02040502050405020303" charset="0"/>
            </a:endParaRPr>
          </a:p>
          <a:p>
            <a:pPr lvl="1">
              <a:buFont typeface="Arial" panose="020B0604020202020204" pitchFamily="34" charset="0"/>
              <a:buChar char="•"/>
              <a:defRPr/>
            </a:pPr>
            <a:r>
              <a:rPr lang="en-US" sz="2400" dirty="0">
                <a:latin typeface="Georgia" panose="02040502050405020303" charset="0"/>
              </a:rPr>
              <a:t>Input/output activities</a:t>
            </a:r>
            <a:endParaRPr lang="en-US" sz="2400" dirty="0">
              <a:latin typeface="Georgia" panose="02040502050405020303" charset="0"/>
            </a:endParaRPr>
          </a:p>
          <a:p>
            <a:pPr lvl="1">
              <a:buFont typeface="Arial" panose="020B0604020202020204" pitchFamily="34" charset="0"/>
              <a:buChar char="•"/>
              <a:defRPr/>
            </a:pPr>
            <a:r>
              <a:rPr lang="en-US" sz="2400" dirty="0">
                <a:latin typeface="Georgia" panose="02040502050405020303" charset="0"/>
              </a:rPr>
              <a:t>Storage management</a:t>
            </a:r>
            <a:endParaRPr lang="en-US" sz="2400" dirty="0">
              <a:latin typeface="Georgia" panose="02040502050405020303" charset="0"/>
            </a:endParaRPr>
          </a:p>
          <a:p>
            <a:pPr>
              <a:buBlip>
                <a:blip r:embed="rId1"/>
              </a:buBlip>
            </a:pPr>
            <a:r>
              <a:rPr lang="en-US" altLang="en-US" sz="2400" dirty="0">
                <a:latin typeface="Georgia" panose="02040502050405020303" charset="0"/>
                <a:sym typeface="+mn-ea"/>
              </a:rPr>
              <a:t>A program that performs specific task</a:t>
            </a:r>
            <a:endParaRPr lang="en-US" altLang="en-US" sz="2400" dirty="0">
              <a:latin typeface="Georgia" panose="02040502050405020303" charset="0"/>
              <a:sym typeface="+mn-ea"/>
            </a:endParaRPr>
          </a:p>
          <a:p>
            <a:pPr lvl="1">
              <a:buFont typeface="Arial" panose="020B0604020202020204" pitchFamily="34" charset="0"/>
              <a:buChar char="•"/>
              <a:defRPr/>
            </a:pPr>
            <a:r>
              <a:rPr lang="en-US" sz="2400" dirty="0">
                <a:latin typeface="Georgia" panose="02040502050405020303" charset="0"/>
              </a:rPr>
              <a:t>Word processors</a:t>
            </a:r>
            <a:endParaRPr lang="en-US" sz="2400" dirty="0">
              <a:latin typeface="Georgia" panose="02040502050405020303" charset="0"/>
            </a:endParaRPr>
          </a:p>
          <a:p>
            <a:pPr lvl="1">
              <a:buFont typeface="Arial" panose="020B0604020202020204" pitchFamily="34" charset="0"/>
              <a:buChar char="•"/>
              <a:defRPr/>
            </a:pPr>
            <a:r>
              <a:rPr lang="en-US" sz="2400" dirty="0">
                <a:latin typeface="Georgia" panose="02040502050405020303" charset="0"/>
              </a:rPr>
              <a:t>Spreadsheets</a:t>
            </a:r>
            <a:endParaRPr lang="en-US" sz="2400" dirty="0">
              <a:latin typeface="Georgia" panose="02040502050405020303" charset="0"/>
            </a:endParaRPr>
          </a:p>
          <a:p>
            <a:pPr lvl="1">
              <a:buFont typeface="Arial" panose="020B0604020202020204" pitchFamily="34" charset="0"/>
              <a:buChar char="•"/>
              <a:defRPr/>
            </a:pPr>
            <a:r>
              <a:rPr lang="en-US" sz="2400" dirty="0">
                <a:latin typeface="Georgia" panose="02040502050405020303" charset="0"/>
              </a:rPr>
              <a:t>Games</a:t>
            </a:r>
            <a:endParaRPr lang="en-US" sz="2400" dirty="0">
              <a:latin typeface="Georgia" panose="02040502050405020303" charset="0"/>
            </a:endParaRPr>
          </a:p>
          <a:p>
            <a:pPr lvl="1" eaLnBrk="1" hangingPunct="1">
              <a:buBlip>
                <a:blip r:embed="rId1"/>
              </a:buBlip>
            </a:pPr>
            <a:endParaRPr lang="en-US" altLang="en-US" sz="2400" dirty="0">
              <a:latin typeface="Georgia" panose="02040502050405020303"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3" name="Rectangle 2"/>
          <p:cNvSpPr txBox="1">
            <a:spLocks noChangeArrowheads="1"/>
          </p:cNvSpPr>
          <p:nvPr/>
        </p:nvSpPr>
        <p:spPr>
          <a:xfrm>
            <a:off x="6315710" y="48196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1043490" y="1027664"/>
            <a:ext cx="7024744" cy="801136"/>
          </a:xfrm>
        </p:spPr>
        <p:txBody>
          <a:bodyPr>
            <a:normAutofit/>
          </a:bodyPr>
          <a:lstStyle/>
          <a:p>
            <a:pPr algn="ctr" eaLnBrk="1" hangingPunct="1">
              <a:defRPr/>
            </a:pPr>
            <a:r>
              <a:rPr lang="en-US" sz="3400" dirty="0">
                <a:solidFill>
                  <a:schemeClr val="accent1">
                    <a:lumMod val="75000"/>
                  </a:schemeClr>
                </a:solidFill>
                <a:effectLst>
                  <a:outerShdw blurRad="38100" dist="38100" dir="2700000" algn="tl">
                    <a:srgbClr val="000000">
                      <a:alpha val="43137"/>
                    </a:srgbClr>
                  </a:outerShdw>
                </a:effectLst>
              </a:rPr>
              <a:t>Introduction to Programming</a:t>
            </a:r>
            <a:endParaRPr lang="en-US" sz="3400" dirty="0">
              <a:solidFill>
                <a:schemeClr val="accent1">
                  <a:lumMod val="75000"/>
                </a:schemeClr>
              </a:solidFill>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795337" y="2209800"/>
            <a:ext cx="7662863" cy="3573463"/>
          </a:xfrm>
        </p:spPr>
        <p:txBody>
          <a:bodyPr rtlCol="0">
            <a:normAutofit fontScale="77500" lnSpcReduction="10000"/>
          </a:bodyPr>
          <a:lstStyle/>
          <a:p>
            <a:pPr marL="274320" indent="-274320" eaLnBrk="1" fontAlgn="auto" hangingPunct="1">
              <a:spcAft>
                <a:spcPts val="0"/>
              </a:spcAft>
              <a:buBlip>
                <a:blip r:embed="rId1"/>
              </a:buBlip>
              <a:defRPr/>
            </a:pPr>
            <a:r>
              <a:rPr lang="en-US" b="1" dirty="0">
                <a:solidFill>
                  <a:schemeClr val="tx2">
                    <a:lumMod val="75000"/>
                  </a:schemeClr>
                </a:solidFill>
                <a:latin typeface="Georgia" panose="02040502050405020303" charset="0"/>
              </a:rPr>
              <a:t>Computer program (software)</a:t>
            </a:r>
            <a:endParaRPr lang="en-US" b="1" dirty="0">
              <a:solidFill>
                <a:schemeClr val="tx2">
                  <a:lumMod val="75000"/>
                </a:schemeClr>
              </a:solidFill>
              <a:latin typeface="Georgia" panose="02040502050405020303" charset="0"/>
            </a:endParaRPr>
          </a:p>
          <a:p>
            <a:pPr lvl="1" indent="-274320" eaLnBrk="1" fontAlgn="auto" hangingPunct="1">
              <a:spcAft>
                <a:spcPts val="0"/>
              </a:spcAft>
              <a:buBlip>
                <a:blip r:embed="rId1"/>
              </a:buBlip>
              <a:defRPr/>
            </a:pPr>
            <a:r>
              <a:rPr lang="en-US" dirty="0">
                <a:solidFill>
                  <a:srgbClr val="FF0000"/>
                </a:solidFill>
                <a:latin typeface="Georgia" panose="02040502050405020303" charset="0"/>
              </a:rPr>
              <a:t>Data and instructions</a:t>
            </a:r>
            <a:r>
              <a:rPr lang="en-US" dirty="0">
                <a:solidFill>
                  <a:schemeClr val="tx2">
                    <a:lumMod val="75000"/>
                  </a:schemeClr>
                </a:solidFill>
                <a:latin typeface="Georgia" panose="02040502050405020303" charset="0"/>
              </a:rPr>
              <a:t> used to operate a computer</a:t>
            </a:r>
            <a:endParaRPr lang="en-US" dirty="0">
              <a:solidFill>
                <a:schemeClr val="tx2">
                  <a:lumMod val="75000"/>
                </a:schemeClr>
              </a:solidFill>
              <a:latin typeface="Georgia" panose="02040502050405020303" charset="0"/>
            </a:endParaRPr>
          </a:p>
          <a:p>
            <a:pPr marL="274320" indent="-274320" eaLnBrk="1" fontAlgn="auto" hangingPunct="1">
              <a:spcAft>
                <a:spcPts val="0"/>
              </a:spcAft>
              <a:buBlip>
                <a:blip r:embed="rId1"/>
              </a:buBlip>
              <a:defRPr/>
            </a:pPr>
            <a:r>
              <a:rPr lang="en-US" b="1" dirty="0">
                <a:solidFill>
                  <a:schemeClr val="tx2">
                    <a:lumMod val="75000"/>
                  </a:schemeClr>
                </a:solidFill>
                <a:latin typeface="Georgia" panose="02040502050405020303" charset="0"/>
              </a:rPr>
              <a:t>Programming</a:t>
            </a:r>
            <a:endParaRPr lang="en-US" b="1" dirty="0">
              <a:solidFill>
                <a:schemeClr val="tx2">
                  <a:lumMod val="75000"/>
                </a:schemeClr>
              </a:solidFill>
              <a:latin typeface="Georgia" panose="02040502050405020303" charset="0"/>
            </a:endParaRPr>
          </a:p>
          <a:p>
            <a:pPr lvl="1" indent="-274320" eaLnBrk="1" fontAlgn="auto" hangingPunct="1">
              <a:spcAft>
                <a:spcPts val="0"/>
              </a:spcAft>
              <a:buBlip>
                <a:blip r:embed="rId1"/>
              </a:buBlip>
              <a:defRPr/>
            </a:pPr>
            <a:r>
              <a:rPr lang="en-US" dirty="0">
                <a:solidFill>
                  <a:srgbClr val="FF0000"/>
                </a:solidFill>
                <a:latin typeface="Georgia" panose="02040502050405020303" charset="0"/>
              </a:rPr>
              <a:t>Writing computer program</a:t>
            </a:r>
            <a:r>
              <a:rPr lang="en-US" dirty="0">
                <a:solidFill>
                  <a:schemeClr val="tx2">
                    <a:lumMod val="75000"/>
                  </a:schemeClr>
                </a:solidFill>
                <a:latin typeface="Georgia" panose="02040502050405020303" charset="0"/>
              </a:rPr>
              <a:t> in a </a:t>
            </a:r>
            <a:r>
              <a:rPr lang="en-US" dirty="0">
                <a:solidFill>
                  <a:srgbClr val="FF0000"/>
                </a:solidFill>
                <a:latin typeface="Georgia" panose="02040502050405020303" charset="0"/>
              </a:rPr>
              <a:t>language</a:t>
            </a:r>
            <a:r>
              <a:rPr lang="en-US" dirty="0">
                <a:solidFill>
                  <a:schemeClr val="tx2">
                    <a:lumMod val="75000"/>
                  </a:schemeClr>
                </a:solidFill>
                <a:latin typeface="Georgia" panose="02040502050405020303" charset="0"/>
              </a:rPr>
              <a:t> that the computer can respond to and that other programmers can understand</a:t>
            </a:r>
            <a:endParaRPr lang="en-US" dirty="0">
              <a:solidFill>
                <a:schemeClr val="tx2">
                  <a:lumMod val="75000"/>
                </a:schemeClr>
              </a:solidFill>
              <a:latin typeface="Georgia" panose="02040502050405020303" charset="0"/>
            </a:endParaRPr>
          </a:p>
          <a:p>
            <a:pPr marL="274320" indent="-274320" eaLnBrk="1" fontAlgn="auto" hangingPunct="1">
              <a:spcAft>
                <a:spcPts val="0"/>
              </a:spcAft>
              <a:buBlip>
                <a:blip r:embed="rId1"/>
              </a:buBlip>
              <a:defRPr/>
            </a:pPr>
            <a:r>
              <a:rPr lang="en-US" b="1" dirty="0">
                <a:solidFill>
                  <a:schemeClr val="tx2">
                    <a:lumMod val="75000"/>
                  </a:schemeClr>
                </a:solidFill>
                <a:latin typeface="Georgia" panose="02040502050405020303" charset="0"/>
              </a:rPr>
              <a:t>Programming language</a:t>
            </a:r>
            <a:endParaRPr lang="en-US" b="1" dirty="0">
              <a:solidFill>
                <a:schemeClr val="tx2">
                  <a:lumMod val="75000"/>
                </a:schemeClr>
              </a:solidFill>
              <a:latin typeface="Georgia" panose="02040502050405020303" charset="0"/>
            </a:endParaRPr>
          </a:p>
          <a:p>
            <a:pPr lvl="1" indent="-274320" eaLnBrk="1" fontAlgn="auto" hangingPunct="1">
              <a:spcAft>
                <a:spcPts val="0"/>
              </a:spcAft>
              <a:buBlip>
                <a:blip r:embed="rId1"/>
              </a:buBlip>
              <a:defRPr/>
            </a:pPr>
            <a:r>
              <a:rPr lang="en-US" dirty="0">
                <a:solidFill>
                  <a:schemeClr val="tx2">
                    <a:lumMod val="75000"/>
                  </a:schemeClr>
                </a:solidFill>
                <a:latin typeface="Georgia" panose="02040502050405020303" charset="0"/>
              </a:rPr>
              <a:t>Set of </a:t>
            </a:r>
            <a:r>
              <a:rPr lang="en-US" dirty="0">
                <a:solidFill>
                  <a:srgbClr val="FF0000"/>
                </a:solidFill>
                <a:latin typeface="Georgia" panose="02040502050405020303" charset="0"/>
              </a:rPr>
              <a:t>instructions, data</a:t>
            </a:r>
            <a:r>
              <a:rPr lang="en-US" dirty="0">
                <a:solidFill>
                  <a:schemeClr val="tx2">
                    <a:lumMod val="75000"/>
                  </a:schemeClr>
                </a:solidFill>
                <a:latin typeface="Georgia" panose="02040502050405020303" charset="0"/>
              </a:rPr>
              <a:t>, and </a:t>
            </a:r>
            <a:r>
              <a:rPr lang="en-US" dirty="0">
                <a:solidFill>
                  <a:srgbClr val="FF0000"/>
                </a:solidFill>
                <a:latin typeface="Georgia" panose="02040502050405020303" charset="0"/>
              </a:rPr>
              <a:t>rules</a:t>
            </a:r>
            <a:r>
              <a:rPr lang="en-US" dirty="0">
                <a:solidFill>
                  <a:schemeClr val="tx2">
                    <a:lumMod val="75000"/>
                  </a:schemeClr>
                </a:solidFill>
                <a:latin typeface="Georgia" panose="02040502050405020303" charset="0"/>
              </a:rPr>
              <a:t> used </a:t>
            </a:r>
            <a:r>
              <a:rPr lang="en-US" dirty="0">
                <a:solidFill>
                  <a:srgbClr val="FF0000"/>
                </a:solidFill>
                <a:latin typeface="Georgia" panose="02040502050405020303" charset="0"/>
              </a:rPr>
              <a:t>to construct a program</a:t>
            </a:r>
            <a:endParaRPr lang="en-US" dirty="0">
              <a:solidFill>
                <a:srgbClr val="FF0000"/>
              </a:solidFill>
              <a:latin typeface="Georgia" panose="02040502050405020303" charset="0"/>
            </a:endParaRPr>
          </a:p>
        </p:txBody>
      </p:sp>
      <p:sp>
        <p:nvSpPr>
          <p:cNvPr id="28675"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200" b="0" dirty="0">
                <a:solidFill>
                  <a:schemeClr val="tx1"/>
                </a:solidFill>
                <a:latin typeface="Arial" panose="020B0604020202020204" pitchFamily="34" charset="0"/>
              </a:rPr>
              <a:t>A First Book of C++ 4th Edition</a:t>
            </a:r>
            <a:endParaRPr lang="en-US" altLang="en-US" sz="12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115" y="1308735"/>
            <a:ext cx="8229600" cy="582613"/>
          </a:xfrm>
        </p:spPr>
        <p:txBody>
          <a:bodyPr rtlCol="0">
            <a:normAutofit/>
          </a:bodyPr>
          <a:lstStyle/>
          <a:p>
            <a:pPr algn="ctr" eaLnBrk="1" fontAlgn="auto" hangingPunct="1">
              <a:spcAft>
                <a:spcPts val="0"/>
              </a:spcAft>
              <a:defRPr/>
            </a:pPr>
            <a:r>
              <a:rPr lang="en-US" sz="3200" dirty="0">
                <a:solidFill>
                  <a:schemeClr val="accent1">
                    <a:lumMod val="50000"/>
                  </a:schemeClr>
                </a:solidFill>
                <a:effectLst>
                  <a:outerShdw blurRad="38100" dist="38100" dir="2700000" algn="tl">
                    <a:srgbClr val="000000">
                      <a:alpha val="43137"/>
                    </a:srgbClr>
                  </a:outerShdw>
                </a:effectLst>
              </a:rPr>
              <a:t>Types of Programming Languages</a:t>
            </a:r>
            <a:endParaRPr lang="en-US" sz="3200" dirty="0">
              <a:solidFill>
                <a:schemeClr val="accent1">
                  <a:lumMod val="50000"/>
                </a:schemeClr>
              </a:solidFill>
              <a:effectLst>
                <a:outerShdw blurRad="38100" dist="38100" dir="2700000" algn="tl">
                  <a:srgbClr val="000000">
                    <a:alpha val="43137"/>
                  </a:srgbClr>
                </a:outerShdw>
              </a:effectLst>
            </a:endParaRPr>
          </a:p>
        </p:txBody>
      </p:sp>
      <p:sp>
        <p:nvSpPr>
          <p:cNvPr id="31746" name="Rectangle 3"/>
          <p:cNvSpPr>
            <a:spLocks noGrp="1" noChangeArrowheads="1"/>
          </p:cNvSpPr>
          <p:nvPr>
            <p:ph idx="1"/>
          </p:nvPr>
        </p:nvSpPr>
        <p:spPr>
          <a:xfrm>
            <a:off x="734695" y="2202815"/>
            <a:ext cx="7470140" cy="2707005"/>
          </a:xfrm>
        </p:spPr>
        <p:txBody>
          <a:bodyPr/>
          <a:lstStyle/>
          <a:p>
            <a:pPr indent="-274320" fontAlgn="auto">
              <a:spcAft>
                <a:spcPts val="0"/>
              </a:spcAft>
              <a:buBlip>
                <a:blip r:embed="rId1"/>
              </a:buBlip>
              <a:defRPr/>
            </a:pPr>
            <a:r>
              <a:rPr lang="en-US" sz="2800" dirty="0">
                <a:solidFill>
                  <a:schemeClr val="tx2">
                    <a:lumMod val="75000"/>
                  </a:schemeClr>
                </a:solidFill>
                <a:latin typeface="Georgia" panose="02040502050405020303" charset="0"/>
              </a:rPr>
              <a:t>High-level languages (e.g., C,  C++, C#,  Visual Basic, Java, Python, R)</a:t>
            </a:r>
            <a:endParaRPr lang="en-US" sz="2800" dirty="0">
              <a:solidFill>
                <a:schemeClr val="tx2">
                  <a:lumMod val="75000"/>
                </a:schemeClr>
              </a:solidFill>
              <a:latin typeface="Georgia" panose="02040502050405020303" charset="0"/>
            </a:endParaRPr>
          </a:p>
          <a:p>
            <a:pPr marL="68580" indent="0" fontAlgn="auto">
              <a:spcAft>
                <a:spcPts val="0"/>
              </a:spcAft>
              <a:buNone/>
              <a:defRPr/>
            </a:pPr>
            <a:endParaRPr lang="en-US" sz="2800" dirty="0">
              <a:solidFill>
                <a:schemeClr val="tx2">
                  <a:lumMod val="75000"/>
                </a:schemeClr>
              </a:solidFill>
              <a:latin typeface="Georgia" panose="02040502050405020303" charset="0"/>
            </a:endParaRPr>
          </a:p>
          <a:p>
            <a:pPr indent="-274320" fontAlgn="auto">
              <a:spcAft>
                <a:spcPts val="0"/>
              </a:spcAft>
              <a:buBlip>
                <a:blip r:embed="rId1"/>
              </a:buBlip>
              <a:defRPr/>
            </a:pPr>
            <a:r>
              <a:rPr lang="en-US" sz="2800" dirty="0">
                <a:solidFill>
                  <a:schemeClr val="tx2">
                    <a:lumMod val="75000"/>
                  </a:schemeClr>
                </a:solidFill>
                <a:latin typeface="Georgia" panose="02040502050405020303" charset="0"/>
              </a:rPr>
              <a:t>Low-level languages (e.g., Assembly language)</a:t>
            </a:r>
            <a:endParaRPr lang="en-US" altLang="en-US" sz="2800" b="1" dirty="0">
              <a:latin typeface="Georgia" panose="02040502050405020303" charset="0"/>
            </a:endParaRPr>
          </a:p>
          <a:p>
            <a:pPr eaLnBrk="1" hangingPunct="1">
              <a:defRPr/>
            </a:pPr>
            <a:endParaRPr lang="en-US" altLang="en-US" sz="2800" dirty="0">
              <a:latin typeface="Georgia" panose="02040502050405020303" charset="0"/>
            </a:endParaRPr>
          </a:p>
        </p:txBody>
      </p:sp>
      <p:sp>
        <p:nvSpPr>
          <p:cNvPr id="8" name="Footer Placeholder 2"/>
          <p:cNvSpPr>
            <a:spLocks noGrp="1"/>
          </p:cNvSpPr>
          <p:nvPr>
            <p:ph type="ftr" sz="quarter" idx="11"/>
          </p:nvPr>
        </p:nvSpPr>
        <p:spPr bwMode="auto">
          <a:xfrm>
            <a:off x="734695" y="6355080"/>
            <a:ext cx="2895600" cy="2559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A First Book of C++ 4th Edition</a:t>
            </a:r>
            <a:endParaRPr lang="en-US" altLang="en-US" sz="1000" b="0" dirty="0">
              <a:solidFill>
                <a:schemeClr val="tx1"/>
              </a:solidFill>
              <a:latin typeface="Arial" panose="020B0604020202020204" pitchFamily="34"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2"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3"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ormAutofit/>
          </a:bodyPr>
          <a:lstStyle/>
          <a:p>
            <a:pPr>
              <a:defRPr/>
            </a:pPr>
            <a:r>
              <a:rPr lang="en-US" sz="3400" dirty="0">
                <a:solidFill>
                  <a:schemeClr val="accent1">
                    <a:lumMod val="50000"/>
                  </a:schemeClr>
                </a:solidFill>
                <a:effectLst>
                  <a:outerShdw blurRad="38100" dist="38100" dir="2700000" algn="tl">
                    <a:srgbClr val="000000">
                      <a:alpha val="43137"/>
                    </a:srgbClr>
                  </a:outerShdw>
                </a:effectLst>
              </a:rPr>
              <a:t>Assembly vs Machine Language</a:t>
            </a:r>
            <a:endParaRPr lang="en-MY" sz="3400" dirty="0">
              <a:solidFill>
                <a:schemeClr val="accent1">
                  <a:lumMod val="50000"/>
                </a:schemeClr>
              </a:solidFill>
              <a:effectLst>
                <a:outerShdw blurRad="38100" dist="38100" dir="2700000" algn="tl">
                  <a:srgbClr val="000000">
                    <a:alpha val="43137"/>
                  </a:srgbClr>
                </a:outerShdw>
              </a:effectLst>
            </a:endParaRPr>
          </a:p>
        </p:txBody>
      </p:sp>
      <p:pic>
        <p:nvPicPr>
          <p:cNvPr id="30725" name="Picture 7" descr="C01T0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7913" y="3600450"/>
            <a:ext cx="6237287"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5"/>
          <p:cNvSpPr>
            <a:spLocks noChangeArrowheads="1"/>
          </p:cNvSpPr>
          <p:nvPr/>
        </p:nvSpPr>
        <p:spPr bwMode="auto">
          <a:xfrm>
            <a:off x="460375" y="1778000"/>
            <a:ext cx="822325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ts val="600"/>
              </a:spcBef>
              <a:buClrTx/>
              <a:buSzTx/>
              <a:buFont typeface="Arial" panose="020B0604020202020204" pitchFamily="34" charset="0"/>
              <a:buChar char="•"/>
            </a:pPr>
            <a:r>
              <a:rPr lang="en-US" altLang="en-US" b="0" dirty="0">
                <a:solidFill>
                  <a:schemeClr val="tx1"/>
                </a:solidFill>
                <a:latin typeface="Georgia" panose="02040502050405020303" charset="0"/>
              </a:rPr>
              <a:t>Assembly language is one of the earliest programming language used in early computers </a:t>
            </a:r>
            <a:endParaRPr lang="en-US" altLang="en-US" b="0" dirty="0">
              <a:solidFill>
                <a:schemeClr val="tx1"/>
              </a:solidFill>
              <a:latin typeface="Georgia" panose="02040502050405020303" charset="0"/>
            </a:endParaRPr>
          </a:p>
          <a:p>
            <a:pPr eaLnBrk="1" hangingPunct="1">
              <a:spcBef>
                <a:spcPts val="600"/>
              </a:spcBef>
              <a:buClrTx/>
              <a:buSzTx/>
              <a:buFont typeface="Arial" panose="020B0604020202020204" pitchFamily="34" charset="0"/>
              <a:buChar char="•"/>
            </a:pPr>
            <a:r>
              <a:rPr lang="en-US" altLang="en-US" b="0" dirty="0">
                <a:solidFill>
                  <a:schemeClr val="tx1"/>
                </a:solidFill>
                <a:latin typeface="Georgia" panose="02040502050405020303" charset="0"/>
              </a:rPr>
              <a:t>To calculate </a:t>
            </a:r>
            <a:r>
              <a:rPr lang="en-US" altLang="en-US" b="0" dirty="0">
                <a:solidFill>
                  <a:srgbClr val="FF0000"/>
                </a:solidFill>
                <a:latin typeface="Georgia" panose="02040502050405020303" charset="0"/>
              </a:rPr>
              <a:t>wages = rates * hours</a:t>
            </a:r>
            <a:r>
              <a:rPr lang="en-US" altLang="en-US" b="0" dirty="0">
                <a:solidFill>
                  <a:schemeClr val="tx1"/>
                </a:solidFill>
                <a:latin typeface="Georgia" panose="02040502050405020303" charset="0"/>
              </a:rPr>
              <a:t> in assembly language:</a:t>
            </a:r>
            <a:endParaRPr lang="en-US" altLang="en-US" b="0" dirty="0">
              <a:solidFill>
                <a:schemeClr val="tx1"/>
              </a:solidFill>
              <a:latin typeface="Georgia" panose="02040502050405020303" charset="0"/>
            </a:endParaRPr>
          </a:p>
          <a:p>
            <a:pPr lvl="1" eaLnBrk="1" hangingPunct="1">
              <a:spcBef>
                <a:spcPts val="600"/>
              </a:spcBef>
              <a:buClrTx/>
              <a:buSzTx/>
              <a:buFontTx/>
              <a:buNone/>
            </a:pPr>
            <a:r>
              <a:rPr lang="en-US" altLang="en-US" sz="2000" b="0" dirty="0">
                <a:solidFill>
                  <a:schemeClr val="tx1"/>
                </a:solidFill>
                <a:latin typeface="Georgia" panose="02040502050405020303" charset="0"/>
              </a:rPr>
              <a:t>1) Load </a:t>
            </a:r>
            <a:r>
              <a:rPr lang="en-US" altLang="en-US" sz="2000" b="0" dirty="0">
                <a:solidFill>
                  <a:schemeClr val="tx1"/>
                </a:solidFill>
                <a:latin typeface="Georgia" panose="02040502050405020303" charset="0"/>
                <a:sym typeface="Wingdings" panose="05000000000000000000" pitchFamily="2" charset="2"/>
              </a:rPr>
              <a:t>	2) </a:t>
            </a:r>
            <a:r>
              <a:rPr lang="en-US" altLang="en-US" sz="2000" b="0" dirty="0">
                <a:solidFill>
                  <a:schemeClr val="tx1"/>
                </a:solidFill>
                <a:latin typeface="Georgia" panose="02040502050405020303" charset="0"/>
              </a:rPr>
              <a:t>Multiply 	3) Store</a:t>
            </a:r>
            <a:endParaRPr lang="en-US" altLang="en-US" sz="2000" b="0" dirty="0">
              <a:solidFill>
                <a:schemeClr val="tx1"/>
              </a:solidFill>
              <a:latin typeface="Georgia" panose="02040502050405020303" charset="0"/>
            </a:endParaRPr>
          </a:p>
        </p:txBody>
      </p:sp>
      <p:sp>
        <p:nvSpPr>
          <p:cNvPr id="30727" name="TextBox 6"/>
          <p:cNvSpPr txBox="1">
            <a:spLocks noChangeArrowheads="1"/>
          </p:cNvSpPr>
          <p:nvPr/>
        </p:nvSpPr>
        <p:spPr bwMode="auto">
          <a:xfrm>
            <a:off x="5486400" y="4340225"/>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010001</a:t>
            </a:r>
            <a:endParaRPr lang="en-MY" altLang="en-US" sz="1400" dirty="0">
              <a:solidFill>
                <a:schemeClr val="tx1"/>
              </a:solidFill>
              <a:latin typeface="Courier New" panose="02070309020205020404" pitchFamily="49" charset="0"/>
              <a:cs typeface="Courier New" panose="02070309020205020404" pitchFamily="49" charset="0"/>
            </a:endParaRPr>
          </a:p>
        </p:txBody>
      </p:sp>
      <p:sp>
        <p:nvSpPr>
          <p:cNvPr id="30728" name="TextBox 7"/>
          <p:cNvSpPr txBox="1">
            <a:spLocks noChangeArrowheads="1"/>
          </p:cNvSpPr>
          <p:nvPr/>
        </p:nvSpPr>
        <p:spPr bwMode="auto">
          <a:xfrm>
            <a:off x="5486400" y="5102225"/>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010011</a:t>
            </a:r>
            <a:endParaRPr lang="en-MY" altLang="en-US" sz="1400">
              <a:solidFill>
                <a:schemeClr val="tx1"/>
              </a:solidFill>
              <a:latin typeface="Courier New" panose="02070309020205020404" pitchFamily="49" charset="0"/>
              <a:cs typeface="Courier New" panose="02070309020205020404" pitchFamily="49" charset="0"/>
            </a:endParaRPr>
          </a:p>
        </p:txBody>
      </p:sp>
      <p:sp>
        <p:nvSpPr>
          <p:cNvPr id="30729" name="TextBox 8"/>
          <p:cNvSpPr txBox="1">
            <a:spLocks noChangeArrowheads="1"/>
          </p:cNvSpPr>
          <p:nvPr/>
        </p:nvSpPr>
        <p:spPr bwMode="auto">
          <a:xfrm>
            <a:off x="5486400" y="4721225"/>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010010</a:t>
            </a:r>
            <a:endParaRPr lang="en-MY" altLang="en-US" sz="1400" dirty="0">
              <a:solidFill>
                <a:schemeClr val="tx1"/>
              </a:solidFill>
              <a:latin typeface="Courier New" panose="02070309020205020404" pitchFamily="49" charset="0"/>
              <a:cs typeface="Courier New" panose="02070309020205020404" pitchFamily="49" charset="0"/>
            </a:endParaRPr>
          </a:p>
        </p:txBody>
      </p:sp>
      <p:sp>
        <p:nvSpPr>
          <p:cNvPr id="27652" name="Slide Number Placeholder 4"/>
          <p:cNvSpPr>
            <a:spLocks noGrp="1"/>
          </p:cNvSpPr>
          <p:nvPr/>
        </p:nvSpPr>
        <p:spPr bwMode="auto">
          <a:xfrm>
            <a:off x="7637145" y="685800"/>
            <a:ext cx="440055" cy="37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Tx/>
              <a:buNone/>
            </a:pPr>
            <a:fld id="{C0D0EF65-196C-4036-9FB3-8D46849B2F03}" type="slidenum">
              <a:rPr lang="en-US" altLang="en-US" sz="1800" b="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fld>
            <a:endParaRPr lang="en-US" altLang="en-US" sz="1800" b="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3" name="Rectangle 2"/>
          <p:cNvSpPr txBox="1">
            <a:spLocks noChangeArrowheads="1"/>
          </p:cNvSpPr>
          <p:nvPr/>
        </p:nvSpPr>
        <p:spPr>
          <a:xfrm>
            <a:off x="6315710" y="517525"/>
            <a:ext cx="1179195" cy="3562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1600" b="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rPr>
              <a:t>DCS, KICT</a:t>
            </a:r>
            <a:endParaRPr lang="en-US" sz="1600" b="0" dirty="0">
              <a:solidFill>
                <a:schemeClr val="bg1"/>
              </a:solidFill>
              <a:effectLst>
                <a:outerShdw blurRad="38100" dist="38100" dir="2700000" algn="tl">
                  <a:srgbClr val="000000">
                    <a:alpha val="43137"/>
                  </a:srgbClr>
                </a:outerShdw>
              </a:effectLst>
              <a:latin typeface="Britannic Bold" panose="020B0903060703020204" charset="0"/>
              <a:ea typeface="Yu Gothic Medium" panose="020B0500000000000000" charset="-128"/>
            </a:endParaRPr>
          </a:p>
        </p:txBody>
      </p:sp>
      <p:sp>
        <p:nvSpPr>
          <p:cNvPr id="4" name="Rectangle 2"/>
          <p:cNvSpPr txBox="1">
            <a:spLocks noChangeArrowheads="1"/>
          </p:cNvSpPr>
          <p:nvPr/>
        </p:nvSpPr>
        <p:spPr>
          <a:xfrm>
            <a:off x="231140" y="147320"/>
            <a:ext cx="3502660" cy="609600"/>
          </a:xfrm>
          <a:prstGeom prst="rect">
            <a:avLst/>
          </a:prstGeom>
        </p:spPr>
        <p:txBody>
          <a:bodyPr vert="horz" lIns="91440" tIns="45720" rIns="91440" bIns="45720" rtlCol="0" anchor="b">
            <a:normAutofit fontScale="8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3200" b="0" dirty="0">
                <a:solidFill>
                  <a:schemeClr val="bg1"/>
                </a:solidFill>
                <a:effectLst>
                  <a:outerShdw blurRad="38100" dist="38100" dir="2700000" algn="tl">
                    <a:srgbClr val="000000">
                      <a:alpha val="43137"/>
                    </a:srgbClr>
                  </a:outerShdw>
                </a:effectLst>
              </a:rPr>
              <a:t>CSC 1100 – Week1</a:t>
            </a:r>
            <a:endParaRPr lang="en-US" sz="3200" b="0" dirty="0">
              <a:solidFill>
                <a:schemeClr val="bg1"/>
              </a:solidFill>
              <a:effectLst>
                <a:outerShdw blurRad="38100" dist="38100" dir="2700000" algn="tl">
                  <a:srgbClr val="000000">
                    <a:alpha val="43137"/>
                  </a:srgbClr>
                </a:outerShdw>
              </a:effectLst>
            </a:endParaRPr>
          </a:p>
        </p:txBody>
      </p:sp>
      <p:sp>
        <p:nvSpPr>
          <p:cNvPr id="9" name="Footer Placeholder 2"/>
          <p:cNvSpPr>
            <a:spLocks noGrp="1"/>
          </p:cNvSpPr>
          <p:nvPr/>
        </p:nvSpPr>
        <p:spPr bwMode="auto">
          <a:xfrm>
            <a:off x="4959350" y="6417310"/>
            <a:ext cx="3729355" cy="255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pPr>
            <a:r>
              <a:rPr lang="en-US" altLang="en-US" sz="1000" b="0" dirty="0">
                <a:solidFill>
                  <a:schemeClr val="tx1"/>
                </a:solidFill>
                <a:latin typeface="Arial" panose="020B0604020202020204" pitchFamily="34" charset="0"/>
              </a:rPr>
              <a:t>C++ Programming: From Problem Analysis to Program Design</a:t>
            </a:r>
            <a:endParaRPr lang="en-US" altLang="en-US" sz="1000" b="0" dirty="0">
              <a:solidFill>
                <a:schemeClr val="tx1"/>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14525</Words>
  <Application>WPS Presentation</Application>
  <PresentationFormat>On-screen Show (4:3)</PresentationFormat>
  <Paragraphs>865</Paragraphs>
  <Slides>53</Slides>
  <Notes>1</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53</vt:i4>
      </vt:variant>
    </vt:vector>
  </HeadingPairs>
  <TitlesOfParts>
    <vt:vector size="76" baseType="lpstr">
      <vt:lpstr>Arial</vt:lpstr>
      <vt:lpstr>SimSun</vt:lpstr>
      <vt:lpstr>Wingdings</vt:lpstr>
      <vt:lpstr>Times New Roman</vt:lpstr>
      <vt:lpstr>Candara</vt:lpstr>
      <vt:lpstr>Century Gothic</vt:lpstr>
      <vt:lpstr>Calibri</vt:lpstr>
      <vt:lpstr>Georgia</vt:lpstr>
      <vt:lpstr>Symbol</vt:lpstr>
      <vt:lpstr>Britannic Bold</vt:lpstr>
      <vt:lpstr>Yu Gothic Medium</vt:lpstr>
      <vt:lpstr>Courier New</vt:lpstr>
      <vt:lpstr>Microsoft YaHei</vt:lpstr>
      <vt:lpstr/>
      <vt:lpstr>Arial Unicode MS</vt:lpstr>
      <vt:lpstr>Wingdings</vt:lpstr>
      <vt:lpstr>Wingdings 2</vt:lpstr>
      <vt:lpstr>Lucida Sans Unicode</vt:lpstr>
      <vt:lpstr>Segoe Print</vt:lpstr>
      <vt:lpstr>3_Default Design</vt:lpstr>
      <vt:lpstr>Data Pie Charts</vt:lpstr>
      <vt:lpstr>Equation.KSEE3</vt:lpstr>
      <vt:lpstr>Equation.KSEE3</vt:lpstr>
      <vt:lpstr>PowerPoint 演示文稿</vt:lpstr>
      <vt:lpstr>C++ Programming: From Problem Analysis to Program Design (D.S. Malik, 2018)  A First Book of C++, (G. Bronson, 2012)  C++ for Everyone (C.S. Horstman, 2012)</vt:lpstr>
      <vt:lpstr>PowerPoint 演示文稿</vt:lpstr>
      <vt:lpstr>Hardware Components</vt:lpstr>
      <vt:lpstr>PowerPoint 演示文稿</vt:lpstr>
      <vt:lpstr>Software</vt:lpstr>
      <vt:lpstr>Introduction to Programming</vt:lpstr>
      <vt:lpstr>Types of Programming Languages</vt:lpstr>
      <vt:lpstr>Assembly vs Machine Language</vt:lpstr>
      <vt:lpstr>PowerPoint 演示文稿</vt:lpstr>
      <vt:lpstr>Programming Methodologies</vt:lpstr>
      <vt:lpstr>Structured Programming</vt:lpstr>
      <vt:lpstr>Structured/procedural Programming</vt:lpstr>
      <vt:lpstr>Object Oriented Programming</vt:lpstr>
      <vt:lpstr>History of C &amp; C++Programming </vt:lpstr>
      <vt:lpstr>Algorithms and Procedures</vt:lpstr>
      <vt:lpstr>Algorithms and Procedures (cont’d.)</vt:lpstr>
      <vt:lpstr>Different methods to sum up numbers</vt:lpstr>
      <vt:lpstr>Algorithms and Procedures (cont’d.)</vt:lpstr>
      <vt:lpstr>Flow Chart Symbols</vt:lpstr>
      <vt:lpstr>Program Flow Chart  Calculate average of 3 numbers</vt:lpstr>
      <vt:lpstr>Program Translation</vt:lpstr>
      <vt:lpstr>Program Translation (cont'd.)</vt:lpstr>
      <vt:lpstr>Processing a Program</vt:lpstr>
      <vt:lpstr>C++ Identifiers &amp; Its Rules</vt:lpstr>
      <vt:lpstr>Standard commands &amp; keywords in C++</vt:lpstr>
      <vt:lpstr>Valid Identifiers (variables)</vt:lpstr>
      <vt:lpstr>Invalid Identifiers</vt:lpstr>
      <vt:lpstr>The main() Function</vt:lpstr>
      <vt:lpstr>The main() Function (cont'd.)</vt:lpstr>
      <vt:lpstr>The main() Function (cont'd.)</vt:lpstr>
      <vt:lpstr>Starting to Program with Dev C++</vt:lpstr>
      <vt:lpstr>Starting to Program with Dev C++</vt:lpstr>
      <vt:lpstr>The main() Function (cont'd.)</vt:lpstr>
      <vt:lpstr>The cout Object</vt:lpstr>
      <vt:lpstr>The cout Object (cont’d.)</vt:lpstr>
      <vt:lpstr>The cout Object (cont’d.)</vt:lpstr>
      <vt:lpstr>The cout Object (cont’d.)</vt:lpstr>
      <vt:lpstr>The cout Object (cont’d.)</vt:lpstr>
      <vt:lpstr>The cout Object (cont’d.)</vt:lpstr>
      <vt:lpstr>The cout Object (cont’d.)</vt:lpstr>
      <vt:lpstr>The cout Object (cont’d.)</vt:lpstr>
      <vt:lpstr>Programming Style</vt:lpstr>
      <vt:lpstr>Programming Style (cont’d.)</vt:lpstr>
      <vt:lpstr>Programming Style (cont’d.)</vt:lpstr>
      <vt:lpstr>Comments</vt:lpstr>
      <vt:lpstr>Comments (cont’d.)</vt:lpstr>
      <vt:lpstr>Common Programming Errors</vt:lpstr>
      <vt:lpstr>Common Programming Errors (cont'd.)</vt:lpstr>
      <vt:lpstr>What have we learned?</vt:lpstr>
      <vt:lpstr>What have we learned?(cont'd.)</vt:lpstr>
      <vt:lpstr>In-class Activity (Due 18/9)</vt:lpstr>
      <vt:lpstr>Example Algorithm </vt:lpstr>
    </vt:vector>
  </TitlesOfParts>
  <Company>Tulane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Nick Adelman</dc:creator>
  <cp:lastModifiedBy>RAGS 12-006-0006</cp:lastModifiedBy>
  <cp:revision>313</cp:revision>
  <dcterms:created xsi:type="dcterms:W3CDTF">2004-12-27T16:03:00Z</dcterms:created>
  <dcterms:modified xsi:type="dcterms:W3CDTF">2017-09-14T03:18:23Z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1033-10.2.0.5926</vt:lpwstr>
  </property>
</Properties>
</file>