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72"/>
  </p:handoutMasterIdLst>
  <p:sldIdLst>
    <p:sldId id="407" r:id="rId4"/>
    <p:sldId id="408" r:id="rId6"/>
    <p:sldId id="476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69" r:id="rId53"/>
    <p:sldId id="470" r:id="rId54"/>
    <p:sldId id="474" r:id="rId55"/>
    <p:sldId id="475" r:id="rId56"/>
    <p:sldId id="457" r:id="rId57"/>
    <p:sldId id="458" r:id="rId58"/>
    <p:sldId id="471" r:id="rId59"/>
    <p:sldId id="472" r:id="rId60"/>
    <p:sldId id="473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>
      <p:cViewPr varScale="1">
        <p:scale>
          <a:sx n="72" d="100"/>
          <a:sy n="72" d="100"/>
        </p:scale>
        <p:origin x="1452" y="72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90C288-3213-488D-9070-FFA696C5E1D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B22BC9-B7BA-42D3-935C-1252528B92D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B5A7E-3728-4598-A0E9-2FCE8BAB66B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5.GI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://www.wikihow.com/Convert-from-Decimal-to-Binary" TargetMode="External"/><Relationship Id="rId1" Type="http://schemas.openxmlformats.org/officeDocument/2006/relationships/image" Target="../media/image5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://math.tutorvista.com/number-system/convert-octal-to-binary.html" TargetMode="External"/><Relationship Id="rId1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  <a:endParaRPr 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21696" y="1071870"/>
            <a:ext cx="4242435" cy="329311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2</a:t>
            </a:r>
            <a:endParaRPr lang="en-US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Basic Elements of C++:  Data Types, Declarations &amp; Assignments</a:t>
            </a: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9058"/>
            <a:ext cx="7024744" cy="6731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Data Types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62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Data Types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763537" y="1916832"/>
            <a:ext cx="7408863" cy="433156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C++ provides </a:t>
            </a:r>
            <a:r>
              <a:rPr lang="en-US" altLang="en-US" dirty="0">
                <a:solidFill>
                  <a:srgbClr val="FF0000"/>
                </a:solidFill>
              </a:rPr>
              <a:t>nine built-in integer data types</a:t>
            </a:r>
            <a:r>
              <a:rPr lang="en-US" altLang="en-US" dirty="0"/>
              <a:t> : </a:t>
            </a:r>
            <a:endParaRPr lang="en-US" altLang="en-US" dirty="0"/>
          </a:p>
          <a:p>
            <a:pPr lvl="1" eaLnBrk="1" hangingPunct="1"/>
            <a:r>
              <a:rPr lang="en-US" altLang="en-US" sz="1800" dirty="0" err="1"/>
              <a:t>bool</a:t>
            </a:r>
            <a:r>
              <a:rPr lang="en-US" altLang="en-US" sz="1800" dirty="0"/>
              <a:t>, char, short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, long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unsigned char, unsigned short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, unsigned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, unsigned long </a:t>
            </a:r>
            <a:r>
              <a:rPr lang="en-US" altLang="en-US" sz="1800" dirty="0" err="1"/>
              <a:t>int</a:t>
            </a:r>
            <a:endParaRPr lang="en-US" altLang="en-US" sz="1800" dirty="0"/>
          </a:p>
          <a:p>
            <a:pPr eaLnBrk="1" hangingPunct="1"/>
            <a:r>
              <a:rPr lang="en-US" altLang="en-US" dirty="0"/>
              <a:t>Three most important</a:t>
            </a:r>
            <a:endParaRPr lang="en-US" altLang="en-US" dirty="0"/>
          </a:p>
          <a:p>
            <a:pPr lvl="1" eaLnBrk="1" hangingPunct="1"/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Reason for remaining types is historical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Originally provided for special situations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Difference</a:t>
            </a:r>
            <a:r>
              <a:rPr lang="en-US" altLang="en-US" dirty="0"/>
              <a:t> among types based on </a:t>
            </a:r>
            <a:r>
              <a:rPr lang="en-US" altLang="en-US" dirty="0">
                <a:solidFill>
                  <a:srgbClr val="FF0000"/>
                </a:solidFill>
              </a:rPr>
              <a:t>storage</a:t>
            </a:r>
            <a:r>
              <a:rPr lang="en-US" altLang="en-US" dirty="0"/>
              <a:t> requirements</a:t>
            </a:r>
            <a:endParaRPr lang="en-US" alt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267" y="844019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Data Types (cont’d.)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9696"/>
            <a:ext cx="4487878" cy="2900212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data type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Set of values supported are whole numbers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Whole numbers mathematically known as integers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Explicit signs allowed</a:t>
            </a:r>
            <a:endParaRPr lang="en-US" dirty="0"/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7944" y="5301208"/>
            <a:ext cx="2481542" cy="679341"/>
            <a:chOff x="3347864" y="4797152"/>
            <a:chExt cx="2160240" cy="800472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3347864" y="4869160"/>
              <a:ext cx="656456" cy="72846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004320" y="4797152"/>
              <a:ext cx="1503784" cy="80047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78395" y="6011997"/>
            <a:ext cx="484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Explicit signs : positive (+) and negative (-)</a:t>
            </a:r>
            <a:endParaRPr lang="en-MY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67" y="1988840"/>
            <a:ext cx="3439689" cy="218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974722" y="4450367"/>
            <a:ext cx="7247846" cy="1040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58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65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53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>
              <a:defRPr/>
            </a:pPr>
            <a:r>
              <a:rPr lang="en-US" dirty="0"/>
              <a:t>Examples of valid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</a:t>
            </a:r>
            <a:endParaRPr lang="en-US" dirty="0"/>
          </a:p>
          <a:p>
            <a:pPr lvl="1">
              <a:defRPr/>
            </a:pPr>
            <a:r>
              <a:rPr lang="en-US" sz="2400" dirty="0"/>
              <a:t>0     5      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dirty="0"/>
              <a:t>10     </a:t>
            </a:r>
            <a:r>
              <a:rPr lang="en-US" sz="2400" b="1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25   1000    253  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dirty="0"/>
              <a:t>26351   </a:t>
            </a:r>
            <a:r>
              <a:rPr lang="en-US" sz="2400" b="1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36</a:t>
            </a:r>
            <a:endParaRPr lang="en-US" sz="240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664" y="978394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Data Types (cont’d.)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2077096"/>
            <a:ext cx="7109908" cy="3944192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Commas, decimal points, and special signs not allowed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/>
              <a:t>Examples of invalid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:</a:t>
            </a:r>
            <a:endParaRPr lang="en-US" dirty="0"/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05" y="3733800"/>
            <a:ext cx="4208462" cy="243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021" y="1486092"/>
            <a:ext cx="7024744" cy="52912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Data Types (cont’d.)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04568" y="2518511"/>
            <a:ext cx="8099880" cy="26685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Different </a:t>
            </a:r>
            <a:r>
              <a:rPr lang="en-US" dirty="0">
                <a:solidFill>
                  <a:srgbClr val="FF0000"/>
                </a:solidFill>
              </a:rPr>
              <a:t>compilers</a:t>
            </a:r>
            <a:r>
              <a:rPr lang="en-US" dirty="0"/>
              <a:t> have </a:t>
            </a:r>
            <a:r>
              <a:rPr lang="en-US" dirty="0">
                <a:solidFill>
                  <a:srgbClr val="FF0000"/>
                </a:solidFill>
              </a:rPr>
              <a:t>different </a:t>
            </a:r>
            <a:r>
              <a:rPr lang="en-US" dirty="0">
                <a:solidFill>
                  <a:schemeClr val="tx1"/>
                </a:solidFill>
              </a:rPr>
              <a:t>internal</a:t>
            </a:r>
            <a:r>
              <a:rPr lang="en-US" dirty="0">
                <a:solidFill>
                  <a:srgbClr val="FF0000"/>
                </a:solidFill>
              </a:rPr>
              <a:t> limits </a:t>
            </a:r>
            <a:r>
              <a:rPr lang="en-US" dirty="0"/>
              <a:t>on the largest and smallest values that can be stored in each data type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Most common allocation for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4 bytes</a:t>
            </a:r>
            <a:r>
              <a:rPr lang="en-US" dirty="0"/>
              <a:t> </a:t>
            </a:r>
            <a:endParaRPr lang="en-US" dirty="0"/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dirty="0"/>
              <a:t>    (range:     </a:t>
            </a:r>
            <a:r>
              <a:rPr lang="en-US" dirty="0">
                <a:solidFill>
                  <a:srgbClr val="FF0000"/>
                </a:solidFill>
              </a:rPr>
              <a:t>-2,147,483,648 to 2,147,483,647</a:t>
            </a:r>
            <a:r>
              <a:rPr lang="en-US" dirty="0"/>
              <a:t>)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97623" y="5317037"/>
            <a:ext cx="6596142" cy="894998"/>
            <a:chOff x="1547664" y="4039344"/>
            <a:chExt cx="6596142" cy="894998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3491880" y="4039344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00192" y="4056112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547664" y="4595788"/>
              <a:ext cx="3243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C0CB4"/>
                  </a:solidFill>
                </a:rPr>
                <a:t>smallest possible integer stored</a:t>
              </a:r>
              <a:endParaRPr lang="en-US" sz="1600" dirty="0">
                <a:solidFill>
                  <a:srgbClr val="2C0CB4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14423" y="4583832"/>
              <a:ext cx="3129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C0CB4"/>
                  </a:solidFill>
                </a:rPr>
                <a:t>largest possible integer stored</a:t>
              </a:r>
              <a:endParaRPr lang="en-US" sz="1600" dirty="0">
                <a:solidFill>
                  <a:srgbClr val="2C0CB4"/>
                </a:solidFill>
              </a:endParaRPr>
            </a:p>
          </p:txBody>
        </p:sp>
      </p:grp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02296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0770"/>
            <a:ext cx="7024744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Data Types (cont’d.)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2383432"/>
            <a:ext cx="7168876" cy="396808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 data type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Used to store single characters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Letters of the alphabet (upper- and lowercase)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Digits 0 through 9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Special symbols such as + $ . , - !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Single character </a:t>
            </a:r>
            <a:r>
              <a:rPr lang="en-US" altLang="en-US" dirty="0"/>
              <a:t>value: letter, digit, or special character enclosed in single quotes </a:t>
            </a:r>
            <a:endParaRPr lang="en-US" altLang="en-US" dirty="0"/>
          </a:p>
          <a:p>
            <a:pPr lvl="1"/>
            <a:r>
              <a:rPr lang="en-US" altLang="en-US" dirty="0"/>
              <a:t>Examples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dirty="0"/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4304" y="6520259"/>
            <a:ext cx="350215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r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39492"/>
            <a:ext cx="7024744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Data Types (cont’d.)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95309"/>
            <a:ext cx="7325816" cy="398780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Character values stored in </a:t>
            </a:r>
            <a:r>
              <a:rPr lang="en-US" altLang="en-US" dirty="0">
                <a:solidFill>
                  <a:srgbClr val="FF0000"/>
                </a:solidFill>
              </a:rPr>
              <a:t>ASCII or Unicode </a:t>
            </a:r>
            <a:r>
              <a:rPr lang="en-US" altLang="en-US" dirty="0"/>
              <a:t>codes</a:t>
            </a:r>
            <a:endParaRPr lang="en-US" altLang="en-US" dirty="0"/>
          </a:p>
          <a:p>
            <a:pPr eaLnBrk="1" hangingPunct="1"/>
            <a:r>
              <a:rPr lang="en-US" altLang="en-US" dirty="0"/>
              <a:t>ASCII: </a:t>
            </a:r>
            <a:r>
              <a:rPr lang="en-US" altLang="en-US" i="1" u="sng" dirty="0">
                <a:solidFill>
                  <a:srgbClr val="0070C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merican </a:t>
            </a:r>
            <a:r>
              <a:rPr lang="en-US" altLang="en-US" i="1" u="sng" dirty="0">
                <a:solidFill>
                  <a:srgbClr val="0070C0"/>
                </a:solidFill>
              </a:rPr>
              <a:t>S</a:t>
            </a:r>
            <a:r>
              <a:rPr lang="en-US" altLang="en-US" dirty="0">
                <a:solidFill>
                  <a:srgbClr val="FF0000"/>
                </a:solidFill>
              </a:rPr>
              <a:t>tandard </a:t>
            </a:r>
            <a:r>
              <a:rPr lang="en-US" altLang="en-US" i="1" u="sng" dirty="0">
                <a:solidFill>
                  <a:srgbClr val="0070C0"/>
                </a:solidFill>
              </a:rPr>
              <a:t>C</a:t>
            </a:r>
            <a:r>
              <a:rPr lang="en-US" altLang="en-US" dirty="0">
                <a:solidFill>
                  <a:srgbClr val="FF0000"/>
                </a:solidFill>
              </a:rPr>
              <a:t>ode for </a:t>
            </a:r>
            <a:r>
              <a:rPr lang="en-US" altLang="en-US" i="1" u="sng" dirty="0">
                <a:solidFill>
                  <a:srgbClr val="0070C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nformation </a:t>
            </a:r>
            <a:r>
              <a:rPr lang="en-US" altLang="en-US" i="1" u="sng" dirty="0">
                <a:solidFill>
                  <a:srgbClr val="0070C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nterchange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Provides English language-based character set plus codes for printer and display control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Each character code contained in </a:t>
            </a:r>
            <a:r>
              <a:rPr lang="en-US" altLang="en-US" dirty="0">
                <a:solidFill>
                  <a:srgbClr val="FF0000"/>
                </a:solidFill>
              </a:rPr>
              <a:t>1 byte </a:t>
            </a:r>
            <a:r>
              <a:rPr lang="en-US" altLang="en-US" dirty="0"/>
              <a:t>(1 byte = 8 bits)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256 distinct codes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664" y="967778"/>
            <a:ext cx="7024744" cy="72008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en-MY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63" y="1795129"/>
            <a:ext cx="709374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728" y="1064260"/>
            <a:ext cx="7024744" cy="70972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 Code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nfolio.com/media/B142L_notes_11ascii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94138"/>
            <a:ext cx="7848600" cy="45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664" y="1076679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Data Types (cont’d.)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1134500" y="2306304"/>
            <a:ext cx="7109908" cy="34563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Unicode: provides other language character sets</a:t>
            </a:r>
            <a:endParaRPr lang="en-US" altLang="en-US" sz="2800" dirty="0"/>
          </a:p>
          <a:p>
            <a:pPr lvl="1" eaLnBrk="1" hangingPunct="1"/>
            <a:r>
              <a:rPr lang="en-US" altLang="en-US" sz="2600" dirty="0"/>
              <a:t>Each character contained in </a:t>
            </a:r>
            <a:r>
              <a:rPr lang="en-US" altLang="en-US" sz="2600" dirty="0">
                <a:solidFill>
                  <a:srgbClr val="FF0000"/>
                </a:solidFill>
              </a:rPr>
              <a:t>2 bytes</a:t>
            </a:r>
            <a:endParaRPr lang="en-US" altLang="en-US" sz="2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600" dirty="0"/>
              <a:t>Can represent </a:t>
            </a:r>
            <a:r>
              <a:rPr lang="en-US" altLang="en-US" sz="2600" dirty="0">
                <a:solidFill>
                  <a:srgbClr val="FF0000"/>
                </a:solidFill>
              </a:rPr>
              <a:t>65,536</a:t>
            </a:r>
            <a:r>
              <a:rPr lang="en-US" altLang="en-US" sz="2600" dirty="0"/>
              <a:t> </a:t>
            </a:r>
            <a:r>
              <a:rPr lang="en-US" altLang="en-US" sz="2600" dirty="0">
                <a:solidFill>
                  <a:srgbClr val="FF0000"/>
                </a:solidFill>
              </a:rPr>
              <a:t>characters</a:t>
            </a:r>
            <a:endParaRPr lang="en-US" altLang="en-US" sz="2600" dirty="0">
              <a:solidFill>
                <a:srgbClr val="FF0000"/>
              </a:solidFill>
            </a:endParaRPr>
          </a:p>
          <a:p>
            <a:pPr marL="365760" lvl="1" indent="0" eaLnBrk="1" hangingPunct="1">
              <a:buNone/>
            </a:pPr>
            <a:endParaRPr lang="en-US" altLang="en-US" sz="26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First 256 Unicode codes have same numerical value as the 256 ASCII codes </a:t>
            </a:r>
            <a:endParaRPr lang="en-US" alt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01000" cy="461899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charset="0"/>
                <a:sym typeface="+mn-ea"/>
              </a:rPr>
              <a:t>In this topic, you will learn about: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</a:endParaRPr>
          </a:p>
          <a:p>
            <a:pPr lvl="1">
              <a:buBlip>
                <a:blip r:embed="rId1"/>
              </a:buBlip>
            </a:pPr>
            <a:r>
              <a:rPr lang="en-US" altLang="en-US" dirty="0">
                <a:latin typeface="Georgia" panose="02040502050405020303" charset="0"/>
              </a:rPr>
              <a:t>Motivations for C++</a:t>
            </a:r>
            <a:endParaRPr lang="en-US" altLang="en-US" dirty="0">
              <a:latin typeface="Georgia" panose="02040502050405020303" charset="0"/>
            </a:endParaRPr>
          </a:p>
          <a:p>
            <a:pPr lvl="1">
              <a:buBlip>
                <a:blip r:embed="rId1"/>
              </a:buBlip>
            </a:pPr>
            <a:r>
              <a:rPr lang="en-US" altLang="en-US" dirty="0">
                <a:latin typeface="Georgia" panose="02040502050405020303" charset="0"/>
              </a:rPr>
              <a:t>Different data types in C++</a:t>
            </a:r>
            <a:endParaRPr lang="en-US" altLang="en-US" dirty="0">
              <a:latin typeface="Georgia" panose="02040502050405020303" charset="0"/>
            </a:endParaRPr>
          </a:p>
          <a:p>
            <a:pPr lvl="1" eaLnBrk="1" hangingPunct="1">
              <a:buBlip>
                <a:blip r:embed="rId1"/>
              </a:buBlip>
            </a:pPr>
            <a:r>
              <a:rPr lang="en-US" altLang="en-US" dirty="0">
                <a:latin typeface="Georgia" panose="02040502050405020303" charset="0"/>
              </a:rPr>
              <a:t>Arithmetic Operators</a:t>
            </a:r>
            <a:endParaRPr lang="en-US" altLang="en-US" dirty="0">
              <a:latin typeface="Georgia" panose="02040502050405020303" charset="0"/>
            </a:endParaRPr>
          </a:p>
          <a:p>
            <a:pPr lvl="1" eaLnBrk="1" hangingPunct="1">
              <a:buBlip>
                <a:blip r:embed="rId1"/>
              </a:buBlip>
            </a:pPr>
            <a:r>
              <a:rPr lang="en-US" altLang="en-US" dirty="0">
                <a:latin typeface="Georgia" panose="02040502050405020303" charset="0"/>
              </a:rPr>
              <a:t>Arithmetic Expressions</a:t>
            </a:r>
            <a:endParaRPr lang="en-US" altLang="en-US" dirty="0">
              <a:latin typeface="Georgia" panose="02040502050405020303" charset="0"/>
            </a:endParaRPr>
          </a:p>
          <a:p>
            <a:pPr lvl="1">
              <a:buBlip>
                <a:blip r:embed="rId1"/>
              </a:buBlip>
            </a:pPr>
            <a:r>
              <a:rPr lang="en-US" altLang="en-US" dirty="0">
                <a:latin typeface="Georgia" panose="02040502050405020303" charset="0"/>
              </a:rPr>
              <a:t>Variable Declarations</a:t>
            </a:r>
            <a:endParaRPr lang="en-US" altLang="en-US" dirty="0">
              <a:latin typeface="Georgia" panose="02040502050405020303" charset="0"/>
            </a:endParaRPr>
          </a:p>
          <a:p>
            <a:pPr lvl="1">
              <a:buBlip>
                <a:blip r:embed="rId1"/>
              </a:buBlip>
            </a:pPr>
            <a:r>
              <a:rPr lang="en-US" altLang="en-US" dirty="0">
                <a:latin typeface="Georgia" panose="02040502050405020303" charset="0"/>
              </a:rPr>
              <a:t>Common Programming Errors</a:t>
            </a:r>
            <a:endParaRPr lang="en-US" altLang="en-US" dirty="0">
              <a:latin typeface="Georgia" panose="02040502050405020303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5" y="1566801"/>
            <a:ext cx="7704856" cy="64807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endParaRPr lang="en-MY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2" y="2573676"/>
            <a:ext cx="795564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26845"/>
            <a:ext cx="7416824" cy="72008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endParaRPr lang="en-MY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59" y="2050738"/>
            <a:ext cx="6396300" cy="444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664" y="1305516"/>
            <a:ext cx="7024744" cy="6731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Data Types (cont’d.)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34500" y="2286000"/>
            <a:ext cx="7109908" cy="4032448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escape character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Backslash 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 )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Special meaning in C++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Placed in front of a group of characters, it tells the compiler to escape from normal interpretation of these characters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Escape sequence</a:t>
            </a:r>
            <a:r>
              <a:rPr lang="en-US" dirty="0"/>
              <a:t>: combination of a backslash and specific characters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Example: newline escape sequence,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10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2" y="944107"/>
            <a:ext cx="7357553" cy="57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641848" y="6672865"/>
            <a:ext cx="3502152" cy="1851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872" y="1222491"/>
            <a:ext cx="7024744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Data Types (cont’d.)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2085543"/>
            <a:ext cx="7200916" cy="38957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 data type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Represents </a:t>
            </a:r>
            <a:r>
              <a:rPr lang="en-US" altLang="en-US" dirty="0" err="1"/>
              <a:t>boolean</a:t>
            </a:r>
            <a:r>
              <a:rPr lang="en-US" altLang="en-US" dirty="0"/>
              <a:t> (logical) data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Restricted to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 values</a:t>
            </a:r>
            <a:endParaRPr lang="en-US" altLang="en-US" dirty="0"/>
          </a:p>
          <a:p>
            <a:pPr eaLnBrk="1" hangingPunct="1"/>
            <a:r>
              <a:rPr lang="en-US" altLang="en-US" dirty="0"/>
              <a:t>Often used when a program must examine a specific condition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If condition is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, the program takes one action; if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, it takes another action</a:t>
            </a:r>
            <a:endParaRPr lang="en-US" altLang="en-US" dirty="0"/>
          </a:p>
          <a:p>
            <a:pPr eaLnBrk="1" hangingPunct="1"/>
            <a:r>
              <a:rPr lang="en-US" altLang="en-US" dirty="0"/>
              <a:t>Boolean data type </a:t>
            </a:r>
            <a:r>
              <a:rPr lang="en-US" altLang="en-US" dirty="0">
                <a:solidFill>
                  <a:srgbClr val="FF0000"/>
                </a:solidFill>
              </a:rPr>
              <a:t>uses an integer storage code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730" y="1600200"/>
            <a:ext cx="3605420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 Data Type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58742"/>
            <a:ext cx="3638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49" y="4001292"/>
            <a:ext cx="2560711" cy="247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87" y="1209283"/>
            <a:ext cx="2584260" cy="270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2456" y="987364"/>
            <a:ext cx="7024744" cy="745152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Boolean</a:t>
            </a:r>
            <a:endParaRPr lang="en-MY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0" y="2130755"/>
            <a:ext cx="314329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60" y="2189011"/>
            <a:ext cx="4680520" cy="130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67163"/>
            <a:ext cx="1524844" cy="1998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33129"/>
            <a:ext cx="2376264" cy="941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70" y="1623714"/>
            <a:ext cx="5127131" cy="48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06632"/>
            <a:ext cx="7024744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C++ Data Types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2288" y="1370620"/>
            <a:ext cx="702474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Storage Size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11577"/>
            <a:ext cx="7488832" cy="4059813"/>
          </a:xfrm>
        </p:spPr>
        <p:txBody>
          <a:bodyPr/>
          <a:lstStyle/>
          <a:p>
            <a:pPr eaLnBrk="1" hangingPunct="1"/>
            <a:r>
              <a:rPr lang="en-US" altLang="en-US" dirty="0"/>
              <a:t>C++ makes it possible to see how values are stored</a:t>
            </a:r>
            <a:endParaRPr lang="en-US" altLang="en-US" dirty="0"/>
          </a:p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Provides the </a:t>
            </a:r>
            <a:r>
              <a:rPr lang="en-US" altLang="en-US" dirty="0">
                <a:solidFill>
                  <a:srgbClr val="FF0000"/>
                </a:solidFill>
              </a:rPr>
              <a:t>number of bytes required to store a value</a:t>
            </a:r>
            <a:r>
              <a:rPr lang="en-US" altLang="en-US" dirty="0"/>
              <a:t> for any data type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Built-in operator that does not use an arithmetic symbol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836712"/>
            <a:ext cx="7024744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Storage Size (cont’d.)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846584" y="2204864"/>
            <a:ext cx="7325816" cy="396044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Signed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data type</a:t>
            </a:r>
            <a:r>
              <a:rPr lang="en-US" altLang="en-US" dirty="0"/>
              <a:t>: stores </a:t>
            </a:r>
            <a:r>
              <a:rPr lang="en-US" altLang="en-US" dirty="0">
                <a:solidFill>
                  <a:srgbClr val="FF0000"/>
                </a:solidFill>
              </a:rPr>
              <a:t>negative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positive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FF0000"/>
                </a:solidFill>
              </a:rPr>
              <a:t>zero</a:t>
            </a:r>
            <a:r>
              <a:rPr lang="en-US" altLang="en-US" dirty="0"/>
              <a:t> values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Unsigned data type</a:t>
            </a:r>
            <a:r>
              <a:rPr lang="en-US" altLang="en-US" dirty="0"/>
              <a:t>: stores </a:t>
            </a:r>
            <a:r>
              <a:rPr lang="en-US" altLang="en-US" dirty="0">
                <a:solidFill>
                  <a:srgbClr val="FF0000"/>
                </a:solidFill>
              </a:rPr>
              <a:t>positive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zero</a:t>
            </a:r>
            <a:r>
              <a:rPr lang="en-US" altLang="en-US" dirty="0"/>
              <a:t> values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Provides a range of positive values double that of unsigned counterparts </a:t>
            </a:r>
            <a:endParaRPr lang="en-US" altLang="en-US" dirty="0"/>
          </a:p>
          <a:p>
            <a:pPr eaLnBrk="1" hangingPunct="1"/>
            <a:r>
              <a:rPr lang="en-US" altLang="en-US" dirty="0"/>
              <a:t>Some applications only use </a:t>
            </a:r>
            <a:r>
              <a:rPr lang="en-US" altLang="en-US" dirty="0">
                <a:solidFill>
                  <a:srgbClr val="FF0000"/>
                </a:solidFill>
              </a:rPr>
              <a:t>unsigned data types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Example: </a:t>
            </a:r>
            <a:r>
              <a:rPr lang="en-US" altLang="en-US" dirty="0">
                <a:solidFill>
                  <a:srgbClr val="FF0000"/>
                </a:solidFill>
              </a:rPr>
              <a:t>date</a:t>
            </a:r>
            <a:r>
              <a:rPr lang="en-US" altLang="en-US" dirty="0"/>
              <a:t> applications in form </a:t>
            </a:r>
            <a:r>
              <a:rPr lang="en-US" altLang="en-US" b="1" i="1" dirty="0" err="1">
                <a:solidFill>
                  <a:srgbClr val="00B050"/>
                </a:solidFill>
              </a:rPr>
              <a:t>year</a:t>
            </a:r>
            <a:r>
              <a:rPr lang="en-US" altLang="en-US" b="1" i="1" dirty="0" err="1">
                <a:solidFill>
                  <a:srgbClr val="7030A0"/>
                </a:solidFill>
              </a:rPr>
              <a:t>month</a:t>
            </a:r>
            <a:r>
              <a:rPr lang="en-US" altLang="en-US" b="1" i="1" dirty="0" err="1">
                <a:solidFill>
                  <a:schemeClr val="bg2">
                    <a:lumMod val="50000"/>
                  </a:schemeClr>
                </a:solidFill>
              </a:rPr>
              <a:t>day</a:t>
            </a:r>
            <a:endParaRPr lang="en-US" alt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 smtClean="0"/>
            </a:fld>
            <a:endParaRPr lang="en-US" dirty="0"/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928" y="2095986"/>
            <a:ext cx="7570341" cy="429482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1274879"/>
            <a:ext cx="8153399" cy="67314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2017 Programming Languages (IEEE Spectrum)</a:t>
            </a:r>
            <a:endParaRPr lang="en-US" altLang="en-US" sz="24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 Single Corner Rectangle 1"/>
          <p:cNvSpPr/>
          <p:nvPr/>
        </p:nvSpPr>
        <p:spPr>
          <a:xfrm>
            <a:off x="1066800" y="3657600"/>
            <a:ext cx="1584325" cy="304800"/>
          </a:xfrm>
          <a:prstGeom prst="round1Rect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  <a:alpha val="47000"/>
                  </a:schemeClr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845840"/>
            <a:ext cx="7024744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Storage Size (cont'd.)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2" y="2393249"/>
            <a:ext cx="8011616" cy="29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200918" cy="110519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Storage Size (cont'd.)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27584" y="2420888"/>
          <a:ext cx="7560840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165"/>
                <a:gridCol w="1493283"/>
                <a:gridCol w="3815392"/>
              </a:tblGrid>
              <a:tr h="429958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  <a:endParaRPr lang="en-MY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Storage</a:t>
                      </a:r>
                      <a:endParaRPr lang="en-MY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Absolute</a:t>
                      </a:r>
                      <a:r>
                        <a:rPr lang="en-US" sz="1800" baseline="0" dirty="0"/>
                        <a:t> Range</a:t>
                      </a:r>
                      <a:endParaRPr lang="en-MY" sz="1800" dirty="0"/>
                    </a:p>
                  </a:txBody>
                  <a:tcPr marT="45728" marB="45728"/>
                </a:tc>
              </a:tr>
              <a:tr h="742120"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  <a:endParaRPr lang="en-MY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bytes</a:t>
                      </a:r>
                      <a:endParaRPr lang="en-MY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1.40129846432481707 x 10</a:t>
                      </a:r>
                      <a:r>
                        <a:rPr lang="en-US" sz="1800" baseline="30000" dirty="0"/>
                        <a:t>-45   </a:t>
                      </a:r>
                      <a:r>
                        <a:rPr lang="en-US" sz="1800" baseline="0" dirty="0"/>
                        <a:t>to </a:t>
                      </a:r>
                      <a:r>
                        <a:rPr lang="en-US" sz="1800" dirty="0"/>
                        <a:t>3.40282346638528860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x 10</a:t>
                      </a:r>
                      <a:r>
                        <a:rPr lang="en-US" sz="1800" baseline="30000" dirty="0"/>
                        <a:t>-45</a:t>
                      </a:r>
                      <a:endParaRPr lang="en-MY" sz="1800" baseline="0" dirty="0"/>
                    </a:p>
                  </a:txBody>
                  <a:tcPr marT="45728" marB="45728"/>
                </a:tc>
              </a:tr>
              <a:tr h="1060170">
                <a:tc>
                  <a:txBody>
                    <a:bodyPr/>
                    <a:lstStyle/>
                    <a:p>
                      <a:r>
                        <a:rPr lang="en-US" sz="1800" dirty="0"/>
                        <a:t>double and long double</a:t>
                      </a:r>
                      <a:endParaRPr lang="en-MY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 bytes</a:t>
                      </a:r>
                      <a:endParaRPr lang="en-MY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4.94065645841246544 x 10</a:t>
                      </a:r>
                      <a:r>
                        <a:rPr lang="en-US" sz="1800" baseline="30000" dirty="0"/>
                        <a:t>-45   </a:t>
                      </a:r>
                      <a:r>
                        <a:rPr lang="en-US" sz="1800" baseline="0" dirty="0"/>
                        <a:t>to </a:t>
                      </a:r>
                      <a:r>
                        <a:rPr lang="en-US" sz="1800" dirty="0"/>
                        <a:t>1.79769313486231570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x 10</a:t>
                      </a:r>
                      <a:r>
                        <a:rPr lang="en-US" sz="1800" baseline="30000" dirty="0"/>
                        <a:t>-45</a:t>
                      </a:r>
                      <a:endParaRPr lang="en-MY" sz="1800" baseline="0" dirty="0"/>
                    </a:p>
                    <a:p>
                      <a:endParaRPr lang="en-MY" sz="1800" baseline="0" dirty="0"/>
                    </a:p>
                  </a:txBody>
                  <a:tcPr marT="45728" marB="45728"/>
                </a:tc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656" y="1060031"/>
            <a:ext cx="7024744" cy="81716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Floating-Point Types</a:t>
            </a:r>
            <a:endParaRPr lang="en-US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696200" cy="3962400"/>
          </a:xfrm>
        </p:spPr>
        <p:txBody>
          <a:bodyPr rtlCol="0"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number zero or any positive or negative number that contains a </a:t>
            </a:r>
            <a:r>
              <a:rPr lang="en-US" dirty="0">
                <a:solidFill>
                  <a:srgbClr val="FF0000"/>
                </a:solidFill>
              </a:rPr>
              <a:t>decimal point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Also called </a:t>
            </a:r>
            <a:r>
              <a:rPr lang="en-US" dirty="0">
                <a:solidFill>
                  <a:srgbClr val="FF0000"/>
                </a:solidFill>
              </a:rPr>
              <a:t>real number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Examples:  </a:t>
            </a:r>
            <a:r>
              <a:rPr lang="en-US" dirty="0">
                <a:solidFill>
                  <a:srgbClr val="FF0000"/>
                </a:solidFill>
              </a:rPr>
              <a:t>+10.625   5.   -6.2   3521.92   0.0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5. and  0.0  are floating-point, but same values without a decimal (5, 0) would be integers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C++ supports three floating-point types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Different storage requirements</a:t>
            </a:r>
            <a:r>
              <a:rPr lang="en-US" dirty="0"/>
              <a:t> for each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55656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Floating-Point Types (cont'd.)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653937" y="2000237"/>
            <a:ext cx="7646909" cy="378925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Most compilers use </a:t>
            </a:r>
            <a:r>
              <a:rPr lang="en-US" altLang="en-US" dirty="0">
                <a:solidFill>
                  <a:srgbClr val="FF0000"/>
                </a:solidFill>
              </a:rPr>
              <a:t>twice the amount of storage </a:t>
            </a:r>
            <a:r>
              <a:rPr lang="en-US" altLang="en-US" dirty="0"/>
              <a:t>for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as 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Allows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 to have </a:t>
            </a:r>
            <a:r>
              <a:rPr lang="en-US" altLang="en-US" dirty="0">
                <a:solidFill>
                  <a:srgbClr val="FF0000"/>
                </a:solidFill>
              </a:rPr>
              <a:t>approximately twice the precision of a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value is sometimes referred to as a </a:t>
            </a:r>
            <a:r>
              <a:rPr lang="en-US" altLang="en-US" b="1" dirty="0">
                <a:solidFill>
                  <a:srgbClr val="FF0000"/>
                </a:solidFill>
              </a:rPr>
              <a:t>single-precision number</a:t>
            </a:r>
            <a:r>
              <a:rPr lang="en-US" altLang="en-US" b="1" dirty="0"/>
              <a:t> 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value is sometimes referred to as </a:t>
            </a:r>
            <a:r>
              <a:rPr lang="en-US" altLang="en-US" dirty="0">
                <a:solidFill>
                  <a:srgbClr val="FF0000"/>
                </a:solidFill>
              </a:rPr>
              <a:t>a </a:t>
            </a:r>
            <a:r>
              <a:rPr lang="en-US" altLang="en-US" b="1" dirty="0">
                <a:solidFill>
                  <a:srgbClr val="FF0000"/>
                </a:solidFill>
              </a:rPr>
              <a:t>double-precision number</a:t>
            </a: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Examples :</a:t>
            </a:r>
            <a:endParaRPr lang="en-US" altLang="en-US" dirty="0">
              <a:solidFill>
                <a:schemeClr val="tx1"/>
              </a:solidFill>
            </a:endParaRPr>
          </a:p>
          <a:p>
            <a:pPr marL="68580" indent="0" eaLnBrk="1" hangingPunct="1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7189" y="5820347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45.1252               (single precision)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45.12526732       (double precision)</a:t>
            </a:r>
            <a:endParaRPr lang="en-MY" sz="20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672" y="908720"/>
            <a:ext cx="6905211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Exponential Notation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916832"/>
            <a:ext cx="7109792" cy="2160240"/>
          </a:xfrm>
        </p:spPr>
        <p:txBody>
          <a:bodyPr/>
          <a:lstStyle/>
          <a:p>
            <a:pPr eaLnBrk="1" hangingPunct="1"/>
            <a:r>
              <a:rPr lang="en-US" altLang="en-US" dirty="0"/>
              <a:t>Floating-point numbers can be written in </a:t>
            </a:r>
            <a:r>
              <a:rPr lang="en-US" altLang="en-US" dirty="0">
                <a:solidFill>
                  <a:srgbClr val="FF0000"/>
                </a:solidFill>
              </a:rPr>
              <a:t>exponential notation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Similar to scientific notation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Used to express very large and very small values in compact form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pic>
        <p:nvPicPr>
          <p:cNvPr id="47110" name="Picture 102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2" y="4744616"/>
            <a:ext cx="772543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395" y="887792"/>
            <a:ext cx="7024744" cy="745152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Operations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30" name="Rectangle 4"/>
          <p:cNvSpPr>
            <a:spLocks noGrp="1" noChangeArrowheads="1"/>
          </p:cNvSpPr>
          <p:nvPr>
            <p:ph idx="1"/>
          </p:nvPr>
        </p:nvSpPr>
        <p:spPr>
          <a:xfrm>
            <a:off x="756138" y="4305224"/>
            <a:ext cx="7951795" cy="170656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Binary operators</a:t>
            </a:r>
            <a:r>
              <a:rPr lang="en-US" altLang="en-US" sz="2400" dirty="0"/>
              <a:t>: require </a:t>
            </a:r>
            <a:r>
              <a:rPr lang="en-US" altLang="en-US" sz="2400" dirty="0">
                <a:solidFill>
                  <a:srgbClr val="FF0000"/>
                </a:solidFill>
              </a:rPr>
              <a:t>two operands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dirty="0"/>
              <a:t>Can be a literal or an identifier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Binary arithmetic expression: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literalValue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literalValue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8134" name="Picture 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37787"/>
            <a:ext cx="4459343" cy="209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/>
          <p:nvPr/>
        </p:nvSpPr>
        <p:spPr bwMode="auto">
          <a:xfrm>
            <a:off x="5174304" y="6520259"/>
            <a:ext cx="350215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r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45" y="860332"/>
            <a:ext cx="7200918" cy="67314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33476"/>
            <a:ext cx="7848872" cy="3191668"/>
          </a:xfrm>
        </p:spPr>
        <p:txBody>
          <a:bodyPr rtlCol="0"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allows for display of result of a </a:t>
            </a:r>
            <a:r>
              <a:rPr lang="en-US" dirty="0">
                <a:solidFill>
                  <a:srgbClr val="FF0000"/>
                </a:solidFill>
              </a:rPr>
              <a:t>numerical expression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Display is on standard output device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Example: </a:t>
            </a:r>
            <a:endParaRPr lang="en-US" dirty="0"/>
          </a:p>
          <a:p>
            <a:pPr marL="302260" lvl="1" indent="0">
              <a:buNone/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sum of 6 and 15 is "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2260" lvl="1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 + 15)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Statement sends string and value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String: “The total of 6 and 15 is ” 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Value: value of the expression 6 + 15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Display produced:  The total of 6 and 15 is 21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51" y="4783900"/>
            <a:ext cx="3744416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 (cont'd.)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430291" y="2057400"/>
            <a:ext cx="8229600" cy="3930650"/>
          </a:xfrm>
        </p:spPr>
        <p:txBody>
          <a:bodyPr/>
          <a:lstStyle/>
          <a:p>
            <a:pPr eaLnBrk="1" hangingPunct="1"/>
            <a:r>
              <a:rPr lang="en-US" altLang="en-US" dirty="0"/>
              <a:t>Manipulator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Item used to change how an output stream of characters is displayed</a:t>
            </a:r>
            <a:endParaRPr lang="en-US" altLang="en-US" dirty="0"/>
          </a:p>
          <a:p>
            <a:pPr lvl="1" eaLnBrk="1" hangingPunct="1"/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rgbClr val="FF0000"/>
                </a:solidFill>
              </a:rPr>
              <a:t> (</a:t>
            </a:r>
            <a:r>
              <a:rPr lang="en-US" altLang="en-US" dirty="0" err="1">
                <a:solidFill>
                  <a:srgbClr val="FF0000"/>
                </a:solidFill>
              </a:rPr>
              <a:t>end+lowercase</a:t>
            </a:r>
            <a:r>
              <a:rPr lang="en-US" altLang="en-US" dirty="0">
                <a:solidFill>
                  <a:srgbClr val="FF0000"/>
                </a:solidFill>
              </a:rPr>
              <a:t> ‘L’) </a:t>
            </a:r>
            <a:r>
              <a:rPr lang="en-US" altLang="en-US" dirty="0"/>
              <a:t>manipulator causes a </a:t>
            </a:r>
            <a:r>
              <a:rPr lang="en-US" altLang="en-US" dirty="0">
                <a:solidFill>
                  <a:srgbClr val="FF0000"/>
                </a:solidFill>
              </a:rPr>
              <a:t>newline</a:t>
            </a:r>
            <a:r>
              <a:rPr lang="en-US" altLang="en-US" dirty="0"/>
              <a:t> character (</a:t>
            </a:r>
            <a:r>
              <a:rPr lang="en-US" altLang="en-US" b="1" dirty="0">
                <a:solidFill>
                  <a:srgbClr val="FF0000"/>
                </a:solidFill>
              </a:rPr>
              <a:t>'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FF0000"/>
                </a:solidFill>
              </a:rPr>
              <a:t>'</a:t>
            </a:r>
            <a:r>
              <a:rPr lang="en-US" altLang="en-US" dirty="0"/>
              <a:t>) to be inserted in the display first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Then forces all current insertions to be displayed immediately</a:t>
            </a:r>
            <a:endParaRPr lang="en-US" alt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099" y="1124000"/>
            <a:ext cx="7024744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11008" cy="3872259"/>
          </a:xfrm>
        </p:spPr>
        <p:txBody>
          <a:bodyPr rtlCol="0"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Mixed-mode expression</a:t>
            </a:r>
            <a:endParaRPr lang="en-US" b="1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Arithmetic expression containing </a:t>
            </a:r>
            <a:r>
              <a:rPr lang="en-US" dirty="0">
                <a:solidFill>
                  <a:srgbClr val="FF0000"/>
                </a:solidFill>
              </a:rPr>
              <a:t>integer and non-integer operands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Rule for evaluating arithmetic expressions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operands are </a:t>
            </a:r>
            <a:r>
              <a:rPr lang="en-US" dirty="0">
                <a:solidFill>
                  <a:srgbClr val="FF0000"/>
                </a:solidFill>
              </a:rPr>
              <a:t>integers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 is </a:t>
            </a:r>
            <a:r>
              <a:rPr lang="en-US" u="sng" dirty="0">
                <a:solidFill>
                  <a:srgbClr val="FF0000"/>
                </a:solidFill>
              </a:rPr>
              <a:t>integer </a:t>
            </a:r>
            <a:endParaRPr lang="en-US" u="sng" dirty="0">
              <a:solidFill>
                <a:srgbClr val="FF0000"/>
              </a:solidFill>
            </a:endParaRPr>
          </a:p>
          <a:p>
            <a:pPr marL="302260" lvl="1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	</a:t>
            </a:r>
            <a:r>
              <a:rPr lang="en-US" dirty="0">
                <a:solidFill>
                  <a:schemeClr val="tx1"/>
                </a:solidFill>
              </a:rPr>
              <a:t>Example : </a:t>
            </a:r>
            <a:r>
              <a:rPr lang="en-US" b="1" dirty="0">
                <a:solidFill>
                  <a:srgbClr val="0070C0"/>
                </a:solidFill>
              </a:rPr>
              <a:t>1 + 2 = 3</a:t>
            </a:r>
            <a:endParaRPr lang="en-US" b="1" dirty="0">
              <a:solidFill>
                <a:srgbClr val="0070C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operand is </a:t>
            </a:r>
            <a:r>
              <a:rPr lang="en-US" dirty="0">
                <a:solidFill>
                  <a:srgbClr val="FF0000"/>
                </a:solidFill>
              </a:rPr>
              <a:t>floating-point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 is </a:t>
            </a:r>
            <a:r>
              <a:rPr lang="en-US" u="sng" dirty="0">
                <a:solidFill>
                  <a:srgbClr val="FF0000"/>
                </a:solidFill>
              </a:rPr>
              <a:t>floating-point</a:t>
            </a:r>
            <a:endParaRPr lang="en-US" u="sng" dirty="0">
              <a:solidFill>
                <a:srgbClr val="FF0000"/>
              </a:solidFill>
            </a:endParaRPr>
          </a:p>
          <a:p>
            <a:pPr marL="302260" lvl="1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Example : </a:t>
            </a:r>
            <a:r>
              <a:rPr lang="en-US" b="1" dirty="0">
                <a:solidFill>
                  <a:srgbClr val="0070C0"/>
                </a:solidFill>
              </a:rPr>
              <a:t>1.0 + 2 = 3.0</a:t>
            </a:r>
            <a:endParaRPr lang="en-US" b="1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Overloaded operator</a:t>
            </a:r>
            <a:r>
              <a:rPr lang="en-US" dirty="0"/>
              <a:t>: a symbol that </a:t>
            </a:r>
            <a:r>
              <a:rPr lang="en-US" dirty="0">
                <a:solidFill>
                  <a:srgbClr val="FF0000"/>
                </a:solidFill>
              </a:rPr>
              <a:t>represents more than one operation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Execution depends on types of operands </a:t>
            </a:r>
            <a:endParaRPr lang="en-US" dirty="0"/>
          </a:p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302260" lvl="1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dirty="0"/>
              <a:t>Example : “a”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“b” = “ab” (Concatenation for string)</a:t>
            </a:r>
            <a:endParaRPr lang="en-US" dirty="0"/>
          </a:p>
          <a:p>
            <a:pPr marL="302260" lvl="1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dirty="0"/>
              <a:t>                      2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3 = 5 (Addition for integer)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29872" y="1114418"/>
            <a:ext cx="7024744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Division &amp; Modulus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75252" y="2191996"/>
            <a:ext cx="7592616" cy="416614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Division of two integers yields an integer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Integers cannot contain a fractional part (i.e., decimal points) </a:t>
            </a:r>
            <a:r>
              <a:rPr lang="en-US" altLang="en-US" dirty="0"/>
              <a:t>; results may seem strange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Example: </a:t>
            </a:r>
            <a:r>
              <a:rPr lang="en-US" altLang="en-US" dirty="0">
                <a:solidFill>
                  <a:srgbClr val="0070C0"/>
                </a:solidFill>
              </a:rPr>
              <a:t>integer 15 divided by integer 2 </a:t>
            </a:r>
            <a:r>
              <a:rPr lang="en-US" altLang="en-US" dirty="0"/>
              <a:t>produces the integer result </a:t>
            </a:r>
            <a:r>
              <a:rPr lang="en-US" altLang="en-US" dirty="0">
                <a:solidFill>
                  <a:srgbClr val="0070C0"/>
                </a:solidFill>
              </a:rPr>
              <a:t>7</a:t>
            </a:r>
            <a:r>
              <a:rPr lang="en-US" altLang="en-US" dirty="0"/>
              <a:t> (i.e., 15/2 = 7 and not 7.5)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Modulus</a:t>
            </a:r>
            <a:r>
              <a:rPr lang="en-US" altLang="en-US" dirty="0"/>
              <a:t> operator (</a:t>
            </a:r>
            <a:r>
              <a:rPr lang="en-US" altLang="en-US" dirty="0">
                <a:solidFill>
                  <a:srgbClr val="FF0000"/>
                </a:solidFill>
              </a:rPr>
              <a:t>%</a:t>
            </a:r>
            <a:r>
              <a:rPr lang="en-US" altLang="en-US" dirty="0"/>
              <a:t>): captures the </a:t>
            </a:r>
            <a:r>
              <a:rPr lang="en-US" altLang="en-US" dirty="0">
                <a:solidFill>
                  <a:srgbClr val="FF0000"/>
                </a:solidFill>
              </a:rPr>
              <a:t>remainder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Also known as the remainder operator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Example:  </a:t>
            </a:r>
            <a:r>
              <a:rPr lang="en-US" altLang="en-US" b="1" dirty="0">
                <a:solidFill>
                  <a:srgbClr val="0070C0"/>
                </a:solidFill>
              </a:rPr>
              <a:t>9 % 4 is 1    </a:t>
            </a:r>
            <a:r>
              <a:rPr lang="en-US" altLang="en-US" dirty="0"/>
              <a:t>(remainder of 9/4 is 1)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Useful operator for determining odd or even numbers </a:t>
            </a:r>
            <a:endParaRPr lang="en-US" altLang="en-US" dirty="0"/>
          </a:p>
          <a:p>
            <a:pPr lvl="1" eaLnBrk="1" hangingPunct="1"/>
            <a:endParaRPr lang="en-US" altLang="en-US" sz="2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13" y="1064260"/>
            <a:ext cx="7024744" cy="6731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02415" y="1981928"/>
            <a:ext cx="7408863" cy="4320480"/>
          </a:xfrm>
        </p:spPr>
        <p:txBody>
          <a:bodyPr rtlCol="0"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objective of all </a:t>
            </a:r>
            <a:r>
              <a:rPr lang="en-US" dirty="0">
                <a:solidFill>
                  <a:srgbClr val="FF0000"/>
                </a:solidFill>
              </a:rPr>
              <a:t>programs</a:t>
            </a:r>
            <a:r>
              <a:rPr lang="en-US" dirty="0"/>
              <a:t> is to </a:t>
            </a:r>
            <a:r>
              <a:rPr lang="en-US" dirty="0">
                <a:solidFill>
                  <a:srgbClr val="FF0000"/>
                </a:solidFill>
              </a:rPr>
              <a:t>process data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Data is classified into specific types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Numerical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Alphabetical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Audio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Video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C++ allows only certain operations to be performed on certain types of data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Prevents inappropriate programming operations 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592732" y="64144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180" y="908720"/>
            <a:ext cx="7024744" cy="74515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Division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9" y="5410200"/>
            <a:ext cx="3843940" cy="61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89700"/>
            <a:ext cx="7464423" cy="255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4970830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Output: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790" y="1907540"/>
            <a:ext cx="141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Program:</a:t>
            </a:r>
            <a:endParaRPr lang="en-US" dirty="0">
              <a:latin typeface="+mj-lt"/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Negation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6720"/>
            <a:ext cx="8229600" cy="241668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unary operation </a:t>
            </a:r>
            <a:r>
              <a:rPr lang="en-US" altLang="en-US" dirty="0"/>
              <a:t>that negates (reverses the sign of) the operand</a:t>
            </a:r>
            <a:endParaRPr lang="en-US" altLang="en-US" dirty="0"/>
          </a:p>
          <a:p>
            <a:pPr eaLnBrk="1" hangingPunct="1"/>
            <a:r>
              <a:rPr lang="en-US" altLang="en-US" dirty="0"/>
              <a:t>Uses same sign as binary subtraction (-)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Example : </a:t>
            </a:r>
            <a:r>
              <a:rPr lang="en-US" altLang="en-US" dirty="0">
                <a:solidFill>
                  <a:srgbClr val="FF0000"/>
                </a:solidFill>
              </a:rPr>
              <a:t>-</a:t>
            </a:r>
            <a:r>
              <a:rPr lang="en-US" altLang="en-US" dirty="0"/>
              <a:t>9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9764" y="1275866"/>
            <a:ext cx="7619536" cy="81492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Precedence and Associativity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492896"/>
            <a:ext cx="7848600" cy="3168352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Rules for expressions with multiple operators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Two binary operators cannot be placed side by side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Example : x = a  </a:t>
            </a:r>
            <a:r>
              <a:rPr lang="en-US" altLang="en-US" b="1" dirty="0">
                <a:solidFill>
                  <a:srgbClr val="FF0000"/>
                </a:solidFill>
              </a:rPr>
              <a:t>+ -</a:t>
            </a:r>
            <a:r>
              <a:rPr lang="en-US" altLang="en-US" dirty="0"/>
              <a:t>  b</a:t>
            </a:r>
            <a:r>
              <a:rPr lang="en-US" altLang="en-US" sz="2400" dirty="0"/>
              <a:t>	</a:t>
            </a:r>
            <a:endParaRPr lang="en-US" altLang="en-US" sz="2400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Parentheses</a:t>
            </a:r>
            <a:r>
              <a:rPr lang="en-US" altLang="en-US" dirty="0"/>
              <a:t> may be used to </a:t>
            </a:r>
            <a:r>
              <a:rPr lang="en-US" altLang="en-US" dirty="0">
                <a:solidFill>
                  <a:srgbClr val="FF0000"/>
                </a:solidFill>
              </a:rPr>
              <a:t>form groupings</a:t>
            </a:r>
            <a:endParaRPr lang="en-US" altLang="en-US" dirty="0">
              <a:solidFill>
                <a:srgbClr val="FF0000"/>
              </a:solidFill>
            </a:endParaRPr>
          </a:p>
          <a:p>
            <a:pPr lvl="2"/>
            <a:r>
              <a:rPr lang="en-US" altLang="en-US" dirty="0"/>
              <a:t>Example : x = 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dirty="0" err="1"/>
              <a:t>a+b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 * 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dirty="0"/>
              <a:t>c-d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Expressions within </a:t>
            </a:r>
            <a:r>
              <a:rPr lang="en-US" altLang="en-US" dirty="0">
                <a:solidFill>
                  <a:srgbClr val="FF0000"/>
                </a:solidFill>
              </a:rPr>
              <a:t>parentheses </a:t>
            </a:r>
            <a:r>
              <a:rPr lang="en-US" altLang="en-US" dirty="0"/>
              <a:t>are </a:t>
            </a:r>
            <a:r>
              <a:rPr lang="en-US" altLang="en-US" dirty="0">
                <a:solidFill>
                  <a:srgbClr val="FF0000"/>
                </a:solidFill>
              </a:rPr>
              <a:t>evaluated first</a:t>
            </a:r>
            <a:endParaRPr lang="en-US" altLang="en-US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en-US" dirty="0"/>
              <a:t>Example: x = a/b + (c * d) 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(c * d) get evaluated first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4479032" y="3501008"/>
            <a:ext cx="3810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3" name="Oval 2"/>
          <p:cNvSpPr/>
          <p:nvPr/>
        </p:nvSpPr>
        <p:spPr>
          <a:xfrm>
            <a:off x="3673996" y="3573016"/>
            <a:ext cx="517004" cy="453008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1309247"/>
            <a:ext cx="8316144" cy="90055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Precedence and Associativity (cont'd.)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696416" y="2564904"/>
            <a:ext cx="7620000" cy="333385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Rules for expressions with multiple operators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Sets of parentheses may be enclosed by other parentheses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Example :  x = ( (</a:t>
            </a:r>
            <a:r>
              <a:rPr lang="en-US" altLang="en-US" dirty="0" err="1"/>
              <a:t>a+b</a:t>
            </a:r>
            <a:r>
              <a:rPr lang="en-US" altLang="en-US" dirty="0"/>
              <a:t>) * 3 + </a:t>
            </a:r>
            <a:r>
              <a:rPr lang="en-US" altLang="en-US" b="1" dirty="0">
                <a:solidFill>
                  <a:srgbClr val="FF0000"/>
                </a:solidFill>
              </a:rPr>
              <a:t>( (</a:t>
            </a:r>
            <a:r>
              <a:rPr lang="en-US" altLang="en-US" dirty="0"/>
              <a:t>c/d) – e</a:t>
            </a:r>
            <a:r>
              <a:rPr lang="en-US" altLang="en-US" b="1" dirty="0">
                <a:solidFill>
                  <a:srgbClr val="FF0000"/>
                </a:solidFill>
              </a:rPr>
              <a:t>) )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Parentheses cannot be used to indicate multiplication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Example : x = a (b)                         x = a </a:t>
            </a:r>
            <a:r>
              <a:rPr lang="en-US" altLang="en-US" sz="2400" b="1" dirty="0">
                <a:solidFill>
                  <a:srgbClr val="FF0000"/>
                </a:solidFill>
              </a:rPr>
              <a:t>*</a:t>
            </a:r>
            <a:r>
              <a:rPr lang="en-US" altLang="en-US" dirty="0"/>
              <a:t> (b) </a:t>
            </a:r>
            <a:endParaRPr lang="en-US" altLang="en-US" dirty="0"/>
          </a:p>
          <a:p>
            <a:pPr marL="685800" lvl="2" indent="0" eaLnBrk="1" hangingPunct="1">
              <a:buNone/>
            </a:pPr>
            <a:r>
              <a:rPr lang="en-US" altLang="en-US" dirty="0"/>
              <a:t>						x =  a </a:t>
            </a:r>
            <a:r>
              <a:rPr lang="en-US" altLang="en-US" sz="2400" b="1" dirty="0">
                <a:solidFill>
                  <a:srgbClr val="FF0000"/>
                </a:solidFill>
              </a:rPr>
              <a:t>*</a:t>
            </a:r>
            <a:r>
              <a:rPr lang="en-US" altLang="en-US" dirty="0"/>
              <a:t> b</a:t>
            </a:r>
            <a:endParaRPr lang="en-US" altLang="en-US" dirty="0"/>
          </a:p>
        </p:txBody>
      </p:sp>
      <p:sp>
        <p:nvSpPr>
          <p:cNvPr id="7" name="Multiply 6"/>
          <p:cNvSpPr/>
          <p:nvPr/>
        </p:nvSpPr>
        <p:spPr>
          <a:xfrm>
            <a:off x="4354016" y="5013585"/>
            <a:ext cx="304800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pic>
        <p:nvPicPr>
          <p:cNvPr id="55303" name="Picture 6" descr="C:\Users\sue\AppData\Local\Microsoft\Windows\Temporary Internet Files\Content.IE5\YRLX7HS4\MC900434713[1]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028058"/>
            <a:ext cx="3317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5486400"/>
            <a:ext cx="0" cy="504056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7744" y="5898758"/>
            <a:ext cx="4575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*Accepted in </a:t>
            </a:r>
            <a:r>
              <a:rPr lang="en-US" sz="1600" b="1" dirty="0" err="1">
                <a:solidFill>
                  <a:srgbClr val="FF0000"/>
                </a:solidFill>
              </a:rPr>
              <a:t>Maths</a:t>
            </a:r>
            <a:r>
              <a:rPr lang="en-US" sz="1600" b="1" dirty="0">
                <a:solidFill>
                  <a:srgbClr val="FF0000"/>
                </a:solidFill>
              </a:rPr>
              <a:t> but not in programming</a:t>
            </a:r>
            <a:endParaRPr lang="en-MY" sz="1600" b="1" dirty="0">
              <a:solidFill>
                <a:srgbClr val="FF0000"/>
              </a:solidFill>
            </a:endParaRPr>
          </a:p>
        </p:txBody>
      </p:sp>
      <p:pic>
        <p:nvPicPr>
          <p:cNvPr id="15" name="Picture 6" descr="C:\Users\sue\AppData\Local\Microsoft\Windows\Temporary Internet Files\Content.IE5\YRLX7HS4\MC900434713[1]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519737"/>
            <a:ext cx="3317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9857" y="1594978"/>
            <a:ext cx="8229600" cy="99582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Precedence and Associativity (cont'd.)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7857714" cy="14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916" y="1064260"/>
            <a:ext cx="7024744" cy="81716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and Declarations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754828" y="2192658"/>
            <a:ext cx="7772400" cy="3891803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/>
              <a:t>Symbolic names used in place of memory addresses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Symbolic names are called variables (or identifiers)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These </a:t>
            </a:r>
            <a:r>
              <a:rPr lang="en-US" altLang="en-US" b="1" dirty="0"/>
              <a:t>variables</a:t>
            </a:r>
            <a:r>
              <a:rPr lang="en-US" altLang="en-US" dirty="0"/>
              <a:t> </a:t>
            </a:r>
            <a:r>
              <a:rPr lang="en-US" altLang="en-US" b="1" dirty="0"/>
              <a:t>refer to memory locations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b="1" dirty="0"/>
              <a:t>value</a:t>
            </a:r>
            <a:r>
              <a:rPr lang="en-US" altLang="en-US" dirty="0"/>
              <a:t> stored in the variable </a:t>
            </a:r>
            <a:r>
              <a:rPr lang="en-US" altLang="en-US" b="1" dirty="0"/>
              <a:t>can be changed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Simplifies programming effort</a:t>
            </a:r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Assignment</a:t>
            </a:r>
            <a:r>
              <a:rPr lang="en-US" altLang="en-US" dirty="0"/>
              <a:t> statement: </a:t>
            </a:r>
            <a:r>
              <a:rPr lang="en-US" altLang="en-US" dirty="0">
                <a:solidFill>
                  <a:srgbClr val="FF0000"/>
                </a:solidFill>
              </a:rPr>
              <a:t>assigns/gives</a:t>
            </a:r>
            <a:r>
              <a:rPr lang="en-US" altLang="en-US" dirty="0"/>
              <a:t> a </a:t>
            </a:r>
            <a:r>
              <a:rPr lang="en-US" altLang="en-US" dirty="0">
                <a:solidFill>
                  <a:srgbClr val="FF0000"/>
                </a:solidFill>
              </a:rPr>
              <a:t>value to a variable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Format: 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assigned/given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 eaLnBrk="1" hangingPunct="1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3530" lvl="1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Example:</a:t>
            </a:r>
            <a:r>
              <a:rPr lang="en-US" altLang="en-US" dirty="0"/>
              <a:t> 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47860" y="4674761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12288" y="4674761"/>
            <a:ext cx="1454972" cy="495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053" y="930379"/>
            <a:ext cx="7024744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Statements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64232" y="1772816"/>
            <a:ext cx="7696200" cy="4392488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Names a </a:t>
            </a:r>
            <a:r>
              <a:rPr lang="en-US" b="1" dirty="0">
                <a:solidFill>
                  <a:srgbClr val="D040B1"/>
                </a:solidFill>
              </a:rPr>
              <a:t>variable</a:t>
            </a:r>
            <a:r>
              <a:rPr lang="en-US" dirty="0">
                <a:solidFill>
                  <a:srgbClr val="D040B1"/>
                </a:solidFill>
              </a:rPr>
              <a:t> </a:t>
            </a:r>
            <a:r>
              <a:rPr lang="en-US" dirty="0"/>
              <a:t>and specifies its </a:t>
            </a:r>
            <a:r>
              <a:rPr lang="en-US" b="1" dirty="0">
                <a:solidFill>
                  <a:srgbClr val="C00000"/>
                </a:solidFill>
              </a:rPr>
              <a:t>data type</a:t>
            </a:r>
            <a:endParaRPr lang="en-US" b="1" dirty="0">
              <a:solidFill>
                <a:srgbClr val="C0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General form: </a:t>
            </a:r>
            <a:endParaRPr lang="en-US" dirty="0"/>
          </a:p>
          <a:p>
            <a:pPr marL="58166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Example: </a:t>
            </a:r>
            <a:endParaRPr lang="en-US" dirty="0"/>
          </a:p>
          <a:p>
            <a:pPr marL="58166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/>
              <a:t> </a:t>
            </a:r>
            <a:endParaRPr lang="en-US" dirty="0"/>
          </a:p>
          <a:p>
            <a:pPr marL="581660" lvl="2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924560" lvl="2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b="1" dirty="0"/>
              <a:t>declares </a:t>
            </a:r>
            <a:r>
              <a:rPr lang="en-US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D040B1"/>
                </a:solidFill>
              </a:rPr>
              <a:t> </a:t>
            </a:r>
            <a:r>
              <a:rPr lang="en-US" b="1" dirty="0"/>
              <a:t>as </a:t>
            </a:r>
            <a:r>
              <a:rPr lang="en-US" b="1" u="sng" dirty="0">
                <a:solidFill>
                  <a:srgbClr val="D040B1"/>
                </a:solidFill>
              </a:rPr>
              <a:t>variable</a:t>
            </a:r>
            <a:r>
              <a:rPr lang="en-US" b="1" dirty="0">
                <a:solidFill>
                  <a:srgbClr val="D040B1"/>
                </a:solidFill>
              </a:rPr>
              <a:t> </a:t>
            </a:r>
            <a:r>
              <a:rPr lang="en-US" b="1" dirty="0"/>
              <a:t>which stores an 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  <a:r>
              <a:rPr lang="en-US" b="1" dirty="0"/>
              <a:t> </a:t>
            </a:r>
            <a:r>
              <a:rPr lang="en-US" dirty="0"/>
              <a:t>value</a:t>
            </a:r>
            <a:endParaRPr lang="en-US" dirty="0"/>
          </a:p>
          <a:p>
            <a:pPr marL="924560" lvl="2" indent="-3429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u="sng" dirty="0"/>
              <a:t>Declaration</a:t>
            </a:r>
            <a:r>
              <a:rPr lang="en-US" dirty="0"/>
              <a:t> statements can be placed </a:t>
            </a:r>
            <a:r>
              <a:rPr lang="en-US" u="sng" dirty="0"/>
              <a:t>anywhere in function</a:t>
            </a:r>
            <a:endParaRPr lang="en-US" u="sng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Typically grouped together and placed immediately after the function’s opening brace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u="sng" dirty="0">
                <a:solidFill>
                  <a:srgbClr val="FF0000"/>
                </a:solidFill>
              </a:rPr>
              <a:t>Variable must be declared</a:t>
            </a:r>
            <a:r>
              <a:rPr lang="en-US" b="1" u="sng" dirty="0"/>
              <a:t> </a:t>
            </a:r>
            <a:r>
              <a:rPr lang="en-US" dirty="0"/>
              <a:t>before it can be used</a:t>
            </a:r>
            <a:endParaRPr lang="en-US" dirty="0"/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97589"/>
            <a:ext cx="1728192" cy="149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343400" y="2816932"/>
            <a:ext cx="1668760" cy="8183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914566" y="2492896"/>
            <a:ext cx="777114" cy="648072"/>
          </a:xfrm>
          <a:custGeom>
            <a:avLst/>
            <a:gdLst>
              <a:gd name="connsiteX0" fmla="*/ 921130 w 921130"/>
              <a:gd name="connsiteY0" fmla="*/ 0 h 716973"/>
              <a:gd name="connsiteX1" fmla="*/ 121030 w 921130"/>
              <a:gd name="connsiteY1" fmla="*/ 207818 h 716973"/>
              <a:gd name="connsiteX2" fmla="*/ 79466 w 921130"/>
              <a:gd name="connsiteY2" fmla="*/ 613064 h 716973"/>
              <a:gd name="connsiteX3" fmla="*/ 858784 w 921130"/>
              <a:gd name="connsiteY3" fmla="*/ 716973 h 716973"/>
              <a:gd name="connsiteX4" fmla="*/ 858784 w 921130"/>
              <a:gd name="connsiteY4" fmla="*/ 716973 h 71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30" h="716973">
                <a:moveTo>
                  <a:pt x="921130" y="0"/>
                </a:moveTo>
                <a:cubicBezTo>
                  <a:pt x="591218" y="52820"/>
                  <a:pt x="261307" y="105641"/>
                  <a:pt x="121030" y="207818"/>
                </a:cubicBezTo>
                <a:cubicBezTo>
                  <a:pt x="-19247" y="309995"/>
                  <a:pt x="-43493" y="528205"/>
                  <a:pt x="79466" y="613064"/>
                </a:cubicBezTo>
                <a:cubicBezTo>
                  <a:pt x="202425" y="697923"/>
                  <a:pt x="858784" y="716973"/>
                  <a:pt x="858784" y="716973"/>
                </a:cubicBezTo>
                <a:lnTo>
                  <a:pt x="858784" y="716973"/>
                </a:lnTo>
              </a:path>
            </a:pathLst>
          </a:custGeom>
          <a:noFill/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56623" y="2708920"/>
            <a:ext cx="1039313" cy="432048"/>
          </a:xfrm>
          <a:custGeom>
            <a:avLst/>
            <a:gdLst>
              <a:gd name="connsiteX0" fmla="*/ 1007918 w 1022545"/>
              <a:gd name="connsiteY0" fmla="*/ 0 h 457200"/>
              <a:gd name="connsiteX1" fmla="*/ 883227 w 1022545"/>
              <a:gd name="connsiteY1" fmla="*/ 363682 h 457200"/>
              <a:gd name="connsiteX2" fmla="*/ 0 w 1022545"/>
              <a:gd name="connsiteY2" fmla="*/ 457200 h 457200"/>
              <a:gd name="connsiteX3" fmla="*/ 0 w 102254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545" h="457200">
                <a:moveTo>
                  <a:pt x="1007918" y="0"/>
                </a:moveTo>
                <a:cubicBezTo>
                  <a:pt x="1029565" y="143741"/>
                  <a:pt x="1051213" y="287482"/>
                  <a:pt x="883227" y="363682"/>
                </a:cubicBezTo>
                <a:cubicBezTo>
                  <a:pt x="715241" y="439882"/>
                  <a:pt x="0" y="457200"/>
                  <a:pt x="0" y="457200"/>
                </a:cubicBezTo>
                <a:lnTo>
                  <a:pt x="0" y="457200"/>
                </a:lnTo>
              </a:path>
            </a:pathLst>
          </a:custGeom>
          <a:noFill/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534" y="952429"/>
            <a:ext cx="7024744" cy="68422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1: Finding average grade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56656"/>
            <a:ext cx="7820556" cy="4896544"/>
          </a:xfrm>
        </p:spPr>
        <p:txBody>
          <a:bodyPr>
            <a:noAutofit/>
          </a:bodyPr>
          <a:lstStyle/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//PROGRAM 2.3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grade1; // declare variable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grade1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double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grade2; // declare variable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grade2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double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total; // declare variable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double 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average; // declare variable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double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grade1 = 85.5; //assign a value of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85.5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grade1</a:t>
            </a:r>
            <a:endParaRPr lang="en-US" altLang="en-US" sz="1350" b="1" dirty="0">
              <a:solidFill>
                <a:srgbClr val="D040B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grade2 = 97.0; //assign a value of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97.0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grade2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total = grade1 + grade2; //add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grade1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grade2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store in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en-US" altLang="en-US" sz="1350" b="1" dirty="0">
              <a:solidFill>
                <a:srgbClr val="D040B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average = total/2.0; //divide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2.0, store in </a:t>
            </a:r>
            <a:r>
              <a:rPr lang="en-US" altLang="en-US" sz="1350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endParaRPr lang="en-US" altLang="en-US" sz="1350" b="1" dirty="0">
              <a:solidFill>
                <a:srgbClr val="D040B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average grade is " &lt;&lt; average &lt;&lt; </a:t>
            </a: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system("Pause");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660232" y="3168824"/>
            <a:ext cx="360040" cy="839024"/>
          </a:xfrm>
          <a:prstGeom prst="rightBrace">
            <a:avLst/>
          </a:prstGeom>
          <a:ln>
            <a:solidFill>
              <a:srgbClr val="2C0C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20272" y="3348992"/>
            <a:ext cx="11256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Variable </a:t>
            </a:r>
            <a:endParaRPr lang="en-US" sz="1300" dirty="0"/>
          </a:p>
          <a:p>
            <a:r>
              <a:rPr lang="en-US" sz="1300" dirty="0"/>
              <a:t>declaration</a:t>
            </a:r>
            <a:endParaRPr lang="en-US" sz="1300" dirty="0"/>
          </a:p>
        </p:txBody>
      </p:sp>
      <p:sp>
        <p:nvSpPr>
          <p:cNvPr id="9" name="Right Brace 8"/>
          <p:cNvSpPr/>
          <p:nvPr/>
        </p:nvSpPr>
        <p:spPr>
          <a:xfrm>
            <a:off x="6082845" y="4431744"/>
            <a:ext cx="102840" cy="368192"/>
          </a:xfrm>
          <a:prstGeom prst="rightBrace">
            <a:avLst/>
          </a:prstGeom>
          <a:ln>
            <a:solidFill>
              <a:srgbClr val="2C0C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11529" y="4367888"/>
            <a:ext cx="1941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Variable assignment/ initialization</a:t>
            </a:r>
            <a:endParaRPr lang="en-US" sz="1300" dirty="0"/>
          </a:p>
        </p:txBody>
      </p:sp>
      <p:sp>
        <p:nvSpPr>
          <p:cNvPr id="11" name="Right Brace 10"/>
          <p:cNvSpPr/>
          <p:nvPr/>
        </p:nvSpPr>
        <p:spPr>
          <a:xfrm>
            <a:off x="7367363" y="4980066"/>
            <a:ext cx="93250" cy="374539"/>
          </a:xfrm>
          <a:prstGeom prst="rightBrace">
            <a:avLst/>
          </a:prstGeom>
          <a:ln>
            <a:solidFill>
              <a:srgbClr val="2C0C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2" name="TextBox 11"/>
          <p:cNvSpPr txBox="1"/>
          <p:nvPr/>
        </p:nvSpPr>
        <p:spPr>
          <a:xfrm>
            <a:off x="7452320" y="4900337"/>
            <a:ext cx="12426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Process/</a:t>
            </a:r>
            <a:endParaRPr lang="en-US" sz="1300" dirty="0"/>
          </a:p>
          <a:p>
            <a:r>
              <a:rPr lang="en-US" sz="1300" dirty="0"/>
              <a:t>computation</a:t>
            </a:r>
            <a:endParaRPr lang="en-US" sz="130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672" y="987732"/>
            <a:ext cx="7024744" cy="81716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Declarations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2035704"/>
            <a:ext cx="7272924" cy="4320480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Variables with the same data type can be grouped together and declared in one statement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Format: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Example: </a:t>
            </a:r>
            <a:endParaRPr lang="en-US" dirty="0"/>
          </a:p>
          <a:p>
            <a:pPr marL="58166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grade1, grade2, total, average;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Initialization</a:t>
            </a:r>
            <a:r>
              <a:rPr lang="en-US" dirty="0"/>
              <a:t>: using a </a:t>
            </a:r>
            <a:r>
              <a:rPr lang="en-US" u="sng" dirty="0"/>
              <a:t>declaration statement to store a value</a:t>
            </a:r>
            <a:r>
              <a:rPr lang="en-US" dirty="0"/>
              <a:t> in a variable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Good programming practice is to </a:t>
            </a:r>
            <a:r>
              <a:rPr lang="en-US" b="1" dirty="0"/>
              <a:t>declare each initialized variable on a line by itself</a:t>
            </a:r>
            <a:endParaRPr lang="en-US" b="1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Example: </a:t>
            </a:r>
            <a:endParaRPr lang="en-US" dirty="0"/>
          </a:p>
          <a:p>
            <a:pPr marL="58166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grade2 = 93.5;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8166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/*initialize </a:t>
            </a:r>
            <a:r>
              <a:rPr lang="en-US" b="1" dirty="0">
                <a:solidFill>
                  <a:srgbClr val="D040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a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default 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C++ Programming: From Problem Analysis to Program Design, Seventh Edition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80456"/>
            <a:ext cx="6353175" cy="485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EFB94F-713D-40AA-9321-C51D4A797ED5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86026"/>
            <a:ext cx="7494905" cy="60880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2: Finding area &amp; parameter of a rectangle</a:t>
            </a:r>
            <a:endParaRPr lang="en-US" altLang="en-US" sz="24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6359265"/>
            <a:ext cx="480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Century Gothic" panose="020B0502020202020204" pitchFamily="34" charset="0"/>
              </a:rPr>
              <a:t>C++ Programming: From Problem Analysis to Program Design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08" y="2561528"/>
            <a:ext cx="3363833" cy="857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31" y="3984821"/>
            <a:ext cx="3783454" cy="490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4259829"/>
            <a:ext cx="2849714" cy="827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5" y="5167714"/>
            <a:ext cx="1543050" cy="838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31011" y="1050772"/>
            <a:ext cx="7024744" cy="636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Data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2" y="1752600"/>
            <a:ext cx="2047128" cy="241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3" y="2616696"/>
            <a:ext cx="2880320" cy="226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93" y="1809017"/>
            <a:ext cx="182751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03" y="4344888"/>
            <a:ext cx="1766490" cy="221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66" y="4991521"/>
            <a:ext cx="1717154" cy="154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65" y="4475993"/>
            <a:ext cx="1685218" cy="210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</p:nvPr>
        </p:nvSpPr>
        <p:spPr>
          <a:xfrm>
            <a:off x="762000" y="1447800"/>
            <a:ext cx="7924800" cy="4679950"/>
          </a:xfrm>
        </p:spPr>
        <p:txBody>
          <a:bodyPr/>
          <a:lstStyle/>
          <a:p>
            <a:r>
              <a:rPr lang="en-US" altLang="en-US" dirty="0"/>
              <a:t>Sample run: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475B71-D3DE-410E-8642-CAC2977EF82C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C++ Programming: From Problem Analysis to Program Design, Seventh Edition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63796"/>
            <a:ext cx="7581900" cy="139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6359265"/>
            <a:ext cx="480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Century Gothic" panose="020B0502020202020204" pitchFamily="34" charset="0"/>
              </a:rPr>
              <a:t>C++ Programming: From Problem Analysis to Program Design</a:t>
            </a:r>
            <a:endParaRPr lang="en-US" sz="1200" b="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8" y="1234675"/>
            <a:ext cx="8229600" cy="5826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Programming Exercise 1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074987"/>
          </a:xfrm>
        </p:spPr>
        <p:txBody>
          <a:bodyPr/>
          <a:lstStyle/>
          <a:p>
            <a:r>
              <a:rPr lang="en-US" sz="2800" dirty="0">
                <a:latin typeface="Georgia" panose="02040502050405020303" charset="0"/>
              </a:rPr>
              <a:t>Create a program to sum up a series of integer no from (1-68).</a:t>
            </a:r>
            <a:endParaRPr lang="en-US" sz="2800" dirty="0">
              <a:latin typeface="Georgia" panose="02040502050405020303" charset="0"/>
            </a:endParaRPr>
          </a:p>
          <a:p>
            <a:r>
              <a:rPr lang="en-US" sz="2800" dirty="0">
                <a:latin typeface="Georgia" panose="02040502050405020303" charset="0"/>
              </a:rPr>
              <a:t>Use the formula for sum that you learnt last week. Use you flow chart as a guide to your algorithm.</a:t>
            </a:r>
            <a:endParaRPr lang="en-US" sz="2800" dirty="0">
              <a:latin typeface="Georgia" panose="02040502050405020303" charset="0"/>
            </a:endParaRPr>
          </a:p>
          <a:p>
            <a:r>
              <a:rPr lang="en-US" sz="2800" dirty="0">
                <a:latin typeface="Georgia" panose="02040502050405020303" charset="0"/>
              </a:rPr>
              <a:t>Work in pairs.</a:t>
            </a:r>
            <a:endParaRPr lang="en-US" sz="2800" dirty="0">
              <a:latin typeface="Georgia" panose="02040502050405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 smtClean="0"/>
            </a:fld>
            <a:endParaRPr lang="en-US" dirty="0"/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0442"/>
            <a:ext cx="8001000" cy="3124200"/>
          </a:xfrm>
        </p:spPr>
        <p:txBody>
          <a:bodyPr/>
          <a:lstStyle/>
          <a:p>
            <a:r>
              <a:rPr lang="en-US" dirty="0">
                <a:latin typeface="Georgia" panose="02040502050405020303" charset="0"/>
              </a:rPr>
              <a:t>Create a program to solve your algorithm problem for flow chart exercise last week.</a:t>
            </a:r>
            <a:endParaRPr lang="en-US" dirty="0">
              <a:latin typeface="Georgia" panose="02040502050405020303" charset="0"/>
            </a:endParaRPr>
          </a:p>
          <a:p>
            <a:r>
              <a:rPr lang="en-US" dirty="0">
                <a:latin typeface="Georgia" panose="02040502050405020303" charset="0"/>
              </a:rPr>
              <a:t>Work with the same partner.</a:t>
            </a:r>
            <a:endParaRPr lang="en-US" dirty="0">
              <a:latin typeface="Georgia" panose="02040502050405020303" charset="0"/>
            </a:endParaRPr>
          </a:p>
          <a:p>
            <a:r>
              <a:rPr lang="en-US" dirty="0">
                <a:latin typeface="Georgia" panose="02040502050405020303" charset="0"/>
              </a:rPr>
              <a:t>Finish your programs in class and submit your solutions through </a:t>
            </a:r>
            <a:r>
              <a:rPr lang="en-US" dirty="0" err="1">
                <a:latin typeface="Georgia" panose="02040502050405020303" charset="0"/>
              </a:rPr>
              <a:t>italeem</a:t>
            </a:r>
            <a:r>
              <a:rPr lang="en-US" dirty="0">
                <a:latin typeface="Georgia" panose="02040502050405020303" charset="0"/>
              </a:rPr>
              <a:t>.</a:t>
            </a:r>
            <a:endParaRPr lang="en-US" dirty="0">
              <a:latin typeface="Georgia" panose="02040502050405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 smtClean="0"/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140" y="1401044"/>
            <a:ext cx="8229600" cy="5826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Programming Exercise 2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640" y="1203190"/>
            <a:ext cx="7325816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Allocation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160712"/>
            <a:ext cx="3816424" cy="43924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Each </a:t>
            </a:r>
            <a:r>
              <a:rPr lang="en-US" altLang="en-US" dirty="0">
                <a:solidFill>
                  <a:srgbClr val="FF0000"/>
                </a:solidFill>
              </a:rPr>
              <a:t>data type </a:t>
            </a:r>
            <a:r>
              <a:rPr lang="en-US" altLang="en-US" dirty="0"/>
              <a:t>has its </a:t>
            </a:r>
            <a:r>
              <a:rPr lang="en-US" altLang="en-US" dirty="0">
                <a:solidFill>
                  <a:srgbClr val="FF0000"/>
                </a:solidFill>
              </a:rPr>
              <a:t>own storage </a:t>
            </a:r>
            <a:r>
              <a:rPr lang="en-US" altLang="en-US" dirty="0"/>
              <a:t>requirements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Computer must know variable’s data type to </a:t>
            </a:r>
            <a:r>
              <a:rPr lang="en-US" altLang="en-US" dirty="0">
                <a:solidFill>
                  <a:srgbClr val="FF0000"/>
                </a:solidFill>
              </a:rPr>
              <a:t>allocate storage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Declaration statements are used for the purpose of allocating storage</a:t>
            </a:r>
            <a:endParaRPr lang="en-US" altLang="en-US" dirty="0"/>
          </a:p>
        </p:txBody>
      </p:sp>
      <p:pic>
        <p:nvPicPr>
          <p:cNvPr id="8194" name="Picture 2" descr="http://s.hswstatic.com/gif/c-pointer4a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33329"/>
            <a:ext cx="4320480" cy="388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274" y="878908"/>
            <a:ext cx="7024744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Allocation (cont'd.)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74" y="1675688"/>
            <a:ext cx="5932979" cy="311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33800" y="4930836"/>
            <a:ext cx="3055510" cy="1467435"/>
            <a:chOff x="5404921" y="4913893"/>
            <a:chExt cx="3055510" cy="1467435"/>
          </a:xfrm>
        </p:grpSpPr>
        <p:grpSp>
          <p:nvGrpSpPr>
            <p:cNvPr id="18" name="Group 17"/>
            <p:cNvGrpSpPr/>
            <p:nvPr/>
          </p:nvGrpSpPr>
          <p:grpSpPr>
            <a:xfrm>
              <a:off x="5796136" y="5232103"/>
              <a:ext cx="2664295" cy="1149225"/>
              <a:chOff x="5868144" y="5039598"/>
              <a:chExt cx="2664295" cy="114922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868144" y="5085184"/>
                <a:ext cx="864096" cy="21602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68144" y="5281037"/>
                <a:ext cx="864096" cy="216024"/>
              </a:xfrm>
              <a:prstGeom prst="rect">
                <a:avLst/>
              </a:prstGeom>
              <a:gradFill flip="none" rotWithShape="1">
                <a:gsLst>
                  <a:gs pos="80000">
                    <a:srgbClr val="C5270D"/>
                  </a:gs>
                  <a:gs pos="95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total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68144" y="5497061"/>
                <a:ext cx="864096" cy="216024"/>
              </a:xfrm>
              <a:prstGeom prst="rect">
                <a:avLst/>
              </a:prstGeom>
              <a:gradFill flip="none" rotWithShape="1">
                <a:gsLst>
                  <a:gs pos="80000">
                    <a:srgbClr val="C5270D"/>
                  </a:gs>
                  <a:gs pos="95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68144" y="5713085"/>
                <a:ext cx="864096" cy="216024"/>
              </a:xfrm>
              <a:prstGeom prst="rect">
                <a:avLst/>
              </a:prstGeom>
              <a:gradFill flip="none" rotWithShape="1">
                <a:gsLst>
                  <a:gs pos="80000">
                    <a:srgbClr val="C5270D"/>
                  </a:gs>
                  <a:gs pos="95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68144" y="5934809"/>
                <a:ext cx="864096" cy="216024"/>
              </a:xfrm>
              <a:prstGeom prst="rect">
                <a:avLst/>
              </a:prstGeom>
              <a:gradFill flip="none" rotWithShape="1">
                <a:gsLst>
                  <a:gs pos="80000">
                    <a:srgbClr val="C5270D"/>
                  </a:gs>
                  <a:gs pos="95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732240" y="5039598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32240" y="5255622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12346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32240" y="5471646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12347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32240" y="5927213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12349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32240" y="5713085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12348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7300149" y="5358446"/>
                <a:ext cx="152171" cy="704350"/>
              </a:xfrm>
              <a:prstGeom prst="rightBrace">
                <a:avLst/>
              </a:prstGeom>
              <a:ln>
                <a:solidFill>
                  <a:srgbClr val="2C0C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481164" y="5233567"/>
                <a:ext cx="105127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 bytes allocated for </a:t>
                </a: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total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404921" y="4913893"/>
              <a:ext cx="1656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 ADDRESS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Variable: </a:t>
            </a:r>
            <a:r>
              <a:rPr lang="en-US" altLang="en-US" dirty="0"/>
              <a:t>a memory location whose contents can be changed</a:t>
            </a:r>
            <a:endParaRPr lang="en-US" alt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C++ Programming: From Problem Analysis to Program Design, Seventh Edition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3461D-D6C7-4BFF-B585-677AE5E3539E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12294" name="Group 15"/>
          <p:cNvGrpSpPr/>
          <p:nvPr/>
        </p:nvGrpSpPr>
        <p:grpSpPr bwMode="auto">
          <a:xfrm>
            <a:off x="609600" y="2906713"/>
            <a:ext cx="7372350" cy="1360487"/>
            <a:chOff x="609600" y="2906388"/>
            <a:chExt cx="7372350" cy="1360812"/>
          </a:xfrm>
        </p:grpSpPr>
        <p:pic>
          <p:nvPicPr>
            <p:cNvPr id="1229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906388"/>
              <a:ext cx="7372350" cy="1083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09600" y="3962327"/>
              <a:ext cx="2362200" cy="304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400" b="1" dirty="0">
                  <a:latin typeface="+mn-lt"/>
                </a:rPr>
                <a:t>Figure 2-2 Memory allocation</a:t>
              </a:r>
              <a:endParaRPr lang="en-US" sz="1400" b="1" dirty="0">
                <a:latin typeface="+mn-lt"/>
              </a:endParaRPr>
            </a:p>
          </p:txBody>
        </p:sp>
      </p:grpSp>
      <p:grpSp>
        <p:nvGrpSpPr>
          <p:cNvPr id="12295" name="Group 16"/>
          <p:cNvGrpSpPr/>
          <p:nvPr/>
        </p:nvGrpSpPr>
        <p:grpSpPr bwMode="auto">
          <a:xfrm>
            <a:off x="609600" y="4724400"/>
            <a:ext cx="7515225" cy="1447800"/>
            <a:chOff x="609600" y="4724400"/>
            <a:chExt cx="7515225" cy="1447800"/>
          </a:xfrm>
        </p:grpSpPr>
        <p:pic>
          <p:nvPicPr>
            <p:cNvPr id="1229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724400"/>
              <a:ext cx="7439025" cy="110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09600" y="5867400"/>
              <a:ext cx="5410200" cy="304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400" b="1" dirty="0">
                  <a:latin typeface="+mn-lt"/>
                </a:rPr>
                <a:t>Figure 2-3 Memory spaces after the statement </a:t>
              </a:r>
              <a:r>
                <a:rPr lang="en-US" sz="1400" dirty="0">
                  <a:cs typeface="Arial" panose="020B0604020202020204" pitchFamily="34" charset="0"/>
                </a:rPr>
                <a:t>length = 6.0; </a:t>
              </a:r>
              <a:r>
                <a:rPr lang="en-US" sz="1400" b="1" dirty="0">
                  <a:latin typeface="+mn-lt"/>
                </a:rPr>
                <a:t>executes</a:t>
              </a:r>
              <a:endParaRPr lang="en-US" sz="1400" b="1" dirty="0">
                <a:latin typeface="+mn-lt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962400" y="6359265"/>
            <a:ext cx="480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Century Gothic" panose="020B0502020202020204" pitchFamily="34" charset="0"/>
              </a:rPr>
              <a:t>C++ Programming: From Problem Analysis to Program Design</a:t>
            </a:r>
            <a:endParaRPr lang="en-US" sz="1200" b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3561" y="908720"/>
            <a:ext cx="7560840" cy="760313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Declaration of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69033"/>
            <a:ext cx="7800827" cy="471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401" y="1061926"/>
            <a:ext cx="7560840" cy="54428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values representing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27584" y="1641411"/>
            <a:ext cx="7560840" cy="4739918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58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65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53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>
              <a:defRPr/>
            </a:pPr>
            <a:r>
              <a:rPr lang="en-US" dirty="0"/>
              <a:t>Modify Program 2.4 to do the following: </a:t>
            </a:r>
            <a:endParaRPr lang="en-US" dirty="0"/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/>
              <a:t>Declare 2 variables named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ch1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ch2 </a:t>
            </a:r>
            <a:r>
              <a:rPr lang="en-US" dirty="0"/>
              <a:t>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/>
              <a:t>Assign (store)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ch1 </a:t>
            </a:r>
            <a:r>
              <a:rPr lang="en-US" dirty="0"/>
              <a:t>with character ‘a’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ch2</a:t>
            </a:r>
            <a:r>
              <a:rPr lang="en-US" dirty="0"/>
              <a:t> with character ‘m’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/>
              <a:t>Declare another new variable named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dirty="0"/>
              <a:t> of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/>
              <a:t>Add ch1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/>
              <a:t>ch2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together and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assign the result 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Display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What is your answer?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Next, change the datatype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cs typeface="Courier New" panose="02070309020205020404" pitchFamily="49" charset="0"/>
              </a:rPr>
              <a:t>. </a:t>
            </a:r>
            <a:endParaRPr lang="en-US" dirty="0">
              <a:cs typeface="Courier New" panose="02070309020205020404" pitchFamily="49" charset="0"/>
            </a:endParaRP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>
                <a:cs typeface="Courier New" panose="02070309020205020404" pitchFamily="49" charset="0"/>
              </a:rPr>
              <a:t>Repeat Step 4 &amp; 5. What is your answer now </a:t>
            </a:r>
            <a:endParaRPr lang="en-US" dirty="0">
              <a:cs typeface="Courier New" panose="02070309020205020404" pitchFamily="49" charset="0"/>
            </a:endParaRP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>
                <a:cs typeface="Courier New" panose="02070309020205020404" pitchFamily="49" charset="0"/>
              </a:rPr>
              <a:t>Try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(ch1) </a:t>
            </a:r>
            <a:r>
              <a:rPr lang="en-US" dirty="0">
                <a:cs typeface="Courier New" panose="02070309020205020404" pitchFamily="49" charset="0"/>
              </a:rPr>
              <a:t>to find the amount of bytes needed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>
              <a:defRPr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430" y="940607"/>
            <a:ext cx="7024744" cy="642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668604" y="1623713"/>
            <a:ext cx="6417996" cy="47576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Forgetting to declare </a:t>
            </a:r>
            <a:r>
              <a:rPr lang="en-US" altLang="en-US" sz="2800" dirty="0"/>
              <a:t>all </a:t>
            </a:r>
            <a:r>
              <a:rPr lang="en-US" altLang="en-US" sz="2800" dirty="0">
                <a:solidFill>
                  <a:srgbClr val="FF0000"/>
                </a:solidFill>
              </a:rPr>
              <a:t>variables</a:t>
            </a:r>
            <a:r>
              <a:rPr lang="en-US" altLang="en-US" sz="2800" dirty="0"/>
              <a:t> used in a program</a:t>
            </a:r>
            <a:endParaRPr lang="en-US" altLang="en-US" sz="28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Attempting to </a:t>
            </a:r>
            <a:r>
              <a:rPr lang="en-US" altLang="en-US" sz="2800" dirty="0">
                <a:solidFill>
                  <a:srgbClr val="FF0000"/>
                </a:solidFill>
              </a:rPr>
              <a:t>store one data type </a:t>
            </a:r>
            <a:r>
              <a:rPr lang="en-US" altLang="en-US" sz="2800" dirty="0"/>
              <a:t>in a variable declared </a:t>
            </a:r>
            <a:r>
              <a:rPr lang="en-US" altLang="en-US" sz="2800" dirty="0">
                <a:solidFill>
                  <a:srgbClr val="FF0000"/>
                </a:solidFill>
              </a:rPr>
              <a:t>for a different type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2666999"/>
            <a:ext cx="1428750" cy="1832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67" y="3210753"/>
            <a:ext cx="5924550" cy="447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74" y="4538473"/>
            <a:ext cx="1458595" cy="1652082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162183" y="5257801"/>
            <a:ext cx="1219817" cy="2286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737" y="1004977"/>
            <a:ext cx="7024744" cy="6731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33986" y="1747585"/>
            <a:ext cx="7654438" cy="47726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Using a variable </a:t>
            </a:r>
            <a:r>
              <a:rPr lang="en-US" altLang="en-US" dirty="0"/>
              <a:t>in an expression </a:t>
            </a:r>
            <a:r>
              <a:rPr lang="en-US" altLang="en-US" dirty="0">
                <a:solidFill>
                  <a:srgbClr val="FF0000"/>
                </a:solidFill>
              </a:rPr>
              <a:t>before</a:t>
            </a:r>
            <a:r>
              <a:rPr lang="en-US" altLang="en-US" dirty="0"/>
              <a:t> the variable is </a:t>
            </a:r>
            <a:r>
              <a:rPr lang="en-US" altLang="en-US" dirty="0">
                <a:solidFill>
                  <a:srgbClr val="FF0000"/>
                </a:solidFill>
              </a:rPr>
              <a:t>assigned a value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Dividing integer </a:t>
            </a:r>
            <a:r>
              <a:rPr lang="en-US" altLang="en-US" dirty="0"/>
              <a:t>values </a:t>
            </a:r>
            <a:r>
              <a:rPr lang="en-US" altLang="en-US" dirty="0">
                <a:solidFill>
                  <a:srgbClr val="FF0000"/>
                </a:solidFill>
              </a:rPr>
              <a:t>incorrectly 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291" y="2819400"/>
            <a:ext cx="1272815" cy="1247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46" y="5467678"/>
            <a:ext cx="4957778" cy="806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2" y="4808198"/>
            <a:ext cx="1349301" cy="1476158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27523"/>
            <a:ext cx="7024744" cy="636036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Data Type?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1037619" y="2038400"/>
            <a:ext cx="3240359" cy="3600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set of </a:t>
            </a:r>
            <a:r>
              <a:rPr lang="en-US" altLang="en-US" sz="2800" dirty="0">
                <a:solidFill>
                  <a:srgbClr val="FF0000"/>
                </a:solidFill>
              </a:rPr>
              <a:t>values and operations </a:t>
            </a:r>
            <a:r>
              <a:rPr lang="en-US" altLang="en-US" sz="2800" dirty="0"/>
              <a:t>that can be applied to a particular </a:t>
            </a:r>
            <a:r>
              <a:rPr lang="en-US" altLang="en-US" sz="2800" dirty="0">
                <a:solidFill>
                  <a:srgbClr val="FF0000"/>
                </a:solidFill>
              </a:rPr>
              <a:t>data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02" y="1965476"/>
            <a:ext cx="1852215" cy="91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20" y="3050752"/>
            <a:ext cx="2297980" cy="125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60018"/>
            <a:ext cx="3528394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70" y="1064260"/>
            <a:ext cx="8243830" cy="8803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 (cont'd.)</a:t>
            </a:r>
            <a:endParaRPr 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519170" y="2045100"/>
            <a:ext cx="8157286" cy="433622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Mixing data types in the same expression without</a:t>
            </a:r>
            <a:r>
              <a:rPr lang="en-US" altLang="en-US" sz="2400" dirty="0"/>
              <a:t> clearly </a:t>
            </a:r>
            <a:r>
              <a:rPr lang="en-US" altLang="en-US" sz="2400" dirty="0">
                <a:solidFill>
                  <a:srgbClr val="FF0000"/>
                </a:solidFill>
              </a:rPr>
              <a:t>understanding the effect </a:t>
            </a:r>
            <a:r>
              <a:rPr lang="en-US" altLang="en-US" sz="2400" dirty="0"/>
              <a:t>produced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It is best not to mix data types in an expression unless a specific result is desired</a:t>
            </a:r>
            <a:endParaRPr lang="en-US" altLang="en-US" sz="2000" dirty="0"/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Forgetting</a:t>
            </a:r>
            <a:r>
              <a:rPr lang="en-US" altLang="en-US" sz="2400" dirty="0"/>
              <a:t> to separate individual data streams passed to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/>
              <a:t> with an </a:t>
            </a:r>
            <a:r>
              <a:rPr lang="en-US" altLang="en-US" sz="2400" dirty="0">
                <a:solidFill>
                  <a:srgbClr val="FF0000"/>
                </a:solidFill>
              </a:rPr>
              <a:t>insertion </a:t>
            </a:r>
            <a:r>
              <a:rPr lang="en-US" altLang="en-US" sz="2400" b="1" dirty="0">
                <a:solidFill>
                  <a:srgbClr val="FF0000"/>
                </a:solidFill>
              </a:rPr>
              <a:t>&lt;&lt;</a:t>
            </a:r>
            <a:r>
              <a:rPr lang="en-US" altLang="en-US" sz="2400" dirty="0">
                <a:solidFill>
                  <a:srgbClr val="FF0000"/>
                </a:solidFill>
              </a:rPr>
              <a:t>  (“put to”) symbol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4495800"/>
            <a:ext cx="1563087" cy="1693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26" y="4757739"/>
            <a:ext cx="6203830" cy="743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2323652"/>
            <a:ext cx="7109908" cy="350897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Four basic types of data recognized by C++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Integer, floating-point, character, </a:t>
            </a: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endParaRPr lang="en-US" altLang="en-US" dirty="0"/>
          </a:p>
          <a:p>
            <a:pPr marL="303530" lvl="1" indent="0" eaLnBrk="1" hangingPunct="1">
              <a:buNone/>
            </a:pPr>
            <a:r>
              <a:rPr lang="en-US" altLang="en-US" dirty="0"/>
              <a:t>    (</a:t>
            </a:r>
            <a:r>
              <a:rPr lang="en-US" altLang="en-US" dirty="0" err="1"/>
              <a:t>int</a:t>
            </a:r>
            <a:r>
              <a:rPr lang="en-US" altLang="en-US" dirty="0"/>
              <a:t>, float, char, </a:t>
            </a:r>
            <a:r>
              <a:rPr lang="en-US" altLang="en-US" dirty="0" err="1"/>
              <a:t>bool</a:t>
            </a:r>
            <a:r>
              <a:rPr lang="en-US" altLang="en-US" dirty="0"/>
              <a:t>)</a:t>
            </a:r>
            <a:endParaRPr lang="en-US" altLang="en-US" dirty="0"/>
          </a:p>
          <a:p>
            <a:pPr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object can be used to display all data types</a:t>
            </a:r>
            <a:endParaRPr lang="en-US" altLang="en-US" dirty="0"/>
          </a:p>
          <a:p>
            <a:pPr eaLnBrk="1" hangingPunct="1"/>
            <a:r>
              <a:rPr lang="en-US" altLang="en-US" dirty="0"/>
              <a:t>Every variable in a C++ program must be declared as the type of variable it can store</a:t>
            </a:r>
            <a:endParaRPr lang="en-US" alt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5"/>
            <a:ext cx="7024744" cy="817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(cont'd.)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3754"/>
            <a:ext cx="8229600" cy="4143995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 simple C++ program containing declaration statements has the format: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declaration statements;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other statements;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(cont'd.)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43560"/>
            <a:ext cx="7363946" cy="3478359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Declaration statements: inform the compiler of function’s valid variable names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Definition statements: declaration statements that also cause computer to set aside memory locations for a variable</a:t>
            </a:r>
            <a:endParaRPr lang="en-US" altLang="en-US" sz="2800" dirty="0"/>
          </a:p>
          <a:p>
            <a:pPr eaLnBrk="1" hangingPunct="1"/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operator: </a:t>
            </a:r>
            <a:r>
              <a:rPr lang="en-US" altLang="en-US" sz="2800" dirty="0">
                <a:solidFill>
                  <a:srgbClr val="FF0000"/>
                </a:solidFill>
              </a:rPr>
              <a:t>determines the amount of storage reserved for a variable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456" y="1214665"/>
            <a:ext cx="7024744" cy="118463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Supplement: Bits, Bytes, and Binary Number Representations</a:t>
            </a:r>
            <a:endParaRPr lang="en-US" sz="28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748404" y="2830539"/>
            <a:ext cx="7632848" cy="175900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This section explains how numbers are stored in a computer’s memory and different means of representing them</a:t>
            </a:r>
            <a:endParaRPr lang="en-US" alt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and Bytes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74641"/>
            <a:ext cx="8229600" cy="4375150"/>
          </a:xfrm>
        </p:spPr>
        <p:txBody>
          <a:bodyPr rtlCol="0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Bit (</a:t>
            </a:r>
            <a:r>
              <a:rPr lang="en-US" b="1" i="1" dirty="0">
                <a:solidFill>
                  <a:srgbClr val="FF0000"/>
                </a:solidFill>
              </a:rPr>
              <a:t>Bi</a:t>
            </a:r>
            <a:r>
              <a:rPr lang="en-US" b="1" dirty="0"/>
              <a:t>nary Digi</a:t>
            </a:r>
            <a:r>
              <a:rPr lang="en-US" b="1" i="1" dirty="0">
                <a:solidFill>
                  <a:srgbClr val="FF0000"/>
                </a:solidFill>
              </a:rPr>
              <a:t>t</a:t>
            </a:r>
            <a:r>
              <a:rPr lang="en-US" b="1" dirty="0"/>
              <a:t>)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 switch that can be open or closed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Byte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Group of </a:t>
            </a:r>
            <a:r>
              <a:rPr lang="en-US" dirty="0">
                <a:solidFill>
                  <a:srgbClr val="FF0000"/>
                </a:solidFill>
              </a:rPr>
              <a:t>8 bits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Character code (example: ASCII and Unicode)</a:t>
            </a:r>
            <a:endParaRPr lang="en-US" b="1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Collection of patterns used to represent letters, single digits, and other characters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Number codes (binaries representing decimal values)</a:t>
            </a:r>
            <a:endParaRPr lang="en-US" b="1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Patterns used to store numbers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/>
              <a:t>Words and addresses (larger units of bytes)</a:t>
            </a:r>
            <a:endParaRPr lang="en-US" b="1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19" y="1021458"/>
            <a:ext cx="7992888" cy="45179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Binary, Hexadecimal, and Octal Numbers</a:t>
            </a:r>
            <a:endParaRPr lang="en-US" sz="30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0363" y="1548253"/>
            <a:ext cx="7467600" cy="4567237"/>
            <a:chOff x="920824" y="1844824"/>
            <a:chExt cx="7467600" cy="4567237"/>
          </a:xfrm>
        </p:grpSpPr>
        <p:pic>
          <p:nvPicPr>
            <p:cNvPr id="7168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824" y="1844824"/>
              <a:ext cx="7467600" cy="4567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4132536" y="2564904"/>
              <a:ext cx="1648344" cy="3816424"/>
              <a:chOff x="4132536" y="2564904"/>
              <a:chExt cx="1648344" cy="381642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191000" y="2564904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+ 0 + 0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03895" y="2780928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03895" y="3049215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+ 0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11960" y="3284984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+ 0 + 0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32536" y="5313456"/>
                <a:ext cx="1640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3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+ 0 + 0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03895" y="3573016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39952" y="6073551"/>
                <a:ext cx="1640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3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1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39952" y="5805264"/>
                <a:ext cx="1640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3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1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620363" y="6188331"/>
            <a:ext cx="6980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http://www.wikihow.com/Convert-from-Decimal-to-Binary</a:t>
            </a:r>
            <a:endParaRPr lang="en-US" sz="16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5644"/>
            <a:ext cx="8229600" cy="80935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Binary, Hexadecimal, and Octal Numbers (cont’d.)</a:t>
            </a:r>
            <a:endParaRPr lang="en-US" sz="28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8" y="2159775"/>
            <a:ext cx="7620086" cy="261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1955" y="4770865"/>
            <a:ext cx="674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Octal </a:t>
            </a:r>
            <a:r>
              <a:rPr lang="en-US" dirty="0">
                <a:sym typeface="Wingdings" panose="05000000000000000000" pitchFamily="2" charset="2"/>
              </a:rPr>
              <a:t>     Decimal                  Binary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14       (1 x 8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baseline="3000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+ (4 x 8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baseline="30000" dirty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= 12  2</a:t>
            </a:r>
            <a:r>
              <a:rPr lang="en-US" baseline="30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 + 2</a:t>
            </a:r>
            <a:r>
              <a:rPr lang="en-US" baseline="30000" dirty="0"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+ 0 + 0  = 1100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828" y="5930769"/>
            <a:ext cx="7620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http://math.tutorvista.com/number-system/convert-octal-to-binary.html</a:t>
            </a:r>
            <a:endParaRPr lang="en-US" sz="16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603" y="1502199"/>
            <a:ext cx="7024744" cy="636036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 Example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1053547" y="2548152"/>
            <a:ext cx="7200800" cy="36004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Integer</a:t>
            </a:r>
            <a:endParaRPr lang="en-US" altLang="en-US" sz="32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FF0000"/>
                </a:solidFill>
              </a:rPr>
              <a:t>values</a:t>
            </a:r>
            <a:r>
              <a:rPr lang="en-US" altLang="en-US" sz="2800" dirty="0"/>
              <a:t>: </a:t>
            </a:r>
            <a:endParaRPr lang="en-US" alt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600" dirty="0"/>
              <a:t>set of all </a:t>
            </a:r>
            <a:r>
              <a:rPr lang="en-US" altLang="en-US" sz="2600" dirty="0">
                <a:solidFill>
                  <a:srgbClr val="FF0000"/>
                </a:solidFill>
              </a:rPr>
              <a:t>Integer numbers </a:t>
            </a:r>
            <a:r>
              <a:rPr lang="en-US" altLang="en-US" sz="2600" dirty="0"/>
              <a:t>(whole  number, no decimal points) </a:t>
            </a:r>
            <a:endParaRPr lang="en-US" altLang="en-US" sz="2600" dirty="0"/>
          </a:p>
          <a:p>
            <a:pPr lvl="1" eaLnBrk="1" hangingPunct="1"/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FF0000"/>
                </a:solidFill>
              </a:rPr>
              <a:t>operations</a:t>
            </a:r>
            <a:r>
              <a:rPr lang="en-US" altLang="en-US" sz="2800" dirty="0"/>
              <a:t>: </a:t>
            </a:r>
            <a:endParaRPr lang="en-US" alt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600" dirty="0"/>
              <a:t>common </a:t>
            </a:r>
            <a:r>
              <a:rPr lang="en-US" altLang="en-US" sz="2600" dirty="0">
                <a:solidFill>
                  <a:srgbClr val="FF0000"/>
                </a:solidFill>
              </a:rPr>
              <a:t>mathematical</a:t>
            </a:r>
            <a:r>
              <a:rPr lang="en-US" altLang="en-US" sz="2600" dirty="0"/>
              <a:t> and </a:t>
            </a:r>
            <a:r>
              <a:rPr lang="en-US" altLang="en-US" sz="2600" dirty="0">
                <a:solidFill>
                  <a:srgbClr val="FF0000"/>
                </a:solidFill>
              </a:rPr>
              <a:t>comparison operators</a:t>
            </a:r>
            <a:endParaRPr lang="en-US" altLang="en-US" sz="260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664" y="1203190"/>
            <a:ext cx="7024744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 Example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277771"/>
            <a:ext cx="7783016" cy="3970629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Literals</a:t>
            </a:r>
            <a:endParaRPr lang="en-US" altLang="en-US" sz="32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dirty="0"/>
              <a:t>Values that explicitly identifies itself (what you see is what you get)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The numbers </a:t>
            </a:r>
            <a:r>
              <a:rPr lang="en-US" altLang="en-US" sz="2400" b="1" dirty="0"/>
              <a:t>2</a:t>
            </a:r>
            <a:r>
              <a:rPr lang="en-US" altLang="en-US" sz="2400" dirty="0"/>
              <a:t>, </a:t>
            </a:r>
            <a:r>
              <a:rPr lang="en-US" altLang="en-US" sz="2400" b="1" dirty="0"/>
              <a:t>3.6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–8.2</a:t>
            </a:r>
            <a:r>
              <a:rPr lang="en-US" altLang="en-US" sz="2400" dirty="0"/>
              <a:t> are literals</a:t>
            </a:r>
            <a:endParaRPr lang="en-US" altLang="en-US" sz="2400" dirty="0"/>
          </a:p>
          <a:p>
            <a:pPr lvl="2" eaLnBrk="1" hangingPunct="1"/>
            <a:r>
              <a:rPr lang="en-US" altLang="en-US" dirty="0"/>
              <a:t>Values are literally displayed</a:t>
            </a:r>
            <a:endParaRPr lang="en-US" altLang="en-US" dirty="0"/>
          </a:p>
          <a:p>
            <a:pPr lvl="1" eaLnBrk="1" hangingPunct="1"/>
            <a:r>
              <a:rPr lang="en-US" altLang="en-US" sz="2400" dirty="0"/>
              <a:t>The text </a:t>
            </a:r>
            <a:r>
              <a:rPr lang="en-US" altLang="en-US" sz="2400" b="1" dirty="0"/>
              <a:t>“Hello World!”</a:t>
            </a:r>
            <a:r>
              <a:rPr lang="en-US" altLang="en-US" sz="2400" dirty="0"/>
              <a:t> is a literal </a:t>
            </a:r>
            <a:endParaRPr lang="en-US" altLang="en-US" sz="2400" dirty="0"/>
          </a:p>
          <a:p>
            <a:pPr lvl="2" eaLnBrk="1" hangingPunct="1"/>
            <a:r>
              <a:rPr lang="en-US" altLang="en-US" dirty="0"/>
              <a:t>Text itself is displayed</a:t>
            </a:r>
            <a:endParaRPr lang="en-US" altLang="en-US" dirty="0"/>
          </a:p>
          <a:p>
            <a:pPr lvl="1" eaLnBrk="1" hangingPunct="1"/>
            <a:r>
              <a:rPr lang="en-US" altLang="en-US" sz="2400" dirty="0"/>
              <a:t>Literals also known as </a:t>
            </a:r>
            <a:r>
              <a:rPr lang="en-US" altLang="en-US" sz="2400" b="1" dirty="0">
                <a:solidFill>
                  <a:srgbClr val="FF0000"/>
                </a:solidFill>
              </a:rPr>
              <a:t>literal values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b="1" dirty="0">
                <a:solidFill>
                  <a:srgbClr val="FF0000"/>
                </a:solidFill>
              </a:rPr>
              <a:t>constants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566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 of Data Types in C++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67488"/>
            <a:ext cx="7702624" cy="3921001"/>
          </a:xfrm>
        </p:spPr>
        <p:txBody>
          <a:bodyPr rtlCol="0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Class data type </a:t>
            </a:r>
            <a:endParaRPr lang="en-US" b="1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Programmer-created data type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Set of acceptable values and operations </a:t>
            </a:r>
            <a:r>
              <a:rPr lang="en-US" dirty="0">
                <a:solidFill>
                  <a:srgbClr val="FF0000"/>
                </a:solidFill>
              </a:rPr>
              <a:t>defined by a programmer </a:t>
            </a:r>
            <a:r>
              <a:rPr lang="en-US" dirty="0"/>
              <a:t>using C++ code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Built-in data type</a:t>
            </a:r>
            <a:endParaRPr lang="en-US" b="1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Provided as an integral </a:t>
            </a:r>
            <a:r>
              <a:rPr lang="en-US" dirty="0">
                <a:solidFill>
                  <a:srgbClr val="FF0000"/>
                </a:solidFill>
              </a:rPr>
              <a:t>part of C++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Also known as a primitive type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Requires no external code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Consists of basic numerical types 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Majority of operations are symbols (e.g. +, -, *, …)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17736</Words>
  <Application>WPS Presentation</Application>
  <PresentationFormat>On-screen Show (4:3)</PresentationFormat>
  <Paragraphs>1199</Paragraphs>
  <Slides>67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7" baseType="lpstr">
      <vt:lpstr>Arial</vt:lpstr>
      <vt:lpstr>SimSun</vt:lpstr>
      <vt:lpstr>Wingdings</vt:lpstr>
      <vt:lpstr>Times New Roman</vt:lpstr>
      <vt:lpstr>Century Gothic</vt:lpstr>
      <vt:lpstr>Calibri</vt:lpstr>
      <vt:lpstr>Georgia</vt:lpstr>
      <vt:lpstr>Symbol</vt:lpstr>
      <vt:lpstr>Candara</vt:lpstr>
      <vt:lpstr>Britannic Bold</vt:lpstr>
      <vt:lpstr>Yu Gothic Medium</vt:lpstr>
      <vt:lpstr>Microsoft YaHei</vt:lpstr>
      <vt:lpstr/>
      <vt:lpstr>Arial Unicode MS</vt:lpstr>
      <vt:lpstr>Courier New</vt:lpstr>
      <vt:lpstr>Wingdings 2</vt:lpstr>
      <vt:lpstr>Arial Rounded MT Bold</vt:lpstr>
      <vt:lpstr>Segoe Print</vt:lpstr>
      <vt:lpstr>3_Default Design</vt:lpstr>
      <vt:lpstr>Data Pie Charts</vt:lpstr>
      <vt:lpstr>C++ Programming: From Problem Analysis to Program Design (D.S. Malik, 2018)  A First Book of C++, (G. Bronson, 2012)  C++ for Everyone (C.S. Horstman, 2012)</vt:lpstr>
      <vt:lpstr>PowerPoint 演示文稿</vt:lpstr>
      <vt:lpstr>Top 2017 Programming Languages (IEEE Spectrum)</vt:lpstr>
      <vt:lpstr>Data Types</vt:lpstr>
      <vt:lpstr>PowerPoint 演示文稿</vt:lpstr>
      <vt:lpstr>What is a Data Type?</vt:lpstr>
      <vt:lpstr>Data Types Example</vt:lpstr>
      <vt:lpstr>Data Types Example</vt:lpstr>
      <vt:lpstr>Categories of Data Types in C++</vt:lpstr>
      <vt:lpstr>Numerical Data Types</vt:lpstr>
      <vt:lpstr>Integer Data Types</vt:lpstr>
      <vt:lpstr>Integer Data Types (cont’d.)</vt:lpstr>
      <vt:lpstr>Integer Data Types (cont’d.)</vt:lpstr>
      <vt:lpstr>Integer Data Types (cont’d.)</vt:lpstr>
      <vt:lpstr>Integer Data Types (cont’d.)</vt:lpstr>
      <vt:lpstr>Integer Data Types (cont’d.)</vt:lpstr>
      <vt:lpstr>ASCII Code</vt:lpstr>
      <vt:lpstr>ASCII Code</vt:lpstr>
      <vt:lpstr>Integer Data Types (cont’d.)</vt:lpstr>
      <vt:lpstr>Unicode</vt:lpstr>
      <vt:lpstr>Unicode</vt:lpstr>
      <vt:lpstr>Integer Data Types (cont’d.)</vt:lpstr>
      <vt:lpstr>PowerPoint 演示文稿</vt:lpstr>
      <vt:lpstr>Integer Data Types (cont’d.)</vt:lpstr>
      <vt:lpstr>Bool Data Type</vt:lpstr>
      <vt:lpstr>Example Boolean</vt:lpstr>
      <vt:lpstr>Overview of C++ Data Types</vt:lpstr>
      <vt:lpstr>Determining Storage Size</vt:lpstr>
      <vt:lpstr>Determining Storage Size (cont’d.)</vt:lpstr>
      <vt:lpstr>Determining Storage Size (cont'd.)</vt:lpstr>
      <vt:lpstr>Determining Storage Size (cont'd.)</vt:lpstr>
      <vt:lpstr>Floating-Point Types</vt:lpstr>
      <vt:lpstr>Floating-Point Types (cont'd.)</vt:lpstr>
      <vt:lpstr>Exponential Notation</vt:lpstr>
      <vt:lpstr>Arithmetic Operations</vt:lpstr>
      <vt:lpstr>Arithmetic Operators</vt:lpstr>
      <vt:lpstr>Arithmetic Operators (cont'd.)</vt:lpstr>
      <vt:lpstr>Arithmetic Expressions</vt:lpstr>
      <vt:lpstr>Integer Division &amp; Modulus</vt:lpstr>
      <vt:lpstr>Integer Division</vt:lpstr>
      <vt:lpstr>Negation</vt:lpstr>
      <vt:lpstr>Operator Precedence and Associativity</vt:lpstr>
      <vt:lpstr>Operator Precedence and Associativity (cont'd.)</vt:lpstr>
      <vt:lpstr>Operator Precedence and Associativity (cont'd.)</vt:lpstr>
      <vt:lpstr>Variables and Declarations</vt:lpstr>
      <vt:lpstr>Declaration Statements</vt:lpstr>
      <vt:lpstr>Example 1: Finding average grade</vt:lpstr>
      <vt:lpstr>Multiple Declarations</vt:lpstr>
      <vt:lpstr>Example 2: Finding area &amp; parameter of a rectangle</vt:lpstr>
      <vt:lpstr>PowerPoint 演示文稿</vt:lpstr>
      <vt:lpstr>Programming Exercise 1</vt:lpstr>
      <vt:lpstr>Programming Exercise 2</vt:lpstr>
      <vt:lpstr>Memory Allocation</vt:lpstr>
      <vt:lpstr>Memory Allocation (cont'd.)</vt:lpstr>
      <vt:lpstr>PowerPoint 演示文稿</vt:lpstr>
      <vt:lpstr>Example: Declaration of char</vt:lpstr>
      <vt:lpstr>Integer values representing char</vt:lpstr>
      <vt:lpstr>Common Programming Errors</vt:lpstr>
      <vt:lpstr>Common Programming Errors</vt:lpstr>
      <vt:lpstr>Common Programming Errors (cont'd.)</vt:lpstr>
      <vt:lpstr>Summary</vt:lpstr>
      <vt:lpstr>Summary (cont'd.)</vt:lpstr>
      <vt:lpstr>Summary (cont'd.)</vt:lpstr>
      <vt:lpstr>Chapter Supplement: Bits, Bytes, and Binary Number Representations</vt:lpstr>
      <vt:lpstr>Bits and Bytes</vt:lpstr>
      <vt:lpstr>Binary, Hexadecimal, and Octal Numbers</vt:lpstr>
      <vt:lpstr>Binary, Hexadecimal, and Octal Numbers (cont’d.)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331</cp:revision>
  <dcterms:created xsi:type="dcterms:W3CDTF">2004-12-27T16:03:00Z</dcterms:created>
  <dcterms:modified xsi:type="dcterms:W3CDTF">2017-09-18T04:18:58Z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