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487" r:id="rId3"/>
    <p:sldId id="488" r:id="rId4"/>
    <p:sldId id="457" r:id="rId5"/>
    <p:sldId id="458" r:id="rId6"/>
    <p:sldId id="471" r:id="rId7"/>
    <p:sldId id="472" r:id="rId8"/>
    <p:sldId id="473" r:id="rId9"/>
    <p:sldId id="484" r:id="rId10"/>
    <p:sldId id="485" r:id="rId11"/>
    <p:sldId id="486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9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>
      <p:cViewPr varScale="1">
        <p:scale>
          <a:sx n="72" d="100"/>
          <a:sy n="72" d="100"/>
        </p:scale>
        <p:origin x="1452" y="72"/>
      </p:cViewPr>
      <p:guideLst>
        <p:guide orient="horz" pos="2159"/>
        <p:guide pos="29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B98138-26DC-415B-9D21-B978836D6781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EFC084-AB31-4BD0-9A07-DE88F4ECB313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B8B06B-343A-48C4-957F-19F62A5C5462}" type="slidenum">
              <a:rPr lang="en-US" altLang="en-US" smtClean="0">
                <a:solidFill>
                  <a:srgbClr val="000000"/>
                </a:solidFill>
              </a:r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B5A7E-3728-4598-A0E9-2FCE8BAB66BB}" type="slidenum">
              <a:rPr lang="en-US" altLang="en-US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1218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8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1228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9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en-US" dirty="0"/>
          </a:p>
        </p:txBody>
      </p:sp>
      <p:sp>
        <p:nvSpPr>
          <p:cNvPr id="1239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10</a:t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1833FCB-3289-40D7-A473-3140756B9B7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BC7AD1-0396-4C65-848B-E9C9513CE08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088E49-1594-4219-8B27-68D043BA01D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592254A-EDBA-4104-A8D0-386E4AB9E35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599E6-25C5-4DA9-9CDE-CB8CB225C29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AAE66-C1F4-4060-A4B5-A9F4A7FF059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71A38-2094-4173-AC4C-115227DEE09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62781-65BB-436E-9A96-6AC2ADE8016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D28D8-C2CA-4AA2-8280-E54059A0BC7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1452-8F6D-4205-9EC7-092152FA78E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645FA34-5988-4E60-89BF-8D349635CF71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2663A-2EE7-43E6-9502-11060EF58440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4C5B8-CCEB-420D-ABAE-B47CDB4AB07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508D2-A0AD-4541-8BA7-80F92E81B74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B895E38-94C5-4359-B007-DA64B88D74E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4DF88D0-8387-409F-8AC0-A1A095DB899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A5AE19-0BF4-40E9-A61F-CF50CEE3A94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2F792C2-BB91-47CE-B33E-68335494C38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44AB5BA-40DE-460A-B7C2-20FC8CDEEBE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B4A40B7-34E7-4BCB-82C9-FE32B324814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D99F334-949D-4274-B4FC-F273FE382EAB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BB4D0-F38A-47E5-831A-48EB0781C329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 First Book of C++ 4th Edition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8BC167-0788-4FB9-A5D8-C19204204FC3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how.com/Convert-from-Decimal-to-Binary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tutorvista.com/number-system/convert-octal-to-binary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binaryhexconverter.com/hex-to-decimal-converter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2286000"/>
            <a:ext cx="3352800" cy="2286000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800600" y="5376545"/>
            <a:ext cx="4090035" cy="131699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Programming: From Problem Analysis to Program Design (D.S. Malik, 2018)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A First Book of C++, (G. Bronson, 2012)</a:t>
            </a: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C++ for Everyone (C.S. Horstman, 2012)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621696" y="1071870"/>
            <a:ext cx="4242435" cy="3293110"/>
          </a:xfrm>
        </p:spPr>
        <p:txBody>
          <a:bodyPr>
            <a:normAutofit fontScale="87500" lnSpcReduction="20000"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43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CHAPTER 2 (Pt 2)</a:t>
            </a:r>
          </a:p>
          <a:p>
            <a:pPr algn="ctr" eaLnBrk="1" hangingPunct="1">
              <a:lnSpc>
                <a:spcPct val="90000"/>
              </a:lnSpc>
              <a:defRPr/>
            </a:pPr>
            <a:endParaRPr lang="en-US" sz="3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Basic Elements of C++:  Data Types, Declarations &amp; Assignments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2133600"/>
            <a:ext cx="3429000" cy="2231380"/>
          </a:xfrm>
          <a:prstGeom prst="rect">
            <a:avLst/>
          </a:prstGeom>
          <a:solidFill>
            <a:schemeClr val="accent3">
              <a:lumMod val="6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>
              <a:spcBef>
                <a:spcPts val="600"/>
              </a:spcBef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ELEMENTS OF PROGRAMMING</a:t>
            </a:r>
          </a:p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CSC 1100</a:t>
            </a:r>
          </a:p>
          <a:p>
            <a:pPr algn="ctr"/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90" y="1728470"/>
            <a:ext cx="7599363" cy="4516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3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bg1"/>
                </a:solidFill>
              </a:rPr>
              <a:t>C++ Programming: From Problem Analysis to Program Design, Seventh Edition</a:t>
            </a:r>
          </a:p>
        </p:txBody>
      </p:sp>
      <p:sp>
        <p:nvSpPr>
          <p:cNvPr id="51204" name="Slide Number Placeholder 6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chemeClr val="bg1"/>
                </a:solidFill>
              </a:rPr>
              <a:t>10</a:t>
            </a:fld>
            <a:endParaRPr lang="en-US" altLang="en-US" sz="1200" dirty="0">
              <a:solidFill>
                <a:schemeClr val="bg1"/>
              </a:solidFill>
            </a:endParaRPr>
          </a:p>
        </p:txBody>
      </p:sp>
      <p:pic>
        <p:nvPicPr>
          <p:cNvPr id="51205" name="Picture 7" descr="example 2-17b slide 4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1290320"/>
            <a:ext cx="1266825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 bwMode="auto">
          <a:xfrm>
            <a:off x="4551680" y="6457315"/>
            <a:ext cx="4327525" cy="26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Programming with C++: From Problem Analysis to Program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430" y="940607"/>
            <a:ext cx="7024744" cy="642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668604" y="1623713"/>
            <a:ext cx="6417996" cy="47576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</a:rPr>
              <a:t>Forgetting to declare </a:t>
            </a:r>
            <a:r>
              <a:rPr lang="en-US" altLang="en-US" sz="2800" dirty="0"/>
              <a:t>all </a:t>
            </a:r>
            <a:r>
              <a:rPr lang="en-US" altLang="en-US" sz="2800" dirty="0">
                <a:solidFill>
                  <a:srgbClr val="FF0000"/>
                </a:solidFill>
              </a:rPr>
              <a:t>variables</a:t>
            </a:r>
            <a:r>
              <a:rPr lang="en-US" altLang="en-US" sz="2800" dirty="0"/>
              <a:t> used in a program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Attempting to </a:t>
            </a:r>
            <a:r>
              <a:rPr lang="en-US" altLang="en-US" sz="2800" dirty="0">
                <a:solidFill>
                  <a:srgbClr val="FF0000"/>
                </a:solidFill>
              </a:rPr>
              <a:t>store one data type </a:t>
            </a:r>
            <a:r>
              <a:rPr lang="en-US" altLang="en-US" sz="2800" dirty="0"/>
              <a:t>in a variable declared </a:t>
            </a:r>
            <a:r>
              <a:rPr lang="en-US" altLang="en-US" sz="2800" dirty="0">
                <a:solidFill>
                  <a:srgbClr val="FF0000"/>
                </a:solidFill>
              </a:rPr>
              <a:t>for a different type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11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666999"/>
            <a:ext cx="1428750" cy="1832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67" y="3210753"/>
            <a:ext cx="5924550" cy="4476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974" y="4538473"/>
            <a:ext cx="1458595" cy="1652082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11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162183" y="5257801"/>
            <a:ext cx="1219817" cy="2286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737" y="1004977"/>
            <a:ext cx="7024744" cy="6731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733986" y="1747585"/>
            <a:ext cx="7654438" cy="47726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Using a variable </a:t>
            </a:r>
            <a:r>
              <a:rPr lang="en-US" altLang="en-US" dirty="0"/>
              <a:t>in an expression </a:t>
            </a:r>
            <a:r>
              <a:rPr lang="en-US" altLang="en-US" dirty="0">
                <a:solidFill>
                  <a:srgbClr val="FF0000"/>
                </a:solidFill>
              </a:rPr>
              <a:t>before</a:t>
            </a:r>
            <a:r>
              <a:rPr lang="en-US" altLang="en-US" dirty="0"/>
              <a:t> the variable is </a:t>
            </a:r>
            <a:r>
              <a:rPr lang="en-US" altLang="en-US" dirty="0">
                <a:solidFill>
                  <a:srgbClr val="FF0000"/>
                </a:solidFill>
              </a:rPr>
              <a:t>assigned a value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Dividing integer </a:t>
            </a:r>
            <a:r>
              <a:rPr lang="en-US" altLang="en-US" dirty="0"/>
              <a:t>values </a:t>
            </a:r>
            <a:r>
              <a:rPr lang="en-US" altLang="en-US" dirty="0">
                <a:solidFill>
                  <a:srgbClr val="FF0000"/>
                </a:solidFill>
              </a:rPr>
              <a:t>incorrectly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12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1" y="2819400"/>
            <a:ext cx="1272815" cy="1247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46" y="5467678"/>
            <a:ext cx="4957778" cy="8067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2" y="4808198"/>
            <a:ext cx="1349301" cy="1476158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70" y="1064260"/>
            <a:ext cx="8243830" cy="8803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Programming Errors (cont'd.)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519170" y="2045100"/>
            <a:ext cx="8157286" cy="4336229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Mixing data types in the same expression without</a:t>
            </a:r>
            <a:r>
              <a:rPr lang="en-US" altLang="en-US" sz="2400" dirty="0"/>
              <a:t> clearly </a:t>
            </a:r>
            <a:r>
              <a:rPr lang="en-US" altLang="en-US" sz="2400" dirty="0">
                <a:solidFill>
                  <a:srgbClr val="FF0000"/>
                </a:solidFill>
              </a:rPr>
              <a:t>understanding the effect </a:t>
            </a:r>
            <a:r>
              <a:rPr lang="en-US" altLang="en-US" sz="2400" dirty="0"/>
              <a:t>produced</a:t>
            </a:r>
          </a:p>
          <a:p>
            <a:pPr lvl="1" eaLnBrk="1" hangingPunct="1"/>
            <a:r>
              <a:rPr lang="en-US" altLang="en-US" sz="2000" dirty="0"/>
              <a:t>It is best not to mix data types in an expression unless a specific result is desired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Forgetting</a:t>
            </a:r>
            <a:r>
              <a:rPr lang="en-US" altLang="en-US" sz="2400" dirty="0"/>
              <a:t> to separate individual data streams passed to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/>
              <a:t> with an </a:t>
            </a:r>
            <a:r>
              <a:rPr lang="en-US" altLang="en-US" sz="2400" dirty="0">
                <a:solidFill>
                  <a:srgbClr val="FF0000"/>
                </a:solidFill>
              </a:rPr>
              <a:t>insertion </a:t>
            </a:r>
            <a:r>
              <a:rPr lang="en-US" altLang="en-US" sz="2400" b="1" dirty="0">
                <a:solidFill>
                  <a:srgbClr val="FF0000"/>
                </a:solidFill>
              </a:rPr>
              <a:t>&lt;&lt;</a:t>
            </a:r>
            <a:r>
              <a:rPr lang="en-US" altLang="en-US" sz="2400" dirty="0">
                <a:solidFill>
                  <a:srgbClr val="FF0000"/>
                </a:solidFill>
              </a:rPr>
              <a:t>  (“put to”) symbol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13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495800"/>
            <a:ext cx="1563087" cy="1693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26" y="4757739"/>
            <a:ext cx="6203830" cy="743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1043305" y="1943100"/>
            <a:ext cx="7110095" cy="38893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Four basic types</a:t>
            </a:r>
            <a:r>
              <a:rPr lang="en-US" altLang="en-US" dirty="0"/>
              <a:t> of data recognized by C++</a:t>
            </a:r>
          </a:p>
          <a:p>
            <a:pPr lvl="1" eaLnBrk="1" hangingPunct="1"/>
            <a:r>
              <a:rPr lang="en-US" altLang="en-US" dirty="0"/>
              <a:t>Integer, floating-point, character, </a:t>
            </a:r>
            <a:r>
              <a:rPr lang="en-US" altLang="en-US" dirty="0" err="1"/>
              <a:t>boolean</a:t>
            </a:r>
            <a:r>
              <a:rPr lang="en-US" altLang="en-US" dirty="0"/>
              <a:t> </a:t>
            </a:r>
          </a:p>
          <a:p>
            <a:pPr marL="303530" lvl="1" indent="0" eaLnBrk="1" hangingPunct="1">
              <a:buNone/>
            </a:pPr>
            <a:r>
              <a:rPr lang="en-US" altLang="en-US" dirty="0"/>
              <a:t>    (</a:t>
            </a:r>
            <a:r>
              <a:rPr lang="en-US" altLang="en-US" dirty="0" err="1">
                <a:solidFill>
                  <a:srgbClr val="FF0000"/>
                </a:solidFill>
              </a:rPr>
              <a:t>int</a:t>
            </a:r>
            <a:r>
              <a:rPr lang="en-US" altLang="en-US" dirty="0">
                <a:solidFill>
                  <a:srgbClr val="FF0000"/>
                </a:solidFill>
              </a:rPr>
              <a:t>, float, char, </a:t>
            </a:r>
            <a:r>
              <a:rPr lang="en-US" altLang="en-US" dirty="0" err="1">
                <a:solidFill>
                  <a:srgbClr val="FF0000"/>
                </a:solidFill>
              </a:rPr>
              <a:t>bool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/>
              <a:t> object can be used to display all data types. Stands for “console output”</a:t>
            </a:r>
          </a:p>
          <a:p>
            <a:pPr eaLnBrk="1" hangingPunct="1"/>
            <a:r>
              <a:rPr lang="en-US" altLang="en-US" dirty="0"/>
              <a:t>Every </a:t>
            </a:r>
            <a:r>
              <a:rPr lang="en-US" altLang="en-US" dirty="0">
                <a:solidFill>
                  <a:srgbClr val="FF0000"/>
                </a:solidFill>
              </a:rPr>
              <a:t>variable </a:t>
            </a:r>
            <a:r>
              <a:rPr lang="en-US" altLang="en-US" dirty="0"/>
              <a:t>in a C++ program </a:t>
            </a:r>
            <a:r>
              <a:rPr lang="en-US" altLang="en-US" dirty="0">
                <a:solidFill>
                  <a:srgbClr val="FF0000"/>
                </a:solidFill>
              </a:rPr>
              <a:t>must be declared</a:t>
            </a:r>
            <a:r>
              <a:rPr lang="en-US" altLang="en-US" dirty="0"/>
              <a:t> as the type of variable it can store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14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5"/>
            <a:ext cx="7024744" cy="8171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(cont'd.)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3754"/>
            <a:ext cx="8229600" cy="4143995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dirty="0"/>
              <a:t>A simple C++ program containing declaration statements has the format: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declaration statements;</a:t>
            </a: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assignment statements;</a:t>
            </a: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processing statements;</a:t>
            </a: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914400" lvl="2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15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(cont'd.)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873760" y="1950085"/>
            <a:ext cx="7364095" cy="403288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Declaration statements: inform the compiler of function’s valid variable names</a:t>
            </a:r>
          </a:p>
          <a:p>
            <a:pPr eaLnBrk="1" hangingPunct="1"/>
            <a:r>
              <a:rPr lang="en-US" altLang="en-US" sz="2400" dirty="0"/>
              <a:t>Definition statements: declaration statements that also cause computer to set aside memory locations for a variable</a:t>
            </a:r>
          </a:p>
          <a:p>
            <a:pPr eaLnBrk="1" hangingPunct="1"/>
            <a:r>
              <a:rPr lang="en-US" altLang="en-US" sz="2400" dirty="0">
                <a:sym typeface="+mn-ea"/>
              </a:rPr>
              <a:t>Processing statements: contains formula pr expressions that describes/represent a computation task</a:t>
            </a:r>
            <a:endParaRPr lang="en-US" altLang="en-US" sz="2400" dirty="0"/>
          </a:p>
          <a:p>
            <a:pPr eaLnBrk="1" hangingPunct="1"/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operator: </a:t>
            </a:r>
            <a:r>
              <a:rPr lang="en-US" altLang="en-US" sz="2400" dirty="0">
                <a:solidFill>
                  <a:srgbClr val="FF0000"/>
                </a:solidFill>
              </a:rPr>
              <a:t>determines the amount of storage reserved for a variable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16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456" y="1214665"/>
            <a:ext cx="7024744" cy="118463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Supplement: Bits, Bytes, and Binary Number Representations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748404" y="2830539"/>
            <a:ext cx="7632848" cy="175900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This section explains how numbers are stored in a computer’s memory and different means of representing them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17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305" y="1027430"/>
            <a:ext cx="7025005" cy="65976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and Bytes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44796"/>
            <a:ext cx="8229600" cy="437515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b="1" dirty="0"/>
              <a:t>Bit (</a:t>
            </a:r>
            <a:r>
              <a:rPr lang="en-US" sz="2400" b="1" i="1" dirty="0">
                <a:solidFill>
                  <a:srgbClr val="FF0000"/>
                </a:solidFill>
              </a:rPr>
              <a:t>Bi</a:t>
            </a:r>
            <a:r>
              <a:rPr lang="en-US" sz="2400" b="1" dirty="0"/>
              <a:t>nary Digi</a:t>
            </a:r>
            <a:r>
              <a:rPr lang="en-US" sz="2400" b="1" i="1" dirty="0">
                <a:solidFill>
                  <a:srgbClr val="FF0000"/>
                </a:solidFill>
              </a:rPr>
              <a:t>t</a:t>
            </a:r>
            <a:r>
              <a:rPr lang="en-US" sz="2400" b="1" dirty="0"/>
              <a:t>)</a:t>
            </a:r>
            <a:endParaRPr lang="en-US" sz="2400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/>
              <a:t>A switch that can be open or closed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b="1" dirty="0"/>
              <a:t>Byte</a:t>
            </a:r>
            <a:endParaRPr lang="en-US" sz="2400" dirty="0"/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/>
              <a:t>Group of </a:t>
            </a:r>
            <a:r>
              <a:rPr lang="en-US" sz="2400" dirty="0">
                <a:solidFill>
                  <a:srgbClr val="FF0000"/>
                </a:solidFill>
              </a:rPr>
              <a:t>8 bits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b="1" dirty="0"/>
              <a:t>Character code (example: ASCII and Unicode)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/>
              <a:t>Collection of patterns used to represent letters, single digits, and other characters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b="1" dirty="0"/>
              <a:t>Number codes (binaries representing decimal values)</a:t>
            </a:r>
          </a:p>
          <a:p>
            <a:pPr lvl="1" indent="-274320" eaLnBrk="1" fontAlgn="auto" hangingPunct="1">
              <a:spcAft>
                <a:spcPts val="0"/>
              </a:spcAft>
              <a:defRPr/>
            </a:pPr>
            <a:r>
              <a:rPr lang="en-US" sz="2400" dirty="0"/>
              <a:t>Patterns used to store numbers</a:t>
            </a:r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sz="2400" b="1" dirty="0"/>
              <a:t>Words and addresses (larger units of bytes)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18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19" y="1021458"/>
            <a:ext cx="7992888" cy="45179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Binary, Hexadecimal, and Octal Numbers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15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19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0363" y="1548253"/>
            <a:ext cx="7467600" cy="4567237"/>
            <a:chOff x="920824" y="1844824"/>
            <a:chExt cx="7467600" cy="4567237"/>
          </a:xfrm>
        </p:grpSpPr>
        <p:pic>
          <p:nvPicPr>
            <p:cNvPr id="7168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824" y="1844824"/>
              <a:ext cx="7467600" cy="4567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4132536" y="2564904"/>
              <a:ext cx="1648344" cy="3816424"/>
              <a:chOff x="4132536" y="2564904"/>
              <a:chExt cx="1648344" cy="381642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4191000" y="2564904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+ 0 + 0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03895" y="2780928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03895" y="3049215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+ 0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11960" y="3284984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+ 0 + 0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32536" y="5313456"/>
                <a:ext cx="1640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3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+ 0 + 0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03895" y="3573016"/>
                <a:ext cx="1376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+ 0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39952" y="6073551"/>
                <a:ext cx="1640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3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1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39952" y="5805264"/>
                <a:ext cx="1640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3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2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+ 2</a:t>
                </a:r>
                <a:r>
                  <a:rPr lang="en-US" sz="1400" b="1" baseline="30000" dirty="0">
                    <a:solidFill>
                      <a:srgbClr val="FF0000"/>
                    </a:solidFill>
                  </a:rPr>
                  <a:t>1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 + 0</a:t>
                </a: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620363" y="6188331"/>
            <a:ext cx="6980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http://www.wikihow.com/Convert-from-Decimal-to-Binary</a:t>
            </a:r>
            <a:endParaRPr lang="en-US" sz="1600" dirty="0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19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01000" cy="461899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charset="0"/>
                <a:sym typeface="+mn-ea"/>
              </a:rPr>
              <a:t>In this topic, you will learn about: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charset="0"/>
            </a:endParaRPr>
          </a:p>
          <a:p>
            <a:pPr lvl="1">
              <a:buBlip>
                <a:blip r:embed="rId2"/>
              </a:buBlip>
            </a:pPr>
            <a:r>
              <a:rPr lang="en-US" altLang="en-US" dirty="0">
                <a:latin typeface="Georgia" panose="02040502050405020303" charset="0"/>
              </a:rPr>
              <a:t>Introduction to user input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latin typeface="Georgia" panose="02040502050405020303" charset="0"/>
              </a:rPr>
              <a:t>Common Programming Errors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latin typeface="Georgia" panose="02040502050405020303" charset="0"/>
              </a:rPr>
              <a:t>Summary</a:t>
            </a:r>
          </a:p>
          <a:p>
            <a:pPr lvl="1">
              <a:buBlip>
                <a:blip r:embed="rId2"/>
              </a:buBlip>
            </a:pPr>
            <a:r>
              <a:rPr lang="en-US" altLang="en-US" dirty="0">
                <a:latin typeface="Georgia" panose="02040502050405020303" charset="0"/>
              </a:rPr>
              <a:t>Bits &amp; Bytes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5644"/>
            <a:ext cx="8229600" cy="80935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Binary, Hexadecimal, and Octal Numbers (cont’d.)</a:t>
            </a:r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1990230"/>
            <a:ext cx="7620086" cy="261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20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1955" y="4770865"/>
            <a:ext cx="6744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Octal </a:t>
            </a:r>
            <a:r>
              <a:rPr lang="en-US" dirty="0">
                <a:sym typeface="Wingdings" panose="05000000000000000000" pitchFamily="2" charset="2"/>
              </a:rPr>
              <a:t>     Decimal                  Binary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14       (1 x 8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baseline="3000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+ (4 x 8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baseline="30000" dirty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= 12  2</a:t>
            </a:r>
            <a:r>
              <a:rPr lang="en-US" baseline="30000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 + 2</a:t>
            </a:r>
            <a:r>
              <a:rPr lang="en-US" baseline="30000" dirty="0"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+ 0 + 0  = 1100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4828" y="5930769"/>
            <a:ext cx="762008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http://math.tutorvista.com/number-system/convert-octal-to-binary.html</a:t>
            </a:r>
          </a:p>
          <a:p>
            <a:r>
              <a:rPr lang="en-US" sz="1600" dirty="0">
                <a:hlinkClick r:id="rId4"/>
              </a:rPr>
              <a:t>http://www.binaryhexconverter.com/hex-to-decimal-converter</a:t>
            </a:r>
            <a:endParaRPr lang="en-US" sz="16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20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2F516-231D-4129-B31D-6D434B3D22B0}" type="slidenum">
              <a:rPr lang="en-US"/>
              <a:t>21</a:t>
            </a:fld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21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35B3A-B99F-47C6-A7A8-7121E5508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64260"/>
            <a:ext cx="5688581" cy="5565140"/>
          </a:xfrm>
          <a:prstGeom prst="rect">
            <a:avLst/>
          </a:prstGeom>
        </p:spPr>
      </p:pic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78132" y="2136774"/>
            <a:ext cx="3054350" cy="1749425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Exercise 1: Detecting Syntax Error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640" y="1203190"/>
            <a:ext cx="7325816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Allocation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160712"/>
            <a:ext cx="3816424" cy="43924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Each </a:t>
            </a:r>
            <a:r>
              <a:rPr lang="en-US" altLang="en-US" dirty="0">
                <a:solidFill>
                  <a:srgbClr val="FF0000"/>
                </a:solidFill>
              </a:rPr>
              <a:t>data type </a:t>
            </a:r>
            <a:r>
              <a:rPr lang="en-US" altLang="en-US" dirty="0"/>
              <a:t>has its </a:t>
            </a:r>
            <a:r>
              <a:rPr lang="en-US" altLang="en-US" dirty="0">
                <a:solidFill>
                  <a:srgbClr val="FF0000"/>
                </a:solidFill>
              </a:rPr>
              <a:t>own storage </a:t>
            </a:r>
            <a:r>
              <a:rPr lang="en-US" altLang="en-US" dirty="0"/>
              <a:t>requirements</a:t>
            </a:r>
          </a:p>
          <a:p>
            <a:pPr lvl="1" eaLnBrk="1" hangingPunct="1"/>
            <a:r>
              <a:rPr lang="en-US" altLang="en-US" dirty="0"/>
              <a:t>Computer must know variable’s data type to </a:t>
            </a:r>
            <a:r>
              <a:rPr lang="en-US" altLang="en-US" dirty="0">
                <a:solidFill>
                  <a:srgbClr val="FF0000"/>
                </a:solidFill>
              </a:rPr>
              <a:t>allocate storage</a:t>
            </a:r>
          </a:p>
          <a:p>
            <a:pPr lvl="1" eaLnBrk="1" hangingPunct="1"/>
            <a:r>
              <a:rPr lang="en-US" altLang="en-US" dirty="0"/>
              <a:t>Declaration statements are used for the purpose of allocating storage</a:t>
            </a:r>
          </a:p>
        </p:txBody>
      </p:sp>
      <p:pic>
        <p:nvPicPr>
          <p:cNvPr id="8194" name="Picture 2" descr="http://s.hswstatic.com/gif/c-pointer4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33329"/>
            <a:ext cx="4320480" cy="388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C++ for Everyone</a:t>
            </a:r>
          </a:p>
        </p:txBody>
      </p:sp>
      <p:sp>
        <p:nvSpPr>
          <p:cNvPr id="9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3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3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274" y="878908"/>
            <a:ext cx="7024744" cy="74515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Allocation (cont'd.)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74" y="1675688"/>
            <a:ext cx="5932979" cy="311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4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33800" y="4930836"/>
            <a:ext cx="3055510" cy="1467435"/>
            <a:chOff x="5404921" y="4913893"/>
            <a:chExt cx="3055510" cy="1467435"/>
          </a:xfrm>
        </p:grpSpPr>
        <p:grpSp>
          <p:nvGrpSpPr>
            <p:cNvPr id="18" name="Group 17"/>
            <p:cNvGrpSpPr/>
            <p:nvPr/>
          </p:nvGrpSpPr>
          <p:grpSpPr>
            <a:xfrm>
              <a:off x="5796136" y="5232103"/>
              <a:ext cx="2664295" cy="1149225"/>
              <a:chOff x="5868144" y="5039598"/>
              <a:chExt cx="2664295" cy="114922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868144" y="5085184"/>
                <a:ext cx="864096" cy="21602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68144" y="5281037"/>
                <a:ext cx="864096" cy="216024"/>
              </a:xfrm>
              <a:prstGeom prst="rect">
                <a:avLst/>
              </a:prstGeom>
              <a:gradFill flip="none" rotWithShape="1">
                <a:gsLst>
                  <a:gs pos="80000">
                    <a:srgbClr val="C5270D"/>
                  </a:gs>
                  <a:gs pos="95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total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68144" y="5497061"/>
                <a:ext cx="864096" cy="216024"/>
              </a:xfrm>
              <a:prstGeom prst="rect">
                <a:avLst/>
              </a:prstGeom>
              <a:gradFill flip="none" rotWithShape="1">
                <a:gsLst>
                  <a:gs pos="80000">
                    <a:srgbClr val="C5270D"/>
                  </a:gs>
                  <a:gs pos="95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68144" y="5713085"/>
                <a:ext cx="864096" cy="216024"/>
              </a:xfrm>
              <a:prstGeom prst="rect">
                <a:avLst/>
              </a:prstGeom>
              <a:gradFill flip="none" rotWithShape="1">
                <a:gsLst>
                  <a:gs pos="80000">
                    <a:srgbClr val="C5270D"/>
                  </a:gs>
                  <a:gs pos="95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68144" y="5934809"/>
                <a:ext cx="864096" cy="216024"/>
              </a:xfrm>
              <a:prstGeom prst="rect">
                <a:avLst/>
              </a:prstGeom>
              <a:gradFill flip="none" rotWithShape="1">
                <a:gsLst>
                  <a:gs pos="80000">
                    <a:srgbClr val="C5270D"/>
                  </a:gs>
                  <a:gs pos="95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732240" y="5039598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32240" y="5255622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12346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32240" y="5471646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12347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32240" y="5927213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12349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32240" y="5713085"/>
                <a:ext cx="577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12348</a:t>
                </a: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7300149" y="5358446"/>
                <a:ext cx="152171" cy="704350"/>
              </a:xfrm>
              <a:prstGeom prst="rightBrace">
                <a:avLst/>
              </a:prstGeom>
              <a:ln>
                <a:solidFill>
                  <a:srgbClr val="2C0C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481164" y="5233567"/>
                <a:ext cx="105127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4 bytes allocated for </a:t>
                </a: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total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404921" y="4913893"/>
              <a:ext cx="1656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 ADDRESS</a:t>
              </a:r>
            </a:p>
          </p:txBody>
        </p:sp>
      </p:grp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4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Variable: </a:t>
            </a:r>
            <a:r>
              <a:rPr lang="en-US" altLang="en-US" dirty="0"/>
              <a:t>a memory location whose contents can be changed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C++ Programming: From Problem Analysis to Program Design, Seventh Edition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3461D-D6C7-4BFF-B585-677AE5E3539E}" type="slidenum">
              <a:rPr lang="en-US" altLang="en-US">
                <a:solidFill>
                  <a:schemeClr val="bg1"/>
                </a:solidFill>
              </a:rPr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12294" name="Group 15"/>
          <p:cNvGrpSpPr/>
          <p:nvPr/>
        </p:nvGrpSpPr>
        <p:grpSpPr bwMode="auto">
          <a:xfrm>
            <a:off x="609600" y="2906713"/>
            <a:ext cx="7372350" cy="1360487"/>
            <a:chOff x="609600" y="2906388"/>
            <a:chExt cx="7372350" cy="1360812"/>
          </a:xfrm>
        </p:grpSpPr>
        <p:pic>
          <p:nvPicPr>
            <p:cNvPr id="122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906388"/>
              <a:ext cx="7372350" cy="1083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09600" y="3962327"/>
              <a:ext cx="2362200" cy="3048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400" b="1" dirty="0">
                  <a:latin typeface="+mn-lt"/>
                </a:rPr>
                <a:t>Figure 2-2 Memory allocation</a:t>
              </a:r>
            </a:p>
          </p:txBody>
        </p:sp>
      </p:grpSp>
      <p:grpSp>
        <p:nvGrpSpPr>
          <p:cNvPr id="12295" name="Group 16"/>
          <p:cNvGrpSpPr/>
          <p:nvPr/>
        </p:nvGrpSpPr>
        <p:grpSpPr bwMode="auto">
          <a:xfrm>
            <a:off x="609600" y="4724400"/>
            <a:ext cx="7515225" cy="1447800"/>
            <a:chOff x="609600" y="4724400"/>
            <a:chExt cx="7515225" cy="1447800"/>
          </a:xfrm>
        </p:grpSpPr>
        <p:pic>
          <p:nvPicPr>
            <p:cNvPr id="1229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724400"/>
              <a:ext cx="7439025" cy="110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09600" y="5867400"/>
              <a:ext cx="5410200" cy="3048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400" b="1" dirty="0">
                  <a:latin typeface="+mn-lt"/>
                </a:rPr>
                <a:t>Figure 2-3 Memory spaces after the statement </a:t>
              </a:r>
              <a:r>
                <a:rPr lang="en-US" sz="1400" dirty="0">
                  <a:cs typeface="Arial" panose="020B0604020202020204" pitchFamily="34" charset="0"/>
                </a:rPr>
                <a:t>length = 6.0; </a:t>
              </a:r>
              <a:r>
                <a:rPr lang="en-US" sz="1400" b="1" dirty="0">
                  <a:latin typeface="+mn-lt"/>
                </a:rPr>
                <a:t>executes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962400" y="6359265"/>
            <a:ext cx="480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Century Gothic" panose="020B0502020202020204" pitchFamily="34" charset="0"/>
              </a:rPr>
              <a:t>C++ Programming: From Problem Analysis to Program Design</a:t>
            </a:r>
            <a:endParaRPr lang="en-US" sz="1200" b="0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5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3561" y="908720"/>
            <a:ext cx="7560840" cy="760313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Declaration of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69033"/>
            <a:ext cx="7800827" cy="471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520259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6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6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401" y="1061926"/>
            <a:ext cx="7560840" cy="54428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values representing 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174304" y="6381194"/>
            <a:ext cx="350215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A First Book of C++ 4th Edition</a:t>
            </a:r>
          </a:p>
        </p:txBody>
      </p:sp>
      <p:sp>
        <p:nvSpPr>
          <p:cNvPr id="8" name="Slide Number Placeholder 4"/>
          <p:cNvSpPr txBox="1"/>
          <p:nvPr/>
        </p:nvSpPr>
        <p:spPr bwMode="auto">
          <a:xfrm>
            <a:off x="8676456" y="6381329"/>
            <a:ext cx="467544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Candara" panose="020E0502030303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EC0A3E5-1480-43DF-AABC-0CDD8B2914D7}" type="slidenum">
              <a:rPr lang="en-US" altLang="en-US" sz="1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7</a:t>
            </a:fld>
            <a:endParaRPr lang="en-US" altLang="en-US" sz="1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27584" y="1641411"/>
            <a:ext cx="7560840" cy="4739918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58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65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53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>
              <a:defRPr/>
            </a:pPr>
            <a:r>
              <a:rPr lang="en-US" dirty="0"/>
              <a:t>Modify Program 2.4 to do the following: </a:t>
            </a: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/>
              <a:t>Declare 2 variables named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ch1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ch2 </a:t>
            </a:r>
            <a:r>
              <a:rPr lang="en-US" dirty="0"/>
              <a:t>of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/>
              <a:t>Assign (store)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ch1 </a:t>
            </a:r>
            <a:r>
              <a:rPr lang="en-US" dirty="0"/>
              <a:t>with character ‘a’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ch2</a:t>
            </a:r>
            <a:r>
              <a:rPr lang="en-US" dirty="0"/>
              <a:t> with character ‘m’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/>
              <a:t>Declare another new variable named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dirty="0"/>
              <a:t> of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/>
              <a:t>Add ch1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/>
              <a:t>ch2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together and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assign the result 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Display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What is your answer?</a:t>
            </a: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Next, change the datatype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cs typeface="Courier New" panose="02070309020205020404" pitchFamily="49" charset="0"/>
              </a:rPr>
              <a:t>. </a:t>
            </a: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>
                <a:cs typeface="Courier New" panose="02070309020205020404" pitchFamily="49" charset="0"/>
              </a:rPr>
              <a:t>Repeat Step 4 &amp; 5. What is your answer now </a:t>
            </a:r>
          </a:p>
          <a:p>
            <a:pPr marL="754380" lvl="1" indent="-457200">
              <a:buFont typeface="+mj-lt"/>
              <a:buAutoNum type="arabicPeriod"/>
              <a:defRPr/>
            </a:pPr>
            <a:r>
              <a:rPr lang="en-US" dirty="0">
                <a:cs typeface="Courier New" panose="02070309020205020404" pitchFamily="49" charset="0"/>
              </a:rPr>
              <a:t>Try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(ch1) </a:t>
            </a:r>
            <a:r>
              <a:rPr lang="en-US" dirty="0">
                <a:cs typeface="Courier New" panose="02070309020205020404" pitchFamily="49" charset="0"/>
              </a:rPr>
              <a:t>to find the amount of bytes needed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571500" lvl="1">
              <a:defRPr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637145" y="685800"/>
            <a:ext cx="440055" cy="3784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7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5"/>
          <p:cNvSpPr>
            <a:spLocks noGrp="1"/>
          </p:cNvSpPr>
          <p:nvPr>
            <p:ph idx="1"/>
          </p:nvPr>
        </p:nvSpPr>
        <p:spPr>
          <a:xfrm>
            <a:off x="490855" y="1918335"/>
            <a:ext cx="7874635" cy="420941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Blip>
                <a:blip r:embed="rId3"/>
              </a:buBlip>
            </a:pPr>
            <a:r>
              <a:rPr lang="en-US" altLang="en-US" sz="2400" dirty="0">
                <a:latin typeface="+mj-lt"/>
              </a:rPr>
              <a:t>cin is used with &gt;&gt; to gather input</a:t>
            </a:r>
          </a:p>
          <a:p>
            <a:pPr eaLnBrk="1" hangingPunct="1">
              <a:lnSpc>
                <a:spcPct val="160000"/>
              </a:lnSpc>
              <a:buBlip>
                <a:blip r:embed="rId3"/>
              </a:buBlip>
            </a:pPr>
            <a:endParaRPr lang="en-US" altLang="en-US" sz="2400" dirty="0">
              <a:latin typeface="+mj-lt"/>
            </a:endParaRPr>
          </a:p>
          <a:p>
            <a:pPr eaLnBrk="1" hangingPunct="1">
              <a:buBlip>
                <a:blip r:embed="rId3"/>
              </a:buBlip>
            </a:pPr>
            <a:endParaRPr lang="en-US" altLang="en-US" sz="2400" dirty="0">
              <a:latin typeface="+mj-lt"/>
            </a:endParaRPr>
          </a:p>
          <a:p>
            <a:pPr eaLnBrk="1" hangingPunct="1">
              <a:buBlip>
                <a:blip r:embed="rId3"/>
              </a:buBlip>
            </a:pPr>
            <a:r>
              <a:rPr lang="en-US" altLang="en-US" sz="2400" dirty="0">
                <a:latin typeface="+mj-lt"/>
              </a:rPr>
              <a:t>This is called an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input (read) </a:t>
            </a:r>
            <a:r>
              <a:rPr lang="en-US" altLang="en-US" sz="2400" dirty="0">
                <a:latin typeface="+mj-lt"/>
              </a:rPr>
              <a:t>statement</a:t>
            </a:r>
          </a:p>
          <a:p>
            <a:pPr eaLnBrk="1" hangingPunct="1">
              <a:buBlip>
                <a:blip r:embed="rId3"/>
              </a:buBlip>
            </a:pPr>
            <a:r>
              <a:rPr lang="en-US" altLang="en-US" sz="2400" dirty="0">
                <a:latin typeface="+mj-lt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stream extraction operator</a:t>
            </a:r>
            <a:r>
              <a:rPr lang="en-US" altLang="en-US" sz="2400" dirty="0">
                <a:latin typeface="+mj-lt"/>
              </a:rPr>
              <a:t> is 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&gt;&gt;</a:t>
            </a:r>
          </a:p>
          <a:p>
            <a:pPr eaLnBrk="1" hangingPunct="1">
              <a:buBlip>
                <a:blip r:embed="rId3"/>
              </a:buBlip>
            </a:pPr>
            <a:r>
              <a:rPr lang="en-US" altLang="en-US" sz="2400" dirty="0">
                <a:latin typeface="+mj-lt"/>
              </a:rPr>
              <a:t>For example, if miles is a double variable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j-lt"/>
              </a:rPr>
              <a:t>		cin &gt;&gt; miles;</a:t>
            </a:r>
          </a:p>
          <a:p>
            <a:pPr lvl="1" eaLnBrk="1" hangingPunct="1">
              <a:buBlip>
                <a:blip r:embed="rId4"/>
              </a:buBlip>
            </a:pPr>
            <a:r>
              <a:rPr lang="en-US" altLang="en-US" sz="2400" dirty="0">
                <a:latin typeface="+mj-lt"/>
              </a:rPr>
              <a:t>Causes computer to get a value of type double and places it in the variable miles</a:t>
            </a:r>
          </a:p>
        </p:txBody>
      </p:sp>
      <p:pic>
        <p:nvPicPr>
          <p:cNvPr id="4915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820" y="2649220"/>
            <a:ext cx="4625340" cy="545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8" name="Slide Number Placeholder 5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chemeClr val="bg1"/>
                </a:solidFill>
              </a:rPr>
              <a:t>8</a:t>
            </a:fld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8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7566" y="1064466"/>
            <a:ext cx="7560840" cy="54428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read statements</a:t>
            </a:r>
            <a:endParaRPr lang="en-US" alt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551680" y="6457315"/>
            <a:ext cx="4327525" cy="2641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Programming with C++: From Problem Analysis to Program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5"/>
          <p:cNvSpPr>
            <a:spLocks noGrp="1"/>
          </p:cNvSpPr>
          <p:nvPr>
            <p:ph idx="1"/>
          </p:nvPr>
        </p:nvSpPr>
        <p:spPr>
          <a:xfrm>
            <a:off x="907415" y="1867535"/>
            <a:ext cx="7457440" cy="394462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Blip>
                <a:blip r:embed="rId3"/>
              </a:buBlip>
            </a:pPr>
            <a:r>
              <a:rPr lang="en-US" altLang="en-US" sz="2400" dirty="0"/>
              <a:t>Using more than one variable in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2400" dirty="0"/>
              <a:t> allows more than one value to be read at a time</a:t>
            </a:r>
          </a:p>
          <a:p>
            <a:pPr eaLnBrk="1" hangingPunct="1">
              <a:buBlip>
                <a:blip r:embed="rId3"/>
              </a:buBlip>
            </a:pPr>
            <a:r>
              <a:rPr lang="en-US" altLang="en-US" sz="2400" dirty="0"/>
              <a:t>Example: if </a:t>
            </a:r>
            <a:r>
              <a:rPr lang="en-US" altLang="en-US" sz="2400" dirty="0">
                <a:latin typeface="Courier New" panose="02070309020205020404" pitchFamily="49" charset="0"/>
              </a:rPr>
              <a:t>feet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inches</a:t>
            </a:r>
            <a:r>
              <a:rPr lang="en-US" altLang="en-US" sz="2400" dirty="0"/>
              <a:t> are variables of type </a:t>
            </a:r>
            <a:r>
              <a:rPr lang="en-US" altLang="en-US" sz="2400" dirty="0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, this statement: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cin &gt;&gt; feet &gt;&gt; inches;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>
              <a:buBlip>
                <a:blip r:embed="rId4"/>
              </a:buBlip>
            </a:pPr>
            <a:r>
              <a:rPr lang="en-US" altLang="en-US" sz="2400" dirty="0"/>
              <a:t>Inputs two integers from the keyboard</a:t>
            </a:r>
          </a:p>
          <a:p>
            <a:pPr lvl="1" eaLnBrk="1" hangingPunct="1">
              <a:buBlip>
                <a:blip r:embed="rId4"/>
              </a:buBlip>
            </a:pPr>
            <a:r>
              <a:rPr lang="en-US" altLang="en-US" sz="2400" dirty="0"/>
              <a:t>Places them in variables </a:t>
            </a:r>
            <a:r>
              <a:rPr lang="en-US" altLang="en-US" sz="2400" dirty="0">
                <a:latin typeface="Courier New" panose="02070309020205020404" pitchFamily="49" charset="0"/>
              </a:rPr>
              <a:t>feet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inches</a:t>
            </a:r>
            <a:r>
              <a:rPr lang="en-US" altLang="en-US" sz="2400" dirty="0"/>
              <a:t> respectively</a:t>
            </a:r>
          </a:p>
        </p:txBody>
      </p:sp>
      <p:sp>
        <p:nvSpPr>
          <p:cNvPr id="50180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/>
            <a:r>
              <a:rPr lang="en-US" altLang="en-US" sz="1200" dirty="0">
                <a:solidFill>
                  <a:schemeClr val="bg1"/>
                </a:solidFill>
              </a:rPr>
              <a:t>C++ Programming: From Problem Analysis to Program Design, Seventh Edition</a:t>
            </a:r>
          </a:p>
        </p:txBody>
      </p:sp>
      <p:sp>
        <p:nvSpPr>
          <p:cNvPr id="50181" name="Slide Number Placeholder 4"/>
          <p:cNvSpPr txBox="1">
            <a:spLocks noGrp="1"/>
          </p:cNvSpPr>
          <p:nvPr>
            <p:ph type="sldNum" sz="quarter" idx="10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chemeClr val="bg1"/>
                </a:solidFill>
              </a:rPr>
              <a:t>9</a:t>
            </a:fld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/>
        </p:nvSpPr>
        <p:spPr>
          <a:xfrm>
            <a:off x="907566" y="1064466"/>
            <a:ext cx="7560840" cy="544289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US" altLang="en-US" sz="3200" b="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read statements(cont'd.)</a:t>
            </a:r>
            <a:endParaRPr lang="en-US" altLang="en-US" sz="2800" b="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/>
        </p:nvSpPr>
        <p:spPr bwMode="auto">
          <a:xfrm>
            <a:off x="7637145" y="685800"/>
            <a:ext cx="44005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D0EF65-196C-4036-9FB3-8D46849B2F03}" type="slidenum">
              <a:rPr lang="en-US" altLang="en-US" sz="1800" b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9</a:t>
            </a:fld>
            <a:endParaRPr lang="en-US" altLang="en-US" sz="1800" b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315710" y="517525"/>
            <a:ext cx="1179195" cy="3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charset="0"/>
                <a:ea typeface="Yu Gothic Medium" panose="020B0500000000000000" charset="-128"/>
              </a:rPr>
              <a:t>DCS, KICT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31140" y="147320"/>
            <a:ext cx="350266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1100 – Week2</a:t>
            </a:r>
          </a:p>
        </p:txBody>
      </p:sp>
      <p:sp>
        <p:nvSpPr>
          <p:cNvPr id="7" name="Footer Placeholder 3"/>
          <p:cNvSpPr>
            <a:spLocks noGrp="1"/>
          </p:cNvSpPr>
          <p:nvPr/>
        </p:nvSpPr>
        <p:spPr bwMode="auto">
          <a:xfrm>
            <a:off x="4551680" y="6457315"/>
            <a:ext cx="4327525" cy="26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Programming with C++: From Problem Analysis to Program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1190</Words>
  <Application>Microsoft Office PowerPoint</Application>
  <PresentationFormat>On-screen Show (4:3)</PresentationFormat>
  <Paragraphs>229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SimSun</vt:lpstr>
      <vt:lpstr>Yu Gothic Medium</vt:lpstr>
      <vt:lpstr>Arial</vt:lpstr>
      <vt:lpstr>Britannic Bold</vt:lpstr>
      <vt:lpstr>Calibri</vt:lpstr>
      <vt:lpstr>Century Gothic</vt:lpstr>
      <vt:lpstr>Courier New</vt:lpstr>
      <vt:lpstr>Georgia</vt:lpstr>
      <vt:lpstr>Times New Roman</vt:lpstr>
      <vt:lpstr>Wingdings</vt:lpstr>
      <vt:lpstr>Wingdings 2</vt:lpstr>
      <vt:lpstr>3_Default Design</vt:lpstr>
      <vt:lpstr>Data Pie Charts</vt:lpstr>
      <vt:lpstr>C++ Programming: From Problem Analysis to Program Design (D.S. Malik, 2018)  A First Book of C++, (G. Bronson, 2012)  C++ for Everyone (C.S. Horstman, 2012)</vt:lpstr>
      <vt:lpstr>PowerPoint Presentation</vt:lpstr>
      <vt:lpstr>Memory Allocation</vt:lpstr>
      <vt:lpstr>Memory Allocation (cont'd.)</vt:lpstr>
      <vt:lpstr>PowerPoint Presentation</vt:lpstr>
      <vt:lpstr>Example: Declaration of char</vt:lpstr>
      <vt:lpstr>Integer values representing char</vt:lpstr>
      <vt:lpstr>Input read statements</vt:lpstr>
      <vt:lpstr>PowerPoint Presentation</vt:lpstr>
      <vt:lpstr>PowerPoint Presentation</vt:lpstr>
      <vt:lpstr>Common Programming Errors</vt:lpstr>
      <vt:lpstr>Common Programming Errors</vt:lpstr>
      <vt:lpstr>Common Programming Errors (cont'd.)</vt:lpstr>
      <vt:lpstr>Summary</vt:lpstr>
      <vt:lpstr>Summary (cont'd.)</vt:lpstr>
      <vt:lpstr>Summary (cont'd.)</vt:lpstr>
      <vt:lpstr>Chapter Supplement: Bits, Bytes, and Binary Number Representations</vt:lpstr>
      <vt:lpstr>Bits and Bytes</vt:lpstr>
      <vt:lpstr>Binary, Hexadecimal, and Octal Numbers</vt:lpstr>
      <vt:lpstr>Binary, Hexadecimal, and Octal Numbers (cont’d.)</vt:lpstr>
      <vt:lpstr>Class Exercise 1: Detecting Syntax Error</vt:lpstr>
    </vt:vector>
  </TitlesOfParts>
  <Company>Tulane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HP</cp:lastModifiedBy>
  <cp:revision>342</cp:revision>
  <dcterms:created xsi:type="dcterms:W3CDTF">2004-12-27T16:03:00Z</dcterms:created>
  <dcterms:modified xsi:type="dcterms:W3CDTF">2017-09-21T01:55:47Z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