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44"/>
  </p:handoutMasterIdLst>
  <p:sldIdLst>
    <p:sldId id="487" r:id="rId4"/>
    <p:sldId id="488" r:id="rId6"/>
    <p:sldId id="491" r:id="rId7"/>
    <p:sldId id="492" r:id="rId8"/>
    <p:sldId id="493" r:id="rId9"/>
    <p:sldId id="494" r:id="rId10"/>
    <p:sldId id="495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503" r:id="rId19"/>
    <p:sldId id="504" r:id="rId20"/>
    <p:sldId id="505" r:id="rId21"/>
    <p:sldId id="506" r:id="rId22"/>
    <p:sldId id="507" r:id="rId23"/>
    <p:sldId id="520" r:id="rId24"/>
    <p:sldId id="521" r:id="rId25"/>
    <p:sldId id="522" r:id="rId26"/>
    <p:sldId id="523" r:id="rId27"/>
    <p:sldId id="524" r:id="rId28"/>
    <p:sldId id="525" r:id="rId29"/>
    <p:sldId id="532" r:id="rId30"/>
    <p:sldId id="508" r:id="rId31"/>
    <p:sldId id="509" r:id="rId32"/>
    <p:sldId id="510" r:id="rId33"/>
    <p:sldId id="511" r:id="rId34"/>
    <p:sldId id="512" r:id="rId35"/>
    <p:sldId id="513" r:id="rId36"/>
    <p:sldId id="514" r:id="rId37"/>
    <p:sldId id="515" r:id="rId38"/>
    <p:sldId id="516" r:id="rId39"/>
    <p:sldId id="517" r:id="rId40"/>
    <p:sldId id="518" r:id="rId41"/>
    <p:sldId id="519" r:id="rId42"/>
    <p:sldId id="545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>
        <p:scale>
          <a:sx n="66" d="100"/>
          <a:sy n="66" d="100"/>
        </p:scale>
        <p:origin x="1530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EB98138-26DC-415B-9D21-B978836D6781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8EFC084-AB31-4BD0-9A07-DE88F4ECB313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B8B06B-343A-48C4-957F-19F62A5C5462}" type="slidenum">
              <a:rPr lang="en-US" altLang="en-US" smtClean="0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F6EA3E7-F045-40F6-B374-156434F2A75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37D35DC-F37D-4DB3-86B6-AB95F6547AE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927B7B4-8504-4B80-B839-094AC4B6C61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CA77432-4652-4372-B773-AD81BBC3909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1A7F7A9-4929-4FE6-A53A-940FE6CAC7F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3976244-7E1F-496D-B8A0-545C95183FB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0BF68E9-BB86-4A60-92CB-49A96F1B59A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1833FCB-3289-40D7-A473-3140756B9B7D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ABC7AD1-0396-4C65-848B-E9C9513CE083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A088E49-1594-4219-8B27-68D043BA01D3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-3175"/>
            <a:ext cx="9153525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125538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351088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fld id="{8592254A-EDBA-4104-A8D0-386E4AB9E357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22F516-231D-4129-B31D-6D434B3D22B0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599E6-25C5-4DA9-9CDE-CB8CB225C294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DAAE66-C1F4-4060-A4B5-A9F4A7FF0591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371A38-2094-4173-AC4C-115227DEE092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962781-65BB-436E-9A96-6AC2ADE80160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D28D8-C2CA-4AA2-8280-E54059A0BC75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C71452-8F6D-4205-9EC7-092152FA78E0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8645FA34-5988-4E60-89BF-8D349635CF71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2663A-2EE7-43E6-9502-11060EF58440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84C5B8-CCEB-420D-ABAE-B47CDB4AB078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5508D2-A0AD-4541-8BA7-80F92E81B744}" type="slidenum">
              <a:rPr lang="en-US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B895E38-94C5-4359-B007-DA64B88D74E2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4DF88D0-8387-409F-8AC0-A1A095DB899D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7A5AE19-0BF4-40E9-A61F-CF50CEE3A94F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2F792C2-BB91-47CE-B33E-68335494C38A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44AB5BA-40DE-460A-B7C2-20FC8CDEEBEA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6B4A40B7-34E7-4BCB-82C9-FE32B324814A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6D99F334-949D-4274-B4FC-F273FE382EAB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31BB4D0-F38A-47E5-831A-48EB0781C329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8763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A First Book of C++ 4th Edition</a:t>
            </a: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778BC167-0788-4FB9-A5D8-C19204204FC3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GIF"/><Relationship Id="rId1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GIF"/><Relationship Id="rId1" Type="http://schemas.openxmlformats.org/officeDocument/2006/relationships/image" Target="../media/image3.GIF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jpeg"/><Relationship Id="rId1" Type="http://schemas.openxmlformats.org/officeDocument/2006/relationships/image" Target="../media/image3.GIF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GIF"/><Relationship Id="rId1" Type="http://schemas.openxmlformats.org/officeDocument/2006/relationships/image" Target="../media/image3.GIF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7.jpeg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GIF"/><Relationship Id="rId1" Type="http://schemas.openxmlformats.org/officeDocument/2006/relationships/image" Target="../media/image3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GIF"/><Relationship Id="rId1" Type="http://schemas.openxmlformats.org/officeDocument/2006/relationships/image" Target="../media/image3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GIF"/><Relationship Id="rId1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5.png"/><Relationship Id="rId1" Type="http://schemas.openxmlformats.org/officeDocument/2006/relationships/image" Target="../media/image3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GIF"/><Relationship Id="rId1" Type="http://schemas.openxmlformats.org/officeDocument/2006/relationships/image" Target="../media/image3.GI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15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Relationship Id="rId3" Type="http://schemas.openxmlformats.org/officeDocument/2006/relationships/image" Target="../media/image31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GIF"/><Relationship Id="rId1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GIF"/><Relationship Id="rId1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GIF"/><Relationship Id="rId1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2286000"/>
            <a:ext cx="3352800" cy="2286000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60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800600" y="5376545"/>
            <a:ext cx="4090035" cy="131699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pPr algn="l" eaLnBrk="1" hangingPunct="1">
              <a:defRPr/>
            </a:pPr>
            <a: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C++ Programming: From Problem Analysis to Program Design (D.S. Malik, 2018)</a:t>
            </a: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A First Book of C++, (G. Bronson, 2012)</a:t>
            </a: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C++ for Everyone (C.S. Horstman, 2012)</a:t>
            </a:r>
            <a:endParaRPr 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621696" y="1071870"/>
            <a:ext cx="4242435" cy="3293110"/>
          </a:xfrm>
        </p:spPr>
        <p:txBody>
          <a:bodyPr>
            <a:normAutofit fontScale="95000" lnSpcReduction="10000"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sz="4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CHAPTER 3 (Pt 1)</a:t>
            </a:r>
            <a:endParaRPr lang="en-US" sz="43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 algn="ctr" eaLnBrk="1" hangingPunct="1">
              <a:lnSpc>
                <a:spcPct val="90000"/>
              </a:lnSpc>
              <a:defRPr/>
            </a:pPr>
            <a:endParaRPr lang="en-US" sz="3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Assignments, Interactive Input &amp; Output Display</a:t>
            </a:r>
            <a:endParaRPr lang="en-US" sz="3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2133600"/>
            <a:ext cx="3429000" cy="2231380"/>
          </a:xfrm>
          <a:prstGeom prst="rect">
            <a:avLst/>
          </a:prstGeom>
          <a:solidFill>
            <a:schemeClr val="accent3">
              <a:lumMod val="6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>
              <a:spcBef>
                <a:spcPts val="600"/>
              </a:spcBef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ELEMENTS OF PROGRAMMING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CSC 1100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endParaRPr lang="en-MY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66800"/>
            <a:ext cx="7467600" cy="626110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</a:rPr>
              <a:t>Assignment Variations (cont'd.)</a:t>
            </a:r>
            <a:endParaRPr lang="en-US" sz="32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</a:endParaRPr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0" y="1692910"/>
            <a:ext cx="8001000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Box 1"/>
          <p:cNvSpPr txBox="1">
            <a:spLocks noChangeArrowheads="1"/>
          </p:cNvSpPr>
          <p:nvPr/>
        </p:nvSpPr>
        <p:spPr bwMode="auto">
          <a:xfrm>
            <a:off x="1805940" y="3669348"/>
            <a:ext cx="3910965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// Initialization value for use in accumulation</a:t>
            </a:r>
            <a:endParaRPr lang="en-US" altLang="en-US" sz="14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1879600" y="4135755"/>
            <a:ext cx="1500505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// Accumulation</a:t>
            </a:r>
            <a:endParaRPr lang="en-MY" altLang="en-US" sz="14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6631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75688" y="6381750"/>
            <a:ext cx="468312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F002BDE6-E6BF-49D6-A3B9-1E1906A6F793}" type="slidenum">
              <a:rPr lang="en-US" altLang="en-US" sz="1800" b="1">
                <a:solidFill>
                  <a:srgbClr val="F2F2F2"/>
                </a:solidFill>
                <a:latin typeface="Arial" panose="020B0604020202020204" pitchFamily="34" charset="0"/>
              </a:rPr>
            </a:fld>
            <a:endParaRPr lang="en-US" altLang="en-US" sz="1800" b="1">
              <a:solidFill>
                <a:srgbClr val="F2F2F2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 txBox="1"/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Week3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994" y="1365575"/>
            <a:ext cx="7467600" cy="852487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</a:rPr>
              <a:t>Assignment Variations (cont'd.)</a:t>
            </a:r>
            <a:endParaRPr lang="en-US" sz="32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</a:endParaRPr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2879725"/>
            <a:ext cx="8043862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75688" y="6381750"/>
            <a:ext cx="468312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0E508B40-CD62-4DE8-8577-5C3CC38442B1}" type="slidenum">
              <a:rPr lang="en-US" altLang="en-US" sz="1800" b="1">
                <a:solidFill>
                  <a:srgbClr val="F2F2F2"/>
                </a:solidFill>
                <a:latin typeface="Arial" panose="020B0604020202020204" pitchFamily="34" charset="0"/>
              </a:rPr>
            </a:fld>
            <a:endParaRPr lang="en-US" altLang="en-US" sz="1800" b="1">
              <a:solidFill>
                <a:srgbClr val="F2F2F2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Week3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49960" y="1064260"/>
            <a:ext cx="7467600" cy="629285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</a:rPr>
              <a:t>Assignment Variations (cont'd.)</a:t>
            </a:r>
            <a:endParaRPr lang="en-US" sz="32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</a:endParaRP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831975"/>
            <a:ext cx="8077200" cy="4549140"/>
          </a:xfrm>
        </p:spPr>
        <p:txBody>
          <a:bodyPr rtlCol="0">
            <a:normAutofit fontScale="80000"/>
          </a:bodyPr>
          <a:lstStyle/>
          <a:p>
            <a:pPr marL="274320" indent="-274320" fontAlgn="auto">
              <a:spcAft>
                <a:spcPts val="0"/>
              </a:spcAft>
              <a:buFont typeface="Wingdings" panose="05000000000000000000"/>
              <a:buBlip>
                <a:blip r:embed="rId1"/>
              </a:buBlip>
              <a:defRPr/>
            </a:pPr>
            <a:r>
              <a:rPr lang="en-US" sz="2800" dirty="0">
                <a:latin typeface="Cambria Math" panose="02040503050406030204" charset="0"/>
              </a:rPr>
              <a:t>Assignment expressions such as: </a:t>
            </a:r>
            <a:endParaRPr lang="en-US" sz="2800" dirty="0">
              <a:latin typeface="Cambria Math" panose="02040503050406030204" charset="0"/>
            </a:endParaRPr>
          </a:p>
          <a:p>
            <a:pPr lvl="2" indent="0" fontAlgn="auto">
              <a:spcAft>
                <a:spcPts val="0"/>
              </a:spcAft>
              <a:buClr>
                <a:schemeClr val="accent1">
                  <a:shade val="75000"/>
                </a:schemeClr>
              </a:buClr>
              <a:buNone/>
              <a:defRPr/>
            </a:pPr>
            <a:r>
              <a:rPr lang="en-US" sz="2800" dirty="0">
                <a:latin typeface="Cambria Math" panose="02040503050406030204" charset="0"/>
                <a:cs typeface="Courier New" panose="02070309020205020404" pitchFamily="49" charset="0"/>
              </a:rPr>
              <a:t>sum = sum + 25;</a:t>
            </a:r>
            <a:endParaRPr lang="en-US" sz="2800" dirty="0">
              <a:latin typeface="Cambria Math" panose="02040503050406030204" charset="0"/>
              <a:cs typeface="Courier New" panose="02070309020205020404" pitchFamily="49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800" dirty="0">
                <a:latin typeface="Cambria Math" panose="02040503050406030204" charset="0"/>
              </a:rPr>
              <a:t>   can be written by using the following shortcut operators:</a:t>
            </a:r>
            <a:endParaRPr lang="en-US" sz="2800" dirty="0">
              <a:latin typeface="Cambria Math" panose="02040503050406030204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800" dirty="0">
              <a:latin typeface="Cambria Math" panose="02040503050406030204" charset="0"/>
            </a:endParaRP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en-US" sz="2800" dirty="0">
                <a:latin typeface="Cambria Math" panose="02040503050406030204" charset="0"/>
                <a:cs typeface="Courier New" panose="02070309020205020404" pitchFamily="49" charset="0"/>
              </a:rPr>
              <a:t>	+=     -=      *=      /=      %=</a:t>
            </a:r>
            <a:endParaRPr lang="en-US" sz="2800" dirty="0">
              <a:latin typeface="Cambria Math" panose="02040503050406030204" charset="0"/>
              <a:cs typeface="Courier New" panose="02070309020205020404" pitchFamily="49" charset="0"/>
            </a:endParaRP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endParaRPr lang="en-US" sz="2800" dirty="0">
              <a:latin typeface="Cambria Math" panose="02040503050406030204" charset="0"/>
              <a:cs typeface="Courier New" panose="02070309020205020404" pitchFamily="49" charset="0"/>
            </a:endParaRPr>
          </a:p>
          <a:p>
            <a:pPr marL="274320" indent="-274320" fontAlgn="auto">
              <a:spcAft>
                <a:spcPts val="0"/>
              </a:spcAft>
              <a:buFont typeface="Wingdings" panose="05000000000000000000"/>
              <a:buBlip>
                <a:blip r:embed="rId1"/>
              </a:buBlip>
              <a:defRPr/>
            </a:pPr>
            <a:r>
              <a:rPr lang="en-US" sz="2800" dirty="0">
                <a:latin typeface="Cambria Math" panose="02040503050406030204" charset="0"/>
              </a:rPr>
              <a:t>Example:</a:t>
            </a:r>
            <a:endParaRPr lang="en-US" sz="2800" dirty="0">
              <a:latin typeface="Cambria Math" panose="02040503050406030204" charset="0"/>
            </a:endParaRPr>
          </a:p>
          <a:p>
            <a:pPr lvl="2" indent="0" fontAlgn="auto">
              <a:spcAft>
                <a:spcPts val="0"/>
              </a:spcAft>
              <a:buClr>
                <a:schemeClr val="accent1">
                  <a:shade val="75000"/>
                </a:schemeClr>
              </a:buClr>
              <a:buNone/>
              <a:defRPr/>
            </a:pPr>
            <a:r>
              <a:rPr lang="en-US" sz="2800" dirty="0">
                <a:latin typeface="Cambria Math" panose="02040503050406030204" charset="0"/>
                <a:cs typeface="Courier New" panose="02070309020205020404" pitchFamily="49" charset="0"/>
              </a:rPr>
              <a:t>sum = sum + 10;</a:t>
            </a:r>
            <a:endParaRPr lang="en-US" sz="2800" dirty="0">
              <a:latin typeface="Cambria Math" panose="02040503050406030204" charset="0"/>
              <a:cs typeface="Courier New" panose="02070309020205020404" pitchFamily="49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800" dirty="0">
                <a:latin typeface="Cambria Math" panose="02040503050406030204" charset="0"/>
              </a:rPr>
              <a:t>    	</a:t>
            </a:r>
            <a:endParaRPr lang="en-US" sz="2800" dirty="0">
              <a:latin typeface="Cambria Math" panose="02040503050406030204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2800" dirty="0">
                <a:latin typeface="Cambria Math" panose="02040503050406030204" charset="0"/>
              </a:rPr>
              <a:t>can be written as:</a:t>
            </a:r>
            <a:endParaRPr lang="en-US" sz="2800" dirty="0">
              <a:latin typeface="Cambria Math" panose="02040503050406030204" charset="0"/>
            </a:endParaRPr>
          </a:p>
          <a:p>
            <a:pPr lvl="2" indent="0" fontAlgn="auto">
              <a:spcAft>
                <a:spcPts val="0"/>
              </a:spcAft>
              <a:buClr>
                <a:schemeClr val="accent1">
                  <a:shade val="75000"/>
                </a:schemeClr>
              </a:buClr>
              <a:buNone/>
              <a:defRPr/>
            </a:pPr>
            <a:r>
              <a:rPr lang="en-US" sz="2800" dirty="0">
                <a:latin typeface="Cambria Math" panose="02040503050406030204" charset="0"/>
                <a:cs typeface="Courier New" panose="02070309020205020404" pitchFamily="49" charset="0"/>
              </a:rPr>
              <a:t>sum </a:t>
            </a:r>
            <a:r>
              <a:rPr lang="en-US" sz="2800" b="1" dirty="0">
                <a:solidFill>
                  <a:srgbClr val="FF0000"/>
                </a:solidFill>
                <a:latin typeface="Cambria Math" panose="02040503050406030204" charset="0"/>
                <a:cs typeface="Courier New" panose="02070309020205020404" pitchFamily="49" charset="0"/>
              </a:rPr>
              <a:t>+=</a:t>
            </a:r>
            <a:r>
              <a:rPr lang="en-US" sz="2800" dirty="0">
                <a:latin typeface="Cambria Math" panose="02040503050406030204" charset="0"/>
                <a:cs typeface="Courier New" panose="02070309020205020404" pitchFamily="49" charset="0"/>
              </a:rPr>
              <a:t> 10; (this means sum = sum + 10)</a:t>
            </a:r>
            <a:endParaRPr lang="en-US" sz="2800" dirty="0">
              <a:latin typeface="Cambria Math" panose="02040503050406030204" charset="0"/>
              <a:cs typeface="Courier New" panose="02070309020205020404" pitchFamily="49" charset="0"/>
            </a:endParaRPr>
          </a:p>
        </p:txBody>
      </p:sp>
      <p:sp>
        <p:nvSpPr>
          <p:cNvPr id="2867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3663" y="6519863"/>
            <a:ext cx="35020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75688" y="6381750"/>
            <a:ext cx="468312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D9A768F4-F84E-4936-B15E-623B58058A2B}" type="slidenum">
              <a:rPr lang="en-US" altLang="en-US" sz="1800" b="1">
                <a:solidFill>
                  <a:srgbClr val="F2F2F2"/>
                </a:solidFill>
                <a:latin typeface="Arial" panose="020B0604020202020204" pitchFamily="34" charset="0"/>
              </a:rPr>
            </a:fld>
            <a:endParaRPr lang="en-US" altLang="en-US" sz="1800" b="1">
              <a:solidFill>
                <a:srgbClr val="F2F2F2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Week3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46405" y="1155700"/>
            <a:ext cx="8229600" cy="732790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</a:rPr>
              <a:t>Accumulation</a:t>
            </a:r>
            <a:endParaRPr lang="en-US" sz="32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820738" y="2347595"/>
            <a:ext cx="7408862" cy="3451225"/>
          </a:xfrm>
        </p:spPr>
        <p:txBody>
          <a:bodyPr/>
          <a:lstStyle/>
          <a:p>
            <a:pPr>
              <a:buBlip>
                <a:blip r:embed="rId1"/>
              </a:buBlip>
            </a:pPr>
            <a:r>
              <a:rPr lang="en-US" altLang="en-US" sz="2800" dirty="0">
                <a:latin typeface="Cambria Math" panose="02040503050406030204" charset="0"/>
              </a:rPr>
              <a:t>The following statements add the numbers 96, 70, 85, and 60 in calculator fashion:</a:t>
            </a:r>
            <a:endParaRPr lang="en-US" altLang="en-US" sz="2800" dirty="0">
              <a:latin typeface="Cambria Math" panose="02040503050406030204" charset="0"/>
            </a:endParaRPr>
          </a:p>
          <a:p>
            <a:endParaRPr lang="en-US" altLang="en-US" sz="2800" dirty="0">
              <a:latin typeface="Cambria Math" panose="02040503050406030204" charset="0"/>
            </a:endParaRP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29" y="3621757"/>
            <a:ext cx="731837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75688" y="6381750"/>
            <a:ext cx="468312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40100A74-B4A1-489D-BCAE-33CC2B0DC0C8}" type="slidenum">
              <a:rPr lang="en-US" altLang="en-US" sz="1800" b="1">
                <a:solidFill>
                  <a:srgbClr val="F2F2F2"/>
                </a:solidFill>
                <a:latin typeface="Arial" panose="020B0604020202020204" pitchFamily="34" charset="0"/>
              </a:rPr>
            </a:fld>
            <a:endParaRPr lang="en-US" altLang="en-US" sz="1800" b="1">
              <a:solidFill>
                <a:srgbClr val="F2F2F2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Week3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75615" y="960120"/>
            <a:ext cx="8229600" cy="652780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</a:rPr>
              <a:t>Accumulating (cont'd.)</a:t>
            </a:r>
            <a:endParaRPr lang="en-US" sz="32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</a:endParaRP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0" y="1612900"/>
            <a:ext cx="7321550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75688" y="6381750"/>
            <a:ext cx="468312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1B5E6EAB-90D2-4DCA-902E-AFA748DE64DF}" type="slidenum">
              <a:rPr lang="en-US" altLang="en-US" sz="1800" b="1">
                <a:solidFill>
                  <a:srgbClr val="F2F2F2"/>
                </a:solidFill>
                <a:latin typeface="Arial" panose="020B0604020202020204" pitchFamily="34" charset="0"/>
              </a:rPr>
            </a:fld>
            <a:endParaRPr lang="en-US" altLang="en-US" sz="1800" b="1">
              <a:solidFill>
                <a:srgbClr val="F2F2F2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Week3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9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517198" y="6381433"/>
            <a:ext cx="35020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6405" y="1064260"/>
            <a:ext cx="8229600" cy="783590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</a:rPr>
              <a:t>Counting</a:t>
            </a:r>
            <a:endParaRPr lang="en-US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47850"/>
            <a:ext cx="7837805" cy="4156075"/>
          </a:xfrm>
        </p:spPr>
        <p:txBody>
          <a:bodyPr rtlCol="0">
            <a:normAutofit fontScale="67500"/>
          </a:bodyPr>
          <a:lstStyle/>
          <a:p>
            <a:pPr marL="274320" indent="-274320" fontAlgn="auto">
              <a:spcAft>
                <a:spcPts val="0"/>
              </a:spcAft>
              <a:buFont typeface="Wingdings" panose="05000000000000000000"/>
              <a:buBlip>
                <a:blip r:embed="rId1"/>
              </a:buBlip>
              <a:defRPr/>
            </a:pPr>
            <a:r>
              <a:rPr lang="en-US" dirty="0">
                <a:latin typeface="Cambria Math" panose="02040503050406030204" charset="0"/>
              </a:rPr>
              <a:t>Has the form:</a:t>
            </a:r>
            <a:endParaRPr lang="en-US" dirty="0">
              <a:latin typeface="Cambria Math" panose="02040503050406030204" charset="0"/>
            </a:endParaRPr>
          </a:p>
          <a:p>
            <a:pPr marL="457200" lvl="1" indent="279400" fontAlgn="auto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rgbClr val="0070C0"/>
                </a:solidFill>
                <a:latin typeface="Cambria Math" panose="02040503050406030204" charset="0"/>
                <a:cs typeface="Courier New" panose="02070309020205020404" pitchFamily="49" charset="0"/>
              </a:rPr>
              <a:t>variable = variable + fixedNumber;</a:t>
            </a:r>
            <a:endParaRPr lang="en-US" dirty="0">
              <a:solidFill>
                <a:srgbClr val="0070C0"/>
              </a:solidFill>
              <a:latin typeface="Cambria Math" panose="02040503050406030204" charset="0"/>
              <a:cs typeface="Courier New" panose="02070309020205020404" pitchFamily="49" charset="0"/>
            </a:endParaRPr>
          </a:p>
          <a:p>
            <a:pPr marL="640080" lvl="1" indent="-274320" fontAlgn="auto">
              <a:spcAft>
                <a:spcPts val="0"/>
              </a:spcAft>
              <a:buFont typeface="Wingdings 2" panose="05020102010507070707"/>
              <a:buBlip>
                <a:blip r:embed="rId2"/>
              </a:buBlip>
              <a:defRPr/>
            </a:pPr>
            <a:r>
              <a:rPr lang="en-US" dirty="0">
                <a:latin typeface="Cambria Math" panose="02040503050406030204" charset="0"/>
              </a:rPr>
              <a:t>Each time statement is executed, value of variable is increased by a fixed amount</a:t>
            </a:r>
            <a:endParaRPr lang="en-US" dirty="0">
              <a:latin typeface="Cambria Math" panose="02040503050406030204" charset="0"/>
            </a:endParaRPr>
          </a:p>
          <a:p>
            <a:pPr marL="365760" lvl="1" indent="0" fontAlgn="auto">
              <a:spcAft>
                <a:spcPts val="0"/>
              </a:spcAft>
              <a:buFont typeface="Wingdings 2" panose="05020102010507070707"/>
              <a:buNone/>
              <a:defRPr/>
            </a:pPr>
            <a:endParaRPr lang="en-US" dirty="0">
              <a:latin typeface="Cambria Math" panose="02040503050406030204" charset="0"/>
            </a:endParaRPr>
          </a:p>
          <a:p>
            <a:pPr marL="274320" indent="-274320" fontAlgn="auto">
              <a:spcAft>
                <a:spcPts val="0"/>
              </a:spcAft>
              <a:buFont typeface="Wingdings" panose="05000000000000000000"/>
              <a:buBlip>
                <a:blip r:embed="rId1"/>
              </a:buBlip>
              <a:defRPr/>
            </a:pPr>
            <a:r>
              <a:rPr lang="en-US" dirty="0">
                <a:latin typeface="Cambria Math" panose="02040503050406030204" charset="0"/>
              </a:rPr>
              <a:t>Increment operators (</a:t>
            </a:r>
            <a:r>
              <a:rPr lang="en-US" dirty="0">
                <a:latin typeface="Cambria Math" panose="02040503050406030204" charset="0"/>
                <a:cs typeface="Courier New" panose="02070309020205020404" pitchFamily="49" charset="0"/>
              </a:rPr>
              <a:t>++</a:t>
            </a:r>
            <a:r>
              <a:rPr lang="en-US" dirty="0">
                <a:latin typeface="Cambria Math" panose="02040503050406030204" charset="0"/>
              </a:rPr>
              <a:t>), (</a:t>
            </a:r>
            <a:r>
              <a:rPr lang="en-US" dirty="0">
                <a:latin typeface="Cambria Math" panose="02040503050406030204" charset="0"/>
                <a:cs typeface="Courier New" panose="02070309020205020404" pitchFamily="49" charset="0"/>
              </a:rPr>
              <a:t>--</a:t>
            </a:r>
            <a:r>
              <a:rPr lang="en-US" dirty="0">
                <a:latin typeface="Cambria Math" panose="02040503050406030204" charset="0"/>
              </a:rPr>
              <a:t>)</a:t>
            </a:r>
            <a:endParaRPr lang="en-US" dirty="0">
              <a:latin typeface="Cambria Math" panose="02040503050406030204" charset="0"/>
            </a:endParaRPr>
          </a:p>
          <a:p>
            <a:pPr marL="640080" lvl="1" indent="-274320" fontAlgn="auto">
              <a:spcAft>
                <a:spcPts val="0"/>
              </a:spcAft>
              <a:buFont typeface="Wingdings 2" panose="05020102010507070707"/>
              <a:buBlip>
                <a:blip r:embed="rId2"/>
              </a:buBlip>
              <a:defRPr/>
            </a:pPr>
            <a:r>
              <a:rPr lang="en-US" dirty="0">
                <a:latin typeface="Cambria Math" panose="02040503050406030204" charset="0"/>
              </a:rPr>
              <a:t>Unary operator for special case when variable is increased or decreased by 1</a:t>
            </a:r>
            <a:endParaRPr lang="en-US" dirty="0">
              <a:latin typeface="Cambria Math" panose="02040503050406030204" charset="0"/>
            </a:endParaRPr>
          </a:p>
          <a:p>
            <a:pPr marL="640080" lvl="1" indent="-274320" fontAlgn="auto">
              <a:spcAft>
                <a:spcPts val="0"/>
              </a:spcAft>
              <a:buFont typeface="Wingdings 2" panose="05020102010507070707"/>
              <a:buBlip>
                <a:blip r:embed="rId2"/>
              </a:buBlip>
              <a:defRPr/>
            </a:pPr>
            <a:r>
              <a:rPr lang="en-US" dirty="0">
                <a:latin typeface="Cambria Math" panose="02040503050406030204" charset="0"/>
              </a:rPr>
              <a:t>Using the increment operator, the expression:</a:t>
            </a:r>
            <a:endParaRPr lang="en-US" dirty="0">
              <a:latin typeface="Cambria Math" panose="02040503050406030204" charset="0"/>
            </a:endParaRPr>
          </a:p>
          <a:p>
            <a:pPr marL="1146175" lvl="2" indent="0" fontAlgn="auto">
              <a:spcAft>
                <a:spcPts val="0"/>
              </a:spcAft>
              <a:buClr>
                <a:schemeClr val="accent1">
                  <a:shade val="75000"/>
                </a:schemeClr>
              </a:buClr>
              <a:buFontTx/>
              <a:buNone/>
              <a:defRPr/>
            </a:pPr>
            <a:r>
              <a:rPr lang="en-US" dirty="0">
                <a:solidFill>
                  <a:srgbClr val="0070C0"/>
                </a:solidFill>
                <a:latin typeface="Cambria Math" panose="02040503050406030204" charset="0"/>
                <a:cs typeface="Courier New" panose="02070309020205020404" pitchFamily="49" charset="0"/>
              </a:rPr>
              <a:t>variable = variable + 1;</a:t>
            </a:r>
            <a:r>
              <a:rPr lang="en-US" dirty="0">
                <a:solidFill>
                  <a:srgbClr val="0070C0"/>
                </a:solidFill>
                <a:latin typeface="Cambria Math" panose="02040503050406030204" charset="0"/>
              </a:rPr>
              <a:t> </a:t>
            </a:r>
            <a:endParaRPr lang="en-US" dirty="0">
              <a:solidFill>
                <a:srgbClr val="0070C0"/>
              </a:solidFill>
              <a:latin typeface="Cambria Math" panose="02040503050406030204" charset="0"/>
            </a:endParaRPr>
          </a:p>
          <a:p>
            <a:pPr marL="1146175" lvl="2" indent="0" fontAlgn="auto">
              <a:spcAft>
                <a:spcPts val="0"/>
              </a:spcAft>
              <a:buClr>
                <a:schemeClr val="accent1">
                  <a:shade val="75000"/>
                </a:schemeClr>
              </a:buClr>
              <a:buFontTx/>
              <a:buNone/>
              <a:defRPr/>
            </a:pPr>
            <a:r>
              <a:rPr lang="en-US" dirty="0">
                <a:latin typeface="Cambria Math" panose="02040503050406030204" charset="0"/>
              </a:rPr>
              <a:t>can be replaced by</a:t>
            </a:r>
            <a:endParaRPr lang="en-US" dirty="0">
              <a:latin typeface="Cambria Math" panose="02040503050406030204" charset="0"/>
            </a:endParaRPr>
          </a:p>
          <a:p>
            <a:pPr marL="1146175" lvl="2" indent="0" fontAlgn="auto">
              <a:spcAft>
                <a:spcPts val="0"/>
              </a:spcAft>
              <a:buClr>
                <a:schemeClr val="accent1">
                  <a:shade val="75000"/>
                </a:schemeClr>
              </a:buClr>
              <a:buFontTx/>
              <a:buNone/>
              <a:defRPr/>
            </a:pPr>
            <a:r>
              <a:rPr lang="en-US" dirty="0">
                <a:latin typeface="Cambria Math" panose="02040503050406030204" charset="0"/>
              </a:rPr>
              <a:t>either: </a:t>
            </a:r>
            <a:r>
              <a:rPr lang="en-US" dirty="0">
                <a:solidFill>
                  <a:srgbClr val="0070C0"/>
                </a:solidFill>
                <a:latin typeface="Cambria Math" panose="02040503050406030204" charset="0"/>
                <a:cs typeface="Courier New" panose="02070309020205020404" pitchFamily="49" charset="0"/>
              </a:rPr>
              <a:t>++variable;</a:t>
            </a:r>
            <a:r>
              <a:rPr lang="en-US" dirty="0">
                <a:solidFill>
                  <a:srgbClr val="0070C0"/>
                </a:solidFill>
                <a:latin typeface="Cambria Math" panose="02040503050406030204" charset="0"/>
              </a:rPr>
              <a:t> </a:t>
            </a:r>
            <a:r>
              <a:rPr lang="en-US" dirty="0">
                <a:latin typeface="Cambria Math" panose="02040503050406030204" charset="0"/>
              </a:rPr>
              <a:t>or  </a:t>
            </a:r>
            <a:r>
              <a:rPr lang="en-US" dirty="0">
                <a:solidFill>
                  <a:srgbClr val="0070C0"/>
                </a:solidFill>
                <a:latin typeface="Cambria Math" panose="02040503050406030204" charset="0"/>
                <a:cs typeface="Courier New" panose="02070309020205020404" pitchFamily="49" charset="0"/>
              </a:rPr>
              <a:t>variable++;</a:t>
            </a:r>
            <a:endParaRPr lang="en-US" dirty="0">
              <a:solidFill>
                <a:srgbClr val="0070C0"/>
              </a:solidFill>
              <a:latin typeface="Cambria Math" panose="02040503050406030204" charset="0"/>
              <a:cs typeface="Courier New" panose="02070309020205020404" pitchFamily="49" charset="0"/>
            </a:endParaRPr>
          </a:p>
        </p:txBody>
      </p:sp>
      <p:sp>
        <p:nvSpPr>
          <p:cNvPr id="31749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517198" y="6381433"/>
            <a:ext cx="35020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75688" y="6381750"/>
            <a:ext cx="468312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2E00CEA6-82B3-4471-AACA-3499B66B6C34}" type="slidenum">
              <a:rPr lang="en-US" altLang="en-US" sz="1800" b="1">
                <a:solidFill>
                  <a:srgbClr val="F2F2F2"/>
                </a:solidFill>
                <a:latin typeface="Arial" panose="020B0604020202020204" pitchFamily="34" charset="0"/>
              </a:rPr>
            </a:fld>
            <a:endParaRPr lang="en-US" altLang="en-US" sz="1800" b="1">
              <a:solidFill>
                <a:srgbClr val="F2F2F2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Week3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825500" y="1793875"/>
            <a:ext cx="7493635" cy="3805555"/>
          </a:xfrm>
        </p:spPr>
        <p:txBody>
          <a:bodyPr/>
          <a:lstStyle/>
          <a:p>
            <a:pPr>
              <a:buBlip>
                <a:blip r:embed="rId1"/>
              </a:buBlip>
            </a:pPr>
            <a:r>
              <a:rPr lang="en-US" altLang="en-US" sz="2800" dirty="0">
                <a:latin typeface="Cambria Math" panose="02040503050406030204" charset="0"/>
              </a:rPr>
              <a:t>Examples of counting statements:</a:t>
            </a:r>
            <a:endParaRPr lang="en-US" altLang="en-US" sz="2800" dirty="0">
              <a:latin typeface="Cambria Math" panose="02040503050406030204" charset="0"/>
            </a:endParaRPr>
          </a:p>
          <a:p>
            <a:pPr marL="0" indent="0">
              <a:buNone/>
            </a:pPr>
            <a:endParaRPr lang="en-US" altLang="en-US" sz="2800" dirty="0">
              <a:latin typeface="Cambria Math" panose="02040503050406030204" charset="0"/>
            </a:endParaRPr>
          </a:p>
          <a:p>
            <a:pPr lvl="2" indent="0"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indent="0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indent="0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 = count + 1;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indent="0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 = j + 2;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indent="0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 = m + 2;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indent="0"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kk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kk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+ 3;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3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411153" y="6381433"/>
            <a:ext cx="35020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75688" y="6381750"/>
            <a:ext cx="468312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7EC592F0-6590-4247-8C11-12DCC3853F47}" type="slidenum">
              <a:rPr lang="en-US" altLang="en-US" sz="1800" b="1">
                <a:solidFill>
                  <a:srgbClr val="F2F2F2"/>
                </a:solidFill>
                <a:latin typeface="Arial" panose="020B0604020202020204" pitchFamily="34" charset="0"/>
              </a:rPr>
            </a:fld>
            <a:endParaRPr lang="en-US" altLang="en-US" sz="1800" b="1">
              <a:solidFill>
                <a:srgbClr val="F2F2F2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 txBox="1"/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Week3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229600" cy="3316605"/>
          </a:xfrm>
        </p:spPr>
        <p:txBody>
          <a:bodyPr/>
          <a:lstStyle/>
          <a:p>
            <a:pPr>
              <a:buBlip>
                <a:blip r:embed="rId1"/>
              </a:buBlip>
            </a:pPr>
            <a:r>
              <a:rPr lang="en-US" altLang="en-US" sz="2800" dirty="0">
                <a:latin typeface="Cambria Math" panose="02040503050406030204" charset="0"/>
              </a:rPr>
              <a:t>Examples of the increment operator:</a:t>
            </a:r>
            <a:endParaRPr lang="en-US" altLang="en-US" sz="2800" dirty="0">
              <a:latin typeface="Cambria Math" panose="02040503050406030204" charset="0"/>
            </a:endParaRPr>
          </a:p>
          <a:p>
            <a:endParaRPr lang="en-US" altLang="en-US" sz="2800" dirty="0">
              <a:latin typeface="Cambria Math" panose="02040503050406030204" charset="0"/>
            </a:endParaRP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3231198"/>
            <a:ext cx="7705725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75688" y="6381750"/>
            <a:ext cx="468312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E18F9526-7858-4843-ACBA-BC16C85C31B3}" type="slidenum">
              <a:rPr lang="en-US" altLang="en-US" sz="1800" b="1">
                <a:solidFill>
                  <a:srgbClr val="F2F2F2"/>
                </a:solidFill>
                <a:latin typeface="Arial" panose="020B0604020202020204" pitchFamily="34" charset="0"/>
              </a:rPr>
            </a:fld>
            <a:endParaRPr lang="en-US" altLang="en-US" sz="1800" b="1">
              <a:solidFill>
                <a:srgbClr val="F2F2F2"/>
              </a:solidFill>
              <a:latin typeface="Arial" panose="020B0604020202020204" pitchFamily="34" charset="0"/>
            </a:endParaRPr>
          </a:p>
        </p:txBody>
      </p:sp>
      <p:sp>
        <p:nvSpPr>
          <p:cNvPr id="10" name="Slide Number Placeholder 4"/>
          <p:cNvSpPr txBox="1"/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Week3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47738"/>
            <a:ext cx="8229600" cy="762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Counting (cont'd.)</a:t>
            </a:r>
            <a:endParaRPr lang="en-US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4819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09738"/>
            <a:ext cx="7258050" cy="470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3663" y="6519863"/>
            <a:ext cx="35020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75688" y="6381750"/>
            <a:ext cx="468312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0289E02E-F851-4046-B4FD-E79B4565AC4B}" type="slidenum">
              <a:rPr lang="en-US" altLang="en-US" sz="1800" b="1">
                <a:solidFill>
                  <a:srgbClr val="F2F2F2"/>
                </a:solidFill>
                <a:latin typeface="Arial" panose="020B0604020202020204" pitchFamily="34" charset="0"/>
              </a:rPr>
            </a:fld>
            <a:endParaRPr lang="en-US" altLang="en-US" sz="1800" b="1">
              <a:solidFill>
                <a:srgbClr val="F2F2F2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Week3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027113"/>
            <a:ext cx="7024687" cy="877887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Counting (cont'd.)</a:t>
            </a:r>
            <a:endParaRPr lang="en-US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46088" y="2058352"/>
            <a:ext cx="8229600" cy="4323397"/>
          </a:xfrm>
        </p:spPr>
        <p:txBody>
          <a:bodyPr rtlCol="0">
            <a:normAutofit fontScale="85000"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" panose="05000000000000000000"/>
              <a:buBlip>
                <a:blip r:embed="rId1"/>
              </a:buBlip>
              <a:defRPr/>
            </a:pPr>
            <a:r>
              <a:rPr lang="en-US" dirty="0">
                <a:latin typeface="Cambria Math" panose="02040503050406030204" charset="0"/>
              </a:rPr>
              <a:t>Prefix increment operator: the </a:t>
            </a:r>
            <a:r>
              <a:rPr lang="en-US" b="1" dirty="0">
                <a:solidFill>
                  <a:srgbClr val="FF0000"/>
                </a:solidFill>
                <a:latin typeface="Cambria Math" panose="02040503050406030204" charset="0"/>
                <a:cs typeface="Courier New" panose="02070309020205020404" pitchFamily="49" charset="0"/>
              </a:rPr>
              <a:t>++</a:t>
            </a:r>
            <a:r>
              <a:rPr lang="en-US" dirty="0">
                <a:latin typeface="Cambria Math" panose="02040503050406030204" charset="0"/>
              </a:rPr>
              <a:t> or </a:t>
            </a:r>
            <a:r>
              <a:rPr lang="en-US" b="1" dirty="0">
                <a:solidFill>
                  <a:srgbClr val="FF0000"/>
                </a:solidFill>
                <a:latin typeface="Cambria Math" panose="02040503050406030204" charset="0"/>
                <a:cs typeface="Courier New" panose="02070309020205020404" pitchFamily="49" charset="0"/>
              </a:rPr>
              <a:t>--</a:t>
            </a:r>
            <a:r>
              <a:rPr lang="en-US" dirty="0">
                <a:latin typeface="Cambria Math" panose="02040503050406030204" charset="0"/>
              </a:rPr>
              <a:t> operator appears before a variable</a:t>
            </a:r>
            <a:endParaRPr lang="en-US" dirty="0">
              <a:latin typeface="Cambria Math" panose="02040503050406030204" charset="0"/>
            </a:endParaRPr>
          </a:p>
          <a:p>
            <a:pPr marL="736600" lvl="1" indent="-274320" fontAlgn="auto">
              <a:spcAft>
                <a:spcPts val="0"/>
              </a:spcAft>
              <a:buFont typeface="Arial" panose="020B0604020202020204" pitchFamily="34" charset="0"/>
              <a:buChar char="̶"/>
              <a:defRPr/>
            </a:pPr>
            <a:r>
              <a:rPr lang="en-US" dirty="0">
                <a:latin typeface="Cambria Math" panose="02040503050406030204" charset="0"/>
              </a:rPr>
              <a:t>The expression </a:t>
            </a:r>
            <a:r>
              <a:rPr lang="en-US" b="1" dirty="0">
                <a:solidFill>
                  <a:srgbClr val="FF0000"/>
                </a:solidFill>
                <a:latin typeface="Cambria Math" panose="02040503050406030204" charset="0"/>
                <a:cs typeface="Courier New" panose="02070309020205020404" pitchFamily="49" charset="0"/>
              </a:rPr>
              <a:t>k = ++n</a:t>
            </a:r>
            <a:r>
              <a:rPr lang="en-US" b="1" dirty="0">
                <a:solidFill>
                  <a:srgbClr val="FF0000"/>
                </a:solidFill>
                <a:latin typeface="Cambria Math" panose="02040503050406030204" charset="0"/>
              </a:rPr>
              <a:t> </a:t>
            </a:r>
            <a:r>
              <a:rPr lang="en-US" dirty="0">
                <a:latin typeface="Cambria Math" panose="02040503050406030204" charset="0"/>
              </a:rPr>
              <a:t>performs two actions:</a:t>
            </a:r>
            <a:endParaRPr lang="en-US" dirty="0">
              <a:latin typeface="Cambria Math" panose="02040503050406030204" charset="0"/>
            </a:endParaRPr>
          </a:p>
          <a:p>
            <a:pPr marL="457200" lvl="1" indent="0" fontAlgn="auto"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ambria Math" panose="02040503050406030204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ambria Math" panose="02040503050406030204" charset="0"/>
                <a:cs typeface="Courier New" panose="02070309020205020404" pitchFamily="49" charset="0"/>
              </a:rPr>
              <a:t>n = n + 1</a:t>
            </a:r>
            <a:r>
              <a:rPr lang="en-US" dirty="0">
                <a:latin typeface="Cambria Math" panose="02040503050406030204" charset="0"/>
                <a:cs typeface="Courier New" panose="02070309020205020404" pitchFamily="49" charset="0"/>
              </a:rPr>
              <a:t>;  // </a:t>
            </a:r>
            <a:r>
              <a:rPr lang="en-US" b="1" dirty="0">
                <a:solidFill>
                  <a:srgbClr val="0070C0"/>
                </a:solidFill>
                <a:latin typeface="Cambria Math" panose="02040503050406030204" charset="0"/>
                <a:cs typeface="Courier New" panose="02070309020205020404" pitchFamily="49" charset="0"/>
              </a:rPr>
              <a:t>increment n first</a:t>
            </a:r>
            <a:endParaRPr lang="en-US" b="1" dirty="0">
              <a:solidFill>
                <a:srgbClr val="0070C0"/>
              </a:solidFill>
              <a:latin typeface="Cambria Math" panose="02040503050406030204" charset="0"/>
              <a:cs typeface="Courier New" panose="02070309020205020404" pitchFamily="49" charset="0"/>
            </a:endParaRPr>
          </a:p>
          <a:p>
            <a:pPr marL="457200" lvl="1" indent="0" fontAlgn="auto"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ambria Math" panose="02040503050406030204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ambria Math" panose="02040503050406030204" charset="0"/>
                <a:cs typeface="Courier New" panose="02070309020205020404" pitchFamily="49" charset="0"/>
              </a:rPr>
              <a:t>k = n</a:t>
            </a:r>
            <a:r>
              <a:rPr lang="en-US" dirty="0">
                <a:latin typeface="Cambria Math" panose="02040503050406030204" charset="0"/>
                <a:cs typeface="Courier New" panose="02070309020205020404" pitchFamily="49" charset="0"/>
              </a:rPr>
              <a:t>;	  // assign n’s value to k</a:t>
            </a:r>
            <a:endParaRPr lang="en-US" dirty="0">
              <a:latin typeface="Cambria Math" panose="02040503050406030204" charset="0"/>
              <a:cs typeface="Courier New" panose="02070309020205020404" pitchFamily="49" charset="0"/>
            </a:endParaRPr>
          </a:p>
          <a:p>
            <a:pPr marL="274320" indent="-274320" fontAlgn="auto">
              <a:spcAft>
                <a:spcPts val="0"/>
              </a:spcAft>
              <a:buFont typeface="Wingdings" panose="05000000000000000000"/>
              <a:buBlip>
                <a:blip r:embed="rId1"/>
              </a:buBlip>
              <a:defRPr/>
            </a:pPr>
            <a:r>
              <a:rPr lang="en-US" dirty="0">
                <a:latin typeface="Cambria Math" panose="02040503050406030204" charset="0"/>
              </a:rPr>
              <a:t>Postfix increment operator: the </a:t>
            </a:r>
            <a:r>
              <a:rPr lang="en-US" b="1" dirty="0">
                <a:solidFill>
                  <a:srgbClr val="FF0000"/>
                </a:solidFill>
                <a:latin typeface="Cambria Math" panose="02040503050406030204" charset="0"/>
                <a:cs typeface="Courier New" panose="02070309020205020404" pitchFamily="49" charset="0"/>
              </a:rPr>
              <a:t>++</a:t>
            </a:r>
            <a:r>
              <a:rPr lang="en-US" dirty="0">
                <a:latin typeface="Cambria Math" panose="02040503050406030204" charset="0"/>
              </a:rPr>
              <a:t> or </a:t>
            </a:r>
            <a:r>
              <a:rPr lang="en-US" b="1" dirty="0">
                <a:solidFill>
                  <a:srgbClr val="FF0000"/>
                </a:solidFill>
                <a:latin typeface="Cambria Math" panose="02040503050406030204" charset="0"/>
                <a:cs typeface="Courier New" panose="02070309020205020404" pitchFamily="49" charset="0"/>
              </a:rPr>
              <a:t>--</a:t>
            </a:r>
            <a:r>
              <a:rPr lang="en-US" dirty="0">
                <a:latin typeface="Cambria Math" panose="02040503050406030204" charset="0"/>
              </a:rPr>
              <a:t> operator appears after a variable</a:t>
            </a:r>
            <a:endParaRPr lang="en-US" dirty="0">
              <a:latin typeface="Cambria Math" panose="02040503050406030204" charset="0"/>
            </a:endParaRPr>
          </a:p>
          <a:p>
            <a:pPr marL="640080" lvl="1" indent="-274320" fontAlgn="auto">
              <a:spcAft>
                <a:spcPts val="0"/>
              </a:spcAft>
              <a:buFont typeface="Arial" panose="020B0604020202020204" pitchFamily="34" charset="0"/>
              <a:buChar char="̶"/>
              <a:defRPr/>
            </a:pPr>
            <a:r>
              <a:rPr lang="en-US" dirty="0">
                <a:latin typeface="Cambria Math" panose="02040503050406030204" charset="0"/>
              </a:rPr>
              <a:t>The expression </a:t>
            </a:r>
            <a:r>
              <a:rPr lang="en-US" b="1" dirty="0">
                <a:solidFill>
                  <a:srgbClr val="FF0000"/>
                </a:solidFill>
                <a:latin typeface="Cambria Math" panose="02040503050406030204" charset="0"/>
                <a:cs typeface="Courier New" panose="02070309020205020404" pitchFamily="49" charset="0"/>
              </a:rPr>
              <a:t>k = n++</a:t>
            </a:r>
            <a:r>
              <a:rPr lang="en-US" b="1" dirty="0">
                <a:solidFill>
                  <a:srgbClr val="FF0000"/>
                </a:solidFill>
                <a:latin typeface="Cambria Math" panose="02040503050406030204" charset="0"/>
              </a:rPr>
              <a:t> </a:t>
            </a:r>
            <a:r>
              <a:rPr lang="en-US" dirty="0">
                <a:latin typeface="Cambria Math" panose="02040503050406030204" charset="0"/>
              </a:rPr>
              <a:t>works differently:</a:t>
            </a:r>
            <a:endParaRPr lang="en-US" dirty="0">
              <a:latin typeface="Cambria Math" panose="02040503050406030204" charset="0"/>
            </a:endParaRPr>
          </a:p>
          <a:p>
            <a:pPr marL="457200" lvl="1" indent="0" fontAlgn="auto"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ambria Math" panose="02040503050406030204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ambria Math" panose="02040503050406030204" charset="0"/>
                <a:cs typeface="Courier New" panose="02070309020205020404" pitchFamily="49" charset="0"/>
              </a:rPr>
              <a:t>k = n</a:t>
            </a:r>
            <a:r>
              <a:rPr lang="en-US" dirty="0">
                <a:latin typeface="Cambria Math" panose="02040503050406030204" charset="0"/>
                <a:cs typeface="Courier New" panose="02070309020205020404" pitchFamily="49" charset="0"/>
              </a:rPr>
              <a:t>;	   // </a:t>
            </a:r>
            <a:r>
              <a:rPr lang="en-US" b="1" dirty="0">
                <a:solidFill>
                  <a:srgbClr val="0070C0"/>
                </a:solidFill>
                <a:latin typeface="Cambria Math" panose="02040503050406030204" charset="0"/>
                <a:cs typeface="Courier New" panose="02070309020205020404" pitchFamily="49" charset="0"/>
              </a:rPr>
              <a:t>assign n’s value to k</a:t>
            </a:r>
            <a:endParaRPr lang="en-US" b="1" dirty="0">
              <a:solidFill>
                <a:srgbClr val="0070C0"/>
              </a:solidFill>
              <a:latin typeface="Cambria Math" panose="02040503050406030204" charset="0"/>
              <a:cs typeface="Courier New" panose="02070309020205020404" pitchFamily="49" charset="0"/>
            </a:endParaRPr>
          </a:p>
          <a:p>
            <a:pPr marL="457200" lvl="1" indent="0" fontAlgn="auto"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ambria Math" panose="02040503050406030204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ambria Math" panose="02040503050406030204" charset="0"/>
                <a:cs typeface="Courier New" panose="02070309020205020404" pitchFamily="49" charset="0"/>
              </a:rPr>
              <a:t>n = n + 1</a:t>
            </a:r>
            <a:r>
              <a:rPr lang="en-US" dirty="0">
                <a:latin typeface="Cambria Math" panose="02040503050406030204" charset="0"/>
                <a:cs typeface="Courier New" panose="02070309020205020404" pitchFamily="49" charset="0"/>
              </a:rPr>
              <a:t>;   // and then increment n</a:t>
            </a:r>
            <a:endParaRPr lang="en-US" dirty="0">
              <a:latin typeface="Cambria Math" panose="02040503050406030204" charset="0"/>
              <a:cs typeface="Courier New" panose="02070309020205020404" pitchFamily="49" charset="0"/>
            </a:endParaRPr>
          </a:p>
        </p:txBody>
      </p:sp>
      <p:sp>
        <p:nvSpPr>
          <p:cNvPr id="35845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75688" y="6381750"/>
            <a:ext cx="468312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4D33AED8-3FE8-46A3-9CF3-63045BB569B6}" type="slidenum">
              <a:rPr lang="en-US" altLang="en-US" sz="1800" b="1">
                <a:solidFill>
                  <a:srgbClr val="F2F2F2"/>
                </a:solidFill>
                <a:latin typeface="Arial" panose="020B0604020202020204" pitchFamily="34" charset="0"/>
              </a:rPr>
            </a:fld>
            <a:endParaRPr lang="en-US" altLang="en-US" sz="1800" b="1">
              <a:solidFill>
                <a:srgbClr val="F2F2F2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Week3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001000" cy="461899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sym typeface="+mn-ea"/>
              </a:rPr>
              <a:t>In this topic</a:t>
            </a:r>
            <a:r>
              <a:rPr lang="en-US" sz="3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charset="0"/>
                <a:sym typeface="+mn-ea"/>
              </a:rPr>
              <a:t>,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sym typeface="+mn-ea"/>
              </a:rPr>
              <a:t>you will learn about:</a:t>
            </a:r>
            <a:endParaRPr lang="en-US" altLang="en-US" sz="3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charset="0"/>
            </a:endParaRPr>
          </a:p>
          <a:p>
            <a:pPr marL="640080" lvl="1" indent="-274320" fontAlgn="auto">
              <a:spcAft>
                <a:spcPts val="0"/>
              </a:spcAft>
              <a:buBlip>
                <a:blip r:embed="rId1"/>
              </a:buBlip>
              <a:defRPr/>
            </a:pPr>
            <a:r>
              <a:rPr lang="en-US" dirty="0">
                <a:solidFill>
                  <a:schemeClr val="tx1"/>
                </a:solidFill>
                <a:latin typeface="Cambria Math" panose="02040503050406030204" charset="0"/>
              </a:rPr>
              <a:t>Assignment Operators</a:t>
            </a:r>
            <a:endParaRPr lang="en-US" dirty="0">
              <a:solidFill>
                <a:schemeClr val="tx1"/>
              </a:solidFill>
              <a:latin typeface="Cambria Math" panose="02040503050406030204" charset="0"/>
            </a:endParaRPr>
          </a:p>
          <a:p>
            <a:pPr marL="640080" lvl="1" indent="-274320" fontAlgn="auto">
              <a:spcAft>
                <a:spcPts val="0"/>
              </a:spcAft>
              <a:buBlip>
                <a:blip r:embed="rId1"/>
              </a:buBlip>
              <a:defRPr/>
            </a:pPr>
            <a:r>
              <a:rPr lang="en-US" dirty="0">
                <a:solidFill>
                  <a:schemeClr val="tx1"/>
                </a:solidFill>
                <a:latin typeface="Cambria Math" panose="02040503050406030204" charset="0"/>
              </a:rPr>
              <a:t>Interactive Keyboard Input</a:t>
            </a:r>
            <a:endParaRPr lang="en-US" dirty="0">
              <a:solidFill>
                <a:schemeClr val="tx1"/>
              </a:solidFill>
              <a:latin typeface="Cambria Math" panose="02040503050406030204" charset="0"/>
            </a:endParaRPr>
          </a:p>
          <a:p>
            <a:pPr marL="640080" lvl="1" indent="-274320" fontAlgn="auto">
              <a:spcAft>
                <a:spcPts val="0"/>
              </a:spcAft>
              <a:buBlip>
                <a:blip r:embed="rId1"/>
              </a:buBlip>
              <a:defRPr/>
            </a:pPr>
            <a:r>
              <a:rPr lang="en-US" dirty="0">
                <a:solidFill>
                  <a:schemeClr val="tx1"/>
                </a:solidFill>
                <a:latin typeface="Cambria Math" panose="02040503050406030204" charset="0"/>
              </a:rPr>
              <a:t>Input Stream Functions</a:t>
            </a:r>
            <a:endParaRPr lang="en-US" dirty="0">
              <a:solidFill>
                <a:schemeClr val="tx1"/>
              </a:solidFill>
              <a:latin typeface="Cambria Math" panose="02040503050406030204" charset="0"/>
            </a:endParaRPr>
          </a:p>
          <a:p>
            <a:pPr marL="640080" lvl="1" indent="-274320" fontAlgn="auto">
              <a:spcAft>
                <a:spcPts val="0"/>
              </a:spcAft>
              <a:buBlip>
                <a:blip r:embed="rId1"/>
              </a:buBlip>
              <a:defRPr/>
            </a:pPr>
            <a:r>
              <a:rPr lang="en-US" dirty="0">
                <a:solidFill>
                  <a:schemeClr val="tx1"/>
                </a:solidFill>
                <a:latin typeface="Cambria Math" panose="02040503050406030204" charset="0"/>
              </a:rPr>
              <a:t>Manipulators for Formatted Output</a:t>
            </a:r>
            <a:endParaRPr lang="en-US" dirty="0">
              <a:solidFill>
                <a:schemeClr val="tx1"/>
              </a:solidFill>
              <a:latin typeface="Cambria Math" panose="02040503050406030204" charset="0"/>
            </a:endParaRPr>
          </a:p>
          <a:p>
            <a:pPr marL="365760" lvl="1" indent="0" fontAlgn="auto">
              <a:spcAft>
                <a:spcPts val="0"/>
              </a:spcAft>
              <a:buNone/>
              <a:defRPr/>
            </a:pPr>
            <a:endParaRPr lang="en-US" dirty="0">
              <a:solidFill>
                <a:schemeClr val="tx1"/>
              </a:solidFill>
              <a:latin typeface="Cambria Math" panose="02040503050406030204" charset="0"/>
            </a:endParaRP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Week3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56982"/>
            <a:ext cx="8229600" cy="582613"/>
          </a:xfrm>
        </p:spPr>
        <p:txBody>
          <a:bodyPr/>
          <a:lstStyle/>
          <a:p>
            <a:pPr algn="ctr"/>
            <a:r>
              <a:rPr lang="en-US" altLang="en-US" sz="3200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</a:rPr>
              <a:t>cin</a:t>
            </a:r>
            <a:r>
              <a:rPr lang="en-US" altLang="en-US" sz="3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</a:rPr>
              <a:t> and the Extraction Operator &gt;&gt; (cont’d.)</a:t>
            </a:r>
            <a:endParaRPr lang="en-US" altLang="en-US" sz="32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748030" y="2009775"/>
            <a:ext cx="7830820" cy="4236085"/>
          </a:xfrm>
        </p:spPr>
        <p:txBody>
          <a:bodyPr/>
          <a:lstStyle/>
          <a:p>
            <a:pPr>
              <a:buBlip>
                <a:blip r:embed="rId1"/>
              </a:buBlip>
            </a:pPr>
            <a:r>
              <a:rPr lang="en-US" altLang="en-US" sz="2800" dirty="0">
                <a:latin typeface="Cambria Math" panose="02040503050406030204" charset="0"/>
              </a:rPr>
              <a:t>No difference between a single </a:t>
            </a:r>
            <a:r>
              <a:rPr lang="en-US" altLang="en-US" sz="2800" dirty="0" err="1">
                <a:latin typeface="Cambria Math" panose="02040503050406030204" charset="0"/>
                <a:cs typeface="Courier New" panose="02070309020205020404" pitchFamily="49" charset="0"/>
              </a:rPr>
              <a:t>cin</a:t>
            </a:r>
            <a:r>
              <a:rPr lang="en-US" altLang="en-US" sz="2800" dirty="0">
                <a:latin typeface="Cambria Math" panose="02040503050406030204" charset="0"/>
              </a:rPr>
              <a:t> with multiple variables and multiple </a:t>
            </a:r>
            <a:r>
              <a:rPr lang="en-US" altLang="en-US" sz="2800" dirty="0" err="1">
                <a:latin typeface="Cambria Math" panose="02040503050406030204" charset="0"/>
                <a:cs typeface="Courier New" panose="02070309020205020404" pitchFamily="49" charset="0"/>
              </a:rPr>
              <a:t>cin</a:t>
            </a:r>
            <a:r>
              <a:rPr lang="en-US" altLang="en-US" sz="2800" dirty="0">
                <a:latin typeface="Cambria Math" panose="02040503050406030204" charset="0"/>
              </a:rPr>
              <a:t> statements with one variable</a:t>
            </a:r>
            <a:endParaRPr lang="en-US" altLang="en-US" sz="2800" dirty="0">
              <a:latin typeface="Cambria Math" panose="02040503050406030204" charset="0"/>
            </a:endParaRPr>
          </a:p>
          <a:p>
            <a:pPr>
              <a:buBlip>
                <a:blip r:embed="rId1"/>
              </a:buBlip>
            </a:pPr>
            <a:r>
              <a:rPr lang="en-US" altLang="en-US" sz="2800" dirty="0">
                <a:latin typeface="Cambria Math" panose="02040503050406030204" charset="0"/>
              </a:rPr>
              <a:t>When scanning, </a:t>
            </a:r>
            <a:r>
              <a:rPr lang="en-US" altLang="en-US" sz="2800" dirty="0">
                <a:latin typeface="Cambria Math" panose="02040503050406030204" charset="0"/>
                <a:cs typeface="Courier New" panose="02070309020205020404" pitchFamily="49" charset="0"/>
              </a:rPr>
              <a:t>&gt;&gt;</a:t>
            </a:r>
            <a:r>
              <a:rPr lang="en-US" altLang="en-US" sz="2800" dirty="0">
                <a:latin typeface="Cambria Math" panose="02040503050406030204" charset="0"/>
              </a:rPr>
              <a:t> skips all whitespace</a:t>
            </a:r>
            <a:endParaRPr lang="en-US" altLang="en-US" sz="2800" dirty="0">
              <a:latin typeface="Cambria Math" panose="02040503050406030204" charset="0"/>
            </a:endParaRPr>
          </a:p>
          <a:p>
            <a:pPr lvl="1">
              <a:buBlip>
                <a:blip r:embed="rId2"/>
              </a:buBlip>
            </a:pPr>
            <a:r>
              <a:rPr lang="en-US" altLang="en-US" sz="2400" dirty="0">
                <a:latin typeface="Cambria Math" panose="02040503050406030204" charset="0"/>
              </a:rPr>
              <a:t>Blanks and certain nonprintable characters</a:t>
            </a:r>
            <a:endParaRPr lang="en-US" altLang="en-US" sz="2400" dirty="0">
              <a:latin typeface="Cambria Math" panose="02040503050406030204" charset="0"/>
            </a:endParaRPr>
          </a:p>
          <a:p>
            <a:pPr>
              <a:buBlip>
                <a:blip r:embed="rId1"/>
              </a:buBlip>
            </a:pPr>
            <a:r>
              <a:rPr lang="en-US" altLang="en-US" sz="2800" dirty="0">
                <a:latin typeface="Cambria Math" panose="02040503050406030204" charset="0"/>
                <a:cs typeface="Courier New" panose="02070309020205020404" pitchFamily="49" charset="0"/>
              </a:rPr>
              <a:t>&gt;&gt;</a:t>
            </a:r>
            <a:r>
              <a:rPr lang="en-US" altLang="en-US" sz="2800" dirty="0">
                <a:latin typeface="Cambria Math" panose="02040503050406030204" charset="0"/>
              </a:rPr>
              <a:t> distinguishes between character </a:t>
            </a:r>
            <a:r>
              <a:rPr lang="en-US" altLang="en-US" sz="2800" dirty="0">
                <a:latin typeface="Cambria Math" panose="02040503050406030204" charset="0"/>
                <a:cs typeface="Courier New" panose="02070309020205020404" pitchFamily="49" charset="0"/>
              </a:rPr>
              <a:t>2</a:t>
            </a:r>
            <a:r>
              <a:rPr lang="en-US" altLang="en-US" sz="2800" dirty="0">
                <a:latin typeface="Cambria Math" panose="02040503050406030204" charset="0"/>
              </a:rPr>
              <a:t> and number </a:t>
            </a:r>
            <a:r>
              <a:rPr lang="en-US" altLang="en-US" sz="2800" dirty="0">
                <a:latin typeface="Cambria Math" panose="02040503050406030204" charset="0"/>
                <a:cs typeface="Courier New" panose="02070309020205020404" pitchFamily="49" charset="0"/>
              </a:rPr>
              <a:t>2</a:t>
            </a:r>
            <a:r>
              <a:rPr lang="en-US" altLang="en-US" sz="2800" dirty="0">
                <a:latin typeface="Cambria Math" panose="02040503050406030204" charset="0"/>
              </a:rPr>
              <a:t> by the right-side operand of </a:t>
            </a:r>
            <a:r>
              <a:rPr lang="en-US" altLang="en-US" sz="2800" dirty="0">
                <a:latin typeface="Cambria Math" panose="02040503050406030204" charset="0"/>
                <a:cs typeface="Courier New" panose="02070309020205020404" pitchFamily="49" charset="0"/>
              </a:rPr>
              <a:t>&gt;&gt;</a:t>
            </a:r>
            <a:endParaRPr lang="en-US" altLang="en-US" sz="2800" dirty="0">
              <a:latin typeface="Cambria Math" panose="02040503050406030204" charset="0"/>
              <a:cs typeface="Courier New" panose="02070309020205020404" pitchFamily="49" charset="0"/>
            </a:endParaRPr>
          </a:p>
          <a:p>
            <a:pPr lvl="1">
              <a:buBlip>
                <a:blip r:embed="rId2"/>
              </a:buBlip>
            </a:pPr>
            <a:r>
              <a:rPr lang="en-US" altLang="en-US" sz="2400" dirty="0">
                <a:latin typeface="Cambria Math" panose="02040503050406030204" charset="0"/>
              </a:rPr>
              <a:t>If type </a:t>
            </a:r>
            <a:r>
              <a:rPr lang="en-US" altLang="en-US" sz="2400" dirty="0">
                <a:latin typeface="Cambria Math" panose="02040503050406030204" charset="0"/>
                <a:cs typeface="Courier New" panose="02070309020205020404" pitchFamily="49" charset="0"/>
              </a:rPr>
              <a:t>char</a:t>
            </a:r>
            <a:r>
              <a:rPr lang="en-US" altLang="en-US" sz="2400" dirty="0">
                <a:latin typeface="Cambria Math" panose="02040503050406030204" charset="0"/>
              </a:rPr>
              <a:t> or </a:t>
            </a:r>
            <a:r>
              <a:rPr lang="en-US" altLang="en-US" sz="2400" dirty="0" err="1">
                <a:latin typeface="Cambria Math" panose="02040503050406030204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ambria Math" panose="02040503050406030204" charset="0"/>
              </a:rPr>
              <a:t> (or </a:t>
            </a:r>
            <a:r>
              <a:rPr lang="en-US" altLang="en-US" sz="2400" dirty="0">
                <a:latin typeface="Cambria Math" panose="02040503050406030204" charset="0"/>
                <a:cs typeface="Courier New" panose="02070309020205020404" pitchFamily="49" charset="0"/>
              </a:rPr>
              <a:t>double</a:t>
            </a:r>
            <a:r>
              <a:rPr lang="en-US" altLang="en-US" sz="2400" dirty="0">
                <a:latin typeface="Cambria Math" panose="02040503050406030204" charset="0"/>
              </a:rPr>
              <a:t>), the </a:t>
            </a:r>
            <a:r>
              <a:rPr lang="en-US" altLang="en-US" sz="2400" dirty="0">
                <a:latin typeface="Cambria Math" panose="02040503050406030204" charset="0"/>
                <a:cs typeface="Courier New" panose="02070309020205020404" pitchFamily="49" charset="0"/>
              </a:rPr>
              <a:t>2</a:t>
            </a:r>
            <a:r>
              <a:rPr lang="en-US" altLang="en-US" sz="2400" dirty="0">
                <a:latin typeface="Cambria Math" panose="02040503050406030204" charset="0"/>
              </a:rPr>
              <a:t> is treated as a character or as a number </a:t>
            </a:r>
            <a:r>
              <a:rPr lang="en-US" altLang="en-US" sz="2400" dirty="0">
                <a:latin typeface="Cambria Math" panose="02040503050406030204" charset="0"/>
                <a:cs typeface="Courier New" panose="02070309020205020404" pitchFamily="49" charset="0"/>
              </a:rPr>
              <a:t>2</a:t>
            </a:r>
            <a:endParaRPr lang="en-US" altLang="en-US" sz="2400" dirty="0">
              <a:latin typeface="Cambria Math" panose="02040503050406030204" charset="0"/>
              <a:cs typeface="Courier New" panose="02070309020205020404" pitchFamily="49" charset="0"/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62614-2830-435C-A5EF-A55197442432}" type="slidenum">
              <a:rPr lang="en-US" altLang="en-US">
                <a:solidFill>
                  <a:schemeClr val="bg1"/>
                </a:solidFill>
              </a:rPr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4"/>
          <p:cNvSpPr txBox="1"/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Week3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870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476625" y="6416040"/>
            <a:ext cx="5103495" cy="1860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baseline="30000">
                <a:solidFill>
                  <a:schemeClr val="tx1"/>
                </a:solidFill>
              </a:rPr>
              <a:t>C++ Programming: From Problem Analysis to Program Design, Seventh Edition </a:t>
            </a:r>
            <a:endParaRPr lang="en-US" altLang="en-US" baseline="30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127055"/>
            <a:ext cx="7391400" cy="582613"/>
          </a:xfrm>
        </p:spPr>
        <p:txBody>
          <a:bodyPr/>
          <a:lstStyle/>
          <a:p>
            <a:pPr algn="ctr" eaLnBrk="1" hangingPunct="1"/>
            <a:r>
              <a:rPr lang="en-US" altLang="en-US" sz="2800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</a:rPr>
              <a:t>cin</a:t>
            </a:r>
            <a:r>
              <a:rPr lang="en-US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</a:rPr>
              <a:t> and the Extraction Operator &gt;&gt; (cont’d.)</a:t>
            </a:r>
            <a:endParaRPr lang="en-US" altLang="en-US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</a:endParaRPr>
          </a:p>
        </p:txBody>
      </p:sp>
      <p:sp>
        <p:nvSpPr>
          <p:cNvPr id="21507" name="Rectangle 8"/>
          <p:cNvSpPr>
            <a:spLocks noGrp="1" noChangeArrowheads="1"/>
          </p:cNvSpPr>
          <p:nvPr>
            <p:ph idx="1"/>
          </p:nvPr>
        </p:nvSpPr>
        <p:spPr>
          <a:xfrm>
            <a:off x="500269" y="5161032"/>
            <a:ext cx="8229600" cy="1315968"/>
          </a:xfrm>
        </p:spPr>
        <p:txBody>
          <a:bodyPr/>
          <a:lstStyle/>
          <a:p>
            <a:pPr eaLnBrk="1" hangingPunct="1">
              <a:buBlip>
                <a:blip r:embed="rId1"/>
              </a:buBlip>
            </a:pPr>
            <a:r>
              <a:rPr lang="en-US" altLang="en-US" sz="2800" dirty="0">
                <a:solidFill>
                  <a:srgbClr val="FF0000"/>
                </a:solidFill>
                <a:latin typeface="Cambria Math" panose="02040503050406030204" charset="0"/>
              </a:rPr>
              <a:t>Entering a char</a:t>
            </a:r>
            <a:r>
              <a:rPr lang="en-US" altLang="en-US" sz="2800" dirty="0">
                <a:latin typeface="Cambria Math" panose="02040503050406030204" charset="0"/>
              </a:rPr>
              <a:t> value into an </a:t>
            </a:r>
            <a:r>
              <a:rPr lang="en-US" altLang="en-US" sz="2800" dirty="0" err="1">
                <a:solidFill>
                  <a:srgbClr val="FF0000"/>
                </a:solidFill>
                <a:latin typeface="Cambria Math" panose="02040503050406030204" charset="0"/>
              </a:rPr>
              <a:t>int</a:t>
            </a:r>
            <a:r>
              <a:rPr lang="en-US" altLang="en-US" sz="2800" dirty="0">
                <a:solidFill>
                  <a:srgbClr val="FF0000"/>
                </a:solidFill>
                <a:latin typeface="Cambria Math" panose="02040503050406030204" charset="0"/>
              </a:rPr>
              <a:t> or double</a:t>
            </a:r>
            <a:r>
              <a:rPr lang="en-US" altLang="en-US" sz="2800" dirty="0">
                <a:latin typeface="Cambria Math" panose="02040503050406030204" charset="0"/>
              </a:rPr>
              <a:t> variable causes serious errors, called </a:t>
            </a:r>
            <a:r>
              <a:rPr lang="en-US" altLang="en-US" sz="2800" dirty="0">
                <a:solidFill>
                  <a:srgbClr val="FF0000"/>
                </a:solidFill>
                <a:latin typeface="Cambria Math" panose="02040503050406030204" charset="0"/>
              </a:rPr>
              <a:t>input failure</a:t>
            </a:r>
            <a:endParaRPr lang="en-US" altLang="en-US" sz="2800" dirty="0">
              <a:solidFill>
                <a:srgbClr val="FF0000"/>
              </a:solidFill>
              <a:latin typeface="Cambria Math" panose="02040503050406030204" charset="0"/>
            </a:endParaRPr>
          </a:p>
        </p:txBody>
      </p:sp>
      <p:pic>
        <p:nvPicPr>
          <p:cNvPr id="2150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4" y="1911350"/>
            <a:ext cx="7767637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C2B957D-136C-45B3-8813-0D206A3E9245}" type="slidenum">
              <a:rPr lang="en-US" altLang="en-US">
                <a:solidFill>
                  <a:schemeClr val="bg1"/>
                </a:solidFill>
              </a:rPr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Week3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870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476625" y="6416040"/>
            <a:ext cx="5103495" cy="1860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baseline="30000">
                <a:solidFill>
                  <a:schemeClr val="tx1"/>
                </a:solidFill>
              </a:rPr>
              <a:t>C++ Programming: From Problem Analysis to Program Design, Seventh Edition </a:t>
            </a:r>
            <a:endParaRPr lang="en-US" altLang="en-US" baseline="30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title"/>
          </p:nvPr>
        </p:nvSpPr>
        <p:spPr>
          <a:xfrm>
            <a:off x="304800" y="1259439"/>
            <a:ext cx="8229600" cy="582613"/>
          </a:xfrm>
        </p:spPr>
        <p:txBody>
          <a:bodyPr/>
          <a:lstStyle/>
          <a:p>
            <a:pPr algn="ctr" eaLnBrk="1" hangingPunct="1"/>
            <a:r>
              <a:rPr lang="en-US" altLang="en-US" sz="3200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</a:rPr>
              <a:t>cin</a:t>
            </a:r>
            <a:r>
              <a:rPr lang="en-US" altLang="en-US" sz="3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</a:rPr>
              <a:t> and the Extraction Operator &gt;&gt; (cont’d.)</a:t>
            </a:r>
            <a:endParaRPr lang="en-US" altLang="en-US" sz="32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</a:endParaRPr>
          </a:p>
        </p:txBody>
      </p:sp>
      <p:sp>
        <p:nvSpPr>
          <p:cNvPr id="22531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946275"/>
            <a:ext cx="8393430" cy="4298950"/>
          </a:xfrm>
        </p:spPr>
        <p:txBody>
          <a:bodyPr/>
          <a:lstStyle/>
          <a:p>
            <a:pPr eaLnBrk="1" hangingPunct="1">
              <a:buBlip>
                <a:blip r:embed="rId1"/>
              </a:buBlip>
            </a:pPr>
            <a:r>
              <a:rPr lang="en-US" altLang="en-US" sz="2800" dirty="0">
                <a:latin typeface="Cambria Math" panose="02040503050406030204" charset="0"/>
              </a:rPr>
              <a:t>When </a:t>
            </a:r>
            <a:r>
              <a:rPr lang="en-US" altLang="en-US" sz="2800" dirty="0">
                <a:solidFill>
                  <a:srgbClr val="FF0000"/>
                </a:solidFill>
                <a:latin typeface="Cambria Math" panose="02040503050406030204" charset="0"/>
              </a:rPr>
              <a:t>reading data into a char variable</a:t>
            </a:r>
            <a:endParaRPr lang="en-US" altLang="en-US" sz="2800" dirty="0">
              <a:solidFill>
                <a:srgbClr val="FF0000"/>
              </a:solidFill>
              <a:latin typeface="Cambria Math" panose="02040503050406030204" charset="0"/>
            </a:endParaRPr>
          </a:p>
          <a:p>
            <a:pPr marL="0" lvl="0" indent="0" algn="l" eaLnBrk="1" hangingPunct="1">
              <a:buNone/>
            </a:pPr>
            <a:r>
              <a:rPr lang="en-US" altLang="en-US" sz="3200" dirty="0">
                <a:latin typeface="Cambria Math" panose="02040503050406030204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>
                <a:latin typeface="Cambria Math" panose="02040503050406030204" charset="0"/>
                <a:cs typeface="Courier New" panose="02070309020205020404" pitchFamily="49" charset="0"/>
              </a:rPr>
              <a:t>&gt;&gt;</a:t>
            </a:r>
            <a:r>
              <a:rPr lang="en-US" altLang="en-US" sz="2400" dirty="0">
                <a:latin typeface="Cambria Math" panose="02040503050406030204" charset="0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Cambria Math" panose="02040503050406030204" charset="0"/>
              </a:rPr>
              <a:t>skips leading whitespace</a:t>
            </a:r>
            <a:r>
              <a:rPr lang="en-US" altLang="en-US" sz="2400" dirty="0">
                <a:latin typeface="Cambria Math" panose="02040503050406030204" charset="0"/>
              </a:rPr>
              <a:t>, finds and stores only the next </a:t>
            </a:r>
            <a:endParaRPr lang="en-US" altLang="en-US" sz="2400" dirty="0">
              <a:latin typeface="Cambria Math" panose="02040503050406030204" charset="0"/>
            </a:endParaRPr>
          </a:p>
          <a:p>
            <a:pPr marL="0" lvl="0" indent="0" algn="l" eaLnBrk="1" hangingPunct="1">
              <a:buNone/>
            </a:pPr>
            <a:r>
              <a:rPr lang="en-US" altLang="en-US" sz="2400" dirty="0">
                <a:latin typeface="Cambria Math" panose="02040503050406030204" charset="0"/>
              </a:rPr>
              <a:t>             character</a:t>
            </a:r>
            <a:endParaRPr lang="en-US" altLang="en-US" sz="2400" dirty="0">
              <a:latin typeface="Cambria Math" panose="02040503050406030204" charset="0"/>
            </a:endParaRPr>
          </a:p>
          <a:p>
            <a:pPr lvl="1" eaLnBrk="1" hangingPunct="1">
              <a:buFont typeface="Wingdings" panose="05000000000000000000" charset="0"/>
              <a:buBlip>
                <a:blip r:embed="rId2"/>
              </a:buBlip>
            </a:pPr>
            <a:r>
              <a:rPr lang="en-US" altLang="en-US" sz="2400" dirty="0">
                <a:latin typeface="Cambria Math" panose="02040503050406030204" charset="0"/>
              </a:rPr>
              <a:t>Reading </a:t>
            </a:r>
            <a:r>
              <a:rPr lang="en-US" altLang="en-US" sz="2400" dirty="0">
                <a:solidFill>
                  <a:srgbClr val="FF0000"/>
                </a:solidFill>
                <a:latin typeface="Cambria Math" panose="02040503050406030204" charset="0"/>
              </a:rPr>
              <a:t>stops after a single character</a:t>
            </a:r>
            <a:endParaRPr lang="en-US" altLang="en-US" sz="2400" dirty="0">
              <a:solidFill>
                <a:srgbClr val="FF0000"/>
              </a:solidFill>
              <a:latin typeface="Cambria Math" panose="02040503050406030204" charset="0"/>
            </a:endParaRPr>
          </a:p>
          <a:p>
            <a:pPr eaLnBrk="1" hangingPunct="1">
              <a:buBlip>
                <a:blip r:embed="rId1"/>
              </a:buBlip>
            </a:pPr>
            <a:r>
              <a:rPr lang="en-US" altLang="en-US" sz="2800" dirty="0">
                <a:latin typeface="Cambria Math" panose="02040503050406030204" charset="0"/>
              </a:rPr>
              <a:t>To </a:t>
            </a:r>
            <a:r>
              <a:rPr lang="en-US" altLang="en-US" sz="2800" dirty="0">
                <a:solidFill>
                  <a:srgbClr val="FF0000"/>
                </a:solidFill>
                <a:latin typeface="Cambria Math" panose="02040503050406030204" charset="0"/>
              </a:rPr>
              <a:t>read data into</a:t>
            </a:r>
            <a:r>
              <a:rPr lang="en-US" altLang="en-US" sz="2800" dirty="0">
                <a:latin typeface="Cambria Math" panose="02040503050406030204" charset="0"/>
              </a:rPr>
              <a:t> an </a:t>
            </a:r>
            <a:r>
              <a:rPr lang="en-US" altLang="en-US" sz="2800" dirty="0" err="1">
                <a:solidFill>
                  <a:srgbClr val="FF0000"/>
                </a:solidFill>
                <a:latin typeface="Cambria Math" panose="02040503050406030204" charset="0"/>
              </a:rPr>
              <a:t>int</a:t>
            </a:r>
            <a:r>
              <a:rPr lang="en-US" altLang="en-US" sz="2800" dirty="0">
                <a:latin typeface="Cambria Math" panose="02040503050406030204" charset="0"/>
              </a:rPr>
              <a:t> or </a:t>
            </a:r>
            <a:r>
              <a:rPr lang="en-US" altLang="en-US" sz="2800" dirty="0">
                <a:solidFill>
                  <a:srgbClr val="FF0000"/>
                </a:solidFill>
                <a:latin typeface="Cambria Math" panose="02040503050406030204" charset="0"/>
              </a:rPr>
              <a:t>double</a:t>
            </a:r>
            <a:r>
              <a:rPr lang="en-US" altLang="en-US" sz="2800" dirty="0">
                <a:latin typeface="Cambria Math" panose="02040503050406030204" charset="0"/>
              </a:rPr>
              <a:t> variable </a:t>
            </a:r>
            <a:endParaRPr lang="en-US" altLang="en-US" sz="2800" dirty="0">
              <a:latin typeface="Cambria Math" panose="02040503050406030204" charset="0"/>
            </a:endParaRPr>
          </a:p>
          <a:p>
            <a:pPr marL="457200" lvl="1" indent="0" eaLnBrk="1" hangingPunct="1">
              <a:buNone/>
            </a:pPr>
            <a:r>
              <a:rPr lang="en-US" altLang="en-US" sz="2800" dirty="0">
                <a:latin typeface="Cambria Math" panose="02040503050406030204" charset="0"/>
                <a:cs typeface="Courier New" panose="02070309020205020404" pitchFamily="49" charset="0"/>
              </a:rPr>
              <a:t>&gt;&gt;</a:t>
            </a:r>
            <a:r>
              <a:rPr lang="en-US" altLang="en-US" sz="2800" dirty="0">
                <a:latin typeface="Cambria Math" panose="02040503050406030204" charset="0"/>
              </a:rPr>
              <a:t> </a:t>
            </a:r>
            <a:r>
              <a:rPr lang="en-US" altLang="en-US" sz="2400" dirty="0">
                <a:latin typeface="Cambria Math" panose="02040503050406030204" charset="0"/>
              </a:rPr>
              <a:t>skips leading whitespace, reads + or - sign (if any), reads the digits (including decimal)</a:t>
            </a:r>
            <a:endParaRPr lang="en-US" altLang="en-US" sz="2400" dirty="0">
              <a:latin typeface="Cambria Math" panose="02040503050406030204" charset="0"/>
            </a:endParaRPr>
          </a:p>
          <a:p>
            <a:pPr lvl="1" eaLnBrk="1" hangingPunct="1">
              <a:buFont typeface="Wingdings" panose="05000000000000000000" charset="0"/>
              <a:buBlip>
                <a:blip r:embed="rId2"/>
              </a:buBlip>
            </a:pPr>
            <a:r>
              <a:rPr lang="en-US" altLang="en-US" sz="2400" dirty="0">
                <a:latin typeface="Cambria Math" panose="02040503050406030204" charset="0"/>
              </a:rPr>
              <a:t>Reading stops on whitespace non-digit character</a:t>
            </a:r>
            <a:endParaRPr lang="en-US" altLang="en-US" sz="2400" dirty="0">
              <a:latin typeface="Cambria Math" panose="02040503050406030204" charset="0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E43D710-9D3B-457A-9063-FA6F0ED54AF4}" type="slidenum">
              <a:rPr lang="en-US" altLang="en-US">
                <a:solidFill>
                  <a:schemeClr val="bg1"/>
                </a:solidFill>
              </a:rPr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4"/>
          <p:cNvSpPr txBox="1"/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Week3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870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476625" y="6416040"/>
            <a:ext cx="5103495" cy="1860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baseline="30000">
                <a:solidFill>
                  <a:schemeClr val="tx1"/>
                </a:solidFill>
              </a:rPr>
              <a:t>C++ Programming: From Problem Analysis to Program Design, Seventh Edition </a:t>
            </a:r>
            <a:endParaRPr lang="en-US" altLang="en-US" baseline="30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2"/>
          <p:cNvSpPr>
            <a:spLocks noGrp="1" noChangeArrowheads="1"/>
          </p:cNvSpPr>
          <p:nvPr>
            <p:ph type="title"/>
          </p:nvPr>
        </p:nvSpPr>
        <p:spPr>
          <a:xfrm>
            <a:off x="457200" y="1042297"/>
            <a:ext cx="8229600" cy="582613"/>
          </a:xfrm>
        </p:spPr>
        <p:txBody>
          <a:bodyPr/>
          <a:lstStyle/>
          <a:p>
            <a:pPr algn="ctr" eaLnBrk="1" hangingPunct="1"/>
            <a:r>
              <a:rPr lang="en-US" altLang="en-US" sz="2800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</a:rPr>
              <a:t>cin</a:t>
            </a:r>
            <a:r>
              <a:rPr lang="en-US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</a:rPr>
              <a:t> and the Extraction Operator &gt;&gt; (cont’d.)</a:t>
            </a:r>
            <a:endParaRPr lang="en-US" altLang="en-US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</a:endParaRPr>
          </a:p>
        </p:txBody>
      </p:sp>
      <p:pic>
        <p:nvPicPr>
          <p:cNvPr id="23555" name="Picture 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105400"/>
            <a:ext cx="51911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037" y="1666185"/>
            <a:ext cx="65119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FC1171-02A0-4D0E-A53A-11CBED0C95FA}" type="slidenum">
              <a:rPr lang="en-US" altLang="en-US">
                <a:solidFill>
                  <a:schemeClr val="bg1"/>
                </a:solidFill>
              </a:rPr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Week3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870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476625" y="6416040"/>
            <a:ext cx="5103495" cy="1860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baseline="30000">
                <a:solidFill>
                  <a:schemeClr val="tx1"/>
                </a:solidFill>
              </a:rPr>
              <a:t>C++ Programming: From Problem Analysis to Program Design, Seventh Edition </a:t>
            </a:r>
            <a:endParaRPr lang="en-US" altLang="en-US" baseline="30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/>
          <p:cNvSpPr>
            <a:spLocks noGrp="1"/>
          </p:cNvSpPr>
          <p:nvPr>
            <p:ph type="title"/>
          </p:nvPr>
        </p:nvSpPr>
        <p:spPr>
          <a:xfrm>
            <a:off x="609600" y="944562"/>
            <a:ext cx="8229600" cy="582613"/>
          </a:xfrm>
        </p:spPr>
        <p:txBody>
          <a:bodyPr/>
          <a:lstStyle/>
          <a:p>
            <a:pPr algn="ctr" eaLnBrk="1" hangingPunct="1"/>
            <a:r>
              <a:rPr lang="en-US" altLang="en-US" sz="2800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</a:rPr>
              <a:t>cin</a:t>
            </a:r>
            <a:r>
              <a:rPr lang="en-US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</a:rPr>
              <a:t> and the Extraction Operator &gt;&gt; (cont’d.)</a:t>
            </a:r>
            <a:endParaRPr lang="en-US" altLang="en-US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</a:endParaRPr>
          </a:p>
        </p:txBody>
      </p:sp>
      <p:pic>
        <p:nvPicPr>
          <p:cNvPr id="24579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524000"/>
            <a:ext cx="6908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4CCC8C8-BC94-4594-B827-BACED3B2E2C6}" type="slidenum">
              <a:rPr lang="en-US" altLang="en-US">
                <a:solidFill>
                  <a:schemeClr val="bg1"/>
                </a:solidFill>
              </a:rPr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4"/>
          <p:cNvSpPr txBox="1"/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Week3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870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476625" y="6339840"/>
            <a:ext cx="5103495" cy="1860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baseline="30000">
                <a:solidFill>
                  <a:schemeClr val="tx1"/>
                </a:solidFill>
              </a:rPr>
              <a:t>C++ Programming: From Problem Analysis to Program Design, Seventh Edition </a:t>
            </a:r>
            <a:endParaRPr lang="en-US" altLang="en-US" baseline="30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473075" y="1828800"/>
            <a:ext cx="8229600" cy="582613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Courier New" panose="02070309020205020404" pitchFamily="49" charset="0"/>
              </a:rPr>
              <a:t>cin</a:t>
            </a:r>
            <a:r>
              <a:rPr lang="en-US" altLang="en-US" dirty="0"/>
              <a:t> and the Extraction Operator &gt;&gt; (cont’d.)</a:t>
            </a:r>
            <a:endParaRPr lang="en-US" altLang="en-US" dirty="0"/>
          </a:p>
        </p:txBody>
      </p:sp>
      <p:pic>
        <p:nvPicPr>
          <p:cNvPr id="25603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84325"/>
            <a:ext cx="643255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8448AE3-7A5E-46C0-8519-88E7D211AF26}" type="slidenum">
              <a:rPr lang="en-US" altLang="en-US">
                <a:solidFill>
                  <a:schemeClr val="bg1"/>
                </a:solidFill>
              </a:rPr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4"/>
          <p:cNvSpPr txBox="1"/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Week3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itle 4"/>
          <p:cNvSpPr txBox="1"/>
          <p:nvPr/>
        </p:nvSpPr>
        <p:spPr>
          <a:xfrm>
            <a:off x="194697" y="947503"/>
            <a:ext cx="7442448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en-US" altLang="en-US" sz="2800" b="0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</a:rPr>
              <a:t>cin</a:t>
            </a:r>
            <a:r>
              <a:rPr lang="en-US" altLang="en-US" sz="2800" b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</a:rPr>
              <a:t> and the Extraction Operator &gt;&gt; (cont’d.)</a:t>
            </a:r>
            <a:endParaRPr lang="en-US" altLang="en-US" sz="2800" b="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</a:endParaRPr>
          </a:p>
        </p:txBody>
      </p:sp>
      <p:sp>
        <p:nvSpPr>
          <p:cNvPr id="36870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629025" y="6492240"/>
            <a:ext cx="5103495" cy="1860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baseline="30000">
                <a:solidFill>
                  <a:schemeClr val="tx1"/>
                </a:solidFill>
              </a:rPr>
              <a:t>C++ Programming: From Problem Analysis to Program Design, Seventh Edition </a:t>
            </a:r>
            <a:endParaRPr lang="en-US" altLang="en-US" baseline="30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3970" y="2186940"/>
            <a:ext cx="8229600" cy="582613"/>
          </a:xfrm>
        </p:spPr>
        <p:txBody>
          <a:bodyPr/>
          <a:lstStyle/>
          <a:p>
            <a:pPr eaLnBrk="1" hangingPunct="1"/>
            <a:r>
              <a:rPr lang="en-US" altLang="en-US"/>
              <a:t>Input Failure</a:t>
            </a:r>
            <a:endParaRPr lang="en-US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751205" y="2040255"/>
            <a:ext cx="7935595" cy="3817620"/>
          </a:xfrm>
        </p:spPr>
        <p:txBody>
          <a:bodyPr/>
          <a:lstStyle/>
          <a:p>
            <a:pPr eaLnBrk="1" hangingPunct="1">
              <a:buBlip>
                <a:blip r:embed="rId1"/>
              </a:buBlip>
            </a:pPr>
            <a:r>
              <a:rPr lang="en-US" altLang="en-US" sz="2800">
                <a:latin typeface="Cambria Math" panose="02040503050406030204" charset="0"/>
              </a:rPr>
              <a:t>Things can go wrong during execution</a:t>
            </a:r>
            <a:endParaRPr lang="en-US" altLang="en-US" sz="2800">
              <a:latin typeface="Cambria Math" panose="02040503050406030204" charset="0"/>
            </a:endParaRPr>
          </a:p>
          <a:p>
            <a:pPr eaLnBrk="1" hangingPunct="1">
              <a:buBlip>
                <a:blip r:embed="rId1"/>
              </a:buBlip>
            </a:pPr>
            <a:r>
              <a:rPr lang="en-US" altLang="en-US" sz="2800">
                <a:latin typeface="Cambria Math" panose="02040503050406030204" charset="0"/>
              </a:rPr>
              <a:t>If input data does not match corresponding variables, program may run into problems</a:t>
            </a:r>
            <a:endParaRPr lang="en-US" altLang="en-US" sz="2800">
              <a:latin typeface="Cambria Math" panose="02040503050406030204" charset="0"/>
            </a:endParaRPr>
          </a:p>
          <a:p>
            <a:pPr eaLnBrk="1" hangingPunct="1">
              <a:buBlip>
                <a:blip r:embed="rId1"/>
              </a:buBlip>
            </a:pPr>
            <a:r>
              <a:rPr lang="en-US" altLang="en-US" sz="2800">
                <a:latin typeface="Cambria Math" panose="02040503050406030204" charset="0"/>
              </a:rPr>
              <a:t>Trying to </a:t>
            </a:r>
            <a:r>
              <a:rPr lang="en-US" altLang="en-US" sz="2800">
                <a:solidFill>
                  <a:srgbClr val="FF0000"/>
                </a:solidFill>
                <a:latin typeface="Cambria Math" panose="02040503050406030204" charset="0"/>
              </a:rPr>
              <a:t>read a letter into an int or double variable</a:t>
            </a:r>
            <a:r>
              <a:rPr lang="en-US" altLang="en-US" sz="2800">
                <a:latin typeface="Cambria Math" panose="02040503050406030204" charset="0"/>
              </a:rPr>
              <a:t> will result in an </a:t>
            </a:r>
            <a:r>
              <a:rPr lang="en-US" altLang="en-US" sz="2800">
                <a:solidFill>
                  <a:srgbClr val="FF0000"/>
                </a:solidFill>
                <a:latin typeface="Cambria Math" panose="02040503050406030204" charset="0"/>
              </a:rPr>
              <a:t>input failure</a:t>
            </a:r>
            <a:endParaRPr lang="en-US" altLang="en-US" sz="2800">
              <a:solidFill>
                <a:srgbClr val="FF0000"/>
              </a:solidFill>
              <a:latin typeface="Cambria Math" panose="02040503050406030204" charset="0"/>
            </a:endParaRPr>
          </a:p>
          <a:p>
            <a:pPr eaLnBrk="1" hangingPunct="1">
              <a:buBlip>
                <a:blip r:embed="rId1"/>
              </a:buBlip>
            </a:pPr>
            <a:r>
              <a:rPr lang="en-US" altLang="en-US" sz="2800">
                <a:latin typeface="Cambria Math" panose="02040503050406030204" charset="0"/>
              </a:rPr>
              <a:t>If an error occurs when reading data</a:t>
            </a:r>
            <a:endParaRPr lang="en-US" altLang="en-US" sz="2800">
              <a:latin typeface="Cambria Math" panose="02040503050406030204" charset="0"/>
            </a:endParaRPr>
          </a:p>
          <a:p>
            <a:pPr lvl="1" eaLnBrk="1" hangingPunct="1">
              <a:buBlip>
                <a:blip r:embed="rId2"/>
              </a:buBlip>
            </a:pPr>
            <a:r>
              <a:rPr lang="en-US" altLang="en-US" sz="2400">
                <a:latin typeface="Cambria Math" panose="02040503050406030204" charset="0"/>
              </a:rPr>
              <a:t>Input stream enters the </a:t>
            </a:r>
            <a:r>
              <a:rPr lang="en-US" altLang="en-US" sz="2400">
                <a:solidFill>
                  <a:srgbClr val="FF0000"/>
                </a:solidFill>
                <a:latin typeface="Cambria Math" panose="02040503050406030204" charset="0"/>
              </a:rPr>
              <a:t>fail state</a:t>
            </a:r>
            <a:endParaRPr lang="en-US" altLang="en-US" sz="2400">
              <a:solidFill>
                <a:srgbClr val="FF0000"/>
              </a:solidFill>
              <a:latin typeface="Cambria Math" panose="02040503050406030204" charset="0"/>
            </a:endParaRP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032F54-6BF7-42EE-B5E6-3B97C7FE90BA}" type="slidenum">
              <a:rPr lang="en-US" altLang="en-US">
                <a:solidFill>
                  <a:schemeClr val="bg1"/>
                </a:solidFill>
              </a:rPr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4"/>
          <p:cNvSpPr txBox="1"/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Week3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870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629025" y="6492240"/>
            <a:ext cx="5103495" cy="1860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baseline="30000">
                <a:solidFill>
                  <a:schemeClr val="tx1"/>
                </a:solidFill>
              </a:rPr>
              <a:t>C++ Programming: From Problem Analysis to Program Design, Seventh Edition </a:t>
            </a:r>
            <a:endParaRPr lang="en-US" altLang="en-US" baseline="3000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/>
        </p:nvSpPr>
        <p:spPr>
          <a:xfrm>
            <a:off x="457200" y="11557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</a:rPr>
              <a:t>input Failure</a:t>
            </a:r>
            <a:endParaRPr lang="en-US" altLang="en-US" sz="320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1027113"/>
            <a:ext cx="7024687" cy="725487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</a:rPr>
              <a:t>Formatted Output</a:t>
            </a:r>
            <a:endParaRPr lang="en-US" sz="32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043305" y="1943100"/>
            <a:ext cx="7172960" cy="3123565"/>
          </a:xfrm>
        </p:spPr>
        <p:txBody>
          <a:bodyPr/>
          <a:lstStyle/>
          <a:p>
            <a:pPr>
              <a:buBlip>
                <a:blip r:embed="rId1"/>
              </a:buBlip>
            </a:pPr>
            <a:r>
              <a:rPr lang="en-US" altLang="en-US" sz="2800" dirty="0">
                <a:latin typeface="Cambria Math" panose="02040503050406030204" charset="0"/>
              </a:rPr>
              <a:t>A program must present results attractively</a:t>
            </a:r>
            <a:endParaRPr lang="en-US" altLang="en-US" sz="2800" dirty="0">
              <a:latin typeface="Cambria Math" panose="02040503050406030204" charset="0"/>
            </a:endParaRPr>
          </a:p>
          <a:p>
            <a:pPr>
              <a:buBlip>
                <a:blip r:embed="rId1"/>
              </a:buBlip>
            </a:pPr>
            <a:r>
              <a:rPr lang="en-US" altLang="en-US" sz="2800" dirty="0">
                <a:latin typeface="Cambria Math" panose="02040503050406030204" charset="0"/>
              </a:rPr>
              <a:t>Field width manipulators: control format of numbers displayed by </a:t>
            </a:r>
            <a:r>
              <a:rPr lang="en-US" altLang="en-US" sz="2800" dirty="0" err="1">
                <a:latin typeface="Cambria Math" panose="02040503050406030204" charset="0"/>
                <a:cs typeface="Courier New" panose="02070309020205020404" pitchFamily="49" charset="0"/>
              </a:rPr>
              <a:t>cout</a:t>
            </a:r>
            <a:endParaRPr lang="en-US" altLang="en-US" sz="2800" dirty="0">
              <a:latin typeface="Cambria Math" panose="02040503050406030204" charset="0"/>
              <a:cs typeface="Courier New" panose="02070309020205020404" pitchFamily="49" charset="0"/>
            </a:endParaRPr>
          </a:p>
          <a:p>
            <a:pPr lvl="1">
              <a:buBlip>
                <a:blip r:embed="rId2"/>
              </a:buBlip>
            </a:pPr>
            <a:r>
              <a:rPr lang="en-US" altLang="en-US" sz="2400" dirty="0">
                <a:latin typeface="Cambria Math" panose="02040503050406030204" charset="0"/>
              </a:rPr>
              <a:t>Manipulators included in the output stream</a:t>
            </a:r>
            <a:endParaRPr lang="en-US" altLang="en-US" sz="2400" dirty="0">
              <a:latin typeface="Cambria Math" panose="02040503050406030204" charset="0"/>
            </a:endParaRPr>
          </a:p>
        </p:txBody>
      </p:sp>
      <p:sp>
        <p:nvSpPr>
          <p:cNvPr id="36869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3663" y="6519863"/>
            <a:ext cx="35020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8597F0DB-AF50-470B-9A13-37C4A6083254}" type="slidenum">
              <a:rPr lang="en-US" altLang="en-US" sz="1800" b="1">
                <a:solidFill>
                  <a:srgbClr val="F2F2F2"/>
                </a:solidFill>
                <a:latin typeface="Arial" panose="020B0604020202020204" pitchFamily="34" charset="0"/>
              </a:rPr>
            </a:fld>
            <a:endParaRPr lang="en-US" altLang="en-US" sz="1800" b="1">
              <a:solidFill>
                <a:srgbClr val="F2F2F2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Week3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911860"/>
            <a:ext cx="8229600" cy="774065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</a:rPr>
              <a:t>Formatted Output (cont'd.)</a:t>
            </a:r>
            <a:endParaRPr lang="en-US" sz="32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</a:endParaRP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68" y="1724026"/>
            <a:ext cx="7327900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3276600" y="4155247"/>
            <a:ext cx="457200" cy="3413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7" name="Oval 6"/>
          <p:cNvSpPr/>
          <p:nvPr/>
        </p:nvSpPr>
        <p:spPr>
          <a:xfrm>
            <a:off x="2466492" y="3244056"/>
            <a:ext cx="663575" cy="8778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grpSp>
        <p:nvGrpSpPr>
          <p:cNvPr id="3" name="Group 2"/>
          <p:cNvGrpSpPr/>
          <p:nvPr/>
        </p:nvGrpSpPr>
        <p:grpSpPr>
          <a:xfrm>
            <a:off x="3276600" y="3203575"/>
            <a:ext cx="1962150" cy="369888"/>
            <a:chOff x="3276600" y="3203575"/>
            <a:chExt cx="1962150" cy="369888"/>
          </a:xfrm>
        </p:grpSpPr>
        <p:sp>
          <p:nvSpPr>
            <p:cNvPr id="37894" name="TextBox 2"/>
            <p:cNvSpPr txBox="1">
              <a:spLocks noChangeArrowheads="1"/>
            </p:cNvSpPr>
            <p:nvPr/>
          </p:nvSpPr>
          <p:spPr bwMode="auto">
            <a:xfrm>
              <a:off x="3733800" y="3203575"/>
              <a:ext cx="15049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400">
                  <a:solidFill>
                    <a:schemeClr val="tx2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200">
                  <a:solidFill>
                    <a:schemeClr val="tx2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000">
                  <a:solidFill>
                    <a:schemeClr val="tx2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>
                  <a:solidFill>
                    <a:schemeClr val="tx2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 dirty="0">
                  <a:solidFill>
                    <a:schemeClr val="tx1"/>
                  </a:solidFill>
                  <a:latin typeface="Arial" panose="020B0604020202020204" pitchFamily="34" charset="0"/>
                </a:rPr>
                <a:t>manipulators</a:t>
              </a:r>
              <a:endParaRPr lang="en-MY" altLang="en-US" sz="1800" i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3276600" y="3389313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89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3663" y="6519863"/>
            <a:ext cx="35020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C253850E-8F9A-49E8-816E-727CEA248A33}" type="slidenum">
              <a:rPr lang="en-US" altLang="en-US" sz="1800" b="1">
                <a:solidFill>
                  <a:srgbClr val="F2F2F2"/>
                </a:solidFill>
                <a:latin typeface="Arial" panose="020B0604020202020204" pitchFamily="34" charset="0"/>
              </a:rPr>
            </a:fld>
            <a:endParaRPr lang="en-US" altLang="en-US" sz="1800" b="1">
              <a:solidFill>
                <a:srgbClr val="F2F2F2"/>
              </a:solidFill>
              <a:latin typeface="Arial" panose="020B0604020202020204" pitchFamily="34" charset="0"/>
            </a:endParaRPr>
          </a:p>
        </p:txBody>
      </p:sp>
      <p:sp>
        <p:nvSpPr>
          <p:cNvPr id="11" name="Slide Number Placeholder 4"/>
          <p:cNvSpPr txBox="1"/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Week3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07614"/>
            <a:ext cx="6580505" cy="545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3663" y="6519863"/>
            <a:ext cx="35020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4941AE42-C66A-41A8-B4FD-0AECB753EECE}" type="slidenum">
              <a:rPr lang="en-US" altLang="en-US" sz="1800" b="1">
                <a:solidFill>
                  <a:srgbClr val="F2F2F2"/>
                </a:solidFill>
                <a:latin typeface="Arial" panose="020B0604020202020204" pitchFamily="34" charset="0"/>
              </a:rPr>
            </a:fld>
            <a:endParaRPr lang="en-US" altLang="en-US" sz="1800" b="1">
              <a:solidFill>
                <a:srgbClr val="F2F2F2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4"/>
          <p:cNvSpPr txBox="1"/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Week3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127760"/>
            <a:ext cx="7467600" cy="610235"/>
          </a:xfrm>
        </p:spPr>
        <p:txBody>
          <a:bodyPr rtlCol="0">
            <a:normAutofit fontScale="90000"/>
            <a:scene3d>
              <a:camera prst="orthographicFront"/>
              <a:lightRig rig="threePt" dir="t"/>
            </a:scene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charset="0"/>
              </a:rPr>
              <a:t>Assignment Operators</a:t>
            </a:r>
            <a:endParaRPr lang="en-US" dirty="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 Math" panose="02040503050406030204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78155" y="1951990"/>
            <a:ext cx="8229600" cy="4429760"/>
          </a:xfrm>
        </p:spPr>
        <p:txBody>
          <a:bodyPr rtlCol="0"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Blip>
                <a:blip r:embed="rId1"/>
              </a:buBlip>
              <a:defRPr/>
            </a:pPr>
            <a:r>
              <a:rPr lang="en-US" sz="2800" dirty="0">
                <a:latin typeface="Cambria Math" panose="02040503050406030204" charset="0"/>
              </a:rPr>
              <a:t>Basic 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 charset="0"/>
              </a:rPr>
              <a:t>assignment</a:t>
            </a:r>
            <a:r>
              <a:rPr lang="en-US" sz="2800" dirty="0">
                <a:latin typeface="Cambria Math" panose="02040503050406030204" charset="0"/>
              </a:rPr>
              <a:t> operator</a:t>
            </a:r>
            <a:endParaRPr lang="en-US" sz="2800" dirty="0">
              <a:latin typeface="Cambria Math" panose="02040503050406030204" charset="0"/>
            </a:endParaRPr>
          </a:p>
          <a:p>
            <a:pPr marL="640080" lvl="1" indent="-274320" fontAlgn="auto">
              <a:spcAft>
                <a:spcPts val="0"/>
              </a:spcAft>
              <a:buBlip>
                <a:blip r:embed="rId2"/>
              </a:buBlip>
              <a:defRPr/>
            </a:pPr>
            <a:r>
              <a:rPr lang="en-US" sz="2400" dirty="0">
                <a:latin typeface="Cambria Math" panose="02040503050406030204" charset="0"/>
              </a:rPr>
              <a:t>Format: 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charset="0"/>
                <a:cs typeface="Courier New" panose="02070309020205020404" pitchFamily="49" charset="0"/>
              </a:rPr>
              <a:t>variable = expression</a:t>
            </a:r>
            <a:r>
              <a:rPr lang="en-US" sz="2400" dirty="0">
                <a:latin typeface="Cambria Math" panose="02040503050406030204" charset="0"/>
                <a:cs typeface="Courier New" panose="02070309020205020404" pitchFamily="49" charset="0"/>
              </a:rPr>
              <a:t>;</a:t>
            </a:r>
            <a:endParaRPr lang="en-US" sz="2400" dirty="0">
              <a:latin typeface="Cambria Math" panose="02040503050406030204" charset="0"/>
              <a:cs typeface="Courier New" panose="02070309020205020404" pitchFamily="49" charset="0"/>
            </a:endParaRPr>
          </a:p>
          <a:p>
            <a:pPr marL="640080" lvl="1" indent="-274320" fontAlgn="auto">
              <a:spcAft>
                <a:spcPts val="0"/>
              </a:spcAft>
              <a:buBlip>
                <a:blip r:embed="rId2"/>
              </a:buBlip>
              <a:defRPr/>
            </a:pPr>
            <a:r>
              <a:rPr lang="en-US" sz="2400" dirty="0">
                <a:latin typeface="Cambria Math" panose="02040503050406030204" charset="0"/>
              </a:rPr>
              <a:t>Computes value of expression on right of 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charset="0"/>
              </a:rPr>
              <a:t>=</a:t>
            </a:r>
            <a:r>
              <a:rPr lang="en-US" sz="2400" dirty="0">
                <a:latin typeface="Cambria Math" panose="02040503050406030204" charset="0"/>
              </a:rPr>
              <a:t> sign, assigns it to variable on left side of 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charset="0"/>
              </a:rPr>
              <a:t>=</a:t>
            </a:r>
            <a:r>
              <a:rPr lang="en-US" sz="2400" dirty="0">
                <a:latin typeface="Cambria Math" panose="02040503050406030204" charset="0"/>
              </a:rPr>
              <a:t> sign</a:t>
            </a:r>
            <a:endParaRPr lang="en-US" sz="2400" dirty="0">
              <a:latin typeface="Cambria Math" panose="02040503050406030204" charset="0"/>
            </a:endParaRPr>
          </a:p>
          <a:p>
            <a:pPr marL="274320" indent="-274320" fontAlgn="auto">
              <a:spcAft>
                <a:spcPts val="0"/>
              </a:spcAft>
              <a:buBlip>
                <a:blip r:embed="rId1"/>
              </a:buBlip>
              <a:defRPr/>
            </a:pPr>
            <a:r>
              <a:rPr lang="en-US" sz="2800" dirty="0">
                <a:latin typeface="Cambria Math" panose="02040503050406030204" charset="0"/>
              </a:rPr>
              <a:t>If not initialized in a declaration statement, a variable should be assigned a value before used in any computation</a:t>
            </a:r>
            <a:endParaRPr lang="en-US" sz="2800" dirty="0">
              <a:latin typeface="Cambria Math" panose="02040503050406030204" charset="0"/>
            </a:endParaRPr>
          </a:p>
          <a:p>
            <a:pPr marL="274320" indent="-274320" fontAlgn="auto">
              <a:spcAft>
                <a:spcPts val="0"/>
              </a:spcAft>
              <a:buBlip>
                <a:blip r:embed="rId1"/>
              </a:buBlip>
              <a:defRPr/>
            </a:pPr>
            <a:r>
              <a:rPr lang="en-US" sz="2800" dirty="0">
                <a:latin typeface="Cambria Math" panose="02040503050406030204" charset="0"/>
              </a:rPr>
              <a:t>Variables can only store 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 charset="0"/>
              </a:rPr>
              <a:t>one value at a time </a:t>
            </a:r>
            <a:endParaRPr lang="en-US" sz="2800" dirty="0">
              <a:solidFill>
                <a:srgbClr val="FF0000"/>
              </a:solidFill>
              <a:latin typeface="Cambria Math" panose="02040503050406030204" charset="0"/>
            </a:endParaRPr>
          </a:p>
          <a:p>
            <a:pPr marL="640080" lvl="1" indent="-274320" fontAlgn="auto">
              <a:spcAft>
                <a:spcPts val="0"/>
              </a:spcAft>
              <a:buBlip>
                <a:blip r:embed="rId2"/>
              </a:buBlip>
              <a:defRPr/>
            </a:pPr>
            <a:r>
              <a:rPr lang="en-US" sz="2400" dirty="0">
                <a:solidFill>
                  <a:srgbClr val="FF0000"/>
                </a:solidFill>
                <a:latin typeface="Cambria Math" panose="02040503050406030204" charset="0"/>
              </a:rPr>
              <a:t>Subsequent assignment </a:t>
            </a:r>
            <a:r>
              <a:rPr lang="en-US" sz="2400" dirty="0">
                <a:latin typeface="Cambria Math" panose="02040503050406030204" charset="0"/>
              </a:rPr>
              <a:t>statements will 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charset="0"/>
              </a:rPr>
              <a:t>overwrite</a:t>
            </a:r>
            <a:r>
              <a:rPr lang="en-US" sz="2400" dirty="0">
                <a:latin typeface="Cambria Math" panose="0204050305040603020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charset="0"/>
              </a:rPr>
              <a:t>previous</a:t>
            </a:r>
            <a:r>
              <a:rPr lang="en-US" sz="2400" dirty="0">
                <a:latin typeface="Cambria Math" panose="02040503050406030204" charset="0"/>
              </a:rPr>
              <a:t>ly assigned 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charset="0"/>
              </a:rPr>
              <a:t>values</a:t>
            </a:r>
            <a:endParaRPr lang="en-US" sz="2400" dirty="0">
              <a:solidFill>
                <a:srgbClr val="FF0000"/>
              </a:solidFill>
              <a:latin typeface="Cambria Math" panose="02040503050406030204" charset="0"/>
            </a:endParaRPr>
          </a:p>
          <a:p>
            <a:pPr marL="640080" lvl="1" indent="-274320" fontAlgn="auto">
              <a:spcAft>
                <a:spcPts val="0"/>
              </a:spcAft>
              <a:buBlip>
                <a:blip r:embed="rId1"/>
              </a:buBlip>
              <a:defRPr/>
            </a:pPr>
            <a:endParaRPr lang="en-US" sz="2400" dirty="0">
              <a:latin typeface="Cambria Math" panose="02040503050406030204" charset="0"/>
            </a:endParaRPr>
          </a:p>
          <a:p>
            <a:pPr marL="640080" lvl="1" indent="-274320" fontAlgn="auto">
              <a:spcAft>
                <a:spcPts val="0"/>
              </a:spcAft>
              <a:defRPr/>
            </a:pPr>
            <a:endParaRPr lang="en-US" sz="2800" dirty="0">
              <a:latin typeface="Cambria Math" panose="02040503050406030204" charset="0"/>
            </a:endParaRPr>
          </a:p>
        </p:txBody>
      </p:sp>
      <p:sp>
        <p:nvSpPr>
          <p:cNvPr id="19461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378133" y="6381433"/>
            <a:ext cx="35020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7CF08398-C3E2-42CC-A5AA-567A5B78A5D1}" type="slidenum">
              <a:rPr lang="en-US" altLang="en-US" sz="1800" b="1">
                <a:solidFill>
                  <a:srgbClr val="F2F2F2"/>
                </a:solidFill>
                <a:latin typeface="Arial" panose="020B0604020202020204" pitchFamily="34" charset="0"/>
              </a:rPr>
            </a:fld>
            <a:endParaRPr lang="en-US" altLang="en-US" sz="1800" b="1">
              <a:solidFill>
                <a:srgbClr val="F2F2F2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Week3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09650"/>
            <a:ext cx="8229600" cy="690880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</a:rPr>
              <a:t>Formatted Output Examples</a:t>
            </a:r>
            <a:endParaRPr lang="en-US" sz="32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1784057"/>
          <a:ext cx="8077200" cy="46316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19473"/>
                <a:gridCol w="1247717"/>
                <a:gridCol w="1848355"/>
                <a:gridCol w="3461655"/>
              </a:tblGrid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Manipulator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T="45702" marB="45702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Number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T="45702" marB="45702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Display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T="45702" marB="45702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Description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T="45702" marB="45702">
                    <a:solidFill>
                      <a:srgbClr val="FFC000"/>
                    </a:solidFill>
                  </a:tcPr>
                </a:tc>
              </a:tr>
              <a:tr h="3603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+mj-lt"/>
                          <a:cs typeface="Arial" panose="020B0604020202020204" pitchFamily="34" charset="0"/>
                        </a:rPr>
                        <a:t>setw</a:t>
                      </a:r>
                      <a:r>
                        <a:rPr lang="en-US" sz="1600" dirty="0">
                          <a:latin typeface="+mj-lt"/>
                          <a:cs typeface="Arial" panose="020B0604020202020204" pitchFamily="34" charset="0"/>
                        </a:rPr>
                        <a:t>(3)</a:t>
                      </a:r>
                      <a:endParaRPr lang="en-MY" sz="16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T="45702" marB="45702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  <a:cs typeface="Arial" panose="020B0604020202020204" pitchFamily="34" charset="0"/>
                        </a:rPr>
                        <a:t>5</a:t>
                      </a:r>
                      <a:endParaRPr lang="en-US" sz="16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T="45702" marB="45702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  <a:cs typeface="Arial" panose="020B0604020202020204" pitchFamily="34" charset="0"/>
                        </a:rPr>
                        <a:t>_ _ 5</a:t>
                      </a:r>
                      <a:endParaRPr lang="en-US" sz="16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T="45702" marB="45702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j-lt"/>
                          <a:cs typeface="Arial" panose="020B0604020202020204" pitchFamily="34" charset="0"/>
                        </a:rPr>
                        <a:t>first two spaces on left empty</a:t>
                      </a:r>
                      <a:endParaRPr lang="en-US" sz="16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T="45702" marB="45702">
                    <a:solidFill>
                      <a:srgbClr val="FFC000"/>
                    </a:solidFill>
                  </a:tcPr>
                </a:tc>
              </a:tr>
              <a:tr h="3603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+mj-lt"/>
                          <a:cs typeface="Arial" panose="020B0604020202020204" pitchFamily="34" charset="0"/>
                        </a:rPr>
                        <a:t>setw</a:t>
                      </a:r>
                      <a:r>
                        <a:rPr lang="en-US" sz="1600" dirty="0">
                          <a:latin typeface="+mj-lt"/>
                          <a:cs typeface="Arial" panose="020B0604020202020204" pitchFamily="34" charset="0"/>
                        </a:rPr>
                        <a:t>(3)</a:t>
                      </a:r>
                      <a:endParaRPr lang="en-MY" sz="16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T="45702" marB="45702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  <a:cs typeface="Arial" panose="020B0604020202020204" pitchFamily="34" charset="0"/>
                        </a:rPr>
                        <a:t>5.2</a:t>
                      </a:r>
                      <a:endParaRPr lang="en-US" sz="16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T="45702" marB="45702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>
                          <a:latin typeface="+mj-lt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600" u="none" dirty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u="sng" dirty="0">
                          <a:latin typeface="+mj-lt"/>
                          <a:cs typeface="Arial" panose="020B0604020202020204" pitchFamily="34" charset="0"/>
                        </a:rPr>
                        <a:t> . </a:t>
                      </a:r>
                      <a:r>
                        <a:rPr lang="en-US" sz="1600" dirty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u="sng" dirty="0">
                          <a:latin typeface="+mj-lt"/>
                          <a:cs typeface="Arial" panose="020B0604020202020204" pitchFamily="34" charset="0"/>
                        </a:rPr>
                        <a:t>2</a:t>
                      </a:r>
                      <a:endParaRPr lang="en-MY" sz="1600" u="sng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T="45702" marB="45702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none" dirty="0">
                          <a:latin typeface="+mj-lt"/>
                          <a:cs typeface="Arial" panose="020B0604020202020204" pitchFamily="34" charset="0"/>
                        </a:rPr>
                        <a:t>decimal point</a:t>
                      </a:r>
                      <a:r>
                        <a:rPr lang="en-US" sz="1600" u="none" baseline="0" dirty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u="none" baseline="0" dirty="0">
                          <a:latin typeface="+mj-lt"/>
                          <a:cs typeface="Arial" panose="020B0604020202020204" pitchFamily="34" charset="0"/>
                        </a:rPr>
                        <a:t>‘.’</a:t>
                      </a:r>
                      <a:r>
                        <a:rPr lang="en-US" sz="1600" u="none" baseline="0" dirty="0">
                          <a:latin typeface="+mj-lt"/>
                          <a:cs typeface="Arial" panose="020B0604020202020204" pitchFamily="34" charset="0"/>
                        </a:rPr>
                        <a:t> considered 1 space </a:t>
                      </a:r>
                      <a:endParaRPr lang="en-MY" sz="1600" u="none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T="45702" marB="45702">
                    <a:solidFill>
                      <a:srgbClr val="FFC000"/>
                    </a:solidFill>
                  </a:tcPr>
                </a:tc>
              </a:tr>
              <a:tr h="3603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+mj-lt"/>
                          <a:cs typeface="Arial" panose="020B0604020202020204" pitchFamily="34" charset="0"/>
                        </a:rPr>
                        <a:t>setw</a:t>
                      </a:r>
                      <a:r>
                        <a:rPr lang="en-US" sz="1600" dirty="0">
                          <a:latin typeface="+mj-lt"/>
                          <a:cs typeface="Arial" panose="020B0604020202020204" pitchFamily="34" charset="0"/>
                        </a:rPr>
                        <a:t>(3)</a:t>
                      </a:r>
                      <a:endParaRPr lang="en-MY" sz="16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T="45702" marB="45702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  <a:cs typeface="Arial" panose="020B0604020202020204" pitchFamily="34" charset="0"/>
                        </a:rPr>
                        <a:t>143</a:t>
                      </a:r>
                      <a:endParaRPr lang="en-US" sz="16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T="45702" marB="45702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>
                          <a:latin typeface="+mj-lt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600" u="none" dirty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u="sng" dirty="0">
                          <a:latin typeface="+mj-lt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600" u="none" dirty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u="sng" dirty="0">
                          <a:latin typeface="+mj-lt"/>
                          <a:cs typeface="Arial" panose="020B0604020202020204" pitchFamily="34" charset="0"/>
                        </a:rPr>
                        <a:t>3</a:t>
                      </a:r>
                      <a:endParaRPr lang="en-MY" sz="1600" u="sng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T="45702" marB="45702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MY" sz="1600" dirty="0">
                          <a:latin typeface="+mj-lt"/>
                          <a:cs typeface="Arial" panose="020B0604020202020204" pitchFamily="34" charset="0"/>
                        </a:rPr>
                        <a:t>exactly 3 spaces allocated</a:t>
                      </a:r>
                      <a:endParaRPr lang="en-US" altLang="en-MY" sz="16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T="45702" marB="45702">
                    <a:solidFill>
                      <a:srgbClr val="FFC000"/>
                    </a:solidFill>
                  </a:tcPr>
                </a:tc>
              </a:tr>
              <a:tr h="3603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+mj-lt"/>
                          <a:cs typeface="Arial" panose="020B0604020202020204" pitchFamily="34" charset="0"/>
                        </a:rPr>
                        <a:t>setw</a:t>
                      </a:r>
                      <a:r>
                        <a:rPr lang="en-US" sz="1600" dirty="0">
                          <a:latin typeface="+mj-lt"/>
                          <a:cs typeface="Arial" panose="020B0604020202020204" pitchFamily="34" charset="0"/>
                        </a:rPr>
                        <a:t>(2)</a:t>
                      </a:r>
                      <a:endParaRPr lang="en-MY" sz="16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T="45702" marB="45702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  <a:cs typeface="Arial" panose="020B0604020202020204" pitchFamily="34" charset="0"/>
                        </a:rPr>
                        <a:t>123</a:t>
                      </a:r>
                      <a:endParaRPr lang="en-US" sz="16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T="45702" marB="45702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u="sng" dirty="0">
                          <a:latin typeface="+mj-lt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600" u="none" dirty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u="sng" dirty="0">
                          <a:latin typeface="+mj-lt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600" u="none" dirty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u="sng" dirty="0">
                          <a:latin typeface="+mj-lt"/>
                          <a:cs typeface="Arial" panose="020B0604020202020204" pitchFamily="34" charset="0"/>
                        </a:rPr>
                        <a:t>3</a:t>
                      </a:r>
                      <a:endParaRPr lang="en-MY" sz="1600" u="sng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T="45702" marB="45702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MY" sz="1600" dirty="0">
                          <a:latin typeface="+mj-lt"/>
                          <a:cs typeface="Arial" panose="020B0604020202020204" pitchFamily="34" charset="0"/>
                        </a:rPr>
                        <a:t>field width ignored (number size &gt; width)</a:t>
                      </a:r>
                      <a:endParaRPr lang="en-US" altLang="en-MY" sz="16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T="45702" marB="45702">
                    <a:solidFill>
                      <a:srgbClr val="FFC000"/>
                    </a:solidFill>
                  </a:tcPr>
                </a:tc>
              </a:tr>
              <a:tr h="3603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  <a:cs typeface="Arial" panose="020B0604020202020204" pitchFamily="34" charset="0"/>
                        </a:rPr>
                        <a:t>fixed</a:t>
                      </a:r>
                      <a:endParaRPr lang="en-US" sz="16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T="45702" marB="45702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  <a:cs typeface="Arial" panose="020B0604020202020204" pitchFamily="34" charset="0"/>
                        </a:rPr>
                        <a:t>5.1</a:t>
                      </a:r>
                      <a:endParaRPr lang="en-US" sz="16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T="45702" marB="45702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u="sng" dirty="0">
                          <a:latin typeface="+mj-lt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600" u="none" dirty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u="sng" dirty="0">
                          <a:latin typeface="+mj-lt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600" u="none" dirty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u="sng" dirty="0">
                          <a:latin typeface="+mj-lt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600" u="none" dirty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u="sng" dirty="0">
                          <a:latin typeface="+mj-lt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600" u="none" dirty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u="sng" dirty="0">
                          <a:latin typeface="+mj-lt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600" u="none" dirty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u="sng" dirty="0">
                          <a:latin typeface="+mj-lt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600" u="none" dirty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u="sng" dirty="0">
                          <a:latin typeface="+mj-lt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600" u="none" dirty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u="sng" dirty="0">
                          <a:latin typeface="+mj-lt"/>
                          <a:cs typeface="Arial" panose="020B0604020202020204" pitchFamily="34" charset="0"/>
                        </a:rPr>
                        <a:t>0</a:t>
                      </a:r>
                      <a:endParaRPr lang="en-MY" sz="1600" u="sng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T="45702" marB="45702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u="none" dirty="0">
                          <a:latin typeface="+mj-lt"/>
                          <a:cs typeface="Arial" panose="020B0604020202020204" pitchFamily="34" charset="0"/>
                        </a:rPr>
                        <a:t>display six decimal</a:t>
                      </a:r>
                      <a:r>
                        <a:rPr lang="en-US" sz="1600" u="none" baseline="0" dirty="0">
                          <a:latin typeface="+mj-lt"/>
                          <a:cs typeface="Arial" panose="020B0604020202020204" pitchFamily="34" charset="0"/>
                        </a:rPr>
                        <a:t> points by default</a:t>
                      </a:r>
                      <a:endParaRPr lang="en-MY" sz="1600" u="none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T="45702" marB="45702">
                    <a:solidFill>
                      <a:srgbClr val="FFC000"/>
                    </a:solidFill>
                  </a:tcPr>
                </a:tc>
              </a:tr>
              <a:tr h="5790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+mj-lt"/>
                          <a:cs typeface="Arial" panose="020B0604020202020204" pitchFamily="34" charset="0"/>
                        </a:rPr>
                        <a:t>showpoint</a:t>
                      </a:r>
                      <a:endParaRPr lang="en-US" sz="1600" dirty="0" err="1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T="45702" marB="45702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  <a:cs typeface="Arial" panose="020B0604020202020204" pitchFamily="34" charset="0"/>
                        </a:rPr>
                        <a:t>52.123456</a:t>
                      </a:r>
                      <a:endParaRPr lang="en-US" sz="16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T="45702" marB="45702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u="sng" dirty="0">
                          <a:latin typeface="+mj-lt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600" u="none" dirty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u="sng" dirty="0">
                          <a:latin typeface="+mj-lt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600" u="none" dirty="0">
                          <a:latin typeface="+mj-lt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600" u="sng" dirty="0">
                          <a:latin typeface="+mj-lt"/>
                          <a:cs typeface="Arial" panose="020B0604020202020204" pitchFamily="34" charset="0"/>
                        </a:rPr>
                        <a:t> . </a:t>
                      </a:r>
                      <a:r>
                        <a:rPr lang="en-US" sz="1600" u="none" baseline="0" dirty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u="sng" dirty="0">
                          <a:latin typeface="+mj-lt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600" u="none" dirty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u="sng" dirty="0">
                          <a:latin typeface="+mj-lt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600" u="none" dirty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u="sng" dirty="0">
                          <a:latin typeface="+mj-lt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600" u="none" dirty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u="sng" dirty="0">
                          <a:latin typeface="+mj-lt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600" u="none" dirty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endParaRPr lang="en-MY" sz="1600" u="sng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T="45702" marB="45702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u="none" dirty="0">
                          <a:latin typeface="+mj-lt"/>
                          <a:cs typeface="Arial" panose="020B0604020202020204" pitchFamily="34" charset="0"/>
                        </a:rPr>
                        <a:t>display six digits in total (including fraction but excluding</a:t>
                      </a:r>
                      <a:r>
                        <a:rPr lang="en-US" sz="1600" u="none" baseline="0" dirty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u="none" baseline="0" dirty="0">
                          <a:latin typeface="+mj-lt"/>
                          <a:cs typeface="Arial" panose="020B0604020202020204" pitchFamily="34" charset="0"/>
                        </a:rPr>
                        <a:t>‘.’</a:t>
                      </a:r>
                      <a:r>
                        <a:rPr lang="en-US" sz="1600" u="none" baseline="0" dirty="0">
                          <a:latin typeface="+mj-lt"/>
                          <a:cs typeface="Arial" panose="020B0604020202020204" pitchFamily="34" charset="0"/>
                        </a:rPr>
                        <a:t>)</a:t>
                      </a:r>
                      <a:endParaRPr lang="en-MY" sz="1600" u="none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T="45702" marB="45702">
                    <a:solidFill>
                      <a:srgbClr val="FFC000"/>
                    </a:solidFill>
                  </a:tcPr>
                </a:tc>
              </a:tr>
              <a:tr h="8228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 err="1">
                          <a:latin typeface="+mj-lt"/>
                          <a:cs typeface="Arial" panose="020B0604020202020204" pitchFamily="34" charset="0"/>
                        </a:rPr>
                        <a:t>setw</a:t>
                      </a:r>
                      <a:r>
                        <a:rPr lang="en-US" sz="1600" dirty="0">
                          <a:latin typeface="+mj-lt"/>
                          <a:cs typeface="Arial" panose="020B0604020202020204" pitchFamily="34" charset="0"/>
                        </a:rPr>
                        <a:t>(2)</a:t>
                      </a:r>
                      <a:endParaRPr lang="en-MY" sz="1600" dirty="0">
                        <a:latin typeface="+mj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600" dirty="0">
                          <a:latin typeface="+mj-lt"/>
                          <a:cs typeface="Arial" panose="020B0604020202020204" pitchFamily="34" charset="0"/>
                        </a:rPr>
                        <a:t>fixed</a:t>
                      </a:r>
                      <a:endParaRPr lang="en-MY" sz="16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T="45702" marB="45702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latin typeface="+mj-lt"/>
                          <a:cs typeface="Arial" panose="020B0604020202020204" pitchFamily="34" charset="0"/>
                        </a:rPr>
                        <a:t>23.4</a:t>
                      </a:r>
                      <a:endParaRPr lang="en-US" sz="16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T="45702" marB="45702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u="sng" dirty="0">
                          <a:latin typeface="+mj-lt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600" u="none" dirty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u="sng" dirty="0">
                          <a:latin typeface="+mj-lt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600" u="none" dirty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u="sng" baseline="0" dirty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u="sng" dirty="0">
                          <a:latin typeface="+mj-lt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sz="1600" u="none" dirty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u="sng" dirty="0">
                          <a:latin typeface="+mj-lt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600" u="none" dirty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u="sng" dirty="0">
                          <a:latin typeface="+mj-lt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600" u="none" dirty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u="sng" dirty="0">
                          <a:latin typeface="+mj-lt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600" u="none" dirty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u="sng" dirty="0">
                          <a:latin typeface="+mj-lt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600" dirty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u="sng" dirty="0">
                          <a:latin typeface="+mj-lt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600" u="none" dirty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u="sng" dirty="0">
                          <a:latin typeface="+mj-lt"/>
                          <a:cs typeface="Arial" panose="020B0604020202020204" pitchFamily="34" charset="0"/>
                        </a:rPr>
                        <a:t>0</a:t>
                      </a:r>
                      <a:endParaRPr lang="en-MY" sz="1600" u="sng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T="45702" marB="45702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u="none" baseline="0" dirty="0">
                          <a:latin typeface="+mj-lt"/>
                          <a:cs typeface="Arial" panose="020B0604020202020204" pitchFamily="34" charset="0"/>
                        </a:rPr>
                        <a:t>fixed() has higher priority than </a:t>
                      </a:r>
                      <a:r>
                        <a:rPr lang="en-US" sz="1600" u="none" baseline="0" dirty="0" err="1">
                          <a:latin typeface="+mj-lt"/>
                          <a:cs typeface="Arial" panose="020B0604020202020204" pitchFamily="34" charset="0"/>
                        </a:rPr>
                        <a:t>setw</a:t>
                      </a:r>
                      <a:r>
                        <a:rPr lang="en-US" sz="1600" u="none" baseline="0" dirty="0">
                          <a:latin typeface="+mj-lt"/>
                          <a:cs typeface="Arial" panose="020B0604020202020204" pitchFamily="34" charset="0"/>
                        </a:rPr>
                        <a:t>(). Six decimal points are  displayed</a:t>
                      </a:r>
                      <a:endParaRPr lang="en-MY" sz="1600" u="none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T="45702" marB="45702">
                    <a:solidFill>
                      <a:srgbClr val="FFC000"/>
                    </a:solidFill>
                  </a:tcPr>
                </a:tc>
              </a:tr>
              <a:tr h="10666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 err="1">
                          <a:latin typeface="+mj-lt"/>
                          <a:cs typeface="Arial" panose="020B0604020202020204" pitchFamily="34" charset="0"/>
                        </a:rPr>
                        <a:t>setw</a:t>
                      </a:r>
                      <a:r>
                        <a:rPr lang="en-US" sz="1600" dirty="0">
                          <a:latin typeface="+mj-lt"/>
                          <a:cs typeface="Arial" panose="020B0604020202020204" pitchFamily="34" charset="0"/>
                        </a:rPr>
                        <a:t>(7)</a:t>
                      </a:r>
                      <a:endParaRPr lang="en-MY" sz="1600" dirty="0">
                        <a:latin typeface="+mj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600" dirty="0">
                          <a:latin typeface="+mj-lt"/>
                          <a:cs typeface="Arial" panose="020B0604020202020204" pitchFamily="34" charset="0"/>
                        </a:rPr>
                        <a:t>fixed</a:t>
                      </a:r>
                      <a:endParaRPr lang="en-US" sz="1600" dirty="0">
                        <a:latin typeface="+mj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600" dirty="0" err="1">
                          <a:latin typeface="+mj-lt"/>
                          <a:cs typeface="Arial" panose="020B0604020202020204" pitchFamily="34" charset="0"/>
                        </a:rPr>
                        <a:t>setprecision</a:t>
                      </a:r>
                      <a:r>
                        <a:rPr lang="en-US" sz="1600" dirty="0">
                          <a:latin typeface="+mj-lt"/>
                          <a:cs typeface="Arial" panose="020B0604020202020204" pitchFamily="34" charset="0"/>
                        </a:rPr>
                        <a:t>(3)</a:t>
                      </a:r>
                      <a:endParaRPr lang="en-MY" sz="16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T="45702" marB="45702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  <a:cs typeface="Arial" panose="020B0604020202020204" pitchFamily="34" charset="0"/>
                        </a:rPr>
                        <a:t>53.456</a:t>
                      </a:r>
                      <a:endParaRPr lang="en-US" sz="16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T="45702" marB="45702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latin typeface="+mj-lt"/>
                          <a:cs typeface="Arial" panose="020B0604020202020204" pitchFamily="34" charset="0"/>
                        </a:rPr>
                        <a:t>_</a:t>
                      </a:r>
                      <a:r>
                        <a:rPr lang="en-US" sz="1600" u="none" dirty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u="sng" dirty="0">
                          <a:latin typeface="+mj-lt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600" u="none" dirty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u="sng" dirty="0">
                          <a:latin typeface="+mj-lt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600" u="none" dirty="0">
                          <a:latin typeface="+mj-lt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600" u="sng" dirty="0">
                          <a:latin typeface="+mj-lt"/>
                          <a:cs typeface="Arial" panose="020B0604020202020204" pitchFamily="34" charset="0"/>
                        </a:rPr>
                        <a:t> . </a:t>
                      </a:r>
                      <a:r>
                        <a:rPr lang="en-US" sz="1600" u="none" baseline="0" dirty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u="sng" dirty="0">
                          <a:latin typeface="+mj-lt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600" u="none" dirty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u="sng" dirty="0">
                          <a:latin typeface="+mj-lt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600" u="none" dirty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u="sng" dirty="0">
                          <a:latin typeface="+mj-lt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sz="1600" u="none" dirty="0"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endParaRPr lang="en-MY" sz="1600" u="sng" dirty="0">
                        <a:latin typeface="+mj-lt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1600" u="sng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T="45702" marB="45702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u="none" dirty="0" err="1">
                          <a:latin typeface="+mj-lt"/>
                          <a:cs typeface="Arial" panose="020B0604020202020204" pitchFamily="34" charset="0"/>
                        </a:rPr>
                        <a:t>setprecision</a:t>
                      </a:r>
                      <a:r>
                        <a:rPr lang="en-US" sz="1600" u="none" dirty="0">
                          <a:latin typeface="+mj-lt"/>
                          <a:cs typeface="Arial" panose="020B0604020202020204" pitchFamily="34" charset="0"/>
                        </a:rPr>
                        <a:t>()</a:t>
                      </a:r>
                      <a:r>
                        <a:rPr lang="en-US" sz="1600" u="none" baseline="0" dirty="0">
                          <a:latin typeface="+mj-lt"/>
                          <a:cs typeface="Arial" panose="020B0604020202020204" pitchFamily="34" charset="0"/>
                        </a:rPr>
                        <a:t> has higher priority over fixed(). Three decimal points displayed. </a:t>
                      </a:r>
                      <a:r>
                        <a:rPr lang="en-US" sz="1600" u="none" baseline="0" dirty="0" err="1">
                          <a:latin typeface="+mj-lt"/>
                          <a:cs typeface="Arial" panose="020B0604020202020204" pitchFamily="34" charset="0"/>
                        </a:rPr>
                        <a:t>setw</a:t>
                      </a:r>
                      <a:r>
                        <a:rPr lang="en-US" sz="1600" u="none" baseline="0" dirty="0">
                          <a:latin typeface="+mj-lt"/>
                          <a:cs typeface="Arial" panose="020B0604020202020204" pitchFamily="34" charset="0"/>
                        </a:rPr>
                        <a:t>(7) allocates 7 spaces</a:t>
                      </a:r>
                      <a:endParaRPr lang="en-MY" sz="1600" u="none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T="45702" marB="45702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371478FC-A071-407A-9479-EE214FB9E602}" type="slidenum">
              <a:rPr lang="en-US" altLang="en-US" sz="1800" b="1">
                <a:solidFill>
                  <a:srgbClr val="F2F2F2"/>
                </a:solidFill>
                <a:latin typeface="Arial" panose="020B0604020202020204" pitchFamily="34" charset="0"/>
              </a:rPr>
            </a:fld>
            <a:endParaRPr lang="en-US" altLang="en-US" sz="1800" b="1">
              <a:solidFill>
                <a:srgbClr val="F2F2F2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Week3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230" y="988695"/>
            <a:ext cx="7024370" cy="598170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</a:rPr>
              <a:t>Formatted Output (cont'd.)</a:t>
            </a:r>
            <a:endParaRPr lang="en-US" sz="32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38BE41E9-08C6-4AAE-B06A-50A221BA84AE}" type="slidenum">
              <a:rPr lang="en-US" altLang="en-US" sz="1800" b="1">
                <a:solidFill>
                  <a:srgbClr val="F2F2F2"/>
                </a:solidFill>
                <a:latin typeface="Arial" panose="020B0604020202020204" pitchFamily="34" charset="0"/>
              </a:rPr>
            </a:fld>
            <a:endParaRPr lang="en-US" altLang="en-US" sz="1800" b="1">
              <a:solidFill>
                <a:srgbClr val="F2F2F2"/>
              </a:solidFill>
              <a:latin typeface="Arial" panose="020B0604020202020204" pitchFamily="34" charset="0"/>
            </a:endParaRPr>
          </a:p>
        </p:txBody>
      </p:sp>
      <p:sp>
        <p:nvSpPr>
          <p:cNvPr id="4096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3663" y="6519863"/>
            <a:ext cx="35020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1731963"/>
            <a:ext cx="675322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580" y="4651375"/>
            <a:ext cx="3775075" cy="1713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4"/>
          <p:cNvSpPr txBox="1"/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Week3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64260"/>
            <a:ext cx="8229600" cy="582613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</a:rPr>
              <a:t>Formatted Output (cont'd.)</a:t>
            </a:r>
            <a:endParaRPr lang="en-US" sz="32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</a:endParaRPr>
          </a:p>
        </p:txBody>
      </p:sp>
      <p:sp>
        <p:nvSpPr>
          <p:cNvPr id="41987" name="TextBox 1"/>
          <p:cNvSpPr txBox="1">
            <a:spLocks noChangeArrowheads="1"/>
          </p:cNvSpPr>
          <p:nvPr/>
        </p:nvSpPr>
        <p:spPr bwMode="auto">
          <a:xfrm>
            <a:off x="516890" y="1652905"/>
            <a:ext cx="8005445" cy="33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#include &lt;iostream&gt;</a:t>
            </a:r>
            <a:endParaRPr lang="en-US" altLang="en-US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#include &lt;iomanip&gt;</a:t>
            </a:r>
            <a:endParaRPr lang="en-US" altLang="en-US" sz="14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int main()</a:t>
            </a:r>
            <a:endParaRPr lang="en-US" altLang="en-US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  <a:endParaRPr lang="en-US" altLang="en-US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float sum =  4 + 12.52 + 145;</a:t>
            </a:r>
            <a:endParaRPr lang="en-US" altLang="en-US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// set total width of display to 6</a:t>
            </a:r>
            <a:endParaRPr lang="en-US" altLang="en-US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std::cout &lt;&lt; </a:t>
            </a:r>
            <a:r>
              <a:rPr lang="en-US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std::</a:t>
            </a: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setw(6) &lt;&lt; 4 &lt;&lt; </a:t>
            </a:r>
            <a:r>
              <a:rPr lang="en-US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std::</a:t>
            </a: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endl            </a:t>
            </a:r>
            <a:endParaRPr lang="en-US" altLang="en-US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&lt;&lt; </a:t>
            </a:r>
            <a:r>
              <a:rPr lang="en-US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std::</a:t>
            </a: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setw(6) &lt;&lt; </a:t>
            </a:r>
            <a:r>
              <a:rPr lang="en-US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std::</a:t>
            </a: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fixed &lt;&lt; </a:t>
            </a:r>
            <a:r>
              <a:rPr lang="en-US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std::</a:t>
            </a: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setprecision(2) </a:t>
            </a:r>
            <a:endParaRPr lang="en-US" altLang="en-US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&lt;&lt; 12.52 &lt;&lt; </a:t>
            </a:r>
            <a:r>
              <a:rPr lang="en-US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std::</a:t>
            </a: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endl</a:t>
            </a:r>
            <a:endParaRPr lang="en-US" altLang="en-US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&lt;&lt; </a:t>
            </a:r>
            <a:r>
              <a:rPr lang="en-US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std::</a:t>
            </a: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setw(6) &lt;&lt; </a:t>
            </a:r>
            <a:r>
              <a:rPr lang="en-US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std::</a:t>
            </a: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setiosflags(</a:t>
            </a:r>
            <a:r>
              <a:rPr lang="en-US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std::</a:t>
            </a: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ios::fixed) </a:t>
            </a:r>
            <a:endParaRPr lang="en-US" altLang="en-US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&lt;&lt; 145 &lt;&lt; </a:t>
            </a:r>
            <a:r>
              <a:rPr lang="en-US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std::</a:t>
            </a: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endl &lt;&lt; "------\n"</a:t>
            </a:r>
            <a:endParaRPr lang="en-US" altLang="en-US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&lt;&lt; sum &lt;&lt; </a:t>
            </a:r>
            <a:r>
              <a:rPr lang="en-US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std::</a:t>
            </a: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endl;</a:t>
            </a:r>
            <a:endParaRPr lang="en-US" altLang="en-US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return 0;</a:t>
            </a:r>
            <a:endParaRPr lang="en-US" altLang="en-US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  <a:endParaRPr lang="en-US" altLang="en-US" sz="14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30E95B26-6734-4FE6-B800-CC71CEC1FCDB}" type="slidenum">
              <a:rPr lang="en-US" altLang="en-US" sz="1800" b="1">
                <a:solidFill>
                  <a:srgbClr val="F2F2F2"/>
                </a:solidFill>
                <a:latin typeface="Arial" panose="020B0604020202020204" pitchFamily="34" charset="0"/>
              </a:rPr>
            </a:fld>
            <a:endParaRPr lang="en-US" altLang="en-US" sz="1800" b="1">
              <a:solidFill>
                <a:srgbClr val="F2F2F2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02890" y="1858645"/>
            <a:ext cx="2731770" cy="337185"/>
            <a:chOff x="4800" y="3790"/>
            <a:chExt cx="4302" cy="531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41991" name="TextBox 2"/>
            <p:cNvSpPr txBox="1">
              <a:spLocks noChangeArrowheads="1"/>
            </p:cNvSpPr>
            <p:nvPr/>
          </p:nvSpPr>
          <p:spPr bwMode="auto">
            <a:xfrm>
              <a:off x="5520" y="3790"/>
              <a:ext cx="3582" cy="531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400">
                  <a:solidFill>
                    <a:schemeClr val="tx2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200">
                  <a:solidFill>
                    <a:schemeClr val="tx2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000">
                  <a:solidFill>
                    <a:schemeClr val="tx2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>
                  <a:solidFill>
                    <a:schemeClr val="tx2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0">
                  <a:ln>
                    <a:noFill/>
                  </a:ln>
                  <a:solidFill>
                    <a:srgbClr val="FF0000"/>
                  </a:solidFill>
                  <a:latin typeface="Cambria Math" panose="02040503050406030204" charset="0"/>
                </a:rPr>
                <a:t>library for manipulators</a:t>
              </a:r>
              <a:endParaRPr lang="en-US" altLang="en-US" sz="1600" b="0">
                <a:ln>
                  <a:noFill/>
                </a:ln>
                <a:solidFill>
                  <a:srgbClr val="FF0000"/>
                </a:solidFill>
                <a:latin typeface="Cambria Math" panose="0204050305040603020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4800" y="4081"/>
              <a:ext cx="720" cy="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4"/>
          <p:cNvSpPr txBox="1"/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Week3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922655" y="4975860"/>
          <a:ext cx="5004435" cy="1499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6962775" imgH="2457450" progId="Paint.Picture">
                  <p:embed/>
                </p:oleObj>
              </mc:Choice>
              <mc:Fallback>
                <p:oleObj name="" r:id="rId1" imgW="6962775" imgH="245745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2655" y="4975860"/>
                        <a:ext cx="5004435" cy="1499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5534660" y="4795520"/>
            <a:ext cx="2984500" cy="5835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sz="1600">
                <a:latin typeface="Cambria Math" panose="02040503050406030204" charset="0"/>
              </a:rPr>
              <a:t>Six spaces allocated inclusive of decimal point  '.'</a:t>
            </a:r>
            <a:endParaRPr lang="en-US" sz="1600">
              <a:latin typeface="Cambria Math" panose="0204050305040603020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1999" y="955040"/>
            <a:ext cx="7696200" cy="80168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</a:rPr>
              <a:t>The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cs typeface="Courier New" panose="02070309020205020404" pitchFamily="49" charset="0"/>
              </a:rPr>
              <a:t>setiosflags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cs typeface="Courier New" panose="02070309020205020404" pitchFamily="49" charset="0"/>
              </a:rPr>
              <a:t>()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</a:rPr>
              <a:t> Manipulator</a:t>
            </a:r>
            <a:endParaRPr lang="en-US" sz="32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</a:endParaRPr>
          </a:p>
        </p:txBody>
      </p:sp>
      <p:sp>
        <p:nvSpPr>
          <p:cNvPr id="44034" name="Rectangle 1027"/>
          <p:cNvSpPr>
            <a:spLocks noGrp="1" noChangeArrowheads="1"/>
          </p:cNvSpPr>
          <p:nvPr>
            <p:ph idx="1"/>
          </p:nvPr>
        </p:nvSpPr>
        <p:spPr>
          <a:xfrm>
            <a:off x="800100" y="1903730"/>
            <a:ext cx="7658100" cy="1142365"/>
          </a:xfrm>
        </p:spPr>
        <p:txBody>
          <a:bodyPr rtlCol="0">
            <a:normAutofit/>
          </a:bodyPr>
          <a:lstStyle/>
          <a:p>
            <a:pPr indent="-274320" fontAlgn="auto">
              <a:spcAft>
                <a:spcPts val="0"/>
              </a:spcAft>
              <a:buBlip>
                <a:blip r:embed="rId1"/>
              </a:buBlip>
              <a:defRPr/>
            </a:pPr>
            <a:r>
              <a:rPr lang="en-US" altLang="en-US" sz="2800" dirty="0">
                <a:latin typeface="Cambria Math" panose="02040503050406030204" charset="0"/>
              </a:rPr>
              <a:t>Field justification manipulator</a:t>
            </a:r>
            <a:endParaRPr lang="en-US" altLang="en-US" sz="2800" dirty="0">
              <a:latin typeface="Cambria Math" panose="02040503050406030204" charset="0"/>
            </a:endParaRPr>
          </a:p>
          <a:p>
            <a:pPr indent="-274320" fontAlgn="auto">
              <a:spcAft>
                <a:spcPts val="0"/>
              </a:spcAft>
              <a:buBlip>
                <a:blip r:embed="rId1"/>
              </a:buBlip>
              <a:defRPr/>
            </a:pPr>
            <a:r>
              <a:rPr lang="en-US" altLang="en-US" sz="2800" dirty="0">
                <a:latin typeface="Cambria Math" panose="02040503050406030204" charset="0"/>
              </a:rPr>
              <a:t>Example: </a:t>
            </a:r>
            <a:endParaRPr lang="en-US" altLang="en-US" sz="2800" dirty="0">
              <a:latin typeface="Cambria Math" panose="02040503050406030204" charset="0"/>
            </a:endParaRPr>
          </a:p>
          <a:p>
            <a:pPr marL="68580" indent="0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en-US" sz="2800" dirty="0">
              <a:latin typeface="Cambria Math" panose="02040503050406030204" charset="0"/>
              <a:cs typeface="Courier New" panose="02070309020205020404" pitchFamily="49" charset="0"/>
            </a:endParaRPr>
          </a:p>
          <a:p>
            <a:pPr marL="68580" indent="0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013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3663" y="6519863"/>
            <a:ext cx="35020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B6900D2F-ABC4-473F-91E8-F2C657C73078}" type="slidenum">
              <a:rPr lang="en-US" altLang="en-US" sz="1800" b="1">
                <a:solidFill>
                  <a:srgbClr val="F2F2F2"/>
                </a:solidFill>
                <a:latin typeface="Arial" panose="020B0604020202020204" pitchFamily="34" charset="0"/>
              </a:rPr>
            </a:fld>
            <a:endParaRPr lang="en-US" altLang="en-US" sz="1800" b="1">
              <a:solidFill>
                <a:srgbClr val="F2F2F2"/>
              </a:solidFill>
              <a:latin typeface="Arial" panose="020B0604020202020204" pitchFamily="34" charset="0"/>
            </a:endParaRPr>
          </a:p>
        </p:txBody>
      </p:sp>
      <p:pic>
        <p:nvPicPr>
          <p:cNvPr id="4301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455" y="4470400"/>
            <a:ext cx="578104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33475" y="5506085"/>
            <a:ext cx="3541395" cy="460375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0000"/>
                </a:solidFill>
              </a:rPr>
              <a:t>| </a:t>
            </a:r>
            <a:r>
              <a:rPr lang="en-US" sz="2400" u="sng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u="sng" dirty="0">
                <a:solidFill>
                  <a:srgbClr val="FF0000"/>
                </a:solidFill>
              </a:rPr>
              <a:t>4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u="sng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u="sng" dirty="0">
                <a:solidFill>
                  <a:srgbClr val="FF0000"/>
                </a:solidFill>
              </a:rPr>
              <a:t>_</a:t>
            </a:r>
            <a:r>
              <a:rPr lang="en-US" sz="2400" dirty="0">
                <a:solidFill>
                  <a:srgbClr val="FF0000"/>
                </a:solidFill>
              </a:rPr>
              <a:t> _ </a:t>
            </a:r>
            <a:r>
              <a:rPr lang="en-US" sz="2400" u="sng" dirty="0">
                <a:solidFill>
                  <a:srgbClr val="FF0000"/>
                </a:solidFill>
              </a:rPr>
              <a:t>_</a:t>
            </a:r>
            <a:r>
              <a:rPr lang="en-US" sz="2400" dirty="0">
                <a:solidFill>
                  <a:srgbClr val="FF0000"/>
                </a:solidFill>
              </a:rPr>
              <a:t> _ </a:t>
            </a:r>
            <a:r>
              <a:rPr lang="en-US" sz="2400" u="sng" dirty="0">
                <a:solidFill>
                  <a:srgbClr val="FF0000"/>
                </a:solidFill>
              </a:rPr>
              <a:t>_</a:t>
            </a:r>
            <a:r>
              <a:rPr lang="en-US" sz="2400" dirty="0">
                <a:solidFill>
                  <a:srgbClr val="FF0000"/>
                </a:solidFill>
              </a:rPr>
              <a:t> _ </a:t>
            </a:r>
            <a:r>
              <a:rPr lang="en-US" sz="2400" u="sng" dirty="0">
                <a:solidFill>
                  <a:srgbClr val="FF0000"/>
                </a:solidFill>
              </a:rPr>
              <a:t>_</a:t>
            </a:r>
            <a:r>
              <a:rPr lang="en-US" sz="2400" dirty="0">
                <a:solidFill>
                  <a:srgbClr val="FF0000"/>
                </a:solidFill>
              </a:rPr>
              <a:t> |</a:t>
            </a:r>
            <a:endParaRPr lang="en-MY" sz="2400" dirty="0">
              <a:solidFill>
                <a:srgbClr val="FF0000"/>
              </a:solidFill>
            </a:endParaRPr>
          </a:p>
        </p:txBody>
      </p:sp>
      <p:sp>
        <p:nvSpPr>
          <p:cNvPr id="10" name="Slide Number Placeholder 4"/>
          <p:cNvSpPr txBox="1"/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Week3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19885" y="6013450"/>
            <a:ext cx="2567940" cy="3683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>
                <a:latin typeface="Cambria Math" panose="02040503050406030204" charset="0"/>
              </a:rPr>
              <a:t>Ten spaces allocated</a:t>
            </a:r>
            <a:endParaRPr lang="en-US">
              <a:latin typeface="Cambria Math" panose="02040503050406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33475" y="3251200"/>
            <a:ext cx="72459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68580" indent="0" algn="l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std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::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&lt;&lt; "|" &lt;&lt;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std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::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setw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(10) 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" indent="0" algn="l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  &lt;&lt;std::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setiosflags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std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::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ios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::left)     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" indent="0" algn="l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  &lt;&lt; 142 &lt;&lt; "|";</a:t>
            </a:r>
            <a:endParaRPr lang="en-US"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98525" y="1392555"/>
            <a:ext cx="7491095" cy="630555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</a:rPr>
              <a:t>The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cs typeface="Courier New" panose="02070309020205020404" pitchFamily="49" charset="0"/>
              </a:rPr>
              <a:t>setiosflags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  <a:cs typeface="Courier New" panose="02070309020205020404" pitchFamily="49" charset="0"/>
              </a:rPr>
              <a:t>( )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</a:rPr>
              <a:t> Manipulator</a:t>
            </a:r>
            <a:endParaRPr lang="en-US" sz="32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</a:endParaRPr>
          </a:p>
        </p:txBody>
      </p:sp>
      <p:grpSp>
        <p:nvGrpSpPr>
          <p:cNvPr id="44035" name="Group 25"/>
          <p:cNvGrpSpPr/>
          <p:nvPr/>
        </p:nvGrpSpPr>
        <p:grpSpPr bwMode="auto">
          <a:xfrm>
            <a:off x="671830" y="2336800"/>
            <a:ext cx="7629525" cy="3194050"/>
            <a:chOff x="1252452" y="2113127"/>
            <a:chExt cx="6629400" cy="2586334"/>
          </a:xfrm>
        </p:grpSpPr>
        <p:pic>
          <p:nvPicPr>
            <p:cNvPr id="44039" name="Picture 1028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452" y="2113127"/>
              <a:ext cx="6629400" cy="2154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40" name="Picture 102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3835" y="4237173"/>
              <a:ext cx="6626630" cy="46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03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3663" y="6519863"/>
            <a:ext cx="35020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E2F372BE-97F5-41CA-A1A7-2B5A7E643869}" type="slidenum">
              <a:rPr lang="en-US" altLang="en-US" sz="1800" b="1">
                <a:solidFill>
                  <a:srgbClr val="F2F2F2"/>
                </a:solidFill>
                <a:latin typeface="Arial" panose="020B0604020202020204" pitchFamily="34" charset="0"/>
              </a:rPr>
            </a:fld>
            <a:endParaRPr lang="en-US" altLang="en-US" sz="1800" b="1">
              <a:solidFill>
                <a:srgbClr val="F2F2F2"/>
              </a:solidFill>
              <a:latin typeface="Arial" panose="020B0604020202020204" pitchFamily="34" charset="0"/>
            </a:endParaRPr>
          </a:p>
        </p:txBody>
      </p:sp>
      <p:sp>
        <p:nvSpPr>
          <p:cNvPr id="10" name="Slide Number Placeholder 4"/>
          <p:cNvSpPr txBox="1"/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Week3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144587"/>
            <a:ext cx="8229600" cy="582613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</a:rPr>
              <a:t>Hexadecimal and Octal I/O</a:t>
            </a:r>
            <a:endParaRPr lang="en-US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</a:endParaRPr>
          </a:p>
        </p:txBody>
      </p:sp>
      <p:sp>
        <p:nvSpPr>
          <p:cNvPr id="45059" name="Rectangle 1027"/>
          <p:cNvSpPr>
            <a:spLocks noGrp="1" noChangeArrowheads="1"/>
          </p:cNvSpPr>
          <p:nvPr>
            <p:ph idx="1"/>
          </p:nvPr>
        </p:nvSpPr>
        <p:spPr>
          <a:xfrm>
            <a:off x="694055" y="1981200"/>
            <a:ext cx="7837170" cy="3851910"/>
          </a:xfrm>
        </p:spPr>
        <p:txBody>
          <a:bodyPr/>
          <a:lstStyle/>
          <a:p>
            <a:pPr>
              <a:buBlip>
                <a:blip r:embed="rId1"/>
              </a:buBlip>
            </a:pPr>
            <a:r>
              <a:rPr lang="en-US" altLang="en-US" sz="2800" dirty="0">
                <a:solidFill>
                  <a:srgbClr val="FF0000"/>
                </a:solidFill>
                <a:latin typeface="Cambria Math" panose="02040503050406030204" charset="0"/>
                <a:cs typeface="Courier New" panose="02070309020205020404" pitchFamily="49" charset="0"/>
              </a:rPr>
              <a:t>oct</a:t>
            </a:r>
            <a:r>
              <a:rPr lang="en-US" altLang="en-US" sz="2800" dirty="0">
                <a:latin typeface="Cambria Math" panose="02040503050406030204" charset="0"/>
              </a:rPr>
              <a:t> and </a:t>
            </a:r>
            <a:r>
              <a:rPr lang="en-US" altLang="en-US" sz="2800" dirty="0">
                <a:solidFill>
                  <a:srgbClr val="FF0000"/>
                </a:solidFill>
                <a:latin typeface="Cambria Math" panose="02040503050406030204" charset="0"/>
                <a:cs typeface="Courier New" panose="02070309020205020404" pitchFamily="49" charset="0"/>
              </a:rPr>
              <a:t>hex</a:t>
            </a:r>
            <a:r>
              <a:rPr lang="en-US" altLang="en-US" sz="2800" dirty="0">
                <a:solidFill>
                  <a:srgbClr val="FF0000"/>
                </a:solidFill>
                <a:latin typeface="Cambria Math" panose="02040503050406030204" charset="0"/>
              </a:rPr>
              <a:t> manipulators </a:t>
            </a:r>
            <a:r>
              <a:rPr lang="en-US" altLang="en-US" sz="2800" dirty="0">
                <a:latin typeface="Cambria Math" panose="02040503050406030204" charset="0"/>
              </a:rPr>
              <a:t>are used for conversions to octal and hexadecimal</a:t>
            </a:r>
            <a:endParaRPr lang="en-US" altLang="en-US" sz="2800" dirty="0">
              <a:latin typeface="Cambria Math" panose="02040503050406030204" charset="0"/>
            </a:endParaRPr>
          </a:p>
          <a:p>
            <a:pPr>
              <a:buBlip>
                <a:blip r:embed="rId1"/>
              </a:buBlip>
            </a:pPr>
            <a:r>
              <a:rPr lang="en-US" altLang="en-US" sz="2800" dirty="0">
                <a:latin typeface="Cambria Math" panose="02040503050406030204" charset="0"/>
              </a:rPr>
              <a:t>Display of integer values in one of three possible numbering systems (</a:t>
            </a:r>
            <a:r>
              <a:rPr lang="en-US" altLang="en-US" sz="2800" dirty="0">
                <a:solidFill>
                  <a:srgbClr val="FF0000"/>
                </a:solidFill>
                <a:latin typeface="Cambria Math" panose="02040503050406030204" charset="0"/>
              </a:rPr>
              <a:t>decimal, octal, and hexadecimal</a:t>
            </a:r>
            <a:r>
              <a:rPr lang="en-US" altLang="en-US" sz="2800" dirty="0">
                <a:latin typeface="Cambria Math" panose="02040503050406030204" charset="0"/>
              </a:rPr>
              <a:t>) doesn’t affect how the number is stored in a computer</a:t>
            </a:r>
            <a:endParaRPr lang="en-US" altLang="en-US" sz="2800" dirty="0">
              <a:latin typeface="Cambria Math" panose="02040503050406030204" charset="0"/>
            </a:endParaRPr>
          </a:p>
          <a:p>
            <a:pPr lvl="1">
              <a:buBlip>
                <a:blip r:embed="rId2"/>
              </a:buBlip>
            </a:pPr>
            <a:r>
              <a:rPr lang="en-US" altLang="en-US" sz="2400" dirty="0">
                <a:latin typeface="Cambria Math" panose="02040503050406030204" charset="0"/>
              </a:rPr>
              <a:t>All numbers are stored by using the computer’s internal codes</a:t>
            </a:r>
            <a:endParaRPr lang="en-US" altLang="en-US" sz="2400" dirty="0">
              <a:latin typeface="Cambria Math" panose="02040503050406030204" charset="0"/>
            </a:endParaRPr>
          </a:p>
        </p:txBody>
      </p:sp>
      <p:sp>
        <p:nvSpPr>
          <p:cNvPr id="45061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3663" y="6519863"/>
            <a:ext cx="35020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38C05E35-23DD-409C-9F0B-FE885D896161}" type="slidenum">
              <a:rPr lang="en-US" altLang="en-US" sz="1800" b="1">
                <a:solidFill>
                  <a:srgbClr val="F2F2F2"/>
                </a:solidFill>
                <a:latin typeface="Arial" panose="020B0604020202020204" pitchFamily="34" charset="0"/>
              </a:rPr>
            </a:fld>
            <a:endParaRPr lang="en-US" altLang="en-US" sz="1800" b="1">
              <a:solidFill>
                <a:srgbClr val="F2F2F2"/>
              </a:solidFill>
              <a:latin typeface="Arial" panose="020B0604020202020204" pitchFamily="34" charset="0"/>
            </a:endParaRPr>
          </a:p>
        </p:txBody>
      </p:sp>
      <p:sp>
        <p:nvSpPr>
          <p:cNvPr id="11" name="Slide Number Placeholder 4"/>
          <p:cNvSpPr txBox="1"/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Week3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2653" y="1252813"/>
            <a:ext cx="8229600" cy="582613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</a:rPr>
              <a:t>Hexadecimal and Octal I/O (cont'd.)</a:t>
            </a:r>
            <a:endParaRPr lang="en-US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</a:endParaRPr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2057400"/>
            <a:ext cx="732155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1905000" y="4724400"/>
            <a:ext cx="914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048000" y="4724400"/>
            <a:ext cx="4572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032125" y="5181600"/>
            <a:ext cx="4572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>
              <a:solidFill>
                <a:srgbClr val="FF0000"/>
              </a:solidFill>
            </a:endParaRPr>
          </a:p>
        </p:txBody>
      </p:sp>
      <p:sp>
        <p:nvSpPr>
          <p:cNvPr id="46089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3663" y="6519863"/>
            <a:ext cx="35020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19CCF7D0-F47A-425B-9D7F-B71D4816F6BB}" type="slidenum">
              <a:rPr lang="en-US" altLang="en-US" sz="1800" b="1">
                <a:solidFill>
                  <a:srgbClr val="F2F2F2"/>
                </a:solidFill>
                <a:latin typeface="Arial" panose="020B0604020202020204" pitchFamily="34" charset="0"/>
              </a:rPr>
            </a:fld>
            <a:endParaRPr lang="en-US" altLang="en-US" sz="1800" b="1">
              <a:solidFill>
                <a:srgbClr val="F2F2F2"/>
              </a:solidFill>
              <a:latin typeface="Arial" panose="020B0604020202020204" pitchFamily="34" charset="0"/>
            </a:endParaRPr>
          </a:p>
        </p:txBody>
      </p:sp>
      <p:sp>
        <p:nvSpPr>
          <p:cNvPr id="11" name="Slide Number Placeholder 4"/>
          <p:cNvSpPr txBox="1"/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Week3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909570" y="3069590"/>
            <a:ext cx="2473325" cy="306705"/>
            <a:chOff x="4800" y="3790"/>
            <a:chExt cx="3895" cy="483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41991" name="TextBox 2"/>
            <p:cNvSpPr txBox="1">
              <a:spLocks noChangeArrowheads="1"/>
            </p:cNvSpPr>
            <p:nvPr/>
          </p:nvSpPr>
          <p:spPr bwMode="auto">
            <a:xfrm>
              <a:off x="5520" y="3790"/>
              <a:ext cx="3175" cy="48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400">
                  <a:solidFill>
                    <a:schemeClr val="tx2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200">
                  <a:solidFill>
                    <a:schemeClr val="tx2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000">
                  <a:solidFill>
                    <a:schemeClr val="tx2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>
                  <a:solidFill>
                    <a:schemeClr val="tx2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>
                  <a:ln>
                    <a:noFill/>
                  </a:ln>
                  <a:solidFill>
                    <a:srgbClr val="FF0000"/>
                  </a:solidFill>
                  <a:latin typeface="Cambria Math" panose="02040503050406030204" charset="0"/>
                </a:rPr>
                <a:t>library for manipulators</a:t>
              </a:r>
              <a:endParaRPr lang="en-US" altLang="en-US" sz="1400" b="0">
                <a:ln>
                  <a:noFill/>
                </a:ln>
                <a:solidFill>
                  <a:srgbClr val="FF0000"/>
                </a:solidFill>
                <a:latin typeface="Cambria Math" panose="0204050305040603020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4800" y="4081"/>
              <a:ext cx="720" cy="0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25160"/>
            <a:ext cx="5334000" cy="5351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3663" y="6519863"/>
            <a:ext cx="35020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919787D2-47A0-4E18-96A8-A06E067060DA}" type="slidenum">
              <a:rPr lang="en-US" altLang="en-US" sz="1800" b="1">
                <a:solidFill>
                  <a:srgbClr val="F2F2F2"/>
                </a:solidFill>
                <a:latin typeface="Arial" panose="020B0604020202020204" pitchFamily="34" charset="0"/>
              </a:rPr>
            </a:fld>
            <a:endParaRPr lang="en-US" altLang="en-US" sz="1800" b="1">
              <a:solidFill>
                <a:srgbClr val="F2F2F2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4"/>
          <p:cNvSpPr txBox="1"/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Week3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63217" y="1527174"/>
            <a:ext cx="8229600" cy="582613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</a:rPr>
              <a:t>Hexadecimal and Octal I/O (cont'd.)</a:t>
            </a:r>
            <a:endParaRPr lang="en-US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</a:endParaRPr>
          </a:p>
        </p:txBody>
      </p:sp>
      <p:pic>
        <p:nvPicPr>
          <p:cNvPr id="4813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0"/>
            <a:ext cx="8142288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23E3866B-A860-4D10-AB3E-5CD78B2D69D2}" type="slidenum">
              <a:rPr lang="en-US" altLang="en-US" sz="1800" b="1">
                <a:solidFill>
                  <a:srgbClr val="F2F2F2"/>
                </a:solidFill>
                <a:latin typeface="Arial" panose="020B0604020202020204" pitchFamily="34" charset="0"/>
              </a:rPr>
            </a:fld>
            <a:endParaRPr lang="en-US" altLang="en-US" sz="1800" b="1">
              <a:solidFill>
                <a:srgbClr val="F2F2F2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Week3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49960"/>
            <a:ext cx="8229600" cy="582613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In-class Activity</a:t>
            </a:r>
            <a:endParaRPr lang="en-US" sz="3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52" name="Slide Number Placeholder 4"/>
          <p:cNvSpPr>
            <a:spLocks noGrp="1"/>
          </p:cNvSpPr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31140" y="147320"/>
            <a:ext cx="32004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Week3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7475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532890"/>
            <a:ext cx="7819390" cy="5126355"/>
          </a:xfrm>
        </p:spPr>
        <p:txBody>
          <a:bodyPr rtlCol="0">
            <a:normAutofit fontScale="70000"/>
          </a:bodyPr>
          <a:lstStyle/>
          <a:p>
            <a:pPr marL="525780" indent="-457200" eaLnBrk="1" fontAlgn="auto" latinLnBrk="0" hangingPunct="1">
              <a:spcBef>
                <a:spcPts val="0"/>
              </a:spcBef>
              <a:spcAft>
                <a:spcPts val="1200"/>
              </a:spcAft>
              <a:buFont typeface="Wingdings" panose="05000000000000000000" charset="0"/>
              <a:buBlip>
                <a:blip r:embed="rId1"/>
              </a:buBlip>
              <a:defRPr/>
            </a:pPr>
            <a:r>
              <a:rPr lang="en-US" altLang="en-US" sz="2800" dirty="0">
                <a:latin typeface="Georgia" panose="02040502050405020303" charset="0"/>
              </a:rPr>
              <a:t>Create a C++ program that requires user input to find the volume of a sphere given the formula:</a:t>
            </a:r>
            <a:endParaRPr lang="en-US" altLang="en-US" sz="2800" dirty="0">
              <a:latin typeface="Georgia" panose="02040502050405020303" charset="0"/>
            </a:endParaRPr>
          </a:p>
          <a:p>
            <a:pPr marL="525780" lvl="1" indent="0" fontAlgn="auto">
              <a:spcAft>
                <a:spcPts val="0"/>
              </a:spcAft>
              <a:buFont typeface="Wingdings" panose="05000000000000000000" charset="0"/>
              <a:buNone/>
              <a:defRPr/>
            </a:pPr>
            <a:r>
              <a:rPr lang="en-US" altLang="en-US" sz="2400" dirty="0">
                <a:latin typeface="Georgia" panose="02040502050405020303" charset="0"/>
              </a:rPr>
              <a:t>           volume of sphere =     4</a:t>
            </a:r>
            <a:r>
              <a:rPr lang="en-US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∏</a:t>
            </a:r>
            <a:endParaRPr lang="en-US" altLang="en-US" sz="2400" dirty="0">
              <a:latin typeface="SimSun" panose="02010600030101010101" pitchFamily="2" charset="-122"/>
              <a:ea typeface="SimSun" panose="02010600030101010101" pitchFamily="2" charset="-122"/>
              <a:sym typeface="+mn-ea"/>
            </a:endParaRPr>
          </a:p>
          <a:p>
            <a:pPr marL="68580" indent="0" fontAlgn="auto">
              <a:spcAft>
                <a:spcPts val="0"/>
              </a:spcAft>
              <a:buFont typeface="Wingdings" panose="05000000000000000000" charset="0"/>
              <a:buNone/>
              <a:defRPr/>
            </a:pPr>
            <a:endParaRPr lang="en-US" altLang="en-US" sz="2400" dirty="0">
              <a:latin typeface="Georgia" panose="02040502050405020303" charset="0"/>
            </a:endParaRPr>
          </a:p>
          <a:p>
            <a:pPr marL="525780" indent="-457200" fontAlgn="auto">
              <a:spcAft>
                <a:spcPts val="0"/>
              </a:spcAft>
              <a:buFont typeface="Wingdings" panose="05000000000000000000" charset="0"/>
              <a:buBlip>
                <a:blip r:embed="rId1"/>
              </a:buBlip>
              <a:defRPr/>
            </a:pPr>
            <a:r>
              <a:rPr lang="en-US" altLang="en-US" sz="2800" dirty="0">
                <a:latin typeface="Georgia" panose="02040502050405020303" charset="0"/>
              </a:rPr>
              <a:t>Algorithm : </a:t>
            </a:r>
            <a:endParaRPr lang="en-US" altLang="en-US" sz="2800" dirty="0">
              <a:latin typeface="Georgia" panose="02040502050405020303" charset="0"/>
            </a:endParaRPr>
          </a:p>
          <a:p>
            <a:pPr marL="982980" lvl="1" indent="-457200" fontAlgn="auto">
              <a:spcAft>
                <a:spcPts val="0"/>
              </a:spcAft>
              <a:buFont typeface="Wingdings" panose="05000000000000000000" charset="0"/>
              <a:buBlip>
                <a:blip r:embed="rId1"/>
              </a:buBlip>
              <a:defRPr/>
            </a:pPr>
            <a:r>
              <a:rPr lang="en-US" altLang="en-US" sz="2400" dirty="0">
                <a:latin typeface="Georgia" panose="02040502050405020303" charset="0"/>
              </a:rPr>
              <a:t>Get the radius(r) of the sphere</a:t>
            </a:r>
            <a:endParaRPr lang="en-US" altLang="en-US" sz="2400" dirty="0">
              <a:latin typeface="Georgia" panose="02040502050405020303" charset="0"/>
            </a:endParaRPr>
          </a:p>
          <a:p>
            <a:pPr marL="982980" lvl="1" indent="-457200" fontAlgn="auto">
              <a:spcAft>
                <a:spcPts val="0"/>
              </a:spcAft>
              <a:buFont typeface="Wingdings" panose="05000000000000000000" charset="0"/>
              <a:buBlip>
                <a:blip r:embed="rId1"/>
              </a:buBlip>
              <a:defRPr/>
            </a:pPr>
            <a:r>
              <a:rPr lang="en-US" altLang="en-US" sz="2400" dirty="0">
                <a:latin typeface="Georgia" panose="02040502050405020303" charset="0"/>
              </a:rPr>
              <a:t>Get the value of pi (</a:t>
            </a:r>
            <a:r>
              <a:rPr lang="en-US" altLang="en-US" sz="2400" dirty="0"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∏)= 3.142</a:t>
            </a:r>
            <a:endParaRPr lang="en-US" altLang="en-US" sz="2400" dirty="0">
              <a:latin typeface="Georgia" panose="02040502050405020303" charset="0"/>
            </a:endParaRPr>
          </a:p>
          <a:p>
            <a:pPr marL="982980" lvl="1" indent="-457200" fontAlgn="auto">
              <a:spcAft>
                <a:spcPts val="0"/>
              </a:spcAft>
              <a:buFont typeface="Wingdings" panose="05000000000000000000" charset="0"/>
              <a:buBlip>
                <a:blip r:embed="rId1"/>
              </a:buBlip>
              <a:defRPr/>
            </a:pPr>
            <a:r>
              <a:rPr lang="en-US" altLang="en-US" sz="2400" dirty="0">
                <a:latin typeface="Georgia" panose="02040502050405020303" charset="0"/>
              </a:rPr>
              <a:t>Calculate the volume using the equation:</a:t>
            </a:r>
            <a:endParaRPr lang="en-US" altLang="en-US" sz="2400" dirty="0">
              <a:latin typeface="Georgia" panose="02040502050405020303" charset="0"/>
            </a:endParaRPr>
          </a:p>
          <a:p>
            <a:pPr marL="457200" lvl="2" indent="0" algn="ctr" fontAlgn="auto">
              <a:spcAft>
                <a:spcPts val="0"/>
              </a:spcAft>
              <a:buFont typeface="Wingdings" panose="05000000000000000000" charset="0"/>
              <a:buNone/>
              <a:defRPr/>
            </a:pPr>
            <a:endParaRPr lang="en-US" altLang="en-US" dirty="0">
              <a:latin typeface="Georgia" panose="02040502050405020303" charset="0"/>
              <a:sym typeface="+mn-ea"/>
            </a:endParaRPr>
          </a:p>
          <a:p>
            <a:pPr marL="457200" lvl="2" indent="0" algn="l" fontAlgn="auto">
              <a:spcAft>
                <a:spcPts val="0"/>
              </a:spcAft>
              <a:buFont typeface="Wingdings" panose="05000000000000000000" charset="0"/>
              <a:buNone/>
              <a:defRPr/>
            </a:pPr>
            <a:r>
              <a:rPr lang="en-US" altLang="en-US" dirty="0">
                <a:solidFill>
                  <a:srgbClr val="0070C0"/>
                </a:solidFill>
                <a:latin typeface="Georgia" panose="02040502050405020303" charset="0"/>
                <a:sym typeface="+mn-ea"/>
              </a:rPr>
              <a:t>           </a:t>
            </a:r>
            <a:r>
              <a:rPr lang="en-US" altLang="en-US" dirty="0">
                <a:solidFill>
                  <a:schemeClr val="tx1"/>
                </a:solidFill>
                <a:latin typeface="Georgia" panose="02040502050405020303" charset="0"/>
                <a:sym typeface="+mn-ea"/>
              </a:rPr>
              <a:t>volume of sphere =     </a:t>
            </a:r>
            <a:r>
              <a:rPr lang="en-US" altLang="en-US" dirty="0">
                <a:latin typeface="Georgia" panose="02040502050405020303" charset="0"/>
                <a:sym typeface="+mn-ea"/>
              </a:rPr>
              <a:t>4</a:t>
            </a:r>
            <a:r>
              <a:rPr lang="en-US" altLang="en-US" dirty="0">
                <a:latin typeface="Arial" panose="020B0604020202020204" pitchFamily="34" charset="0"/>
                <a:sym typeface="+mn-ea"/>
              </a:rPr>
              <a:t>×</a:t>
            </a:r>
            <a:r>
              <a:rPr lang="en-US" altLang="en-US" dirty="0">
                <a:latin typeface="Georgia" panose="02040502050405020303" charset="0"/>
                <a:sym typeface="+mn-ea"/>
              </a:rPr>
              <a:t> </a:t>
            </a: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∏</a:t>
            </a:r>
            <a:r>
              <a:rPr lang="en-US" altLang="en-US" dirty="0">
                <a:latin typeface="Georgia" panose="02040502050405020303" charset="0"/>
                <a:sym typeface="+mn-ea"/>
              </a:rPr>
              <a:t> </a:t>
            </a:r>
            <a:r>
              <a:rPr lang="en-US" altLang="en-US" dirty="0">
                <a:latin typeface="Arial" panose="020B0604020202020204" pitchFamily="34" charset="0"/>
                <a:sym typeface="+mn-ea"/>
              </a:rPr>
              <a:t>×</a:t>
            </a:r>
            <a:endParaRPr lang="en-US" altLang="en-US" dirty="0">
              <a:solidFill>
                <a:schemeClr val="tx1"/>
              </a:solidFill>
              <a:latin typeface="Georgia" panose="02040502050405020303" charset="0"/>
              <a:sym typeface="+mn-ea"/>
            </a:endParaRPr>
          </a:p>
          <a:p>
            <a:pPr marL="525780" lvl="1" indent="0" fontAlgn="auto">
              <a:spcAft>
                <a:spcPts val="0"/>
              </a:spcAft>
              <a:buFont typeface="Wingdings" panose="05000000000000000000" charset="0"/>
              <a:buNone/>
              <a:defRPr/>
            </a:pPr>
            <a:endParaRPr lang="en-US" altLang="en-US" dirty="0">
              <a:solidFill>
                <a:schemeClr val="tx1"/>
              </a:solidFill>
              <a:latin typeface="Georgia" panose="02040502050405020303" charset="0"/>
              <a:sym typeface="+mn-ea"/>
            </a:endParaRPr>
          </a:p>
          <a:p>
            <a:pPr marL="525780" indent="-457200" fontAlgn="auto">
              <a:spcAft>
                <a:spcPts val="0"/>
              </a:spcAft>
              <a:buFont typeface="Wingdings" panose="05000000000000000000" charset="0"/>
              <a:buBlip>
                <a:blip r:embed="rId1"/>
              </a:buBlip>
              <a:defRPr/>
            </a:pPr>
            <a:r>
              <a:rPr lang="en-US" altLang="en-US" sz="2800" dirty="0">
                <a:latin typeface="Georgia" panose="02040502050405020303" charset="0"/>
                <a:sym typeface="+mn-ea"/>
              </a:rPr>
              <a:t>Use the C++ manipulators to do the following:</a:t>
            </a:r>
            <a:endParaRPr lang="en-US" altLang="en-US" sz="1575" dirty="0">
              <a:latin typeface="Georgia" panose="02040502050405020303" charset="0"/>
              <a:sym typeface="+mn-ea"/>
            </a:endParaRPr>
          </a:p>
          <a:p>
            <a:pPr marL="982980" lvl="1" indent="-457200" fontAlgn="auto">
              <a:spcAft>
                <a:spcPts val="0"/>
              </a:spcAft>
              <a:buFont typeface="Wingdings" panose="05000000000000000000" charset="0"/>
              <a:buBlip>
                <a:blip r:embed="rId1"/>
              </a:buBlip>
              <a:defRPr/>
            </a:pPr>
            <a:r>
              <a:rPr lang="en-US" altLang="en-US" sz="2400" dirty="0">
                <a:solidFill>
                  <a:srgbClr val="0F0FB0"/>
                </a:solidFill>
                <a:latin typeface="Georgia" panose="02040502050405020303" charset="0"/>
                <a:sym typeface="+mn-ea"/>
              </a:rPr>
              <a:t>Left-justify </a:t>
            </a:r>
            <a:r>
              <a:rPr lang="en-US" altLang="en-US" sz="2400" dirty="0">
                <a:solidFill>
                  <a:schemeClr val="tx1"/>
                </a:solidFill>
                <a:latin typeface="Georgia" panose="02040502050405020303" charset="0"/>
                <a:sym typeface="+mn-ea"/>
              </a:rPr>
              <a:t>the output results</a:t>
            </a:r>
            <a:endParaRPr lang="en-US" altLang="en-US" sz="2400" dirty="0">
              <a:solidFill>
                <a:schemeClr val="tx1"/>
              </a:solidFill>
              <a:latin typeface="Georgia" panose="02040502050405020303" charset="0"/>
              <a:sym typeface="+mn-ea"/>
            </a:endParaRPr>
          </a:p>
          <a:p>
            <a:pPr marL="982980" lvl="1" indent="-457200" fontAlgn="auto">
              <a:spcAft>
                <a:spcPts val="0"/>
              </a:spcAft>
              <a:buFont typeface="Wingdings" panose="05000000000000000000" charset="0"/>
              <a:buBlip>
                <a:blip r:embed="rId1"/>
              </a:buBlip>
              <a:defRPr/>
            </a:pPr>
            <a:r>
              <a:rPr lang="en-US" altLang="en-US" sz="2400" dirty="0">
                <a:latin typeface="Georgia" panose="02040502050405020303" charset="0"/>
                <a:sym typeface="+mn-ea"/>
              </a:rPr>
              <a:t>Display the results with </a:t>
            </a:r>
            <a:r>
              <a:rPr lang="en-US" altLang="en-US" sz="2400" dirty="0">
                <a:solidFill>
                  <a:srgbClr val="0F0FB0"/>
                </a:solidFill>
                <a:latin typeface="Georgia" panose="02040502050405020303" charset="0"/>
                <a:sym typeface="+mn-ea"/>
              </a:rPr>
              <a:t>4</a:t>
            </a:r>
            <a:r>
              <a:rPr lang="en-US" altLang="en-US" sz="2400" dirty="0">
                <a:solidFill>
                  <a:srgbClr val="0F0FB0"/>
                </a:solidFill>
                <a:latin typeface="Georgia" panose="02040502050405020303" charset="0"/>
                <a:sym typeface="+mn-ea"/>
              </a:rPr>
              <a:t> precision values</a:t>
            </a:r>
            <a:r>
              <a:rPr lang="en-US" altLang="en-US" sz="2400" dirty="0">
                <a:latin typeface="Georgia" panose="02040502050405020303" charset="0"/>
                <a:sym typeface="+mn-ea"/>
              </a:rPr>
              <a:t> only</a:t>
            </a:r>
            <a:endParaRPr lang="en-US" altLang="en-US" sz="2400" dirty="0">
              <a:solidFill>
                <a:schemeClr val="tx1"/>
              </a:solidFill>
              <a:latin typeface="Georgia" panose="02040502050405020303" charset="0"/>
              <a:sym typeface="+mn-ea"/>
            </a:endParaRPr>
          </a:p>
        </p:txBody>
      </p:sp>
      <p:graphicFrame>
        <p:nvGraphicFramePr>
          <p:cNvPr id="13" name="Object 12"/>
          <p:cNvGraphicFramePr/>
          <p:nvPr/>
        </p:nvGraphicFramePr>
        <p:xfrm>
          <a:off x="4090035" y="2260600"/>
          <a:ext cx="138430" cy="560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2" imgW="190500" imgH="444500" progId="Equation.KSEE3">
                  <p:embed/>
                </p:oleObj>
              </mc:Choice>
              <mc:Fallback>
                <p:oleObj name="" r:id="rId2" imgW="190500" imgH="444500" progId="Equation.KSEE3">
                  <p:embed/>
                  <p:pic>
                    <p:nvPicPr>
                      <p:cNvPr id="0" name="Picture 1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90035" y="2260600"/>
                        <a:ext cx="138430" cy="560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/>
          <p:nvPr/>
        </p:nvGraphicFramePr>
        <p:xfrm>
          <a:off x="4625340" y="4457700"/>
          <a:ext cx="138430" cy="560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4" imgW="190500" imgH="444500" progId="Equation.KSEE3">
                  <p:embed/>
                </p:oleObj>
              </mc:Choice>
              <mc:Fallback>
                <p:oleObj name="" r:id="rId4" imgW="190500" imgH="444500" progId="Equation.KSEE3">
                  <p:embed/>
                  <p:pic>
                    <p:nvPicPr>
                      <p:cNvPr id="0" name="Picture 1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25340" y="4457700"/>
                        <a:ext cx="138430" cy="560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/>
          <p:nvPr/>
        </p:nvGraphicFramePr>
        <p:xfrm>
          <a:off x="5512435" y="2195195"/>
          <a:ext cx="1982470" cy="2125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1981200" imgH="2124075" progId="Paint.Picture">
                  <p:embed/>
                </p:oleObj>
              </mc:Choice>
              <mc:Fallback>
                <p:oleObj name="" r:id="rId5" imgW="1981200" imgH="2124075" progId="Paint.Picture">
                  <p:embed/>
                  <p:pic>
                    <p:nvPicPr>
                      <p:cNvPr id="0" name="Picture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12435" y="2195195"/>
                        <a:ext cx="1982470" cy="2125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898" y="1168524"/>
            <a:ext cx="7467600" cy="767080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</a:rPr>
              <a:t>Assignment Operators (cont'd.)</a:t>
            </a:r>
            <a:endParaRPr lang="en-US" sz="32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821690" y="2089785"/>
            <a:ext cx="7586980" cy="3934460"/>
          </a:xfrm>
        </p:spPr>
        <p:txBody>
          <a:bodyPr/>
          <a:lstStyle/>
          <a:p>
            <a:pPr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en-US" sz="2800" dirty="0">
                <a:solidFill>
                  <a:srgbClr val="FF0000"/>
                </a:solidFill>
                <a:latin typeface="Cambria Math" panose="02040503050406030204" charset="0"/>
              </a:rPr>
              <a:t>Operand</a:t>
            </a:r>
            <a:r>
              <a:rPr lang="en-US" altLang="en-US" sz="2800" dirty="0">
                <a:latin typeface="Cambria Math" panose="02040503050406030204" charset="0"/>
              </a:rPr>
              <a:t> to </a:t>
            </a:r>
            <a:r>
              <a:rPr lang="en-US" altLang="en-US" sz="2800" dirty="0">
                <a:solidFill>
                  <a:srgbClr val="FF0000"/>
                </a:solidFill>
                <a:latin typeface="Cambria Math" panose="02040503050406030204" charset="0"/>
              </a:rPr>
              <a:t>right of </a:t>
            </a:r>
            <a:r>
              <a:rPr lang="en-US" altLang="en-US" sz="2800" b="1" dirty="0">
                <a:solidFill>
                  <a:srgbClr val="FF0000"/>
                </a:solidFill>
                <a:latin typeface="Cambria Math" panose="02040503050406030204" charset="0"/>
              </a:rPr>
              <a:t>=</a:t>
            </a:r>
            <a:r>
              <a:rPr lang="en-US" altLang="en-US" sz="2800" dirty="0">
                <a:solidFill>
                  <a:srgbClr val="FF0000"/>
                </a:solidFill>
                <a:latin typeface="Cambria Math" panose="02040503050406030204" charset="0"/>
              </a:rPr>
              <a:t> sign </a:t>
            </a:r>
            <a:r>
              <a:rPr lang="en-US" altLang="en-US" sz="2800" dirty="0">
                <a:latin typeface="Cambria Math" panose="02040503050406030204" charset="0"/>
              </a:rPr>
              <a:t>can be:</a:t>
            </a:r>
            <a:endParaRPr lang="en-US" altLang="en-US" sz="2800" dirty="0">
              <a:latin typeface="Cambria Math" panose="02040503050406030204" charset="0"/>
            </a:endParaRPr>
          </a:p>
          <a:p>
            <a:pPr lvl="1"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400" dirty="0">
                <a:latin typeface="Cambria Math" panose="02040503050406030204" charset="0"/>
              </a:rPr>
              <a:t>A </a:t>
            </a:r>
            <a:r>
              <a:rPr lang="en-US" altLang="en-US" sz="2400" dirty="0">
                <a:solidFill>
                  <a:srgbClr val="FF0000"/>
                </a:solidFill>
                <a:latin typeface="Cambria Math" panose="02040503050406030204" charset="0"/>
              </a:rPr>
              <a:t>constant</a:t>
            </a:r>
            <a:endParaRPr lang="en-US" altLang="en-US" sz="2400" dirty="0">
              <a:solidFill>
                <a:srgbClr val="FF0000"/>
              </a:solidFill>
              <a:latin typeface="Cambria Math" panose="02040503050406030204" charset="0"/>
            </a:endParaRPr>
          </a:p>
          <a:p>
            <a:pPr lvl="1"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400" dirty="0">
                <a:latin typeface="Cambria Math" panose="02040503050406030204" charset="0"/>
              </a:rPr>
              <a:t>A </a:t>
            </a:r>
            <a:r>
              <a:rPr lang="en-US" altLang="en-US" sz="2400" dirty="0">
                <a:solidFill>
                  <a:srgbClr val="FF0000"/>
                </a:solidFill>
                <a:latin typeface="Cambria Math" panose="02040503050406030204" charset="0"/>
              </a:rPr>
              <a:t>variable</a:t>
            </a:r>
            <a:endParaRPr lang="en-US" altLang="en-US" sz="2400" dirty="0">
              <a:solidFill>
                <a:srgbClr val="FF0000"/>
              </a:solidFill>
              <a:latin typeface="Cambria Math" panose="02040503050406030204" charset="0"/>
            </a:endParaRPr>
          </a:p>
          <a:p>
            <a:pPr lvl="1"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400" dirty="0">
                <a:latin typeface="Cambria Math" panose="02040503050406030204" charset="0"/>
              </a:rPr>
              <a:t>A valid </a:t>
            </a:r>
            <a:r>
              <a:rPr lang="en-US" altLang="en-US" sz="2400" dirty="0">
                <a:solidFill>
                  <a:srgbClr val="FF0000"/>
                </a:solidFill>
                <a:latin typeface="Cambria Math" panose="02040503050406030204" charset="0"/>
              </a:rPr>
              <a:t>C++ expression</a:t>
            </a:r>
            <a:endParaRPr lang="en-US" altLang="en-US" sz="2400" dirty="0">
              <a:solidFill>
                <a:srgbClr val="FF0000"/>
              </a:solidFill>
              <a:latin typeface="Cambria Math" panose="02040503050406030204" charset="0"/>
            </a:endParaRPr>
          </a:p>
          <a:p>
            <a:pPr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en-US" sz="2800" dirty="0">
                <a:latin typeface="Cambria Math" panose="02040503050406030204" charset="0"/>
              </a:rPr>
              <a:t>Operand to </a:t>
            </a:r>
            <a:r>
              <a:rPr lang="en-US" altLang="en-US" sz="2800" dirty="0">
                <a:solidFill>
                  <a:srgbClr val="FF0000"/>
                </a:solidFill>
                <a:latin typeface="Cambria Math" panose="02040503050406030204" charset="0"/>
              </a:rPr>
              <a:t>left of = sign </a:t>
            </a:r>
            <a:r>
              <a:rPr lang="en-US" altLang="en-US" sz="2800" b="1" u="sng" dirty="0">
                <a:latin typeface="Cambria Math" panose="02040503050406030204" charset="0"/>
              </a:rPr>
              <a:t>must be </a:t>
            </a:r>
            <a:r>
              <a:rPr lang="en-US" altLang="en-US" sz="2800" dirty="0">
                <a:latin typeface="Cambria Math" panose="02040503050406030204" charset="0"/>
              </a:rPr>
              <a:t>a </a:t>
            </a:r>
            <a:r>
              <a:rPr lang="en-US" altLang="en-US" sz="2800" dirty="0">
                <a:solidFill>
                  <a:srgbClr val="FF0000"/>
                </a:solidFill>
                <a:latin typeface="Cambria Math" panose="02040503050406030204" charset="0"/>
              </a:rPr>
              <a:t>variable</a:t>
            </a:r>
            <a:endParaRPr lang="en-US" altLang="en-US" sz="2800" dirty="0">
              <a:solidFill>
                <a:srgbClr val="FF0000"/>
              </a:solidFill>
              <a:latin typeface="Cambria Math" panose="02040503050406030204" charset="0"/>
            </a:endParaRPr>
          </a:p>
          <a:p>
            <a:pPr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en-US" sz="2800" dirty="0">
                <a:latin typeface="Cambria Math" panose="02040503050406030204" charset="0"/>
              </a:rPr>
              <a:t>If operand on right side is an expression:</a:t>
            </a:r>
            <a:endParaRPr lang="en-US" altLang="en-US" sz="2800" dirty="0">
              <a:latin typeface="Cambria Math" panose="0204050305040603020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Cambria Math" panose="02040503050406030204" charset="0"/>
              </a:rPr>
              <a:t>All variables in expression </a:t>
            </a:r>
            <a:r>
              <a:rPr lang="en-US" altLang="en-US" sz="2400" u="sng" dirty="0">
                <a:latin typeface="Cambria Math" panose="02040503050406030204" charset="0"/>
              </a:rPr>
              <a:t>must have a value </a:t>
            </a:r>
            <a:r>
              <a:rPr lang="en-US" altLang="en-US" sz="2400" dirty="0">
                <a:latin typeface="Cambria Math" panose="02040503050406030204" charset="0"/>
              </a:rPr>
              <a:t>to get a valid result from the assignment</a:t>
            </a:r>
            <a:endParaRPr lang="en-US" altLang="en-US" sz="2400" dirty="0">
              <a:latin typeface="Cambria Math" panose="0204050305040603020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6369685" y="2362200"/>
            <a:ext cx="457200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3663" y="6519863"/>
            <a:ext cx="35020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95C5F604-8B50-4AF7-85CA-FF4BEB2232D6}" type="slidenum">
              <a:rPr lang="en-US" altLang="en-US" sz="1800" b="1">
                <a:solidFill>
                  <a:srgbClr val="F2F2F2"/>
                </a:solidFill>
                <a:latin typeface="Arial" panose="020B0604020202020204" pitchFamily="34" charset="0"/>
              </a:rPr>
            </a:fld>
            <a:endParaRPr lang="en-US" altLang="en-US" sz="1800" b="1">
              <a:solidFill>
                <a:srgbClr val="F2F2F2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Week3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133475"/>
            <a:ext cx="7467600" cy="648970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Operators (cont'd.)</a:t>
            </a:r>
            <a:endParaRPr lang="en-US" sz="32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26210" y="1960632"/>
            <a:ext cx="8229600" cy="4668768"/>
          </a:xfrm>
        </p:spPr>
        <p:txBody>
          <a:bodyPr rtlCol="0">
            <a:normAutofit/>
          </a:bodyPr>
          <a:lstStyle/>
          <a:p>
            <a:pPr marL="274320" indent="-274320"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FF0000"/>
                </a:solidFill>
              </a:rPr>
              <a:t>Expression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FF0000"/>
                </a:solidFill>
              </a:rPr>
              <a:t>combination of constants and variables</a:t>
            </a:r>
            <a:r>
              <a:rPr lang="en-US" sz="2800" dirty="0"/>
              <a:t> that can be evaluated</a:t>
            </a:r>
            <a:endParaRPr lang="en-US" sz="2800" dirty="0"/>
          </a:p>
          <a:p>
            <a:pPr marL="640080" lvl="1" indent="-274320" fontAlgn="auto">
              <a:spcAft>
                <a:spcPts val="0"/>
              </a:spcAft>
              <a:defRPr/>
            </a:pPr>
            <a:r>
              <a:rPr lang="en-US" sz="2400" dirty="0"/>
              <a:t>Examples:</a:t>
            </a:r>
            <a:endParaRPr lang="en-US" sz="2400" dirty="0"/>
          </a:p>
          <a:p>
            <a:pPr lvl="2"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3 + 7;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 = 15 –6;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 = .05 * 14.6;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tally = count + 1;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fontAlgn="auto">
              <a:spcAft>
                <a:spcPts val="0"/>
              </a:spcAft>
              <a:defRPr/>
            </a:pP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newtotal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18.3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+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 = sum / items;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slope = (y2 – y1) / (x2 – x1); 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58089" y="5094357"/>
            <a:ext cx="1525587" cy="368300"/>
            <a:chOff x="5745163" y="4648200"/>
            <a:chExt cx="1525587" cy="368300"/>
          </a:xfrm>
        </p:grpSpPr>
        <p:cxnSp>
          <p:nvCxnSpPr>
            <p:cNvPr id="4" name="Straight Arrow Connector 3"/>
            <p:cNvCxnSpPr/>
            <p:nvPr/>
          </p:nvCxnSpPr>
          <p:spPr>
            <a:xfrm flipH="1">
              <a:off x="5745163" y="4876800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09" name="TextBox 6"/>
            <p:cNvSpPr txBox="1">
              <a:spLocks noChangeArrowheads="1"/>
            </p:cNvSpPr>
            <p:nvPr/>
          </p:nvSpPr>
          <p:spPr bwMode="auto">
            <a:xfrm>
              <a:off x="6278563" y="4648200"/>
              <a:ext cx="99218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400">
                  <a:solidFill>
                    <a:schemeClr val="tx2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200">
                  <a:solidFill>
                    <a:schemeClr val="tx2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000">
                  <a:solidFill>
                    <a:schemeClr val="tx2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>
                  <a:solidFill>
                    <a:schemeClr val="tx2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variable</a:t>
              </a:r>
              <a:endParaRPr lang="en-MY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496434" y="4655379"/>
            <a:ext cx="3360738" cy="573087"/>
            <a:chOff x="4267200" y="4259263"/>
            <a:chExt cx="3360738" cy="573087"/>
          </a:xfrm>
        </p:grpSpPr>
        <p:cxnSp>
          <p:nvCxnSpPr>
            <p:cNvPr id="11" name="Straight Arrow Connector 10"/>
            <p:cNvCxnSpPr>
              <a:stCxn id="21511" idx="1"/>
            </p:cNvCxnSpPr>
            <p:nvPr/>
          </p:nvCxnSpPr>
          <p:spPr>
            <a:xfrm flipH="1">
              <a:off x="4267200" y="4443413"/>
              <a:ext cx="1482725" cy="3889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11" name="TextBox 13"/>
            <p:cNvSpPr txBox="1">
              <a:spLocks noChangeArrowheads="1"/>
            </p:cNvSpPr>
            <p:nvPr/>
          </p:nvSpPr>
          <p:spPr bwMode="auto">
            <a:xfrm>
              <a:off x="5749925" y="4259263"/>
              <a:ext cx="187801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400">
                  <a:solidFill>
                    <a:schemeClr val="tx2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200">
                  <a:solidFill>
                    <a:schemeClr val="tx2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2000">
                  <a:solidFill>
                    <a:schemeClr val="tx2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>
                  <a:solidFill>
                    <a:schemeClr val="tx2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Wingdings 2" panose="05020102010507070707" pitchFamily="18" charset="2"/>
                <a:buChar char=""/>
                <a:defRPr sz="1600">
                  <a:solidFill>
                    <a:schemeClr val="tx2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constant (literal)</a:t>
              </a:r>
              <a:endParaRPr lang="en-MY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1513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B917D63B-AB5A-42D0-94FC-3331E9AD679F}" type="slidenum">
              <a:rPr lang="en-US" altLang="en-US" sz="1800" b="1">
                <a:solidFill>
                  <a:srgbClr val="F2F2F2"/>
                </a:solidFill>
                <a:latin typeface="Arial" panose="020B0604020202020204" pitchFamily="34" charset="0"/>
              </a:rPr>
            </a:fld>
            <a:endParaRPr lang="en-US" altLang="en-US" sz="1800" b="1">
              <a:solidFill>
                <a:srgbClr val="F2F2F2"/>
              </a:solidFill>
              <a:latin typeface="Arial" panose="020B0604020202020204" pitchFamily="34" charset="0"/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Week3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46931" y="1007745"/>
            <a:ext cx="7467600" cy="561975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Operators (cont'd.)</a:t>
            </a:r>
            <a:endParaRPr lang="en-US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1635125"/>
            <a:ext cx="8212137" cy="476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1600200" y="44196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sp>
        <p:nvSpPr>
          <p:cNvPr id="7" name="Oval 6"/>
          <p:cNvSpPr/>
          <p:nvPr/>
        </p:nvSpPr>
        <p:spPr>
          <a:xfrm>
            <a:off x="1524000" y="46482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MY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514600" y="45339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276600" y="4881563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24200" y="4386263"/>
            <a:ext cx="950913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constant</a:t>
            </a:r>
            <a:endParaRPr lang="en-MY" sz="1600" b="1" dirty="0">
              <a:solidFill>
                <a:srgbClr val="FF000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0" y="4691063"/>
            <a:ext cx="3414713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expression (2 or more variables) </a:t>
            </a:r>
            <a:endParaRPr lang="en-MY" sz="1600" b="1" dirty="0">
              <a:solidFill>
                <a:srgbClr val="FF000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2539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3663" y="6519863"/>
            <a:ext cx="35020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75688" y="6381750"/>
            <a:ext cx="468312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6AFBF2EA-9FBD-490B-8DE2-630DCFB117C2}" type="slidenum">
              <a:rPr lang="en-US" altLang="en-US" sz="1800" b="1">
                <a:solidFill>
                  <a:srgbClr val="F2F2F2"/>
                </a:solidFill>
                <a:latin typeface="Arial" panose="020B0604020202020204" pitchFamily="34" charset="0"/>
              </a:rPr>
            </a:fld>
            <a:endParaRPr lang="en-US" altLang="en-US" sz="1800" b="1">
              <a:solidFill>
                <a:srgbClr val="F2F2F2"/>
              </a:solidFill>
              <a:latin typeface="Arial" panose="020B0604020202020204" pitchFamily="34" charset="0"/>
            </a:endParaRPr>
          </a:p>
        </p:txBody>
      </p:sp>
      <p:sp>
        <p:nvSpPr>
          <p:cNvPr id="14" name="Slide Number Placeholder 4"/>
          <p:cNvSpPr txBox="1"/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Week3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6287" y="1087756"/>
            <a:ext cx="7467600" cy="705167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Coercion</a:t>
            </a:r>
            <a:endParaRPr lang="en-US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246630"/>
            <a:ext cx="7543800" cy="3970020"/>
          </a:xfrm>
        </p:spPr>
        <p:txBody>
          <a:bodyPr rtlCol="0">
            <a:normAutofit fontScale="77500" lnSpcReduction="20000"/>
          </a:bodyPr>
          <a:lstStyle/>
          <a:p>
            <a:pPr marL="274320" indent="-274320" fontAlgn="auto">
              <a:spcAft>
                <a:spcPts val="0"/>
              </a:spcAft>
              <a:buFont typeface="Wingdings" panose="05000000000000000000"/>
              <a:buBlip>
                <a:blip r:embed="rId1"/>
              </a:buBlip>
              <a:defRPr/>
            </a:pPr>
            <a:r>
              <a:rPr lang="en-US" dirty="0">
                <a:solidFill>
                  <a:srgbClr val="FF0000"/>
                </a:solidFill>
              </a:rPr>
              <a:t>Value on  right side </a:t>
            </a:r>
            <a:r>
              <a:rPr lang="en-US" dirty="0">
                <a:solidFill>
                  <a:srgbClr val="002060"/>
                </a:solidFill>
              </a:rPr>
              <a:t>of a C++ expression </a:t>
            </a:r>
            <a:r>
              <a:rPr lang="en-US" dirty="0">
                <a:solidFill>
                  <a:srgbClr val="FF0000"/>
                </a:solidFill>
              </a:rPr>
              <a:t>is converted to data type of variable on the left side</a:t>
            </a:r>
            <a:endParaRPr lang="en-US" dirty="0">
              <a:solidFill>
                <a:srgbClr val="FF0000"/>
              </a:solidFill>
            </a:endParaRPr>
          </a:p>
          <a:p>
            <a:pPr marL="0" indent="0" fontAlgn="auto">
              <a:spcAft>
                <a:spcPts val="0"/>
              </a:spcAft>
              <a:buFont typeface="Wingdings" panose="05000000000000000000"/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274320" indent="-274320" fontAlgn="auto">
              <a:spcAft>
                <a:spcPts val="0"/>
              </a:spcAft>
              <a:buFont typeface="Wingdings" panose="05000000000000000000"/>
              <a:buBlip>
                <a:blip r:embed="rId1"/>
              </a:buBlip>
              <a:defRPr/>
            </a:pPr>
            <a:r>
              <a:rPr lang="en-US" dirty="0"/>
              <a:t>Example:</a:t>
            </a:r>
            <a:endParaRPr lang="en-US" dirty="0"/>
          </a:p>
          <a:p>
            <a:pPr marL="640080" lvl="1" indent="-274320" fontAlgn="auto">
              <a:spcAft>
                <a:spcPts val="0"/>
              </a:spcAft>
              <a:buFont typeface="Wingdings 2" panose="05020102010507070707"/>
              <a:buBlip>
                <a:blip r:embed="rId2"/>
              </a:buBlip>
              <a:defRPr/>
            </a:pPr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temp</a:t>
            </a:r>
            <a:r>
              <a:rPr lang="en-US" dirty="0"/>
              <a:t> is an </a:t>
            </a:r>
            <a:r>
              <a:rPr lang="en-US" dirty="0">
                <a:solidFill>
                  <a:srgbClr val="FF0000"/>
                </a:solidFill>
              </a:rPr>
              <a:t>integer</a:t>
            </a:r>
            <a:r>
              <a:rPr lang="en-US" dirty="0"/>
              <a:t> variable (</a:t>
            </a:r>
            <a:r>
              <a:rPr lang="en-US" b="1" dirty="0" err="1"/>
              <a:t>int</a:t>
            </a:r>
            <a:r>
              <a:rPr lang="en-US" b="1" dirty="0"/>
              <a:t> temp</a:t>
            </a:r>
            <a:r>
              <a:rPr lang="en-US" dirty="0"/>
              <a:t>), the assignment</a:t>
            </a:r>
            <a:endParaRPr lang="en-US" dirty="0"/>
          </a:p>
          <a:p>
            <a:pPr marL="1371600" lvl="3" indent="0" fontAlgn="auto">
              <a:spcAft>
                <a:spcPts val="0"/>
              </a:spcAft>
              <a:buClr>
                <a:schemeClr val="accent1">
                  <a:tint val="60000"/>
                </a:schemeClr>
              </a:buClr>
              <a:buFontTx/>
              <a:buNone/>
              <a:defRPr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temp = 25.89;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 fontAlgn="auto">
              <a:spcAft>
                <a:spcPts val="0"/>
              </a:spcAft>
              <a:buClr>
                <a:schemeClr val="accent1">
                  <a:tint val="60000"/>
                </a:schemeClr>
              </a:buClr>
              <a:buFontTx/>
              <a:buNone/>
              <a:defRPr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6600" lvl="1" indent="0" fontAlgn="auto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causes integer value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dirty="0">
                <a:solidFill>
                  <a:srgbClr val="FF0000"/>
                </a:solidFill>
              </a:rPr>
              <a:t> to be stored in </a:t>
            </a:r>
            <a:r>
              <a:rPr lang="en-US" dirty="0"/>
              <a:t>integer variable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endParaRPr lang="en-US" dirty="0"/>
          </a:p>
        </p:txBody>
      </p:sp>
      <p:sp>
        <p:nvSpPr>
          <p:cNvPr id="23557" name="Footer Placeholder 3"/>
          <p:cNvSpPr txBox="1"/>
          <p:nvPr/>
        </p:nvSpPr>
        <p:spPr bwMode="auto">
          <a:xfrm>
            <a:off x="5173663" y="6519863"/>
            <a:ext cx="3502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75688" y="6381750"/>
            <a:ext cx="468312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452E44C5-3598-40A5-846D-13847D0260AD}" type="slidenum">
              <a:rPr lang="en-US" altLang="en-US" sz="1800" b="1">
                <a:solidFill>
                  <a:srgbClr val="F2F2F2"/>
                </a:solidFill>
                <a:latin typeface="Arial" panose="020B0604020202020204" pitchFamily="34" charset="0"/>
              </a:rPr>
            </a:fld>
            <a:endParaRPr lang="en-US" altLang="en-US" sz="1800" b="1">
              <a:solidFill>
                <a:srgbClr val="F2F2F2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Week3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057400"/>
            <a:ext cx="3124200" cy="17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35438"/>
            <a:ext cx="64071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5588"/>
            <a:ext cx="422275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Box 2"/>
          <p:cNvSpPr txBox="1">
            <a:spLocks noChangeArrowheads="1"/>
          </p:cNvSpPr>
          <p:nvPr/>
        </p:nvSpPr>
        <p:spPr bwMode="auto">
          <a:xfrm>
            <a:off x="5815013" y="2768600"/>
            <a:ext cx="1133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Program</a:t>
            </a:r>
            <a:endParaRPr lang="en-MY" altLang="en-US" sz="1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4583" name="TextBox 10"/>
          <p:cNvSpPr txBox="1">
            <a:spLocks noChangeArrowheads="1"/>
          </p:cNvSpPr>
          <p:nvPr/>
        </p:nvSpPr>
        <p:spPr bwMode="auto">
          <a:xfrm>
            <a:off x="5021263" y="5449888"/>
            <a:ext cx="3688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Output : Decimal values ignored</a:t>
            </a:r>
            <a:endParaRPr lang="en-MY" altLang="en-US" sz="1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4584" name="TextBox 11"/>
          <p:cNvSpPr txBox="1">
            <a:spLocks noChangeArrowheads="1"/>
          </p:cNvSpPr>
          <p:nvPr/>
        </p:nvSpPr>
        <p:spPr bwMode="auto">
          <a:xfrm>
            <a:off x="7092950" y="4375150"/>
            <a:ext cx="1517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Compilation</a:t>
            </a:r>
            <a:endParaRPr lang="en-US" altLang="en-US" sz="1800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Warning</a:t>
            </a:r>
            <a:endParaRPr lang="en-MY" altLang="en-US" sz="1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458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3663" y="6519863"/>
            <a:ext cx="35020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4"/>
          <p:cNvSpPr txBox="1"/>
          <p:nvPr/>
        </p:nvSpPr>
        <p:spPr bwMode="auto">
          <a:xfrm>
            <a:off x="8675688" y="6381750"/>
            <a:ext cx="4683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18C7F05D-6F60-4EBE-9CBE-A23212F1D212}" type="slidenum">
              <a:rPr lang="en-US" altLang="en-US" sz="1800" b="1">
                <a:solidFill>
                  <a:srgbClr val="F2F2F2"/>
                </a:solidFill>
                <a:latin typeface="Arial" panose="020B0604020202020204" pitchFamily="34" charset="0"/>
              </a:rPr>
            </a:fld>
            <a:endParaRPr lang="en-US" altLang="en-US" sz="1800" b="1">
              <a:solidFill>
                <a:srgbClr val="F2F2F2"/>
              </a:solidFill>
              <a:latin typeface="Arial" panose="020B0604020202020204" pitchFamily="34" charset="0"/>
            </a:endParaRPr>
          </a:p>
        </p:txBody>
      </p:sp>
      <p:sp>
        <p:nvSpPr>
          <p:cNvPr id="12" name="Slide Number Placeholder 4"/>
          <p:cNvSpPr txBox="1"/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Week3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606287" y="1087756"/>
            <a:ext cx="7467600" cy="705167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Coercion (cont’d)</a:t>
            </a:r>
            <a:endParaRPr lang="en-US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95400"/>
            <a:ext cx="7467600" cy="762000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charset="0"/>
              </a:rPr>
              <a:t>Assignment Variations</a:t>
            </a:r>
            <a:endParaRPr lang="en-US" sz="32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charset="0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867410" y="2405380"/>
            <a:ext cx="7408863" cy="2582863"/>
          </a:xfrm>
        </p:spPr>
        <p:txBody>
          <a:bodyPr rtlCol="0">
            <a:normAutofit/>
          </a:bodyPr>
          <a:lstStyle/>
          <a:p>
            <a:pPr indent="-274320" fontAlgn="auto">
              <a:spcAft>
                <a:spcPts val="0"/>
              </a:spcAft>
              <a:buBlip>
                <a:blip r:embed="rId1"/>
              </a:buBlip>
              <a:defRPr/>
            </a:pPr>
            <a:r>
              <a:rPr lang="en-US" altLang="en-US" sz="2800" dirty="0">
                <a:latin typeface="Cambria Math" panose="02040503050406030204" charset="0"/>
                <a:cs typeface="Courier New" panose="02070309020205020404" pitchFamily="49" charset="0"/>
              </a:rPr>
              <a:t>sum = sum + 10;</a:t>
            </a:r>
            <a:r>
              <a:rPr lang="en-US" altLang="en-US" sz="2800" dirty="0">
                <a:latin typeface="Cambria Math" panose="02040503050406030204" charset="0"/>
              </a:rPr>
              <a:t> is a valid C++ expression</a:t>
            </a:r>
            <a:endParaRPr lang="en-US" altLang="en-US" sz="2800" dirty="0">
              <a:latin typeface="Cambria Math" panose="02040503050406030204" charset="0"/>
            </a:endParaRPr>
          </a:p>
          <a:p>
            <a:pPr marL="640080" lvl="1" indent="-274320" fontAlgn="auto">
              <a:spcAft>
                <a:spcPts val="0"/>
              </a:spcAft>
              <a:buBlip>
                <a:blip r:embed="rId2"/>
              </a:buBlip>
              <a:defRPr/>
            </a:pPr>
            <a:r>
              <a:rPr lang="en-US" altLang="en-US" sz="2400" dirty="0">
                <a:latin typeface="Cambria Math" panose="02040503050406030204" charset="0"/>
              </a:rPr>
              <a:t>The value of </a:t>
            </a:r>
            <a:r>
              <a:rPr lang="en-US" altLang="en-US" sz="2400" b="1" dirty="0">
                <a:solidFill>
                  <a:srgbClr val="FF0000"/>
                </a:solidFill>
                <a:latin typeface="Cambria Math" panose="02040503050406030204" charset="0"/>
                <a:cs typeface="Courier New" panose="02070309020205020404" pitchFamily="49" charset="0"/>
              </a:rPr>
              <a:t>sum + 10</a:t>
            </a:r>
            <a:r>
              <a:rPr lang="en-US" altLang="en-US" sz="2400" b="1" dirty="0">
                <a:solidFill>
                  <a:srgbClr val="FF0000"/>
                </a:solidFill>
                <a:latin typeface="Cambria Math" panose="02040503050406030204" charset="0"/>
              </a:rPr>
              <a:t> </a:t>
            </a:r>
            <a:r>
              <a:rPr lang="en-US" altLang="en-US" sz="2400" dirty="0">
                <a:latin typeface="Cambria Math" panose="02040503050406030204" charset="0"/>
              </a:rPr>
              <a:t>is </a:t>
            </a:r>
            <a:r>
              <a:rPr lang="en-US" altLang="en-US" sz="2400" dirty="0">
                <a:solidFill>
                  <a:srgbClr val="FF0000"/>
                </a:solidFill>
                <a:latin typeface="Cambria Math" panose="02040503050406030204" charset="0"/>
              </a:rPr>
              <a:t>stored</a:t>
            </a:r>
            <a:r>
              <a:rPr lang="en-US" altLang="en-US" sz="2400" dirty="0">
                <a:solidFill>
                  <a:schemeClr val="tx1"/>
                </a:solidFill>
                <a:latin typeface="Cambria Math" panose="02040503050406030204" charset="0"/>
              </a:rPr>
              <a:t> </a:t>
            </a:r>
            <a:r>
              <a:rPr lang="en-US" altLang="en-US" sz="2400" dirty="0">
                <a:solidFill>
                  <a:schemeClr val="bg2">
                    <a:lumMod val="25000"/>
                  </a:schemeClr>
                </a:solidFill>
                <a:latin typeface="Cambria Math" panose="02040503050406030204" charset="0"/>
              </a:rPr>
              <a:t>in</a:t>
            </a:r>
            <a:r>
              <a:rPr lang="en-US" altLang="en-US" sz="2400" dirty="0">
                <a:solidFill>
                  <a:schemeClr val="tx1"/>
                </a:solidFill>
                <a:latin typeface="Cambria Math" panose="02040503050406030204" charset="0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Cambria Math" panose="02040503050406030204" charset="0"/>
              </a:rPr>
              <a:t>variable </a:t>
            </a:r>
            <a:r>
              <a:rPr lang="en-US" altLang="en-US" sz="2400" b="1" dirty="0">
                <a:solidFill>
                  <a:srgbClr val="FF0000"/>
                </a:solidFill>
                <a:latin typeface="Cambria Math" panose="02040503050406030204" charset="0"/>
                <a:cs typeface="Courier New" panose="02070309020205020404" pitchFamily="49" charset="0"/>
              </a:rPr>
              <a:t>sum</a:t>
            </a:r>
            <a:endParaRPr lang="en-US" altLang="en-US" sz="2400" b="1" dirty="0">
              <a:solidFill>
                <a:srgbClr val="FF0000"/>
              </a:solidFill>
              <a:latin typeface="Cambria Math" panose="02040503050406030204" charset="0"/>
              <a:cs typeface="Courier New" panose="02070309020205020404" pitchFamily="49" charset="0"/>
            </a:endParaRPr>
          </a:p>
          <a:p>
            <a:pPr marL="640080" lvl="1" indent="-274320" fontAlgn="auto">
              <a:spcAft>
                <a:spcPts val="0"/>
              </a:spcAft>
              <a:buBlip>
                <a:blip r:embed="rId2"/>
              </a:buBlip>
              <a:defRPr/>
            </a:pPr>
            <a:r>
              <a:rPr lang="en-US" altLang="en-US" sz="2400" dirty="0">
                <a:latin typeface="Cambria Math" panose="02040503050406030204" charset="0"/>
              </a:rPr>
              <a:t>Not a valid algebra equation (in formal Mathematics)</a:t>
            </a:r>
            <a:endParaRPr lang="en-US" altLang="en-US" sz="2400" dirty="0">
              <a:latin typeface="Cambria Math" panose="02040503050406030204" charset="0"/>
            </a:endParaRPr>
          </a:p>
        </p:txBody>
      </p:sp>
      <p:sp>
        <p:nvSpPr>
          <p:cNvPr id="2560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828665" y="6381750"/>
            <a:ext cx="310134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First Book of C++ 4th Edition</a:t>
            </a:r>
            <a:endParaRPr lang="en-US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75688" y="6381750"/>
            <a:ext cx="468312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57045917-3DF0-4F62-AAD1-0BA687930E6D}" type="slidenum">
              <a:rPr lang="en-US" altLang="en-US" sz="1800" b="1">
                <a:solidFill>
                  <a:srgbClr val="F2F2F2"/>
                </a:solidFill>
                <a:latin typeface="Arial" panose="020B0604020202020204" pitchFamily="34" charset="0"/>
              </a:rPr>
            </a:fld>
            <a:endParaRPr lang="en-US" altLang="en-US" sz="1800" b="1">
              <a:solidFill>
                <a:srgbClr val="F2F2F2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/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b="1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  <a:endParaRPr lang="en-US" sz="16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charset="0"/>
              <a:ea typeface="Yu Gothic Medium" panose="020B0500000000000000" charset="-128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Week3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9612</Words>
  <Application>WPS Presentation</Application>
  <PresentationFormat>On-screen Show (4:3)</PresentationFormat>
  <Paragraphs>717</Paragraphs>
  <Slides>39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39</vt:i4>
      </vt:variant>
    </vt:vector>
  </HeadingPairs>
  <TitlesOfParts>
    <vt:vector size="66" baseType="lpstr">
      <vt:lpstr>Arial</vt:lpstr>
      <vt:lpstr>SimSun</vt:lpstr>
      <vt:lpstr>Wingdings</vt:lpstr>
      <vt:lpstr>Times New Roman</vt:lpstr>
      <vt:lpstr>Century Gothic</vt:lpstr>
      <vt:lpstr>Calibri</vt:lpstr>
      <vt:lpstr>Cambria Math</vt:lpstr>
      <vt:lpstr>Symbol</vt:lpstr>
      <vt:lpstr>Candara</vt:lpstr>
      <vt:lpstr>Britannic Bold</vt:lpstr>
      <vt:lpstr>Yu Gothic Medium</vt:lpstr>
      <vt:lpstr>Courier New</vt:lpstr>
      <vt:lpstr>Wingdings 2</vt:lpstr>
      <vt:lpstr>Wingdings</vt:lpstr>
      <vt:lpstr>Wingdings 2</vt:lpstr>
      <vt:lpstr>Microsoft YaHei</vt:lpstr>
      <vt:lpstr/>
      <vt:lpstr>Arial Unicode MS</vt:lpstr>
      <vt:lpstr>Wingdings</vt:lpstr>
      <vt:lpstr>Georgia</vt:lpstr>
      <vt:lpstr>Segoe Print</vt:lpstr>
      <vt:lpstr>3_Default Design</vt:lpstr>
      <vt:lpstr>Data Pie Charts</vt:lpstr>
      <vt:lpstr>Paint.Picture</vt:lpstr>
      <vt:lpstr>Equation.KSEE3</vt:lpstr>
      <vt:lpstr>Equation.KSEE3</vt:lpstr>
      <vt:lpstr>Paint.Picture</vt:lpstr>
      <vt:lpstr>C++ Programming: From Problem Analysis to Program Design (D.S. Malik, 2018)  A First Book of C++, (G. Bronson, 2012)  C++ for Everyone (C.S. Horstman, 2012)</vt:lpstr>
      <vt:lpstr>PowerPoint 演示文稿</vt:lpstr>
      <vt:lpstr>Assignment Operators</vt:lpstr>
      <vt:lpstr>Assignment Operators (cont'd.)</vt:lpstr>
      <vt:lpstr>Assignment Operators (cont'd.)</vt:lpstr>
      <vt:lpstr>Assignment Operators (cont'd.)</vt:lpstr>
      <vt:lpstr>Coercion</vt:lpstr>
      <vt:lpstr>Coercion (cont’d)</vt:lpstr>
      <vt:lpstr>Assignment Variations</vt:lpstr>
      <vt:lpstr>Assignment Variations (cont'd.)</vt:lpstr>
      <vt:lpstr>Assignment Variations (cont'd.)</vt:lpstr>
      <vt:lpstr>Assignment Variations (cont'd.)</vt:lpstr>
      <vt:lpstr>Accumulation</vt:lpstr>
      <vt:lpstr>Accumulating (cont'd.)</vt:lpstr>
      <vt:lpstr>Counting</vt:lpstr>
      <vt:lpstr>PowerPoint 演示文稿</vt:lpstr>
      <vt:lpstr>PowerPoint 演示文稿</vt:lpstr>
      <vt:lpstr>Counting (cont'd.)</vt:lpstr>
      <vt:lpstr>Counting (cont'd.)</vt:lpstr>
      <vt:lpstr>cin and the Extraction Operator &gt;&gt; (cont’d.)</vt:lpstr>
      <vt:lpstr>cin and the Extraction Operator &gt;&gt; (cont’d.)</vt:lpstr>
      <vt:lpstr>cin and the Extraction Operator &gt;&gt; (cont’d.)</vt:lpstr>
      <vt:lpstr>cin and the Extraction Operator &gt;&gt; (cont’d.)</vt:lpstr>
      <vt:lpstr>cin and the Extraction Operator &gt;&gt; (cont’d.)</vt:lpstr>
      <vt:lpstr>cin and the Extraction Operator &gt;&gt; (cont’d.)</vt:lpstr>
      <vt:lpstr>Input Failure</vt:lpstr>
      <vt:lpstr>Formatted Output</vt:lpstr>
      <vt:lpstr>Formatted Output (cont'd.)</vt:lpstr>
      <vt:lpstr>PowerPoint 演示文稿</vt:lpstr>
      <vt:lpstr>Formatted Output Examples</vt:lpstr>
      <vt:lpstr>Formatted Output (cont'd.)</vt:lpstr>
      <vt:lpstr>Formatted Output (cont'd.)</vt:lpstr>
      <vt:lpstr>The setiosflags() Manipulator</vt:lpstr>
      <vt:lpstr>The setiosflags( ) Manipulator</vt:lpstr>
      <vt:lpstr>Hexadecimal and Octal I/O</vt:lpstr>
      <vt:lpstr>Hexadecimal and Octal I/O (cont'd.)</vt:lpstr>
      <vt:lpstr>PowerPoint 演示文稿</vt:lpstr>
      <vt:lpstr>Hexadecimal and Octal I/O (cont'd.)</vt:lpstr>
      <vt:lpstr>In-class Activity</vt:lpstr>
    </vt:vector>
  </TitlesOfParts>
  <Company>Tulane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 Adelman</dc:creator>
  <cp:lastModifiedBy>RAGS 12-006-0006</cp:lastModifiedBy>
  <cp:revision>367</cp:revision>
  <dcterms:created xsi:type="dcterms:W3CDTF">2004-12-27T16:03:00Z</dcterms:created>
  <dcterms:modified xsi:type="dcterms:W3CDTF">2017-09-26T03:20:44Z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1033-10.2.0.5934</vt:lpwstr>
  </property>
</Properties>
</file>