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487" r:id="rId3"/>
    <p:sldId id="488" r:id="rId4"/>
    <p:sldId id="495" r:id="rId5"/>
    <p:sldId id="496" r:id="rId6"/>
    <p:sldId id="497" r:id="rId7"/>
    <p:sldId id="498" r:id="rId8"/>
    <p:sldId id="536" r:id="rId9"/>
    <p:sldId id="537" r:id="rId10"/>
    <p:sldId id="538" r:id="rId11"/>
    <p:sldId id="553" r:id="rId12"/>
    <p:sldId id="554" r:id="rId13"/>
    <p:sldId id="552" r:id="rId14"/>
    <p:sldId id="539" r:id="rId15"/>
    <p:sldId id="540" r:id="rId16"/>
    <p:sldId id="541" r:id="rId17"/>
    <p:sldId id="556" r:id="rId18"/>
    <p:sldId id="555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1" r:id="rId29"/>
    <p:sldId id="533" r:id="rId30"/>
    <p:sldId id="534" r:id="rId31"/>
    <p:sldId id="535" r:id="rId32"/>
    <p:sldId id="557" r:id="rId33"/>
    <p:sldId id="499" r:id="rId34"/>
    <p:sldId id="500" r:id="rId35"/>
    <p:sldId id="501" r:id="rId36"/>
    <p:sldId id="502" r:id="rId37"/>
    <p:sldId id="521" r:id="rId38"/>
    <p:sldId id="523" r:id="rId39"/>
    <p:sldId id="558" r:id="rId40"/>
    <p:sldId id="52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2BCB5B-543C-4B96-8791-92794CCFF3E7}" type="slidenum">
              <a:rPr lang="en-US" altLang="en-US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1D253C-8523-47D9-AEA4-B821C9370156}" type="slidenum">
              <a:rPr lang="en-US" altLang="en-US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E1A105-5471-499A-B5A5-B07BFFE47E7F}" type="slidenum">
              <a:rPr lang="en-US" altLang="en-US"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83F798-ECDF-4692-B441-F8188D0320DE}" type="slidenum">
              <a:rPr lang="en-US" altLang="en-US"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162C4D-688A-4FCE-A2B8-ACF5C1907097}" type="slidenum">
              <a:rPr lang="en-US" altLang="en-US"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F16E11-0AF8-4EF2-AA90-5F084BA5C802}" type="slidenum">
              <a:rPr lang="en-US" altLang="en-US"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EA151C-2CB0-498C-8949-06F05973560A}" type="slidenum">
              <a:rPr lang="en-US" altLang="en-US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1F25D9-EAE1-4517-B5AC-4B7AE0A8A82A}" type="slidenum">
              <a:rPr lang="en-US" altLang="en-US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8BFCF0-8995-46CF-B47E-CE69D950A4FE}" type="slidenum">
              <a:rPr lang="en-US" altLang="en-US"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43CB36-1E3B-46C3-8304-8265366976F1}" type="slidenum">
              <a:rPr lang="en-US" altLang="en-US"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54DEA6-6D89-4AEA-BC88-93C6F8E0D2CA}" type="slidenum">
              <a:rPr lang="en-US" altLang="en-US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C18B18-7178-4E48-931D-D5A9F375871E}" type="slidenum">
              <a:rPr lang="en-US" altLang="en-US"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B0895B-C1B7-482D-BB18-5D84F6EF2CA3}" type="slidenum">
              <a:rPr lang="en-US" altLang="en-US"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DEF623-CC54-4092-AA37-EE9B0B33FB00}" type="slidenum">
              <a:rPr lang="en-US" altLang="en-US"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4EDBCC-9851-4847-AC1F-EB56276D53CD}" type="slidenum">
              <a:rPr lang="en-US" altLang="en-US"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948269-A66A-43A7-A879-C826BB9AF255}" type="slidenum">
              <a:rPr lang="en-US" altLang="en-US"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04C487-D4C1-4141-A087-4B89C26D3919}" type="slidenum">
              <a:rPr lang="en-US" altLang="en-US"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9E024A-481A-4C96-AA1C-7764ED022874}" type="slidenum">
              <a:rPr lang="en-US" altLang="en-US"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909912-897A-481B-A6CE-F6055F3CBB7C}" type="slidenum">
              <a:rPr lang="en-US" altLang="en-US"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357BDF-0CD2-4FE9-A3A9-C5F425A1DD12}" type="slidenum">
              <a:rPr lang="en-US" altLang="en-US"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B900E1-E708-409C-B162-76AB7C4FA32F}" type="slidenum">
              <a:rPr lang="en-US" altLang="en-US"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3AA6AE-EBFD-480B-93D2-1EFA80FF492A}" type="slidenum">
              <a:rPr lang="en-US" altLang="en-US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E322AD-349B-4619-9C6E-CB0E72DEA25A}" type="slidenum">
              <a:rPr lang="en-US" altLang="en-US"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E322AD-349B-4619-9C6E-CB0E72DEA25A}" type="slidenum">
              <a:rPr lang="en-US" altLang="en-US"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53B0E2-B2AA-4BF8-9E02-BD5DA1A5D4E7}" type="slidenum">
              <a:rPr lang="en-US" altLang="en-US"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766513-7600-43E4-BC02-FF9186AE0D57}" type="slidenum">
              <a:rPr lang="en-US" altLang="en-US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099F54-F826-4C4E-AC67-BFB02808C611}" type="slidenum">
              <a:rPr lang="en-US" altLang="en-US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77D255-B895-4F34-8F3B-A124FEB5089F}" type="slidenum">
              <a:rPr lang="en-US" altLang="en-US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45FCFB-621E-470C-BDF6-2FF735E8C051}" type="slidenum">
              <a:rPr lang="en-US" altLang="en-US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4F2757-5A5E-4646-ACBE-1AEDC44162AD}" type="slidenum">
              <a:rPr lang="en-US" altLang="en-US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728ABC-91D6-4E2C-9728-161F6400318C}" type="slidenum">
              <a:rPr lang="en-US" altLang="en-US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95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4 (Pt 1)</a:t>
            </a: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Control Structures 1: Selection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012825" y="1617980"/>
            <a:ext cx="7408545" cy="425323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Cambria Math" panose="02040503050406030204" charset="0"/>
              </a:rPr>
              <a:t>More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complex conditions </a:t>
            </a:r>
            <a:r>
              <a:rPr lang="en-US" altLang="en-US" sz="2800" dirty="0">
                <a:latin typeface="Cambria Math" panose="02040503050406030204" charset="0"/>
              </a:rPr>
              <a:t>can be created using logical operators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AND, OR, and NOT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ambria Math" panose="02040503050406030204" charset="0"/>
              </a:rPr>
              <a:t>Represented by the symbols: </a:t>
            </a:r>
            <a:r>
              <a:rPr lang="en-US" altLang="en-US" sz="2400" b="1" dirty="0">
                <a:latin typeface="Cambria Math" panose="02040503050406030204" charset="0"/>
                <a:cs typeface="Courier New" panose="02070309020205020404" pitchFamily="49" charset="0"/>
              </a:rPr>
              <a:t>&amp;&amp;</a:t>
            </a:r>
            <a:r>
              <a:rPr lang="en-US" altLang="en-US" sz="2400" b="1" dirty="0">
                <a:latin typeface="Cambria Math" panose="02040503050406030204" charset="0"/>
              </a:rPr>
              <a:t>, </a:t>
            </a:r>
            <a:r>
              <a:rPr lang="en-US" altLang="en-US" sz="2400" b="1" dirty="0">
                <a:latin typeface="Cambria Math" panose="02040503050406030204" charset="0"/>
                <a:cs typeface="Courier New" panose="02070309020205020404" pitchFamily="49" charset="0"/>
              </a:rPr>
              <a:t>||</a:t>
            </a:r>
            <a:r>
              <a:rPr lang="en-US" altLang="en-US" sz="2400" b="1" dirty="0">
                <a:latin typeface="Cambria Math" panose="02040503050406030204" charset="0"/>
              </a:rPr>
              <a:t>, </a:t>
            </a:r>
            <a:r>
              <a:rPr lang="en-US" altLang="en-US" sz="2400" b="1" dirty="0">
                <a:latin typeface="Cambria Math" panose="02040503050406030204" charset="0"/>
                <a:cs typeface="Courier New" panose="02070309020205020404" pitchFamily="49" charset="0"/>
              </a:rPr>
              <a:t>!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AND</a:t>
            </a:r>
            <a:r>
              <a:rPr lang="en-US" altLang="en-US" sz="2800" dirty="0">
                <a:latin typeface="Cambria Math" panose="02040503050406030204" charset="0"/>
              </a:rPr>
              <a:t> operator,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&amp;&amp;</a:t>
            </a:r>
            <a:r>
              <a:rPr lang="en-US" altLang="en-US" sz="2800" dirty="0">
                <a:latin typeface="Cambria Math" panose="02040503050406030204" charset="0"/>
              </a:rPr>
              <a:t>: 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ambria Math" panose="02040503050406030204" charset="0"/>
              </a:rPr>
              <a:t>Used with two simple expressions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ambria Math" panose="02040503050406030204" charset="0"/>
              </a:rPr>
              <a:t>Example: </a:t>
            </a:r>
            <a:r>
              <a:rPr lang="en-US" altLang="en-US" sz="2400" dirty="0">
                <a:solidFill>
                  <a:srgbClr val="1107DF"/>
                </a:solidFill>
                <a:latin typeface="Cambria Math" panose="02040503050406030204" charset="0"/>
                <a:cs typeface="Courier New" panose="02070309020205020404" pitchFamily="49" charset="0"/>
              </a:rPr>
              <a:t>(age &gt; 40) &amp;&amp; (term &lt; 10)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Compound condition</a:t>
            </a:r>
            <a:r>
              <a:rPr lang="en-US" altLang="en-US" sz="2400" dirty="0">
                <a:latin typeface="Cambria Math" panose="02040503050406030204" charset="0"/>
              </a:rPr>
              <a:t> is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</a:rPr>
              <a:t>true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dirty="0">
                <a:latin typeface="Cambria Math" panose="02040503050406030204" charset="0"/>
              </a:rPr>
              <a:t>(has </a:t>
            </a:r>
            <a:r>
              <a:rPr lang="en-US" altLang="en-US" sz="2400" b="1" dirty="0">
                <a:latin typeface="Cambria Math" panose="02040503050406030204" charset="0"/>
              </a:rPr>
              <a:t>value of 1</a:t>
            </a:r>
            <a:r>
              <a:rPr lang="en-US" altLang="en-US" sz="2400" dirty="0">
                <a:latin typeface="Cambria Math" panose="02040503050406030204" charset="0"/>
              </a:rPr>
              <a:t>) only </a:t>
            </a: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    if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age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&gt; 40 and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term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&lt; 10</a:t>
            </a:r>
          </a:p>
          <a:p>
            <a:pPr lvl="1" eaLnBrk="1" hangingPunct="1">
              <a:defRPr/>
            </a:pPr>
            <a:r>
              <a:rPr lang="en-US" altLang="en-US" sz="2400" u="sng" dirty="0">
                <a:solidFill>
                  <a:srgbClr val="FF0000"/>
                </a:solidFill>
                <a:latin typeface="Cambria Math" panose="02040503050406030204" charset="0"/>
              </a:rPr>
              <a:t>Both expressions must be true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5230" y="1099185"/>
            <a:ext cx="7024370" cy="46418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Logical Operators</a:t>
            </a:r>
          </a:p>
        </p:txBody>
      </p:sp>
      <p:sp>
        <p:nvSpPr>
          <p:cNvPr id="6" name="Freeform 5"/>
          <p:cNvSpPr/>
          <p:nvPr/>
        </p:nvSpPr>
        <p:spPr>
          <a:xfrm>
            <a:off x="828675" y="3314700"/>
            <a:ext cx="358775" cy="2181860"/>
          </a:xfrm>
          <a:custGeom>
            <a:avLst/>
            <a:gdLst>
              <a:gd name="connsiteX0" fmla="*/ 301425 w 547084"/>
              <a:gd name="connsiteY0" fmla="*/ 0 h 2019869"/>
              <a:gd name="connsiteX1" fmla="*/ 42117 w 547084"/>
              <a:gd name="connsiteY1" fmla="*/ 655092 h 2019869"/>
              <a:gd name="connsiteX2" fmla="*/ 1174 w 547084"/>
              <a:gd name="connsiteY2" fmla="*/ 1050878 h 2019869"/>
              <a:gd name="connsiteX3" fmla="*/ 28469 w 547084"/>
              <a:gd name="connsiteY3" fmla="*/ 1337480 h 2019869"/>
              <a:gd name="connsiteX4" fmla="*/ 192242 w 547084"/>
              <a:gd name="connsiteY4" fmla="*/ 1746913 h 2019869"/>
              <a:gd name="connsiteX5" fmla="*/ 547084 w 547084"/>
              <a:gd name="connsiteY5" fmla="*/ 2019869 h 2019869"/>
              <a:gd name="connsiteX6" fmla="*/ 547084 w 547084"/>
              <a:gd name="connsiteY6" fmla="*/ 2019869 h 20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084" h="2019869">
                <a:moveTo>
                  <a:pt x="301425" y="0"/>
                </a:moveTo>
                <a:cubicBezTo>
                  <a:pt x="196792" y="239973"/>
                  <a:pt x="92159" y="479946"/>
                  <a:pt x="42117" y="655092"/>
                </a:cubicBezTo>
                <a:cubicBezTo>
                  <a:pt x="-7925" y="830238"/>
                  <a:pt x="3449" y="937147"/>
                  <a:pt x="1174" y="1050878"/>
                </a:cubicBezTo>
                <a:cubicBezTo>
                  <a:pt x="-1101" y="1164609"/>
                  <a:pt x="-3376" y="1221474"/>
                  <a:pt x="28469" y="1337480"/>
                </a:cubicBezTo>
                <a:cubicBezTo>
                  <a:pt x="60314" y="1453486"/>
                  <a:pt x="105806" y="1633182"/>
                  <a:pt x="192242" y="1746913"/>
                </a:cubicBezTo>
                <a:cubicBezTo>
                  <a:pt x="278678" y="1860644"/>
                  <a:pt x="547084" y="2019869"/>
                  <a:pt x="547084" y="2019869"/>
                </a:cubicBezTo>
                <a:lnTo>
                  <a:pt x="547084" y="2019869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10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937260" y="2132965"/>
            <a:ext cx="7408545" cy="393001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OR</a:t>
            </a:r>
            <a:r>
              <a:rPr lang="en-US" altLang="en-US" sz="2400" dirty="0">
                <a:latin typeface="Cambria Math" panose="02040503050406030204" charset="0"/>
              </a:rPr>
              <a:t> operator,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||</a:t>
            </a:r>
            <a:r>
              <a:rPr lang="en-US" altLang="en-US" sz="2400" dirty="0">
                <a:latin typeface="Cambria Math" panose="02040503050406030204" charset="0"/>
              </a:rPr>
              <a:t>: 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</a:rPr>
              <a:t>Used with two simple expressions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</a:rPr>
              <a:t>Example: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(age &gt; 40) || (term &lt; 10)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</a:rPr>
              <a:t>Compound condition is true if </a:t>
            </a:r>
            <a:r>
              <a:rPr lang="en-US" altLang="en-US" sz="2400" b="1" u="sng" dirty="0">
                <a:latin typeface="Cambria Math" panose="02040503050406030204" charset="0"/>
              </a:rPr>
              <a:t>either</a:t>
            </a:r>
            <a:r>
              <a:rPr lang="en-US" altLang="en-US" sz="2400" dirty="0">
                <a:latin typeface="Cambria Math" panose="02040503050406030204" charset="0"/>
              </a:rPr>
              <a:t> </a:t>
            </a:r>
            <a:r>
              <a:rPr lang="en-US" altLang="en-US" sz="2400" b="1" dirty="0">
                <a:latin typeface="Cambria Math" panose="02040503050406030204" charset="0"/>
                <a:cs typeface="Courier New" panose="02070309020205020404" pitchFamily="49" charset="0"/>
              </a:rPr>
              <a:t>age</a:t>
            </a:r>
            <a:r>
              <a:rPr lang="en-US" altLang="en-US" sz="2400" b="1" dirty="0">
                <a:latin typeface="Cambria Math" panose="02040503050406030204" charset="0"/>
              </a:rPr>
              <a:t> &gt; 40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or</a:t>
            </a:r>
            <a:r>
              <a:rPr lang="en-US" altLang="en-US" sz="2400" dirty="0">
                <a:latin typeface="Cambria Math" panose="02040503050406030204" charset="0"/>
              </a:rPr>
              <a:t> if </a:t>
            </a:r>
            <a:r>
              <a:rPr lang="en-US" altLang="en-US" sz="2400" b="1" dirty="0">
                <a:latin typeface="Cambria Math" panose="02040503050406030204" charset="0"/>
                <a:cs typeface="Courier New" panose="02070309020205020404" pitchFamily="49" charset="0"/>
              </a:rPr>
              <a:t>term</a:t>
            </a:r>
            <a:r>
              <a:rPr lang="en-US" altLang="en-US" sz="2400" b="1" dirty="0">
                <a:latin typeface="Cambria Math" panose="02040503050406030204" charset="0"/>
              </a:rPr>
              <a:t> &lt; 10 </a:t>
            </a:r>
            <a:r>
              <a:rPr lang="en-US" altLang="en-US" sz="2400" u="sng" dirty="0">
                <a:solidFill>
                  <a:srgbClr val="FF3300"/>
                </a:solidFill>
                <a:latin typeface="Cambria Math" panose="02040503050406030204" charset="0"/>
              </a:rPr>
              <a:t>or</a:t>
            </a:r>
            <a:r>
              <a:rPr lang="en-US" altLang="en-US" sz="2400" dirty="0">
                <a:latin typeface="Cambria Math" panose="02040503050406030204" charset="0"/>
              </a:rPr>
              <a:t> if </a:t>
            </a:r>
            <a:r>
              <a:rPr lang="en-US" altLang="en-US" sz="2400" b="1" u="sng" dirty="0">
                <a:latin typeface="Cambria Math" panose="02040503050406030204" charset="0"/>
              </a:rPr>
              <a:t>both</a:t>
            </a:r>
            <a:r>
              <a:rPr lang="en-US" altLang="en-US" sz="2400" b="1" dirty="0">
                <a:latin typeface="Cambria Math" panose="02040503050406030204" charset="0"/>
              </a:rPr>
              <a:t> conditions</a:t>
            </a:r>
            <a:r>
              <a:rPr lang="en-US" altLang="en-US" sz="2400" dirty="0">
                <a:latin typeface="Cambria Math" panose="02040503050406030204" charset="0"/>
              </a:rPr>
              <a:t> are </a:t>
            </a:r>
            <a:r>
              <a:rPr lang="en-US" altLang="en-US" sz="2400" b="1" u="sng" dirty="0">
                <a:latin typeface="Cambria Math" panose="02040503050406030204" charset="0"/>
              </a:rPr>
              <a:t>true</a:t>
            </a:r>
          </a:p>
          <a:p>
            <a:pPr lvl="1" eaLnBrk="1" hangingPunct="1"/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</a:rPr>
              <a:t>Both expressions true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b="1" u="sng" dirty="0">
                <a:solidFill>
                  <a:srgbClr val="FF0000"/>
                </a:solidFill>
                <a:latin typeface="Cambria Math" panose="02040503050406030204" charset="0"/>
              </a:rPr>
              <a:t>OR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</a:rPr>
              <a:t>one of them is true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NOT</a:t>
            </a:r>
            <a:r>
              <a:rPr lang="en-US" altLang="en-US" sz="2400" dirty="0">
                <a:latin typeface="Cambria Math" panose="02040503050406030204" charset="0"/>
              </a:rPr>
              <a:t> operator,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!</a:t>
            </a:r>
            <a:r>
              <a:rPr lang="en-US" altLang="en-US" sz="2400" dirty="0">
                <a:latin typeface="Cambria Math" panose="02040503050406030204" charset="0"/>
              </a:rPr>
              <a:t>: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</a:rPr>
              <a:t>Changes an expression to its </a:t>
            </a:r>
            <a:r>
              <a:rPr lang="en-US" altLang="en-US" sz="2400" u="sng" dirty="0">
                <a:solidFill>
                  <a:srgbClr val="FF0000"/>
                </a:solidFill>
                <a:latin typeface="Cambria Math" panose="02040503050406030204" charset="0"/>
              </a:rPr>
              <a:t>opposite state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</a:rPr>
              <a:t>If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expression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Cambria Math" panose="02040503050406030204" charset="0"/>
              </a:rPr>
              <a:t>is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</a:rPr>
              <a:t>true</a:t>
            </a:r>
            <a:r>
              <a:rPr lang="en-US" altLang="en-US" sz="2400" dirty="0">
                <a:latin typeface="Cambria Math" panose="02040503050406030204" charset="0"/>
              </a:rPr>
              <a:t>, then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!expression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Cambria Math" panose="02040503050406030204" charset="0"/>
              </a:rPr>
              <a:t>is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</a:rPr>
              <a:t>false</a:t>
            </a:r>
          </a:p>
          <a:p>
            <a:pPr eaLnBrk="1" hangingPunct="1"/>
            <a:endParaRPr lang="en-US" altLang="en-US" sz="2400" dirty="0">
              <a:latin typeface="Cambria Math" panose="02040503050406030204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9030" y="1170940"/>
            <a:ext cx="7024370" cy="50546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Logical Operators (cont'd.)</a:t>
            </a:r>
          </a:p>
        </p:txBody>
      </p:sp>
      <p:sp>
        <p:nvSpPr>
          <p:cNvPr id="6" name="Freeform 5"/>
          <p:cNvSpPr/>
          <p:nvPr/>
        </p:nvSpPr>
        <p:spPr>
          <a:xfrm>
            <a:off x="646430" y="2362200"/>
            <a:ext cx="654050" cy="2133600"/>
          </a:xfrm>
          <a:custGeom>
            <a:avLst/>
            <a:gdLst>
              <a:gd name="connsiteX0" fmla="*/ 301425 w 547084"/>
              <a:gd name="connsiteY0" fmla="*/ 0 h 2019869"/>
              <a:gd name="connsiteX1" fmla="*/ 42117 w 547084"/>
              <a:gd name="connsiteY1" fmla="*/ 655092 h 2019869"/>
              <a:gd name="connsiteX2" fmla="*/ 1174 w 547084"/>
              <a:gd name="connsiteY2" fmla="*/ 1050878 h 2019869"/>
              <a:gd name="connsiteX3" fmla="*/ 28469 w 547084"/>
              <a:gd name="connsiteY3" fmla="*/ 1337480 h 2019869"/>
              <a:gd name="connsiteX4" fmla="*/ 192242 w 547084"/>
              <a:gd name="connsiteY4" fmla="*/ 1746913 h 2019869"/>
              <a:gd name="connsiteX5" fmla="*/ 547084 w 547084"/>
              <a:gd name="connsiteY5" fmla="*/ 2019869 h 2019869"/>
              <a:gd name="connsiteX6" fmla="*/ 547084 w 547084"/>
              <a:gd name="connsiteY6" fmla="*/ 2019869 h 20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084" h="2019869">
                <a:moveTo>
                  <a:pt x="301425" y="0"/>
                </a:moveTo>
                <a:cubicBezTo>
                  <a:pt x="196792" y="239973"/>
                  <a:pt x="92159" y="479946"/>
                  <a:pt x="42117" y="655092"/>
                </a:cubicBezTo>
                <a:cubicBezTo>
                  <a:pt x="-7925" y="830238"/>
                  <a:pt x="3449" y="937147"/>
                  <a:pt x="1174" y="1050878"/>
                </a:cubicBezTo>
                <a:cubicBezTo>
                  <a:pt x="-1101" y="1164609"/>
                  <a:pt x="-3376" y="1221474"/>
                  <a:pt x="28469" y="1337480"/>
                </a:cubicBezTo>
                <a:cubicBezTo>
                  <a:pt x="60314" y="1453486"/>
                  <a:pt x="105806" y="1633182"/>
                  <a:pt x="192242" y="1746913"/>
                </a:cubicBezTo>
                <a:cubicBezTo>
                  <a:pt x="278678" y="1860644"/>
                  <a:pt x="547084" y="2019869"/>
                  <a:pt x="547084" y="2019869"/>
                </a:cubicBezTo>
                <a:lnTo>
                  <a:pt x="547084" y="2019869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11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35610" y="1979295"/>
            <a:ext cx="7186295" cy="4238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ambria Math" panose="02040503050406030204" charset="0"/>
              </a:rPr>
              <a:t>Relational expressions (</a:t>
            </a:r>
            <a:r>
              <a:rPr lang="en-US" altLang="en-US" b="1" u="sng" dirty="0">
                <a:latin typeface="Cambria Math" panose="02040503050406030204" charset="0"/>
              </a:rPr>
              <a:t>conditions</a:t>
            </a:r>
            <a:r>
              <a:rPr lang="en-US" altLang="en-US" dirty="0">
                <a:latin typeface="Cambria Math" panose="02040503050406030204" charset="0"/>
              </a:rPr>
              <a:t>):</a:t>
            </a:r>
          </a:p>
          <a:p>
            <a:pPr lvl="1" eaLnBrk="1" hangingPunct="1">
              <a:defRPr/>
            </a:pPr>
            <a:r>
              <a:rPr lang="en-US" altLang="en-US" dirty="0">
                <a:latin typeface="Cambria Math" panose="02040503050406030204" charset="0"/>
              </a:rPr>
              <a:t>Are evaluated to yield/produce a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</a:rPr>
              <a:t>numerical result</a:t>
            </a:r>
          </a:p>
          <a:p>
            <a:pPr lvl="1" eaLnBrk="1" hangingPunct="1">
              <a:defRPr/>
            </a:pPr>
            <a:r>
              <a:rPr lang="en-US" altLang="en-US" dirty="0">
                <a:latin typeface="Cambria Math" panose="02040503050406030204" charset="0"/>
              </a:rPr>
              <a:t>Condition that is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charset="0"/>
              </a:rPr>
              <a:t>true</a:t>
            </a:r>
            <a:r>
              <a:rPr lang="en-US" altLang="en-US" dirty="0">
                <a:latin typeface="Cambria Math" panose="02040503050406030204" charset="0"/>
              </a:rPr>
              <a:t> evaluates to    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</a:rPr>
              <a:t>1</a:t>
            </a:r>
          </a:p>
          <a:p>
            <a:pPr lvl="1" eaLnBrk="1" hangingPunct="1">
              <a:defRPr/>
            </a:pPr>
            <a:r>
              <a:rPr lang="en-US" altLang="en-US" dirty="0">
                <a:latin typeface="Cambria Math" panose="02040503050406030204" charset="0"/>
              </a:rPr>
              <a:t>Condition that is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charset="0"/>
              </a:rPr>
              <a:t>false</a:t>
            </a:r>
            <a:r>
              <a:rPr lang="en-US" altLang="en-US" dirty="0">
                <a:latin typeface="Cambria Math" panose="02040503050406030204" charset="0"/>
              </a:rPr>
              <a:t> evaluates to   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</a:rPr>
              <a:t>0</a:t>
            </a:r>
          </a:p>
          <a:p>
            <a:pPr eaLnBrk="1" hangingPunct="1">
              <a:defRPr/>
            </a:pPr>
            <a:r>
              <a:rPr lang="en-US" altLang="en-US" dirty="0">
                <a:latin typeface="Cambria Math" panose="02040503050406030204" charset="0"/>
              </a:rPr>
              <a:t>Example: </a:t>
            </a:r>
          </a:p>
          <a:p>
            <a:pPr lvl="1" eaLnBrk="1" hangingPunct="1">
              <a:defRPr/>
            </a:pPr>
            <a:r>
              <a:rPr lang="en-US" altLang="en-US" dirty="0">
                <a:latin typeface="Cambria Math" panose="02040503050406030204" charset="0"/>
              </a:rPr>
              <a:t>The relationship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cs typeface="Courier New" panose="02070309020205020404" pitchFamily="49" charset="0"/>
              </a:rPr>
              <a:t>2.0 &gt; 3.3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</a:t>
            </a:r>
            <a:r>
              <a:rPr lang="en-US" altLang="en-US" dirty="0">
                <a:latin typeface="Cambria Math" panose="02040503050406030204" charset="0"/>
              </a:rPr>
              <a:t>is </a:t>
            </a:r>
            <a:r>
              <a:rPr lang="en-US" altLang="en-US" u="sng" dirty="0">
                <a:latin typeface="Cambria Math" panose="02040503050406030204" charset="0"/>
              </a:rPr>
              <a:t>always</a:t>
            </a:r>
            <a:r>
              <a:rPr lang="en-US" altLang="en-US" dirty="0">
                <a:latin typeface="Cambria Math" panose="0204050305040603020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charset="0"/>
              </a:rPr>
              <a:t>false</a:t>
            </a:r>
            <a:r>
              <a:rPr lang="en-US" altLang="en-US" dirty="0">
                <a:latin typeface="Cambria Math" panose="02040503050406030204" charset="0"/>
              </a:rPr>
              <a:t>; therefore, the expression has a </a:t>
            </a:r>
            <a:r>
              <a:rPr lang="en-US" altLang="en-US" b="1" dirty="0">
                <a:solidFill>
                  <a:srgbClr val="FF3300"/>
                </a:solidFill>
                <a:latin typeface="Cambria Math" panose="02040503050406030204" charset="0"/>
              </a:rPr>
              <a:t>value of 0</a:t>
            </a:r>
          </a:p>
        </p:txBody>
      </p:sp>
      <p:sp>
        <p:nvSpPr>
          <p:cNvPr id="19458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219200" y="1187450"/>
            <a:ext cx="7024370" cy="488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Logical (Boolean) Expressions (cont'd.)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073900" y="3660775"/>
            <a:ext cx="152400" cy="685800"/>
          </a:xfrm>
          <a:prstGeom prst="rightBrace">
            <a:avLst/>
          </a:prstGeom>
          <a:ln w="28575">
            <a:solidFill>
              <a:srgbClr val="1107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29703" name="TextBox 2"/>
          <p:cNvSpPr txBox="1">
            <a:spLocks noChangeArrowheads="1"/>
          </p:cNvSpPr>
          <p:nvPr/>
        </p:nvSpPr>
        <p:spPr bwMode="auto">
          <a:xfrm>
            <a:off x="7377430" y="3834765"/>
            <a:ext cx="143700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Cambria Math" panose="02040503050406030204" charset="0"/>
              </a:rPr>
              <a:t>boolean</a:t>
            </a:r>
            <a:r>
              <a:rPr lang="en-US" altLang="en-US" sz="1600" dirty="0">
                <a:solidFill>
                  <a:schemeClr val="tx1"/>
                </a:solidFill>
                <a:latin typeface="Cambria Math" panose="02040503050406030204" charset="0"/>
              </a:rPr>
              <a:t> value</a:t>
            </a:r>
            <a:endParaRPr lang="en-MY" altLang="en-US" sz="1600" dirty="0">
              <a:solidFill>
                <a:schemeClr val="tx1"/>
              </a:solidFill>
              <a:latin typeface="Cambria Math" panose="02040503050406030204" charset="0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12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7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Logical (Boolean) Operators and Logical Expressions (cont’d.)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B83BBC-5531-4E88-B794-58F63C31A4FF}" type="slidenum">
              <a:rPr lang="en-US" altLang="en-US">
                <a:solidFill>
                  <a:schemeClr val="bg1"/>
                </a:solidFill>
              </a:rPr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362065"/>
            <a:ext cx="7010400" cy="32628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585075" cy="369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/>
          <p:cNvSpPr>
            <a:spLocks noGrp="1" noChangeArrowheads="1"/>
          </p:cNvSpPr>
          <p:nvPr>
            <p:ph type="title"/>
          </p:nvPr>
        </p:nvSpPr>
        <p:spPr>
          <a:xfrm>
            <a:off x="477078" y="963578"/>
            <a:ext cx="8229600" cy="846172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Logical (Boolean) Operators and Logical Expressions (cont’d.)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403B99-51DB-49EF-851C-1EB8C5B6B820}" type="slidenum">
              <a:rPr lang="en-US" altLang="en-US">
                <a:solidFill>
                  <a:schemeClr val="bg1"/>
                </a:solidFill>
              </a:rPr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20595" y="6383655"/>
            <a:ext cx="6690360" cy="33782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83" y="2000250"/>
            <a:ext cx="643847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904651"/>
            <a:ext cx="8229600" cy="951706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Logical (Boolean) Operators and Logical Expressions (cont’d.)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BC95D0-9617-4123-B210-78092B4EAD90}" type="slidenum">
              <a:rPr lang="en-US" altLang="en-US">
                <a:solidFill>
                  <a:schemeClr val="bg1"/>
                </a:solidFill>
              </a:rPr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95400" y="6400799"/>
            <a:ext cx="73914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56358"/>
            <a:ext cx="5638800" cy="438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45400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195195"/>
            <a:ext cx="7408545" cy="418655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Cambria Math" panose="02040503050406030204" charset="0"/>
              </a:rPr>
              <a:t>Which of the following conditions are </a:t>
            </a:r>
            <a:r>
              <a:rPr lang="en-US" sz="3200" b="1" dirty="0">
                <a:latin typeface="Cambria Math" panose="02040503050406030204" charset="0"/>
              </a:rPr>
              <a:t>true (value =1)</a:t>
            </a:r>
            <a:r>
              <a:rPr lang="en-US" sz="3200" dirty="0">
                <a:latin typeface="Cambria Math" panose="02040503050406030204" charset="0"/>
              </a:rPr>
              <a:t>, provided that a = 3 and b = 4?</a:t>
            </a:r>
          </a:p>
          <a:p>
            <a:pPr>
              <a:defRPr/>
            </a:pPr>
            <a:endParaRPr lang="en-US" sz="3200" dirty="0">
              <a:latin typeface="Cambria Math" panose="02040503050406030204" charset="0"/>
            </a:endParaRPr>
          </a:p>
          <a:p>
            <a:pPr marL="760730" lvl="1" indent="-457200">
              <a:buClr>
                <a:schemeClr val="accent6">
                  <a:lumMod val="50000"/>
                </a:schemeClr>
              </a:buClr>
              <a:buFont typeface="+mj-lt"/>
              <a:buAutoNum type="alphaLcParenR"/>
              <a:defRPr/>
            </a:pPr>
            <a:r>
              <a:rPr lang="pt-BR" sz="3200" b="1" dirty="0">
                <a:solidFill>
                  <a:srgbClr val="C00000"/>
                </a:solidFill>
                <a:latin typeface="Cambria Math" panose="02040503050406030204" charset="0"/>
              </a:rPr>
              <a:t>a + 1 &lt;= b		</a:t>
            </a:r>
          </a:p>
          <a:p>
            <a:pPr marL="760730" lvl="1" indent="-457200">
              <a:buClr>
                <a:schemeClr val="accent6">
                  <a:lumMod val="50000"/>
                </a:schemeClr>
              </a:buClr>
              <a:buFont typeface="+mj-lt"/>
              <a:buAutoNum type="alphaLcParenR"/>
              <a:defRPr/>
            </a:pPr>
            <a:r>
              <a:rPr lang="pt-BR" sz="3200" b="1" dirty="0">
                <a:solidFill>
                  <a:srgbClr val="C00000"/>
                </a:solidFill>
                <a:latin typeface="Cambria Math" panose="02040503050406030204" charset="0"/>
              </a:rPr>
              <a:t>a + 1 &gt;= b         	</a:t>
            </a:r>
          </a:p>
          <a:p>
            <a:pPr marL="760730" lvl="1" indent="-457200">
              <a:buClr>
                <a:schemeClr val="accent6">
                  <a:lumMod val="50000"/>
                </a:schemeClr>
              </a:buClr>
              <a:buFont typeface="+mj-lt"/>
              <a:buAutoNum type="alphaLcParenR"/>
              <a:defRPr/>
            </a:pPr>
            <a:r>
              <a:rPr lang="pt-BR" sz="3200" b="1" dirty="0">
                <a:solidFill>
                  <a:srgbClr val="C00000"/>
                </a:solidFill>
                <a:latin typeface="Cambria Math" panose="02040503050406030204" charset="0"/>
              </a:rPr>
              <a:t>a + 1 != b		</a:t>
            </a:r>
            <a:endParaRPr lang="en-MY" sz="3200" dirty="0">
              <a:latin typeface="Cambria Math" panose="02040503050406030204" charset="0"/>
            </a:endParaRPr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>
          <a:xfrm>
            <a:off x="1043305" y="1200150"/>
            <a:ext cx="7186295" cy="85725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Evaluation of Logical Expression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B55D3A-D494-4B1C-B581-4A48B575CC94}" type="slidenum">
              <a:rPr lang="en-US" altLang="en-US" sz="1000" smtClean="0">
                <a:latin typeface="Arial" panose="020B0604020202020204" pitchFamily="34" charset="0"/>
              </a:rPr>
              <a:t>16</a:t>
            </a:fld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481058"/>
            <a:ext cx="312738" cy="36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3802063" y="5025571"/>
            <a:ext cx="312737" cy="369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5558971"/>
            <a:ext cx="312738" cy="369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0</a:t>
            </a:r>
            <a:endParaRPr lang="en-MY" dirty="0"/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16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/>
        </p:nvSpPr>
        <p:spPr bwMode="auto">
          <a:xfrm>
            <a:off x="7645400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855" y="2286000"/>
            <a:ext cx="7408545" cy="4234180"/>
          </a:xfrm>
        </p:spPr>
        <p:txBody>
          <a:bodyPr/>
          <a:lstStyle/>
          <a:p>
            <a:pPr>
              <a:defRPr/>
            </a:pPr>
            <a:r>
              <a:rPr lang="en-US" dirty="0"/>
              <a:t>Suppose that the value of b is false and x is 0.  What is the value of each of the following expression?</a:t>
            </a:r>
          </a:p>
          <a:p>
            <a:pPr>
              <a:defRPr/>
            </a:pPr>
            <a:endParaRPr lang="en-US" dirty="0"/>
          </a:p>
          <a:p>
            <a:pPr marL="760730" lvl="1" indent="-457200">
              <a:buClr>
                <a:schemeClr val="accent6">
                  <a:lumMod val="50000"/>
                </a:schemeClr>
              </a:buClr>
              <a:buFont typeface="+mj-lt"/>
              <a:buAutoNum type="alphaLcParenR"/>
              <a:defRPr/>
            </a:pPr>
            <a:r>
              <a:rPr lang="pt-BR" b="1" dirty="0">
                <a:solidFill>
                  <a:srgbClr val="C00000"/>
                </a:solidFill>
              </a:rPr>
              <a:t>b &amp;&amp; x != 0		</a:t>
            </a:r>
          </a:p>
          <a:p>
            <a:pPr marL="760730" lvl="1" indent="-457200">
              <a:buClr>
                <a:schemeClr val="accent6">
                  <a:lumMod val="50000"/>
                </a:schemeClr>
              </a:buClr>
              <a:buFont typeface="+mj-lt"/>
              <a:buAutoNum type="alphaLcParenR"/>
              <a:defRPr/>
            </a:pPr>
            <a:r>
              <a:rPr lang="pt-BR" b="1" dirty="0">
                <a:solidFill>
                  <a:srgbClr val="C00000"/>
                </a:solidFill>
              </a:rPr>
              <a:t>!b || x  != 0         	</a:t>
            </a:r>
          </a:p>
          <a:p>
            <a:pPr marL="760730" lvl="1" indent="-457200">
              <a:buClr>
                <a:schemeClr val="accent6">
                  <a:lumMod val="50000"/>
                </a:schemeClr>
              </a:buClr>
              <a:buFont typeface="+mj-lt"/>
              <a:buAutoNum type="alphaLcParenR"/>
              <a:defRPr/>
            </a:pPr>
            <a:r>
              <a:rPr lang="pt-BR" b="1" dirty="0">
                <a:solidFill>
                  <a:srgbClr val="C00000"/>
                </a:solidFill>
              </a:rPr>
              <a:t>!b &amp;&amp;  x == 0		</a:t>
            </a:r>
          </a:p>
          <a:p>
            <a:pPr marL="760730" lvl="1" indent="-457200">
              <a:buClr>
                <a:schemeClr val="accent6">
                  <a:lumMod val="50000"/>
                </a:schemeClr>
              </a:buClr>
              <a:buFont typeface="+mj-lt"/>
              <a:buAutoNum type="alphaLcParenR"/>
              <a:defRPr/>
            </a:pPr>
            <a:r>
              <a:rPr lang="pt-BR" b="1" dirty="0">
                <a:solidFill>
                  <a:srgbClr val="C00000"/>
                </a:solidFill>
              </a:rPr>
              <a:t>b ||  x != 0</a:t>
            </a:r>
            <a:endParaRPr lang="en-MY" dirty="0"/>
          </a:p>
        </p:txBody>
      </p:sp>
      <p:sp>
        <p:nvSpPr>
          <p:cNvPr id="35843" name="Title 2"/>
          <p:cNvSpPr>
            <a:spLocks noGrp="1"/>
          </p:cNvSpPr>
          <p:nvPr>
            <p:ph type="title"/>
          </p:nvPr>
        </p:nvSpPr>
        <p:spPr>
          <a:xfrm>
            <a:off x="914401" y="838200"/>
            <a:ext cx="73152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Boolean Operators</a:t>
            </a:r>
            <a:endParaRPr lang="en-MY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467860"/>
            <a:ext cx="312738" cy="36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0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3962083" y="4977448"/>
            <a:ext cx="312737" cy="369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573713"/>
            <a:ext cx="312738" cy="369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6019800"/>
            <a:ext cx="312738" cy="36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0</a:t>
            </a:r>
            <a:endParaRPr lang="en-MY" dirty="0"/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17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173162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Order of Precedence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696200" cy="3733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Relational and logical operators are evaluated from left to right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The </a:t>
            </a:r>
            <a:r>
              <a:rPr lang="en-US" altLang="en-US" u="sng" dirty="0">
                <a:latin typeface="Cambria Math" panose="02040503050406030204" charset="0"/>
                <a:ea typeface="Cambria Math" panose="02040503050406030204" charset="0"/>
              </a:rPr>
              <a:t>associativity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is left to right</a:t>
            </a: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Parentheses can override precedence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68C8B6-1E59-4685-8E5C-86CFBB906DD8}" type="slidenum">
              <a:rPr lang="en-US" altLang="en-US">
                <a:solidFill>
                  <a:schemeClr val="bg1"/>
                </a:solidFill>
              </a:rPr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7086600" cy="47625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>
          <a:xfrm>
            <a:off x="565150" y="1140539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Order of Precedence (cont’d.)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B3A45E-0164-4982-955D-B177663E96C3}" type="slidenum">
              <a:rPr lang="en-US" altLang="en-US">
                <a:solidFill>
                  <a:schemeClr val="bg1"/>
                </a:solidFill>
              </a:rPr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6772"/>
            <a:ext cx="7683500" cy="410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3000" y="6362065"/>
            <a:ext cx="7378700" cy="35941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752600"/>
            <a:ext cx="6871970" cy="312166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sym typeface="+mn-ea"/>
              </a:rPr>
              <a:t>In this topic, you will learn about: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Relational Operators </a:t>
            </a: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Logical Expressions</a:t>
            </a: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Control Structure</a:t>
            </a:r>
          </a:p>
          <a:p>
            <a:pPr marL="1040130" lvl="2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000" dirty="0">
                <a:latin typeface="Cambria Math" panose="02040503050406030204" charset="0"/>
                <a:sym typeface="+mn-ea"/>
              </a:rPr>
              <a:t>One-way selection </a:t>
            </a:r>
          </a:p>
          <a:p>
            <a:pPr marL="1040130" lvl="2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000" dirty="0">
                <a:latin typeface="Cambria Math" panose="02040503050406030204" charset="0"/>
                <a:sym typeface="+mn-ea"/>
              </a:rPr>
              <a:t>Two-way Selection</a:t>
            </a:r>
          </a:p>
          <a:p>
            <a:pPr marL="1040130" lvl="2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000" dirty="0">
                <a:latin typeface="Cambria Math" panose="02040503050406030204" charset="0"/>
                <a:sym typeface="+mn-ea"/>
              </a:rPr>
              <a:t>Multiple Selections</a:t>
            </a:r>
          </a:p>
          <a:p>
            <a:pPr marL="365760" lvl="1" indent="0" fontAlgn="auto">
              <a:spcAft>
                <a:spcPts val="0"/>
              </a:spcAft>
              <a:buNone/>
              <a:defRPr/>
            </a:pPr>
            <a:endParaRPr lang="en-US" sz="2400" dirty="0">
              <a:latin typeface="Cambria Math" panose="02040503050406030204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>
          <a:xfrm>
            <a:off x="483704" y="1277067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Order of Precedence (cont’d.)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9504B8-3DA9-4AB4-BD1C-B15E7B41250A}" type="slidenum">
              <a:rPr lang="en-US" altLang="en-US">
                <a:solidFill>
                  <a:schemeClr val="bg1"/>
                </a:solidFill>
              </a:rPr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6324599"/>
            <a:ext cx="7162800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7086600" cy="277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10728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Order of Precedence (cont’d.)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9236B4-2406-4E65-8D29-9D45C0EDEF1A}" type="slidenum">
              <a:rPr lang="en-US" altLang="en-US">
                <a:solidFill>
                  <a:schemeClr val="bg1"/>
                </a:solidFill>
              </a:rPr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76350" y="6400799"/>
            <a:ext cx="7410450" cy="320675"/>
          </a:xfrm>
        </p:spPr>
        <p:txBody>
          <a:bodyPr/>
          <a:lstStyle/>
          <a:p>
            <a:pPr>
              <a:defRPr/>
            </a:pPr>
            <a:r>
              <a:rPr lang="en-US" i="1" dirty="0"/>
              <a:t>C++ Programming: From Problem Analysis to Program Design, Seventh Edition</a:t>
            </a:r>
            <a:endParaRPr lang="en-US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41" y="2058987"/>
            <a:ext cx="649605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95" y="1175268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Order of Precedence (cont’d.)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63202E-8D8D-4010-ACAD-C5E1505935C8}" type="slidenum">
              <a:rPr lang="en-US" altLang="en-US">
                <a:solidFill>
                  <a:schemeClr val="bg1"/>
                </a:solidFill>
              </a:rPr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09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8" y="2133600"/>
            <a:ext cx="767397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400799"/>
            <a:ext cx="7239000" cy="32067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6651"/>
            <a:ext cx="8153400" cy="768349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and 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 Type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67890"/>
            <a:ext cx="8153400" cy="3851909"/>
          </a:xfrm>
        </p:spPr>
        <p:txBody>
          <a:bodyPr/>
          <a:lstStyle/>
          <a:p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Relational operators can be applied to strings</a:t>
            </a:r>
          </a:p>
          <a:p>
            <a:pPr lvl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Strings are compared character by character, starting with the first character</a:t>
            </a:r>
          </a:p>
          <a:p>
            <a:pPr lvl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Comparison continues until either a mismatch is found or all characters are found equal</a:t>
            </a:r>
          </a:p>
          <a:p>
            <a:pPr lvl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If two strings of different lengths are compared and the comparison is equal to the last character of the shorter string</a:t>
            </a:r>
          </a:p>
          <a:p>
            <a:pPr lvl="2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The shorter string is less than the larger string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0B5C16-10CB-4CBD-A309-C8949D2D45DD}" type="slidenum">
              <a:rPr lang="en-US" altLang="en-US">
                <a:solidFill>
                  <a:schemeClr val="bg1"/>
                </a:solidFill>
              </a:rPr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400799"/>
            <a:ext cx="7086600" cy="32067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017" y="1219200"/>
            <a:ext cx="8229600" cy="1177925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and the</a:t>
            </a:r>
            <a:b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string Type (cont’d.)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971800"/>
            <a:ext cx="7620000" cy="2971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Suppose we have the following declarations: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str1 = "Hello";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str2 = "Hi";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str3 = "Air";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str4 = "Bill";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str4 = "Big";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39E285-0DE2-471A-ACDC-834A728729DB}" type="slidenum">
              <a:rPr lang="en-US" altLang="en-US">
                <a:solidFill>
                  <a:schemeClr val="bg1"/>
                </a:solidFill>
              </a:rPr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76400" y="6324599"/>
            <a:ext cx="7162800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87017" y="885964"/>
            <a:ext cx="8229600" cy="1104900"/>
          </a:xfrm>
        </p:spPr>
        <p:txBody>
          <a:bodyPr/>
          <a:lstStyle/>
          <a:p>
            <a:pPr algn="ctr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and the</a:t>
            </a:r>
            <a:b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string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 Type (cont’d.)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D9F866-E644-46E3-AB1B-FB9E8B43077C}" type="slidenum">
              <a:rPr lang="en-US" altLang="en-US">
                <a:solidFill>
                  <a:schemeClr val="bg1"/>
                </a:solidFill>
              </a:rPr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40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2" y="2133739"/>
            <a:ext cx="6596914" cy="15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0" y="3886200"/>
            <a:ext cx="662799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324599"/>
            <a:ext cx="7086600" cy="39687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1260475"/>
            <a:ext cx="8229600" cy="10287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and the</a:t>
            </a:r>
            <a:b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string Type (cont’d.)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FE06B-3FF2-458B-9C67-6628C5737075}" type="slidenum">
              <a:rPr lang="en-US" altLang="en-US">
                <a:solidFill>
                  <a:schemeClr val="bg1"/>
                </a:solidFill>
              </a:rPr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5148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66800" y="6324599"/>
            <a:ext cx="7362438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82600" y="1219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and the</a:t>
            </a:r>
            <a:b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string Type (cont’d.)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EBFBDD-82EC-4FF1-A315-E1C4BCB7BCDC}" type="slidenum">
              <a:rPr lang="en-US" altLang="en-US">
                <a:solidFill>
                  <a:schemeClr val="bg1"/>
                </a:solidFill>
              </a:rPr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60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682902"/>
            <a:ext cx="6588702" cy="34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4475" y="6324599"/>
            <a:ext cx="7172325" cy="396875"/>
          </a:xfrm>
        </p:spPr>
        <p:txBody>
          <a:bodyPr/>
          <a:lstStyle/>
          <a:p>
            <a:pPr>
              <a:defRPr/>
            </a:pPr>
            <a:r>
              <a:rPr lang="en-US" dirty="0"/>
              <a:t>C++ </a:t>
            </a:r>
            <a:r>
              <a:rPr lang="en-US" b="0" dirty="0"/>
              <a:t>Programming</a:t>
            </a:r>
            <a:r>
              <a:rPr lang="en-US" dirty="0"/>
              <a:t>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0153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Control Structures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78659"/>
            <a:ext cx="8229600" cy="41490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A computer can proceed: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In sequence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Selectively (branch): making a choice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Repetitively (iteratively): looping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By calling a function</a:t>
            </a: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Two most common control structures: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Selection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Repetition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8DE407-CB91-4200-9640-D665315810BA}" type="slidenum">
              <a:rPr lang="en-US" altLang="en-US">
                <a:solidFill>
                  <a:schemeClr val="bg1"/>
                </a:solidFill>
              </a:rPr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47800" y="6400799"/>
            <a:ext cx="72390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1147224"/>
            <a:ext cx="73914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Control Structures (cont’d.)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C95F05-94B6-40C9-BFB5-E6C7C1FCCAB1}" type="slidenum">
              <a:rPr lang="en-US" altLang="en-US">
                <a:solidFill>
                  <a:schemeClr val="bg1"/>
                </a:solidFill>
              </a:rPr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47800" y="6362065"/>
            <a:ext cx="7162800" cy="35941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0485" name="Group 7"/>
          <p:cNvGrpSpPr/>
          <p:nvPr/>
        </p:nvGrpSpPr>
        <p:grpSpPr bwMode="auto">
          <a:xfrm>
            <a:off x="838200" y="1962150"/>
            <a:ext cx="7543800" cy="4210050"/>
            <a:chOff x="838200" y="1962574"/>
            <a:chExt cx="7543800" cy="4209626"/>
          </a:xfrm>
        </p:grpSpPr>
        <p:pic>
          <p:nvPicPr>
            <p:cNvPr id="2048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962574"/>
              <a:ext cx="7543800" cy="378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6" descr="fig 4-1 slide 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867400"/>
              <a:ext cx="2501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12715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(cont’d.)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0B9B7C-038F-41CA-9808-D995A317868A}" type="slidenum">
              <a:rPr lang="en-US" altLang="en-US">
                <a:solidFill>
                  <a:schemeClr val="bg1"/>
                </a:solidFill>
              </a:rPr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667000"/>
            <a:ext cx="7624763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76400" y="6245225"/>
            <a:ext cx="7010400" cy="47625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93373"/>
            <a:ext cx="7772400" cy="582613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Selection: if and if...else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895600"/>
            <a:ext cx="8077200" cy="2743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Execution of selection or repetition requires execution of a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logical expression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: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Evaluates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or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“8 is greater than 3”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75E6CA-8FFB-41D8-AC1C-A68E31A6347A}" type="slidenum">
              <a:rPr lang="en-US" altLang="en-US">
                <a:solidFill>
                  <a:schemeClr val="bg1"/>
                </a:solidFill>
              </a:rPr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90600" y="6358413"/>
            <a:ext cx="7696200" cy="363061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2" descr="http://ucan.us/doyetech/images/if-then-else-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" y="1718310"/>
            <a:ext cx="3221355" cy="3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5257800" y="2138363"/>
            <a:ext cx="12033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0" dirty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  <a:endParaRPr lang="en-MY" altLang="en-US" sz="13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5803900" y="4953000"/>
            <a:ext cx="1311275" cy="137160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     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   NO…</a:t>
            </a:r>
            <a:endParaRPr lang="en-MY" sz="2400" b="1" dirty="0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H="1">
            <a:off x="4038600" y="4953000"/>
            <a:ext cx="1427163" cy="1371600"/>
          </a:xfrm>
          <a:prstGeom prst="bentArrow">
            <a:avLst>
              <a:gd name="adj1" fmla="val 25000"/>
              <a:gd name="adj2" fmla="val 23010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YES!!!</a:t>
            </a:r>
            <a:endParaRPr lang="en-MY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1888" y="3962400"/>
            <a:ext cx="17240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</a:t>
            </a:r>
          </a:p>
          <a:p>
            <a:pPr algn="ctr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cancelled?</a:t>
            </a:r>
            <a:endParaRPr lang="en-MY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09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14900"/>
            <a:ext cx="12461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1064260"/>
            <a:ext cx="8229600" cy="65341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The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Condition (</a:t>
            </a:r>
            <a:r>
              <a:rPr lang="en-US" sz="3200" b="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boolean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)</a:t>
            </a:r>
          </a:p>
        </p:txBody>
      </p:sp>
      <p:pic>
        <p:nvPicPr>
          <p:cNvPr id="40971" name="Picture 9" descr="Image result for no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4832350"/>
            <a:ext cx="14033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31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3138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One-Way Selection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98950"/>
          </a:xfrm>
        </p:spPr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One-way selection syntax:</a:t>
            </a:r>
          </a:p>
          <a:p>
            <a:pPr eaLnBrk="1" hangingPunct="1">
              <a:spcBef>
                <a:spcPts val="675"/>
              </a:spcBef>
              <a:buFontTx/>
              <a:buNone/>
            </a:pPr>
            <a:r>
              <a:rPr lang="en-US" altLang="en-US" sz="2800" dirty="0"/>
              <a:t>  </a:t>
            </a:r>
          </a:p>
          <a:p>
            <a:pPr eaLnBrk="1" hangingPunct="1">
              <a:lnSpc>
                <a:spcPct val="160000"/>
              </a:lnSpc>
              <a:spcBef>
                <a:spcPts val="675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75"/>
              </a:spcBef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Statement is executed if the value of the expression </a:t>
            </a:r>
            <a:r>
              <a:rPr lang="en-US" altLang="en-US" sz="2800" dirty="0"/>
              <a:t>is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Statement is bypassed if the value is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;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program goes to the next statement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Expression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is called a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decision maker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45F980-01CE-407F-8A1F-EF1D9DB92625}" type="slidenum">
              <a:rPr lang="en-US" altLang="en-US">
                <a:solidFill>
                  <a:schemeClr val="bg1"/>
                </a:solidFill>
              </a:rPr>
              <a:t>32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2819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3000" y="6400799"/>
            <a:ext cx="75438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463826" y="1101726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One-Way Selection (cont’d.)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8B3825-89A9-4409-AB6D-FFA316BF63FA}" type="slidenum">
              <a:rPr lang="en-US" altLang="en-US">
                <a:solidFill>
                  <a:schemeClr val="bg1"/>
                </a:solidFill>
              </a:rPr>
              <a:t>33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31988"/>
            <a:ext cx="52578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400799"/>
            <a:ext cx="70866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7654" name="Picture 5" descr="fig 4-2 slide 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791200"/>
            <a:ext cx="2486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812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Two-Way Selection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34022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Two-way selection syntax: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	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If expression is true,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statement1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is executed; otherwise,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statement2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is executed</a:t>
            </a: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statement1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and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statement2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are any C++ statements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6B31F0-A20B-493F-A2C1-8AF9E002324D}" type="slidenum">
              <a:rPr lang="en-US" altLang="en-US">
                <a:solidFill>
                  <a:schemeClr val="bg1"/>
                </a:solidFill>
              </a:rPr>
              <a:t>34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23622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47800" y="6400799"/>
            <a:ext cx="72390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xfrm>
            <a:off x="477078" y="1154906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Two-Way Selection (cont’d.)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46FE1A-EAE6-44F0-99B0-527E1FCCF2C3}" type="slidenum">
              <a:rPr lang="en-US" altLang="en-US">
                <a:solidFill>
                  <a:schemeClr val="bg1"/>
                </a:solidFill>
              </a:rPr>
              <a:t>35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1020"/>
            <a:ext cx="6656387" cy="360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324599"/>
            <a:ext cx="7086600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9702" name="Picture 5" descr="fig 4-3 slide 3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867400"/>
            <a:ext cx="285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Multiple Selections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7880985" cy="2878455"/>
          </a:xfrm>
        </p:spPr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u="sng" dirty="0">
                <a:latin typeface="Cambria Math" panose="02040503050406030204" charset="0"/>
                <a:ea typeface="Cambria Math" panose="02040503050406030204" charset="0"/>
              </a:rPr>
              <a:t>More than two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control statements. </a:t>
            </a:r>
          </a:p>
          <a:p>
            <a:pPr eaLnBrk="1" hangingPunct="1">
              <a:tabLst>
                <a:tab pos="635000" algn="l"/>
              </a:tabLst>
            </a:pP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An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else is associated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with the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most recent if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that has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not been paired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with an else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C04061-B973-4A9D-B5AC-0CD63FA837BD}" type="slidenum">
              <a:rPr lang="en-US" altLang="en-US">
                <a:solidFill>
                  <a:schemeClr val="bg1"/>
                </a:solidFill>
              </a:rPr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47800" y="6324599"/>
            <a:ext cx="7239000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FA761-42B4-4110-9624-F63C66A6B39D}" type="slidenum">
              <a:rPr lang="en-US" altLang="en-US">
                <a:solidFill>
                  <a:schemeClr val="bg1"/>
                </a:solidFill>
              </a:rPr>
              <a:t>37</a:t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51204" name="Group 6"/>
          <p:cNvGrpSpPr/>
          <p:nvPr/>
        </p:nvGrpSpPr>
        <p:grpSpPr bwMode="auto">
          <a:xfrm>
            <a:off x="762000" y="2819400"/>
            <a:ext cx="7345363" cy="2971800"/>
            <a:chOff x="609600" y="2209800"/>
            <a:chExt cx="7345361" cy="2971800"/>
          </a:xfrm>
        </p:grpSpPr>
        <p:pic>
          <p:nvPicPr>
            <p:cNvPr id="5120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7300051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44" y="4114800"/>
              <a:ext cx="6884417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324599"/>
            <a:ext cx="7239000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17" y="1454191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Multiple Selections (if-else Chain)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FA761-42B4-4110-9624-F63C66A6B39D}" type="slidenum">
              <a:rPr lang="en-US" altLang="en-US">
                <a:solidFill>
                  <a:schemeClr val="bg1"/>
                </a:solidFill>
              </a:rPr>
              <a:t>38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324599"/>
            <a:ext cx="7239000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>
          <a:xfrm>
            <a:off x="470452" y="1274486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Example : Language Options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28520"/>
            <a:ext cx="7880985" cy="3586480"/>
          </a:xfrm>
        </p:spPr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Write a C++ program that displays different language options based on different user inputs. 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If the user enters ‘0', display  “English”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If the user enters ‘1', display “Arabic”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If the user enters other than ‘0' or ‘1', display “Malay”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>
          <a:xfrm>
            <a:off x="470452" y="1274486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Multiple Selections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  <a:sym typeface="+mn-ea"/>
              </a:rPr>
              <a:t>(cont'd)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26CD4C-6E78-4904-8A8B-5D59BBF2B3F8}" type="slidenum">
              <a:rPr lang="en-US" altLang="en-US">
                <a:solidFill>
                  <a:schemeClr val="bg1"/>
                </a:solidFill>
              </a:rPr>
              <a:t>39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76400" y="6245225"/>
            <a:ext cx="7010400" cy="30797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5" y="2209800"/>
            <a:ext cx="7933795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3704" y="990600"/>
            <a:ext cx="7822096" cy="995676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and Simple Data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6278"/>
            <a:ext cx="8229600" cy="4414519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Conditional statements: only executed if certain conditions are met</a:t>
            </a: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Condition: represented by a </a:t>
            </a:r>
            <a:r>
              <a:rPr lang="en-US" altLang="en-US" sz="2800" u="sng" dirty="0">
                <a:latin typeface="Cambria Math" panose="02040503050406030204" charset="0"/>
                <a:ea typeface="Cambria Math" panose="02040503050406030204" charset="0"/>
              </a:rPr>
              <a:t>logical (Boolean) expression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 that evaluates to a </a:t>
            </a:r>
            <a:r>
              <a:rPr lang="en-US" altLang="en-US" sz="2800" u="sng" dirty="0">
                <a:latin typeface="Cambria Math" panose="02040503050406030204" charset="0"/>
                <a:ea typeface="Cambria Math" panose="02040503050406030204" charset="0"/>
              </a:rPr>
              <a:t>logical (Boolean) value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 of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or</a:t>
            </a:r>
            <a:r>
              <a:rPr lang="en-US" altLang="en-US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Relational operators: 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Allow comparisons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Require two operands (binary)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Evaluate to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</a:t>
            </a: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or</a:t>
            </a:r>
            <a:r>
              <a:rPr lang="en-US" altLang="en-US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E73034-B140-46F0-A900-090BAD7A415D}" type="slidenum">
              <a:rPr lang="en-US" altLang="en-US">
                <a:solidFill>
                  <a:schemeClr val="bg1"/>
                </a:solidFill>
              </a:rPr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76400" y="6400799"/>
            <a:ext cx="71628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025525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Relational Operators and Simple Data Types (cont’d.)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229600" cy="36131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Relational operators can be used with all three simple data types: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8 &lt; 15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evaluates to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6 != 6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evaluates to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2.5 &gt; 5.8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evaluates to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5.9 &lt;= 7.5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evaluates to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90D659-6D5C-4A5F-89C2-845DF7EE7E5D}" type="slidenum">
              <a:rPr lang="en-US" altLang="en-US">
                <a:solidFill>
                  <a:schemeClr val="bg1"/>
                </a:solidFill>
              </a:rPr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400799"/>
            <a:ext cx="70866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139" y="979486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Characters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467139" y="1717674"/>
            <a:ext cx="8229600" cy="452755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Expression of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char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 values with relational operators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</a:rPr>
              <a:t>Result depends on machine’s collating sequence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</a:rPr>
              <a:t>ASCII character set</a:t>
            </a: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Logical (Boolean) expressions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Used to compare operands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Expressions such as </a:t>
            </a: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4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&lt; 6</a:t>
            </a:r>
            <a:r>
              <a:rPr lang="en-US" altLang="en-US" sz="2400" dirty="0">
                <a:latin typeface="Cambria Math" panose="02040503050406030204" charset="0"/>
              </a:rPr>
              <a:t> </a:t>
            </a: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and</a:t>
            </a:r>
            <a:r>
              <a:rPr lang="en-US" altLang="en-US" sz="2400" dirty="0">
                <a:latin typeface="Cambria Math" panose="02040503050406030204" charset="0"/>
              </a:rPr>
              <a:t>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'R' &gt; 'T’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Returns an integer value of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Cambria Math" panose="0204050305040603020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if the logical expression </a:t>
            </a: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evaluates to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true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Returns an integer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value of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0 (false)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otherwise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12908A-C59B-473B-AF8F-A314D4D18DBB}" type="slidenum">
              <a:rPr lang="en-US" altLang="en-US">
                <a:solidFill>
                  <a:schemeClr val="bg1"/>
                </a:solidFill>
              </a:rPr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76400" y="6400799"/>
            <a:ext cx="70104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783" y="1371600"/>
            <a:ext cx="8229600" cy="8763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The </a:t>
            </a:r>
            <a:r>
              <a:rPr lang="en-US" altLang="en-US" sz="3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int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 Data Type and Logical (Boolean)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667000"/>
            <a:ext cx="8077200" cy="346075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Earlier versions of C++ did not provide built-in data types that had Boolean values</a:t>
            </a: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Logical expressions evaluate to either 1 or 0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Logical expression value was stored in a variable of the data type </a:t>
            </a:r>
            <a:r>
              <a:rPr lang="en-US" altLang="en-US" sz="2400" dirty="0" err="1">
                <a:latin typeface="Cambria Math" panose="02040503050406030204" charset="0"/>
                <a:ea typeface="Cambria Math" panose="02040503050406030204" charset="0"/>
              </a:rPr>
              <a:t>int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Can use the </a:t>
            </a:r>
            <a:r>
              <a:rPr lang="en-US" altLang="en-US" sz="2800" dirty="0" err="1">
                <a:latin typeface="Cambria Math" panose="02040503050406030204" charset="0"/>
                <a:ea typeface="Cambria Math" panose="02040503050406030204" charset="0"/>
              </a:rPr>
              <a:t>int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 data type to manipulate logical (Boolean) expressions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8943D-7058-40BA-AE70-93D902271B06}" type="slidenum">
              <a:rPr lang="en-US" altLang="en-US">
                <a:solidFill>
                  <a:schemeClr val="bg1"/>
                </a:solidFill>
              </a:rPr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324599"/>
            <a:ext cx="7162800" cy="39687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bool Data Type and Logical (Boolean) Expressions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62330" y="2667000"/>
            <a:ext cx="7824470" cy="3124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The data type bool has logical (Boolean) values true and false</a:t>
            </a: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bool, true, and false are reserved words</a:t>
            </a: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The identifier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true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has the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value 1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 </a:t>
            </a: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The identifier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false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has the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value 0</a:t>
            </a:r>
          </a:p>
          <a:p>
            <a:pPr eaLnBrk="1" hangingPunct="1"/>
            <a:endParaRPr lang="en-US" altLang="en-US" sz="28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EF14BD-28F3-4835-8C84-461AE7F038B5}" type="slidenum">
              <a:rPr lang="en-US" altLang="en-US">
                <a:solidFill>
                  <a:schemeClr val="bg1"/>
                </a:solidFill>
              </a:rPr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95400" y="6245225"/>
            <a:ext cx="72390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0757" y="1222374"/>
            <a:ext cx="8229600" cy="946151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Logical (Boolean) Operators and Logical 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58082"/>
            <a:ext cx="8229600" cy="3569667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Logical (Boolean) operators: enable you to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combine logical expressions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4EBCE8-48F5-4B4C-9A11-16EC1047AAEE}" type="slidenum">
              <a:rPr lang="en-US" altLang="en-US">
                <a:solidFill>
                  <a:schemeClr val="bg1"/>
                </a:solidFill>
              </a:rPr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3" y="3886200"/>
            <a:ext cx="8010224" cy="212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52600" y="6400799"/>
            <a:ext cx="6934200" cy="320675"/>
          </a:xfrm>
        </p:spPr>
        <p:txBody>
          <a:bodyPr/>
          <a:lstStyle/>
          <a:p>
            <a:pPr>
              <a:defRPr/>
            </a:pPr>
            <a:r>
              <a:rPr lang="en-US" sz="1200" b="0" dirty="0"/>
              <a:t>C++ Programming: From Problem Analysis to Program Design, Seventh Edition</a:t>
            </a:r>
            <a:endParaRPr lang="en-US" sz="1200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1847</Words>
  <Application>Microsoft Office PowerPoint</Application>
  <PresentationFormat>On-screen Show (4:3)</PresentationFormat>
  <Paragraphs>387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SimSun</vt:lpstr>
      <vt:lpstr>Yu Gothic Medium</vt:lpstr>
      <vt:lpstr>Arial</vt:lpstr>
      <vt:lpstr>Arial Black</vt:lpstr>
      <vt:lpstr>Britannic Bold</vt:lpstr>
      <vt:lpstr>Calibri</vt:lpstr>
      <vt:lpstr>Cambria Math</vt:lpstr>
      <vt:lpstr>Century Gothic</vt:lpstr>
      <vt:lpstr>Courier New</vt:lpstr>
      <vt:lpstr>Symbol</vt:lpstr>
      <vt:lpstr>Times New Roman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PowerPoint Presentation</vt:lpstr>
      <vt:lpstr>Relational Operators (cont’d.)</vt:lpstr>
      <vt:lpstr>Relational Operators and Simple Data Types</vt:lpstr>
      <vt:lpstr>Relational Operators and Simple Data Types (cont’d.)</vt:lpstr>
      <vt:lpstr>Comparing Characters</vt:lpstr>
      <vt:lpstr>The int Data Type and Logical (Boolean) Expressions</vt:lpstr>
      <vt:lpstr>bool Data Type and Logical (Boolean) Expressions</vt:lpstr>
      <vt:lpstr>Logical (Boolean) Operators and Logical Expressions</vt:lpstr>
      <vt:lpstr>Logical Operators</vt:lpstr>
      <vt:lpstr>Logical Operators (cont'd.)</vt:lpstr>
      <vt:lpstr>Logical (Boolean) Expressions (cont'd.)</vt:lpstr>
      <vt:lpstr>Logical (Boolean) Operators and Logical Expressions (cont’d.)</vt:lpstr>
      <vt:lpstr>Logical (Boolean) Operators and Logical Expressions (cont’d.)</vt:lpstr>
      <vt:lpstr>Logical (Boolean) Operators and Logical Expressions (cont’d.)</vt:lpstr>
      <vt:lpstr>Evaluation of Logical Expression</vt:lpstr>
      <vt:lpstr>Evaluation of Boolean Operators</vt:lpstr>
      <vt:lpstr>Order of Precedence</vt:lpstr>
      <vt:lpstr>Order of Precedence (cont’d.)</vt:lpstr>
      <vt:lpstr>Order of Precedence (cont’d.)</vt:lpstr>
      <vt:lpstr>Order of Precedence (cont’d.)</vt:lpstr>
      <vt:lpstr>Order of Precedence (cont’d.)</vt:lpstr>
      <vt:lpstr>Relational Operators and the string Type</vt:lpstr>
      <vt:lpstr>Relational Operators and the string Type (cont’d.)</vt:lpstr>
      <vt:lpstr>Relational Operators and the string Type (cont’d.)</vt:lpstr>
      <vt:lpstr>Relational Operators and the string Type (cont’d.)</vt:lpstr>
      <vt:lpstr>Relational Operators and the string Type (cont’d.)</vt:lpstr>
      <vt:lpstr>Control Structures</vt:lpstr>
      <vt:lpstr>Control Structures (cont’d.)</vt:lpstr>
      <vt:lpstr>Selection: if and if...else</vt:lpstr>
      <vt:lpstr>PowerPoint Presentation</vt:lpstr>
      <vt:lpstr>One-Way Selection</vt:lpstr>
      <vt:lpstr>One-Way Selection (cont’d.)</vt:lpstr>
      <vt:lpstr>Two-Way Selection</vt:lpstr>
      <vt:lpstr>Two-Way Selection (cont’d.)</vt:lpstr>
      <vt:lpstr>Multiple Selections</vt:lpstr>
      <vt:lpstr>Multiple Selections (if-else Chain) </vt:lpstr>
      <vt:lpstr>Example : Language Options</vt:lpstr>
      <vt:lpstr>Multiple Selections (cont'd)</vt:lpstr>
    </vt:vector>
  </TitlesOfParts>
  <Company>Tulane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HP</cp:lastModifiedBy>
  <cp:revision>382</cp:revision>
  <dcterms:created xsi:type="dcterms:W3CDTF">2004-12-27T16:03:00Z</dcterms:created>
  <dcterms:modified xsi:type="dcterms:W3CDTF">2017-10-03T01:12:09Z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