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0"/>
  </p:handoutMasterIdLst>
  <p:sldIdLst>
    <p:sldId id="487" r:id="rId4"/>
    <p:sldId id="488" r:id="rId6"/>
    <p:sldId id="524" r:id="rId7"/>
    <p:sldId id="519" r:id="rId8"/>
    <p:sldId id="520" r:id="rId9"/>
    <p:sldId id="578" r:id="rId10"/>
    <p:sldId id="579" r:id="rId11"/>
    <p:sldId id="580" r:id="rId12"/>
    <p:sldId id="526" r:id="rId13"/>
    <p:sldId id="531" r:id="rId14"/>
    <p:sldId id="532" r:id="rId15"/>
    <p:sldId id="547" r:id="rId16"/>
    <p:sldId id="563" r:id="rId17"/>
    <p:sldId id="549" r:id="rId18"/>
    <p:sldId id="550" r:id="rId19"/>
    <p:sldId id="577" r:id="rId20"/>
    <p:sldId id="570" r:id="rId21"/>
    <p:sldId id="571" r:id="rId22"/>
    <p:sldId id="574" r:id="rId23"/>
    <p:sldId id="572" r:id="rId24"/>
    <p:sldId id="552" r:id="rId25"/>
    <p:sldId id="573" r:id="rId26"/>
    <p:sldId id="555" r:id="rId27"/>
    <p:sldId id="556" r:id="rId28"/>
    <p:sldId id="557" r:id="rId29"/>
    <p:sldId id="576" r:id="rId30"/>
    <p:sldId id="564" r:id="rId31"/>
    <p:sldId id="559" r:id="rId32"/>
    <p:sldId id="565" r:id="rId33"/>
    <p:sldId id="560" r:id="rId34"/>
    <p:sldId id="561" r:id="rId35"/>
    <p:sldId id="607" r:id="rId36"/>
    <p:sldId id="568" r:id="rId37"/>
    <p:sldId id="567" r:id="rId38"/>
    <p:sldId id="56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>
      <p:cViewPr varScale="1">
        <p:scale>
          <a:sx n="72" d="100"/>
          <a:sy n="72" d="100"/>
        </p:scale>
        <p:origin x="1266" y="72"/>
      </p:cViewPr>
      <p:guideLst>
        <p:guide orient="horz" pos="2159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B98138-26DC-415B-9D21-B978836D6781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FC084-AB31-4BD0-9A07-DE88F4ECB31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8B06B-343A-48C4-957F-19F62A5C5462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B68F33-6799-49D6-BF12-9BF09A2EBAA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4B9BF4-E8E0-433B-BA21-1B58124FDE2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93D8AD-7536-4150-B2D1-3C0C4C3040C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8C91A6-0927-42DF-8EB7-DF83A248AFF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08556E-871B-4DDA-A186-F69F90663CB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4F3AB8-26B6-47AD-BCCB-5BC0904A27A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D383A5-4354-4E35-B670-5046E563DE8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216478-9BD2-4648-85EA-C7C49F1D71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B442E9-A553-4B7D-8116-D70663A2112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5C351D-1F43-4FDA-99AB-2794CE2A812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16693E-016D-465C-B155-8320E730A91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DA7D32-704B-4A0F-96DE-221C94BC667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13B7E7-7409-42DD-A9FC-8CDE0EBFC83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0A2E7D-D0E4-4B4E-AAF8-C49D7257B0C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B900E1-E708-409C-B162-76AB7C4FA32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7E46ED-1C11-44A0-8331-CCF5F0DD0E6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1833FCB-3289-40D7-A473-3140756B9B7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BC7AD1-0396-4C65-848B-E9C9513CE08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088E49-1594-4219-8B27-68D043BA01D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592254A-EDBA-4104-A8D0-386E4AB9E357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599E6-25C5-4DA9-9CDE-CB8CB225C29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AE66-C1F4-4060-A4B5-A9F4A7FF0591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71A38-2094-4173-AC4C-115227DEE092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62781-65BB-436E-9A96-6AC2ADE8016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28D8-C2CA-4AA2-8280-E54059A0BC75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452-8F6D-4205-9EC7-092152FA78E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45FA34-5988-4E60-89BF-8D349635CF7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663A-2EE7-43E6-9502-11060EF5844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5B8-CCEB-420D-ABAE-B47CDB4AB078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508D2-A0AD-4541-8BA7-80F92E81B74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895E38-94C5-4359-B007-DA64B88D74E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4DF88D0-8387-409F-8AC0-A1A095DB899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A5AE19-0BF4-40E9-A61F-CF50CEE3A94F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2F792C2-BB91-47CE-B33E-68335494C38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4AB5BA-40DE-460A-B7C2-20FC8CDEEBE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4A40B7-34E7-4BCB-82C9-FE32B324814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D99F334-949D-4274-B4FC-F273FE382EA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BB4D0-F38A-47E5-831A-48EB0781C32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8BC167-0788-4FB9-A5D8-C19204204FC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3352800" cy="22860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00600" y="5376545"/>
            <a:ext cx="4090035" cy="13169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Programming: From Problem Analysis to Program Design (D.S. Malik, 2018)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 First Book of C++, (G. Bronson, 2012)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for Everyone (C.S. Horstman, 2012)</a:t>
            </a:r>
            <a:endParaRPr 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21696" y="1071870"/>
            <a:ext cx="4242435" cy="3293110"/>
          </a:xfrm>
        </p:spPr>
        <p:txBody>
          <a:bodyPr>
            <a:normAutofit fontScale="95000"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CHAPTER 4 (Pt 2)</a:t>
            </a:r>
            <a:endParaRPr lang="en-US" sz="4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Control Structures 1: Selection</a:t>
            </a: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3429000" cy="223138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ELEMENTS OF PROGRAMMING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CSC 1100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140" y="1094580"/>
            <a:ext cx="8229600" cy="927895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Confusion Between the Equality (==) and Assignment (=) Operators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29631"/>
            <a:ext cx="8229600" cy="422275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C++ allows you to use any expression that can be evaluated to either true or false as an expression in the if statement: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if (x = 5)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dirty="0">
                <a:latin typeface="Courier New" panose="02070309020205020404" pitchFamily="49" charset="0"/>
              </a:rPr>
              <a:t> &lt;&lt; "The value is five." &lt;&lt; </a:t>
            </a:r>
            <a:r>
              <a:rPr lang="en-US" altLang="en-US" sz="2200" dirty="0" err="1">
                <a:latin typeface="Courier New" panose="02070309020205020404" pitchFamily="49" charset="0"/>
              </a:rPr>
              <a:t>endl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The appearance of = in place of == resembles a </a:t>
            </a:r>
            <a:r>
              <a:rPr lang="en-US" altLang="en-US" i="1" dirty="0">
                <a:latin typeface="Cambria Math" panose="02040503050406030204" charset="0"/>
                <a:ea typeface="Cambria Math" panose="02040503050406030204" charset="0"/>
              </a:rPr>
              <a:t>silent killer</a:t>
            </a:r>
            <a:endParaRPr lang="en-US" altLang="en-US" i="1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It is not a syntax error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It is a logical error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1CDB32-E7B4-4F31-8A9E-9162CFA565ED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6459537"/>
            <a:ext cx="7010400" cy="261938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643" y="1052512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Conditional Operator (?:)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077200" cy="4375150"/>
          </a:xfrm>
        </p:spPr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Conditional operator (?:) </a:t>
            </a:r>
            <a:endParaRPr lang="en-US" altLang="en-US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Ternary operator: takes 3 arguments</a:t>
            </a:r>
            <a:endParaRPr lang="en-US" altLang="en-US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tabLst>
                <a:tab pos="635000" algn="l"/>
              </a:tabLst>
            </a:pP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Syntax for the conditional operator: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buFontTx/>
              <a:buNone/>
              <a:tabLst>
                <a:tab pos="635000" algn="l"/>
              </a:tabLst>
            </a:pPr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	expression1 ? expression2 : expression3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tabLst>
                <a:tab pos="635000" algn="l"/>
              </a:tabLst>
            </a:pP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If expression1 is true, the result of the </a:t>
            </a:r>
            <a:r>
              <a:rPr lang="en-US" altLang="en-US" u="sng" dirty="0">
                <a:latin typeface="Cambria Math" panose="02040503050406030204" charset="0"/>
                <a:ea typeface="Cambria Math" panose="02040503050406030204" charset="0"/>
              </a:rPr>
              <a:t>conditional expression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is expression2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Otherwise, the result is expression3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tabLst>
                <a:tab pos="635000" algn="l"/>
              </a:tabLst>
            </a:pP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Example: </a:t>
            </a:r>
            <a:r>
              <a:rPr lang="en-US" altLang="en-US" sz="3000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max = (a &gt;= b) ? a : b;</a:t>
            </a:r>
            <a:endParaRPr lang="en-US" altLang="en-US" sz="3000" dirty="0">
              <a:latin typeface="Cambria Math" panose="02040503050406030204" charset="0"/>
              <a:ea typeface="Cambria Math" panose="02040503050406030204" charset="0"/>
              <a:cs typeface="Courier New" panose="02070309020205020404" pitchFamily="49" charset="0"/>
            </a:endParaRP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594DA0-6B79-4C04-8B8F-FCF1BDD3D3A1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400799"/>
            <a:ext cx="70866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98676"/>
            <a:ext cx="7543800" cy="4019550"/>
          </a:xfrm>
        </p:spPr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Most common problems: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Misunderstanding what an expression is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Using the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assignment operator</a:t>
            </a:r>
            <a:r>
              <a:rPr lang="en-US" dirty="0">
                <a:solidFill>
                  <a:srgbClr val="002060"/>
                </a:solidFill>
                <a:latin typeface="Cambria Math" panose="02040503050406030204" charset="0"/>
                <a:ea typeface="Cambria Math" panose="0204050305040603020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2060"/>
                </a:solidFill>
                <a:latin typeface="Cambria Math" panose="02040503050406030204" charset="0"/>
                <a:ea typeface="Cambria Math" panose="0204050305040603020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in place of the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relational operator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==</a:t>
            </a:r>
            <a:endParaRPr lang="en-US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  <a:cs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Example: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Initialize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age = 18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;</a:t>
            </a:r>
            <a:endParaRPr lang="en-US" dirty="0">
              <a:latin typeface="Cambria Math" panose="02040503050406030204" charset="0"/>
              <a:ea typeface="Cambria Math" panose="02040503050406030204" charset="0"/>
              <a:cs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The expression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age = 40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) 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sets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age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 to the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new value 40</a:t>
            </a:r>
            <a:endParaRPr lang="en-US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Does not compare age to 40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(but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assigns the value 40 to age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)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Has a value of 40 (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true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)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Produces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invalid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 results if used in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if-else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 statement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Correct expression should be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age == 40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) 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75398"/>
            <a:ext cx="8381999" cy="6851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Problems Associated with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if-else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 Statement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791200" y="5533232"/>
            <a:ext cx="381000" cy="410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3400" y="4084466"/>
            <a:ext cx="273326" cy="335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Nested if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61686"/>
            <a:ext cx="8077200" cy="3881914"/>
          </a:xfrm>
        </p:spPr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Nesting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: one control statement is located within another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tabLst>
                <a:tab pos="635000" algn="l"/>
              </a:tabLst>
            </a:pP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‘If’ within an ‘if’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1">
              <a:tabLst>
                <a:tab pos="635000" algn="l"/>
              </a:tabLst>
            </a:pPr>
            <a:r>
              <a:rPr lang="en-US" altLang="en-US" dirty="0">
                <a:solidFill>
                  <a:srgbClr val="1D0DE9"/>
                </a:solidFill>
                <a:latin typeface="Cambria Math" panose="02040503050406030204" charset="0"/>
                <a:ea typeface="Cambria Math" panose="02040503050406030204" charset="0"/>
              </a:rPr>
              <a:t>Cascaded effect</a:t>
            </a:r>
            <a:endParaRPr lang="en-US" altLang="en-US" dirty="0">
              <a:solidFill>
                <a:srgbClr val="1D0DE9"/>
              </a:solidFill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C04061-B973-4A9D-B5AC-0CD63FA837BD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447800" y="6324599"/>
            <a:ext cx="7239000" cy="396875"/>
          </a:xfrm>
        </p:spPr>
        <p:txBody>
          <a:bodyPr/>
          <a:lstStyle/>
          <a:p>
            <a:pPr algn="r"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21" y="2971800"/>
            <a:ext cx="3859997" cy="2568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8690" y="2971800"/>
            <a:ext cx="40193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if</a:t>
            </a:r>
            <a:endParaRPr lang="en-US" sz="2000" b="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745" y="3563928"/>
            <a:ext cx="40193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if</a:t>
            </a:r>
            <a:endParaRPr lang="en-US" sz="2000" b="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7158" y="4498644"/>
            <a:ext cx="40193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if</a:t>
            </a:r>
            <a:endParaRPr lang="en-US" sz="2000" b="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977347"/>
            <a:ext cx="7024687" cy="762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Nested if-else flowchart</a:t>
            </a:r>
            <a:endParaRPr 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C++ for Everyone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5633244" y="2288414"/>
            <a:ext cx="3276600" cy="3717925"/>
          </a:xfrm>
        </p:spPr>
        <p:txBody>
          <a:bodyPr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If 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condition 1</a:t>
            </a:r>
            <a:r>
              <a:rPr lang="en-MY" sz="19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is 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false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 then, 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skip to statement 3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. </a:t>
            </a:r>
            <a:endParaRPr lang="en-MY" sz="1900" dirty="0">
              <a:latin typeface="Cambria Math" panose="02040503050406030204" charset="0"/>
              <a:ea typeface="Cambria Math" panose="02040503050406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If 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condition 1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 is 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true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, then 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tests condition 2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. </a:t>
            </a:r>
            <a:endParaRPr lang="en-MY" sz="1900" dirty="0">
              <a:latin typeface="Cambria Math" panose="02040503050406030204" charset="0"/>
              <a:ea typeface="Cambria Math" panose="02040503050406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If 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condition 2</a:t>
            </a:r>
            <a:r>
              <a:rPr lang="en-MY" sz="19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is 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true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 then, 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executes statement 1</a:t>
            </a:r>
            <a:r>
              <a:rPr lang="en-MY" sz="19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</a:t>
            </a:r>
            <a:endParaRPr lang="en-MY" sz="190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If 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condition 2</a:t>
            </a:r>
            <a:r>
              <a:rPr lang="en-MY" sz="19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is 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false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 then, 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executes statement 2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. </a:t>
            </a:r>
            <a:endParaRPr lang="en-MY" sz="1900" dirty="0">
              <a:latin typeface="Cambria Math" panose="02040503050406030204" charset="0"/>
              <a:ea typeface="Cambria Math" panose="02040503050406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Finally</a:t>
            </a:r>
            <a:r>
              <a:rPr lang="en-MY" sz="19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, 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control</a:t>
            </a:r>
            <a:r>
              <a:rPr lang="en-MY" sz="19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is 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transferred to</a:t>
            </a:r>
            <a:r>
              <a:rPr lang="en-MY" sz="19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the </a:t>
            </a:r>
            <a:r>
              <a:rPr lang="en-MY" sz="1900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statement x</a:t>
            </a:r>
            <a:r>
              <a:rPr lang="en-MY" sz="1900" dirty="0">
                <a:latin typeface="Cambria Math" panose="02040503050406030204" charset="0"/>
                <a:ea typeface="Cambria Math" panose="02040503050406030204" charset="0"/>
              </a:rPr>
              <a:t>. </a:t>
            </a:r>
            <a:endParaRPr lang="en-MY" sz="1900" dirty="0">
              <a:latin typeface="Cambria Math" panose="02040503050406030204" charset="0"/>
              <a:ea typeface="Cambria Math" panose="02040503050406030204" charset="0"/>
            </a:endParaRPr>
          </a:p>
          <a:p>
            <a:pPr marL="81153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1900" dirty="0">
              <a:latin typeface="Cambria Math" panose="02040503050406030204" charset="0"/>
              <a:ea typeface="Cambria Math" panose="02040503050406030204" charset="0"/>
            </a:endParaRPr>
          </a:p>
          <a:p>
            <a:pPr marL="81153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1900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1042"/>
            <a:ext cx="4952999" cy="429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49960"/>
            <a:ext cx="7024687" cy="6096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Nested if-else flowchart</a:t>
            </a:r>
            <a:endParaRPr 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Diamond 2"/>
          <p:cNvSpPr/>
          <p:nvPr/>
        </p:nvSpPr>
        <p:spPr>
          <a:xfrm>
            <a:off x="1447800" y="2794906"/>
            <a:ext cx="1820863" cy="1150257"/>
          </a:xfrm>
          <a:prstGeom prst="diamond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M’sia</a:t>
            </a:r>
            <a:endParaRPr lang="en-MY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010400" cy="6096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Shipping charges:</a:t>
            </a:r>
            <a:endParaRPr 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sz="2400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886199" y="3849912"/>
            <a:ext cx="1905001" cy="1150257"/>
          </a:xfrm>
          <a:prstGeom prst="diamond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West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M’sia</a:t>
            </a:r>
            <a:endParaRPr lang="en-MY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Elbow Connector 3"/>
          <p:cNvCxnSpPr>
            <a:stCxn id="3" idx="3"/>
            <a:endCxn id="12" idx="0"/>
          </p:cNvCxnSpPr>
          <p:nvPr/>
        </p:nvCxnSpPr>
        <p:spPr>
          <a:xfrm>
            <a:off x="3268663" y="3370035"/>
            <a:ext cx="1570037" cy="479877"/>
          </a:xfrm>
          <a:prstGeom prst="bentConnector2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58231" y="2209800"/>
            <a:ext cx="0" cy="37374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29400" y="5425166"/>
            <a:ext cx="1676400" cy="849995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Set shipping cost = RM7</a:t>
            </a:r>
            <a:endParaRPr lang="en-MY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00499" y="5425166"/>
            <a:ext cx="1676400" cy="849995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Set shipping cost = RM10</a:t>
            </a:r>
            <a:endParaRPr lang="en-MY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0031" y="4461325"/>
            <a:ext cx="1676400" cy="849995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Set shipping cost = RM30</a:t>
            </a:r>
            <a:endParaRPr lang="en-MY" dirty="0"/>
          </a:p>
        </p:txBody>
      </p:sp>
      <p:cxnSp>
        <p:nvCxnSpPr>
          <p:cNvPr id="21" name="Straight Arrow Connector 20"/>
          <p:cNvCxnSpPr>
            <a:stCxn id="3" idx="2"/>
            <a:endCxn id="19" idx="0"/>
          </p:cNvCxnSpPr>
          <p:nvPr/>
        </p:nvCxnSpPr>
        <p:spPr>
          <a:xfrm flipH="1">
            <a:off x="2358231" y="3945163"/>
            <a:ext cx="1" cy="516162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2929555"/>
            <a:ext cx="617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True</a:t>
            </a:r>
            <a:endParaRPr lang="en-MY" sz="1600" b="1" dirty="0">
              <a:solidFill>
                <a:srgbClr val="C00000"/>
              </a:solidFill>
            </a:endParaRPr>
          </a:p>
        </p:txBody>
      </p:sp>
      <p:cxnSp>
        <p:nvCxnSpPr>
          <p:cNvPr id="25" name="Elbow Connector 24"/>
          <p:cNvCxnSpPr>
            <a:endCxn id="16" idx="0"/>
          </p:cNvCxnSpPr>
          <p:nvPr/>
        </p:nvCxnSpPr>
        <p:spPr>
          <a:xfrm>
            <a:off x="5791200" y="4425040"/>
            <a:ext cx="1676400" cy="1000126"/>
          </a:xfrm>
          <a:prstGeom prst="bentConnector2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8" idx="0"/>
          </p:cNvCxnSpPr>
          <p:nvPr/>
        </p:nvCxnSpPr>
        <p:spPr>
          <a:xfrm flipH="1">
            <a:off x="4838699" y="5000622"/>
            <a:ext cx="4" cy="424544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97008" y="4033967"/>
            <a:ext cx="617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True</a:t>
            </a:r>
            <a:endParaRPr lang="en-MY" sz="16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8051" y="4972766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False</a:t>
            </a:r>
            <a:endParaRPr lang="en-MY" sz="1600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7583" y="3982165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False</a:t>
            </a:r>
            <a:endParaRPr lang="en-MY" sz="1600" b="1" dirty="0">
              <a:solidFill>
                <a:srgbClr val="C00000"/>
              </a:solidFill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905000"/>
            <a:ext cx="7262812" cy="4191000"/>
          </a:xfrm>
        </p:spPr>
        <p:txBody>
          <a:bodyPr rtlCol="0"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dirty="0"/>
              <a:t>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statement can contain simple or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compound/nested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if statements</a:t>
            </a:r>
            <a:endParaRPr lang="en-US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Another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dirty="0"/>
              <a:t>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statement can be included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Example: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(hours &lt; 9)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0655" lvl="2" indent="0" eaLnBrk="1" fontAlgn="auto" hangingPunct="1">
              <a:spcAft>
                <a:spcPts val="0"/>
              </a:spcAft>
              <a:buFontTx/>
              <a:buNone/>
              <a:tabLst>
                <a:tab pos="1430020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(distance &gt; 500)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“snap”;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0655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“pop”;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98513"/>
            <a:ext cx="7024687" cy="8778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Statements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638800" y="3543300"/>
            <a:ext cx="295275" cy="21336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7" name="TextBox 1"/>
          <p:cNvSpPr txBox="1">
            <a:spLocks noChangeArrowheads="1"/>
          </p:cNvSpPr>
          <p:nvPr/>
        </p:nvSpPr>
        <p:spPr bwMode="auto">
          <a:xfrm>
            <a:off x="5943600" y="4318000"/>
            <a:ext cx="213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within an if statement</a:t>
            </a:r>
            <a:endParaRPr lang="en-MY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484813" y="4394200"/>
            <a:ext cx="153987" cy="635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36738"/>
            <a:ext cx="291465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0696" y="974725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switch Structures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5334000" cy="43949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u="sng" dirty="0">
                <a:latin typeface="Cambria Math" panose="02040503050406030204" charset="0"/>
                <a:ea typeface="Cambria Math" panose="02040503050406030204" charset="0"/>
              </a:rPr>
              <a:t>switch structure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: alternate </a:t>
            </a:r>
            <a:b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</a:b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to if-else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switch (integral) expression </a:t>
            </a:r>
            <a:b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</a:b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is evaluated first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Value of the expression determines </a:t>
            </a:r>
            <a:b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</a:b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which corresponding action is taken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Expression is sometimes </a:t>
            </a:r>
            <a:b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</a:b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called the </a:t>
            </a:r>
            <a:r>
              <a:rPr lang="en-US" altLang="en-US" sz="2800" u="sng" dirty="0">
                <a:latin typeface="Cambria Math" panose="02040503050406030204" charset="0"/>
                <a:ea typeface="Cambria Math" panose="02040503050406030204" charset="0"/>
              </a:rPr>
              <a:t>selector</a:t>
            </a:r>
            <a:endParaRPr lang="en-US" altLang="en-US" sz="2800" u="sng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2E1361-125E-4AB2-B8B9-98256C4093CD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05000" y="6342855"/>
            <a:ext cx="7029450" cy="378619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B00606-A157-4559-822D-5135C027C296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6451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34967"/>
            <a:ext cx="3762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76200" y="83312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switch Structures (cont’d.)</a:t>
            </a:r>
            <a:endParaRPr lang="en-US" altLang="en-US" sz="44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52600" y="6400799"/>
            <a:ext cx="71628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64518" name="Picture 5" descr="fig 4-4 slide 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91200"/>
            <a:ext cx="25606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9653"/>
            <a:ext cx="7696200" cy="4437505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mbria Math" panose="02040503050406030204" charset="0"/>
                <a:ea typeface="Cambria Math" panose="02040503050406030204" charset="0"/>
              </a:rPr>
              <a:t>Four new keywords used:</a:t>
            </a:r>
            <a:endParaRPr 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400" dirty="0"/>
              <a:t>, </a:t>
            </a: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mbria Math" panose="02040503050406030204" charset="0"/>
                <a:ea typeface="Cambria Math" panose="02040503050406030204" charset="0"/>
              </a:rPr>
              <a:t>Function of switch:</a:t>
            </a:r>
            <a:endParaRPr 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Expression</a:t>
            </a: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 following switch is evaluated</a:t>
            </a:r>
            <a:endParaRPr 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Must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evaluate to an integer result</a:t>
            </a:r>
            <a:endParaRPr lang="en-US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Results compared sequentially </a:t>
            </a: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to alternative case values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until a match found</a:t>
            </a:r>
            <a:endParaRPr lang="en-US" sz="240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fontAlgn="auto">
              <a:spcAft>
                <a:spcPts val="0"/>
              </a:spcAft>
              <a:defRPr/>
            </a:pPr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When a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case</a:t>
            </a:r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 value is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matched, all statements after it execute until a break is encountered</a:t>
            </a:r>
            <a:endParaRPr lang="en-US" sz="240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When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statement reached, switch terminates</a:t>
            </a:r>
            <a:endParaRPr 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11873"/>
            <a:ext cx="7024687" cy="74778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The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Statement</a:t>
            </a:r>
            <a:endParaRPr 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752600"/>
            <a:ext cx="6871970" cy="4495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sym typeface="+mn-ea"/>
              </a:rPr>
              <a:t>In this topic, you will learn about: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sz="2400" dirty="0">
                <a:latin typeface="Cambria Math" panose="02040503050406030204" charset="0"/>
                <a:sym typeface="+mn-ea"/>
              </a:rPr>
              <a:t>Multiple one-way selection</a:t>
            </a:r>
            <a:endParaRPr lang="en-US" sz="2400" dirty="0">
              <a:latin typeface="Cambria Math" panose="02040503050406030204" charset="0"/>
              <a:sym typeface="+mn-ea"/>
            </a:endParaRPr>
          </a:p>
          <a:p>
            <a:pPr marL="1040130" lvl="2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charset="0"/>
                <a:sym typeface="+mn-ea"/>
              </a:rPr>
              <a:t>if without else</a:t>
            </a:r>
            <a:endParaRPr lang="en-US" sz="2000" dirty="0">
              <a:solidFill>
                <a:schemeClr val="tx1"/>
              </a:solidFill>
              <a:latin typeface="Cambria Math" panose="02040503050406030204" charset="0"/>
              <a:sym typeface="+mn-ea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sz="2400" dirty="0">
                <a:latin typeface="Cambria Math" panose="02040503050406030204" charset="0"/>
                <a:sym typeface="+mn-ea"/>
              </a:rPr>
              <a:t>Compound Statements</a:t>
            </a:r>
            <a:endParaRPr lang="en-US" sz="2400" dirty="0">
              <a:solidFill>
                <a:schemeClr val="tx1"/>
              </a:solidFill>
              <a:latin typeface="Cambria Math" panose="02040503050406030204" charset="0"/>
              <a:sym typeface="+mn-ea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sz="2400" dirty="0">
                <a:latin typeface="Cambria Math" panose="02040503050406030204" charset="0"/>
                <a:sym typeface="+mn-ea"/>
              </a:rPr>
              <a:t>Nested selection </a:t>
            </a:r>
            <a:endParaRPr lang="en-US" sz="2400" dirty="0">
              <a:latin typeface="Cambria Math" panose="02040503050406030204" charset="0"/>
              <a:sym typeface="+mn-ea"/>
            </a:endParaRPr>
          </a:p>
          <a:p>
            <a:pPr marL="1040130" lvl="2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sz="2000" dirty="0">
                <a:latin typeface="Cambria Math" panose="02040503050406030204" charset="0"/>
                <a:sym typeface="+mn-ea"/>
              </a:rPr>
              <a:t>cascaded if</a:t>
            </a:r>
            <a:endParaRPr lang="en-US" sz="2000" dirty="0">
              <a:latin typeface="Cambria Math" panose="02040503050406030204" charset="0"/>
              <a:sym typeface="+mn-ea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sz="2400" dirty="0">
                <a:latin typeface="Cambria Math" panose="02040503050406030204" charset="0"/>
                <a:sym typeface="+mn-ea"/>
              </a:rPr>
              <a:t>Switch Statements</a:t>
            </a:r>
            <a:endParaRPr lang="en-US" sz="2400" dirty="0">
              <a:latin typeface="Cambria Math" panose="02040503050406030204" charset="0"/>
              <a:sym typeface="+mn-ea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sz="2400" dirty="0">
                <a:latin typeface="Cambria Math" panose="02040503050406030204" charset="0"/>
                <a:sym typeface="+mn-ea"/>
              </a:rPr>
              <a:t>Common Mistakes in Selection</a:t>
            </a:r>
            <a:endParaRPr lang="en-US" sz="2400" dirty="0"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sz="2400" dirty="0">
                <a:latin typeface="Cambria Math" panose="02040503050406030204" charset="0"/>
                <a:sym typeface="+mn-ea"/>
              </a:rPr>
              <a:t>Building Test Cases for Program Validation</a:t>
            </a:r>
            <a:endParaRPr lang="en-US" sz="2400" dirty="0">
              <a:latin typeface="Cambria Math" panose="02040503050406030204" charset="0"/>
            </a:endParaRPr>
          </a:p>
          <a:p>
            <a:pPr marL="365760" lvl="1" indent="0" fontAlgn="auto">
              <a:spcAft>
                <a:spcPts val="0"/>
              </a:spcAft>
              <a:buNone/>
              <a:defRPr/>
            </a:pPr>
            <a:endParaRPr lang="en-US" sz="2400" dirty="0">
              <a:latin typeface="Cambria Math" panose="02040503050406030204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88430"/>
            <a:ext cx="7696200" cy="40075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One or more statements may follow a case label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Braces are not needed to turn multiple statements into a single compound statement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The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break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 statement is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optional</a:t>
            </a:r>
            <a:endParaRPr lang="en-US" altLang="en-US" sz="280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mbria Math" panose="02040503050406030204" charset="0"/>
                <a:ea typeface="Cambria Math" panose="02040503050406030204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no match </a:t>
            </a:r>
            <a:r>
              <a:rPr lang="en-US" sz="2800" dirty="0">
                <a:latin typeface="Cambria Math" panose="02040503050406030204" charset="0"/>
                <a:ea typeface="Cambria Math" panose="02040503050406030204" charset="0"/>
              </a:rPr>
              <a:t>found,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default</a:t>
            </a:r>
            <a:r>
              <a:rPr lang="en-US" sz="2800" dirty="0">
                <a:latin typeface="Cambria Math" panose="02040503050406030204" charset="0"/>
                <a:ea typeface="Cambria Math" panose="02040503050406030204" charset="0"/>
              </a:rPr>
              <a:t> statement block is executed</a:t>
            </a:r>
            <a:endParaRPr 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mbria Math" panose="02040503050406030204" charset="0"/>
                <a:ea typeface="Cambria Math" panose="02040503050406030204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default</a:t>
            </a:r>
            <a:r>
              <a:rPr lang="en-US" sz="2800" dirty="0">
                <a:latin typeface="Cambria Math" panose="02040503050406030204" charset="0"/>
                <a:ea typeface="Cambria Math" panose="02040503050406030204" charset="0"/>
              </a:rPr>
              <a:t> key is optional (just like ‘else’)</a:t>
            </a:r>
            <a:endParaRPr lang="en-US" sz="2800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AC4F43-7BAA-4C07-95A5-63942C7B1A0E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18249"/>
            <a:ext cx="6934200" cy="40322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11873"/>
            <a:ext cx="7024687" cy="74778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The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Statement (cont’d)</a:t>
            </a:r>
            <a:endParaRPr 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408863" cy="4060825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Format: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(expression)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 // start of compound statement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 value_1:	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terminated with a colon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038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statement1;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038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038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 value_2:	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terminated with a colon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038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statement3;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038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default:		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terminated with a colon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038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statement4;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  // end of switch and compound statement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339012" cy="6492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Statement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E7D297-5531-486F-8CF3-819AD1C1D0B8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57200" y="1054496"/>
            <a:ext cx="82296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switch</a:t>
            </a:r>
            <a:r>
              <a:rPr lang="en-US" altLang="en-US" sz="40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Example </a:t>
            </a:r>
            <a:endParaRPr lang="en-US" altLang="en-US" sz="40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371600" y="6400799"/>
            <a:ext cx="73152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6656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50231"/>
            <a:ext cx="62388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1052513" y="967792"/>
            <a:ext cx="7024687" cy="649287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(from if-else to switch)</a:t>
            </a:r>
            <a:endParaRPr lang="en-MY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749" name="Picture 2" descr="Image result for function analogy in programm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2" y="3478413"/>
            <a:ext cx="3183657" cy="195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1"/>
          <p:cNvSpPr txBox="1">
            <a:spLocks noChangeArrowheads="1"/>
          </p:cNvSpPr>
          <p:nvPr/>
        </p:nvSpPr>
        <p:spPr bwMode="auto">
          <a:xfrm>
            <a:off x="838200" y="1747838"/>
            <a:ext cx="6861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Rewrite the following if-else into switch statements</a:t>
            </a:r>
            <a:endParaRPr lang="en-MY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3175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48291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8256" y="959015"/>
            <a:ext cx="7024687" cy="6143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Stacking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" y="2361071"/>
            <a:ext cx="5105400" cy="435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3848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48175"/>
            <a:ext cx="3829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924425"/>
            <a:ext cx="3848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34000"/>
            <a:ext cx="3810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738813"/>
            <a:ext cx="3838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124575"/>
            <a:ext cx="3905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465772" y="1654809"/>
            <a:ext cx="8209916" cy="509700"/>
          </a:xfrm>
          <a:noFill/>
        </p:spPr>
        <p:txBody>
          <a:bodyPr rtlCol="0"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mbria Math" panose="02040503050406030204" charset="0"/>
                <a:ea typeface="Cambria Math" panose="02040503050406030204" charset="0"/>
              </a:rPr>
              <a:t>Multiple case values can be used to refer to the same set of statements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ambria Math" panose="02040503050406030204" charset="0"/>
              <a:ea typeface="Cambria Math" panose="02040503050406030204" charset="0"/>
              <a:cs typeface="Courier New" panose="02070309020205020404" pitchFamily="49" charset="0"/>
            </a:endParaRPr>
          </a:p>
        </p:txBody>
      </p:sp>
      <p:sp>
        <p:nvSpPr>
          <p:cNvPr id="1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78659"/>
            <a:ext cx="7696200" cy="4267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Using the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assignment operator,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,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in place of the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relational operator,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==</a:t>
            </a:r>
            <a:endParaRPr lang="en-US" altLang="en-US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Assuming that the 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if-else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statement is selecting an incorrect choice when the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problem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is really the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values being tested</a:t>
            </a:r>
            <a:endParaRPr lang="en-US" altLang="en-US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Using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nested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statements without including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braces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to clearly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indicate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the desired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structure</a:t>
            </a:r>
            <a:endParaRPr lang="en-US" altLang="en-US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956" y="1064260"/>
            <a:ext cx="7024687" cy="8016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Common Programming Errors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826" y="1066800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Input Failure and the if Statement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077200" cy="4222750"/>
          </a:xfrm>
        </p:spPr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If input stream enters a fail state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All subsequent input statements associated with that stream are ignored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Program continues to execute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May produce erroneous results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tabLst>
                <a:tab pos="635000" algn="l"/>
              </a:tabLst>
            </a:pP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Can use if statements to check status of input stream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tabLst>
                <a:tab pos="635000" algn="l"/>
              </a:tabLst>
            </a:pP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If stream enters the fail state, include  instructions that stop program execution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8AB32D-D3FB-425A-8D9C-136092891B70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05000" y="6383337"/>
            <a:ext cx="7010400" cy="338138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29334"/>
            <a:ext cx="76200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Summary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543800" cy="4360862"/>
          </a:xfrm>
        </p:spPr>
        <p:txBody>
          <a:bodyPr/>
          <a:lstStyle/>
          <a:p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Using assignment in place of the equality operator creates a semantic error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Use assert to terminate a program if certain conditions are not met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Control structures alter normal control flow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Most common control structures are selection and repetition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Relational operators: ==, &lt;, &lt;=, &gt;, &gt;=, !=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Logical expressions evaluate to 1 (true) or 0 (false)</a:t>
            </a:r>
            <a:endParaRPr lang="en-US" altLang="en-US" sz="240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Logical operators: ! (not), &amp;&amp; (and), || (or)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2A1448-0CC7-4C11-BAAF-107C38D6A675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400799"/>
            <a:ext cx="71628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76285"/>
            <a:ext cx="7620000" cy="4417061"/>
          </a:xfrm>
        </p:spPr>
        <p:txBody>
          <a:bodyPr rtlCol="0"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if-else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 statements select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between two alternative statements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based on the value of an expression</a:t>
            </a:r>
            <a:endParaRPr lang="en-US" dirty="0">
              <a:latin typeface="Cambria Math" panose="02040503050406030204" charset="0"/>
              <a:ea typeface="Cambria Math" panose="02040503050406030204" charset="0"/>
              <a:cs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if-else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 statements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can contain other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if-else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statements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braces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 are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not used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, each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 statement is associated with the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closest unpaired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if</a:t>
            </a:r>
            <a:endParaRPr lang="en-US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  <a:cs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if-else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chain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: a </a:t>
            </a:r>
            <a:r>
              <a:rPr 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multi-way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 selection statement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Each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 statement (except for the final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) is another 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if-else</a:t>
            </a:r>
            <a:r>
              <a:rPr lang="en-US" dirty="0">
                <a:latin typeface="Cambria Math" panose="02040503050406030204" charset="0"/>
                <a:ea typeface="Cambria Math" panose="02040503050406030204" charset="0"/>
              </a:rPr>
              <a:t> statement</a:t>
            </a: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The expression in an if or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if...else structure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 is usually a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logical expression</a:t>
            </a:r>
            <a:endParaRPr lang="en-US" altLang="en-US" sz="280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No stand-alone else statement in C++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Every else has a related if</a:t>
            </a:r>
            <a:endParaRPr lang="en-US" altLang="en-US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26636"/>
            <a:ext cx="7024687" cy="72548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Summary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Summary (cont’d.)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36128"/>
            <a:ext cx="7239000" cy="3855718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Any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sequence of statements enclosed between braces, 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{ and }, is called a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compound statement 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or block of statements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Variables have meaning only within the block where they are declared</a:t>
            </a:r>
            <a:endParaRPr lang="en-US" sz="280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Includes any inner blocks (use additional { } for inner blocks)</a:t>
            </a:r>
            <a:endParaRPr 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endParaRPr 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137D98-B457-4A7B-8B5D-F79AA57F686D}" type="slidenum">
              <a:rPr lang="en-US" altLang="en-US">
                <a:solidFill>
                  <a:schemeClr val="bg1"/>
                </a:solidFill>
              </a:rPr>
            </a:fld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066800" y="6400799"/>
            <a:ext cx="76200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>
          <a:xfrm>
            <a:off x="473617" y="1178187"/>
            <a:ext cx="8229600" cy="1146175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Comparing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if…else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 Statements with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 Statements (cont’d.)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A07EDC-EF2C-4407-92AE-14F8C84A7193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2228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3055"/>
            <a:ext cx="6248400" cy="350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76401" y="6362065"/>
            <a:ext cx="7026816" cy="35941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From Problem Analysis to Program Design, Seventh Edition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5724" y="4319238"/>
            <a:ext cx="1847493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Every true value </a:t>
            </a:r>
            <a:endParaRPr lang="en-US" b="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  <a:p>
            <a:r>
              <a:rPr lang="en-US" b="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will be executed</a:t>
            </a:r>
            <a:endParaRPr lang="en-US" b="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26233" y="1688112"/>
            <a:ext cx="7890497" cy="4772988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switch</a:t>
            </a:r>
            <a:r>
              <a:rPr lang="en-US" sz="2800" dirty="0">
                <a:latin typeface="Cambria Math" panose="02040503050406030204" charset="0"/>
                <a:ea typeface="Cambria Math" panose="02040503050406030204" charset="0"/>
              </a:rPr>
              <a:t> statement: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multiway</a:t>
            </a:r>
            <a:r>
              <a:rPr lang="en-US" sz="2800" dirty="0">
                <a:latin typeface="Cambria Math" panose="02040503050406030204" charset="0"/>
                <a:ea typeface="Cambria Math" panose="02040503050406030204" charset="0"/>
              </a:rPr>
              <a:t> selection statement</a:t>
            </a:r>
            <a:endParaRPr 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value</a:t>
            </a: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 of an integer expression is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compared to a sequence </a:t>
            </a: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of integer or character constants or constant expressions</a:t>
            </a:r>
            <a:endParaRPr 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Program execution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transferred</a:t>
            </a:r>
            <a:r>
              <a:rPr lang="en-US" sz="2400" b="1" dirty="0">
                <a:latin typeface="Cambria Math" panose="02040503050406030204" charset="0"/>
                <a:ea typeface="Cambria Math" panose="0204050305040603020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to first matching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case</a:t>
            </a:r>
            <a:endParaRPr lang="en-US" sz="240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  <a:cs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Execution continues until optional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 statement is encountered</a:t>
            </a:r>
            <a:endParaRPr lang="en-US" sz="2400" dirty="0">
              <a:solidFill>
                <a:srgbClr val="FF0000"/>
              </a:solidFill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9139" y="973127"/>
            <a:ext cx="7024687" cy="60864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Summary (cont'd.)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33558"/>
            <a:ext cx="7315200" cy="4211816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A comprehensive set of test runs would reveal all possible program errors</a:t>
            </a:r>
            <a:endParaRPr 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000" dirty="0">
                <a:latin typeface="Cambria Math" panose="02040503050406030204" charset="0"/>
                <a:ea typeface="Cambria Math" panose="02040503050406030204" charset="0"/>
              </a:rPr>
              <a:t>Ensuring that a program works correctly for any combination of input and computed data</a:t>
            </a:r>
            <a:endParaRPr lang="en-US" sz="2000" dirty="0">
              <a:latin typeface="Cambria Math" panose="02040503050406030204" charset="0"/>
              <a:ea typeface="Cambria Math" panose="02040503050406030204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This goal is usually impossible</a:t>
            </a:r>
            <a:endParaRPr 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000" dirty="0">
                <a:latin typeface="Cambria Math" panose="02040503050406030204" charset="0"/>
                <a:ea typeface="Cambria Math" panose="02040503050406030204" charset="0"/>
              </a:rPr>
              <a:t>Except for extremely simple programs</a:t>
            </a:r>
            <a:endParaRPr lang="en-US" sz="2000" dirty="0">
              <a:latin typeface="Cambria Math" panose="02040503050406030204" charset="0"/>
              <a:ea typeface="Cambria Math" panose="02040503050406030204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At a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minimum</a:t>
            </a: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test data should include</a:t>
            </a:r>
            <a:r>
              <a:rPr lang="en-US" sz="2400" dirty="0">
                <a:latin typeface="Cambria Math" panose="02040503050406030204" charset="0"/>
                <a:ea typeface="Cambria Math" panose="02040503050406030204" charset="0"/>
              </a:rPr>
              <a:t>:</a:t>
            </a:r>
            <a:endParaRPr 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Suitable values </a:t>
            </a:r>
            <a:r>
              <a:rPr lang="en-US" sz="2000" dirty="0">
                <a:latin typeface="Cambria Math" panose="02040503050406030204" charset="0"/>
                <a:ea typeface="Cambria Math" panose="02040503050406030204" charset="0"/>
              </a:rPr>
              <a:t>for input data</a:t>
            </a:r>
            <a:endParaRPr lang="en-US" sz="20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Illegal input values </a:t>
            </a:r>
            <a:r>
              <a:rPr lang="en-US" sz="2000" dirty="0">
                <a:latin typeface="Cambria Math" panose="02040503050406030204" charset="0"/>
                <a:ea typeface="Cambria Math" panose="02040503050406030204" charset="0"/>
              </a:rPr>
              <a:t>that the program should reject</a:t>
            </a:r>
            <a:endParaRPr lang="en-US" sz="20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charset="0"/>
                <a:ea typeface="Cambria Math" panose="02040503050406030204" charset="0"/>
              </a:rPr>
              <a:t>Limiting values </a:t>
            </a:r>
            <a:r>
              <a:rPr lang="en-US" sz="2000" dirty="0">
                <a:latin typeface="Cambria Math" panose="02040503050406030204" charset="0"/>
                <a:ea typeface="Cambria Math" panose="02040503050406030204" charset="0"/>
              </a:rPr>
              <a:t>that are checked in the program</a:t>
            </a:r>
            <a:endParaRPr lang="en-US" sz="2000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85987"/>
            <a:ext cx="7848600" cy="736283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Closer Look at Testing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rial" panose="020B0604020202020204" pitchFamily="34" charset="0"/>
              </a:rPr>
              <a:t>A First Book of C++ 4th Edition</a:t>
            </a:r>
            <a:endParaRPr lang="en-US" altLang="en-US" sz="1000" smtClean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77290"/>
            <a:ext cx="8077200" cy="1108710"/>
          </a:xfrm>
          <a:prstGeom prst="rect">
            <a:avLst/>
          </a:prstGeom>
        </p:spPr>
        <p:txBody>
          <a:bodyPr>
            <a:no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000" b="0" dirty="0" smtClean="0">
                <a:latin typeface="Cambria Math" panose="02040503050406030204" charset="0"/>
              </a:rPr>
              <a:t>For countries with 4 seasons, the seasons occur on certain months and days of the year.  Write a program that accepts month (number) and day from the user and displays current season.</a:t>
            </a:r>
            <a:endParaRPr lang="en-US" sz="2000" b="0" dirty="0" smtClean="0">
              <a:latin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sz="2000" b="0" dirty="0" smtClean="0">
              <a:latin typeface="Cambria Math" panose="02040503050406030204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sz="2000" b="0" dirty="0" smtClean="0">
              <a:latin typeface="Cambria Math" panose="0204050305040603020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60400" y="2312247"/>
          <a:ext cx="7924800" cy="4088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/>
                <a:gridCol w="1600199"/>
                <a:gridCol w="2133600"/>
                <a:gridCol w="1524000"/>
                <a:gridCol w="1447800"/>
              </a:tblGrid>
              <a:tr h="4312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Month</a:t>
                      </a:r>
                      <a:endParaRPr lang="en-MY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Season</a:t>
                      </a:r>
                      <a:endParaRPr lang="en-MY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Condition</a:t>
                      </a:r>
                      <a:endParaRPr lang="en-MY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Day</a:t>
                      </a:r>
                      <a:endParaRPr lang="en-MY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Season</a:t>
                      </a:r>
                      <a:endParaRPr lang="en-MY" sz="1600" dirty="0"/>
                    </a:p>
                  </a:txBody>
                  <a:tcPr marT="45706" marB="45706"/>
                </a:tc>
              </a:tr>
              <a:tr h="296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MY" sz="1400" dirty="0"/>
                    </a:p>
                  </a:txBody>
                  <a:tcPr marT="45706" marB="45706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Winter</a:t>
                      </a:r>
                      <a:endParaRPr lang="en-MY" sz="1400" dirty="0"/>
                    </a:p>
                  </a:txBody>
                  <a:tcPr marT="45706" marB="4570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r>
                        <a:rPr lang="en-US" sz="1400" baseline="0" dirty="0" smtClean="0"/>
                        <a:t> divisible by 3</a:t>
                      </a:r>
                      <a:endParaRPr lang="en-MY" sz="1400" dirty="0"/>
                    </a:p>
                  </a:txBody>
                  <a:tcPr marT="45706" marB="4570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days &gt;= 21</a:t>
                      </a:r>
                      <a:endParaRPr lang="en-MY" sz="1400" dirty="0"/>
                    </a:p>
                  </a:txBody>
                  <a:tcPr marT="45706" marB="4570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Spring</a:t>
                      </a:r>
                      <a:endParaRPr lang="en-MY" sz="1400" dirty="0"/>
                    </a:p>
                  </a:txBody>
                  <a:tcPr marT="45706" marB="45706" anchor="ctr"/>
                </a:tc>
              </a:tr>
              <a:tr h="296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MY" sz="1400" dirty="0"/>
                    </a:p>
                  </a:txBody>
                  <a:tcPr marT="45706" marB="45706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96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MY" sz="1400" dirty="0"/>
                    </a:p>
                  </a:txBody>
                  <a:tcPr marT="45706" marB="45706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96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MY" sz="1400" dirty="0"/>
                    </a:p>
                  </a:txBody>
                  <a:tcPr marT="45706" marB="45706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Spring</a:t>
                      </a:r>
                      <a:endParaRPr lang="en-MY" sz="1400" dirty="0"/>
                    </a:p>
                  </a:txBody>
                  <a:tcPr marT="45706" marB="4570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r>
                        <a:rPr lang="en-US" sz="1400" baseline="0" dirty="0" smtClean="0"/>
                        <a:t> divisible by 3</a:t>
                      </a:r>
                      <a:endParaRPr lang="en-MY" sz="1400" dirty="0"/>
                    </a:p>
                  </a:txBody>
                  <a:tcPr marT="45706" marB="4570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days &gt;= 21</a:t>
                      </a:r>
                      <a:endParaRPr lang="en-MY" sz="1400" dirty="0"/>
                    </a:p>
                  </a:txBody>
                  <a:tcPr marT="45706" marB="4570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Summer</a:t>
                      </a:r>
                      <a:endParaRPr lang="en-MY" sz="1400" dirty="0"/>
                    </a:p>
                  </a:txBody>
                  <a:tcPr marT="45706" marB="45706" anchor="ctr"/>
                </a:tc>
              </a:tr>
              <a:tr h="296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MY" sz="1400" dirty="0"/>
                    </a:p>
                  </a:txBody>
                  <a:tcPr marT="45706" marB="45706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96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MY" sz="1400" dirty="0"/>
                    </a:p>
                  </a:txBody>
                  <a:tcPr marT="45706" marB="45706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96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MY" sz="1400" dirty="0"/>
                    </a:p>
                  </a:txBody>
                  <a:tcPr marT="45706" marB="45706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Summer</a:t>
                      </a:r>
                      <a:endParaRPr lang="en-MY" sz="1400" dirty="0"/>
                    </a:p>
                  </a:txBody>
                  <a:tcPr marT="45706" marB="4570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r>
                        <a:rPr lang="en-US" sz="1400" baseline="0" dirty="0" smtClean="0"/>
                        <a:t> divisible by 3</a:t>
                      </a:r>
                      <a:endParaRPr lang="en-MY" sz="1400" dirty="0"/>
                    </a:p>
                  </a:txBody>
                  <a:tcPr marT="45706" marB="4570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days &gt;= 21</a:t>
                      </a:r>
                      <a:endParaRPr lang="en-MY" sz="1400" dirty="0"/>
                    </a:p>
                  </a:txBody>
                  <a:tcPr marT="45706" marB="4570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Fall</a:t>
                      </a:r>
                      <a:endParaRPr lang="en-MY" sz="1400" dirty="0"/>
                    </a:p>
                  </a:txBody>
                  <a:tcPr marT="45706" marB="45706" anchor="ctr"/>
                </a:tc>
              </a:tr>
              <a:tr h="296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MY" sz="1400" dirty="0"/>
                    </a:p>
                  </a:txBody>
                  <a:tcPr marT="45706" marB="45706"/>
                </a:tc>
                <a:tc vMerge="1">
                  <a:tcPr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96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MY" sz="1400" dirty="0"/>
                    </a:p>
                  </a:txBody>
                  <a:tcPr marT="45706" marB="45706"/>
                </a:tc>
                <a:tc vMerge="1">
                  <a:tcPr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96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MY" sz="1400" dirty="0"/>
                    </a:p>
                  </a:txBody>
                  <a:tcPr marT="45706" marB="45706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Fall</a:t>
                      </a:r>
                      <a:endParaRPr lang="en-MY" sz="1400" dirty="0"/>
                    </a:p>
                  </a:txBody>
                  <a:tcPr marT="45706" marB="4570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r>
                        <a:rPr lang="en-US" sz="1400" baseline="0" dirty="0" smtClean="0"/>
                        <a:t> divisible by 3</a:t>
                      </a:r>
                      <a:endParaRPr lang="en-MY" sz="1400" dirty="0"/>
                    </a:p>
                  </a:txBody>
                  <a:tcPr marT="45706" marB="4570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days &gt;= 21</a:t>
                      </a:r>
                      <a:endParaRPr lang="en-MY" sz="1400" dirty="0"/>
                    </a:p>
                  </a:txBody>
                  <a:tcPr marT="45706" marB="45706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Winter</a:t>
                      </a:r>
                      <a:endParaRPr lang="en-MY" sz="1400" dirty="0"/>
                    </a:p>
                  </a:txBody>
                  <a:tcPr marT="45706" marB="45706" anchor="ctr"/>
                </a:tc>
              </a:tr>
              <a:tr h="296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MY" sz="1400" dirty="0"/>
                    </a:p>
                  </a:txBody>
                  <a:tcPr marT="45706" marB="45706"/>
                </a:tc>
                <a:tc vMerge="1">
                  <a:tcPr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965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MY" sz="1400" dirty="0"/>
                    </a:p>
                  </a:txBody>
                  <a:tcPr marT="45706" marB="45706"/>
                </a:tc>
                <a:tc vMerge="1">
                  <a:tcPr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56033"/>
            <a:ext cx="7848600" cy="685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Building Test Cases (Determine Season)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85800" y="1932333"/>
          <a:ext cx="76962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/>
                <a:gridCol w="1539240"/>
                <a:gridCol w="1539240"/>
                <a:gridCol w="1554481"/>
                <a:gridCol w="1523999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Test Case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</a:t>
                      </a:r>
                      <a:r>
                        <a:rPr lang="en-US" baseline="0" dirty="0"/>
                        <a:t> Output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  <a:endParaRPr lang="en-MY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Winter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Not divisible</a:t>
                      </a:r>
                      <a:r>
                        <a:rPr lang="en-US" sz="1600" baseline="0" dirty="0"/>
                        <a:t> by 3, take default season</a:t>
                      </a:r>
                      <a:endParaRPr lang="en-MY" sz="1600" dirty="0"/>
                    </a:p>
                    <a:p>
                      <a:pPr algn="just"/>
                      <a:endParaRPr lang="en-MY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Divisible</a:t>
                      </a:r>
                      <a:r>
                        <a:rPr lang="en-US" sz="1600" baseline="0" dirty="0"/>
                        <a:t> by 3, check days &gt;= 21</a:t>
                      </a:r>
                      <a:endParaRPr lang="en-MY" sz="1600" dirty="0"/>
                    </a:p>
                    <a:p>
                      <a:pPr algn="just"/>
                      <a:endParaRPr lang="en-MY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Summer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Not divisible</a:t>
                      </a:r>
                      <a:r>
                        <a:rPr lang="en-US" sz="1600" baseline="0" dirty="0"/>
                        <a:t> by 3, take default season</a:t>
                      </a:r>
                      <a:endParaRPr lang="en-MY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Fall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Divisible</a:t>
                      </a:r>
                      <a:r>
                        <a:rPr lang="en-US" sz="1600" baseline="0" dirty="0"/>
                        <a:t> by 3, check days &gt;= 21</a:t>
                      </a:r>
                      <a:endParaRPr lang="en-MY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87017" y="1128712"/>
            <a:ext cx="8229600" cy="1004888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Using Pseudocode to Develop, Test, and Debug a Program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775335" y="2590800"/>
            <a:ext cx="7640955" cy="3536950"/>
          </a:xfrm>
        </p:spPr>
        <p:txBody>
          <a:bodyPr/>
          <a:lstStyle/>
          <a:p>
            <a:pPr eaLnBrk="1" hangingPunct="1"/>
            <a:r>
              <a:rPr lang="en-US" altLang="en-US" sz="2800" u="sng" dirty="0">
                <a:latin typeface="Cambria Math" panose="02040503050406030204" charset="0"/>
                <a:ea typeface="Cambria Math" panose="02040503050406030204" charset="0"/>
              </a:rPr>
              <a:t>Pseudocode</a:t>
            </a:r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, or just </a:t>
            </a:r>
            <a:r>
              <a:rPr lang="en-US" altLang="en-US" sz="2800" u="sng" dirty="0">
                <a:latin typeface="Cambria Math" panose="02040503050406030204" charset="0"/>
                <a:ea typeface="Cambria Math" panose="02040503050406030204" charset="0"/>
              </a:rPr>
              <a:t>pseudo</a:t>
            </a:r>
            <a:endParaRPr lang="en-US" altLang="en-US" sz="2800" u="sng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Informal mixture of C++ and ordinary language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/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Helps you quickly develop the correct structure of the program and avoid making common errors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Use a wide range of values in a walk-through to evaluate the program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FA37EF-FB4C-4D95-B556-099F39E09C71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6245225"/>
            <a:ext cx="7086600" cy="476250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60513" y="1049338"/>
            <a:ext cx="8229600" cy="9667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Avoiding Bugs by Avoiding Partially Understood Concepts and Techniques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077200" cy="39941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Must use concepts and techniques correctly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Otherwise solution will be either incorrect or deficient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If you do not understand a concept or technique completely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Don’t use it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Save yourself an enormous amount of debugging time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1B5D06-A0E2-4D1A-8123-18E076C1CE73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28800" y="6400799"/>
            <a:ext cx="7086600" cy="3206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3704" y="1131887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Compound (Block of) Statements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42852" cy="4114800"/>
          </a:xfrm>
        </p:spPr>
        <p:txBody>
          <a:bodyPr/>
          <a:lstStyle/>
          <a:p>
            <a:pPr eaLnBrk="1" hangingPunct="1"/>
            <a:r>
              <a:rPr lang="en-US" altLang="en-US" u="sng" dirty="0">
                <a:latin typeface="Cambria Math" panose="02040503050406030204" charset="0"/>
                <a:ea typeface="Cambria Math" panose="02040503050406030204" charset="0"/>
              </a:rPr>
              <a:t>Compound statement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 (</a:t>
            </a:r>
            <a:r>
              <a:rPr lang="en-US" altLang="en-US" u="sng" dirty="0">
                <a:latin typeface="Cambria Math" panose="02040503050406030204" charset="0"/>
                <a:ea typeface="Cambria Math" panose="02040503050406030204" charset="0"/>
              </a:rPr>
              <a:t>block of statements</a:t>
            </a:r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):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ambria Math" panose="02040503050406030204" charset="0"/>
                <a:ea typeface="Cambria Math" panose="02040503050406030204" charset="0"/>
              </a:rPr>
              <a:t>	</a:t>
            </a: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A compound statement functions like a single statement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197BA2-9C7B-4FDF-B811-6F46D8B0BDCC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7109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78744"/>
            <a:ext cx="2209800" cy="220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52600" y="6400799"/>
            <a:ext cx="7162800" cy="320675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From Problem Analysis to Program Design, Seventh Edition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64260"/>
            <a:ext cx="8229600" cy="122174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Compound (Block of) Statements (cont’d.)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86714"/>
            <a:ext cx="79248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if </a:t>
            </a:r>
            <a:r>
              <a:rPr lang="en-US" altLang="en-US" sz="2200" dirty="0">
                <a:latin typeface="Courier New" panose="02070309020205020404" pitchFamily="49" charset="0"/>
              </a:rPr>
              <a:t>(age &gt; 18)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{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dirty="0">
                <a:latin typeface="Courier New" panose="02070309020205020404" pitchFamily="49" charset="0"/>
              </a:rPr>
              <a:t> &lt;&lt; "Eligible to vote." &lt;&lt; </a:t>
            </a:r>
            <a:r>
              <a:rPr lang="en-US" altLang="en-US" sz="2200" dirty="0" err="1">
                <a:latin typeface="Courier New" panose="02070309020205020404" pitchFamily="49" charset="0"/>
              </a:rPr>
              <a:t>endl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dirty="0">
                <a:latin typeface="Courier New" panose="02070309020205020404" pitchFamily="49" charset="0"/>
              </a:rPr>
              <a:t> &lt;&lt; "No longer a minor." &lt;&lt; </a:t>
            </a:r>
            <a:r>
              <a:rPr lang="en-US" altLang="en-US" sz="2200" dirty="0" err="1">
                <a:latin typeface="Courier New" panose="02070309020205020404" pitchFamily="49" charset="0"/>
              </a:rPr>
              <a:t>endl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} 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{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dirty="0">
                <a:latin typeface="Courier New" panose="02070309020205020404" pitchFamily="49" charset="0"/>
              </a:rPr>
              <a:t> &lt;&lt; "Not eligible to vote." &lt;&lt; </a:t>
            </a:r>
            <a:r>
              <a:rPr lang="en-US" altLang="en-US" sz="2200" dirty="0" err="1">
                <a:latin typeface="Courier New" panose="02070309020205020404" pitchFamily="49" charset="0"/>
              </a:rPr>
              <a:t>endl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dirty="0">
                <a:latin typeface="Courier New" panose="02070309020205020404" pitchFamily="49" charset="0"/>
              </a:rPr>
              <a:t> &lt;&lt; "Still a minor." &lt;&lt; </a:t>
            </a:r>
            <a:r>
              <a:rPr lang="en-US" altLang="en-US" sz="2200" dirty="0" err="1">
                <a:latin typeface="Courier New" panose="02070309020205020404" pitchFamily="49" charset="0"/>
              </a:rPr>
              <a:t>endl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}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 dirty="0">
              <a:latin typeface="Courier New" panose="02070309020205020404" pitchFamily="49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289CAB-4197-42BF-9B96-239C7CFD49D6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From Problem Analysis to Program Design, Seventh Edition</a:t>
            </a:r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070350"/>
          </a:xfrm>
        </p:spPr>
        <p:txBody>
          <a:bodyPr/>
          <a:lstStyle/>
          <a:p>
            <a:pPr eaLnBrk="1" hangingPunct="1"/>
            <a:r>
              <a:rPr lang="en-US" altLang="en-US" b="1" dirty="0"/>
              <a:t>Block of code</a:t>
            </a:r>
            <a:r>
              <a:rPr lang="en-US" altLang="en-US" dirty="0"/>
              <a:t>: </a:t>
            </a:r>
            <a:r>
              <a:rPr lang="en-US" altLang="en-US" u="sng" dirty="0"/>
              <a:t>all statements contained within a compound statement</a:t>
            </a:r>
            <a:endParaRPr lang="en-US" altLang="en-US" u="sng" dirty="0"/>
          </a:p>
          <a:p>
            <a:pPr eaLnBrk="1" hangingPunct="1"/>
            <a:r>
              <a:rPr lang="en-US" altLang="en-US" dirty="0"/>
              <a:t>Any variable declared within a block </a:t>
            </a:r>
            <a:r>
              <a:rPr lang="en-US" altLang="en-US" dirty="0">
                <a:solidFill>
                  <a:srgbClr val="FF0000"/>
                </a:solidFill>
              </a:rPr>
              <a:t>has meaning only between its declaration and the closing braces </a:t>
            </a:r>
            <a:r>
              <a:rPr lang="en-US" altLang="en-US" dirty="0"/>
              <a:t>of the block</a:t>
            </a:r>
            <a:endParaRPr lang="en-US" altLang="en-US" dirty="0"/>
          </a:p>
          <a:p>
            <a:pPr eaLnBrk="1" hangingPunct="1"/>
            <a:r>
              <a:rPr lang="en-US" altLang="en-US" dirty="0"/>
              <a:t>Example with two blocks of code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21548"/>
            <a:ext cx="7024687" cy="8016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Scope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3505200"/>
            <a:ext cx="70866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8637"/>
            <a:ext cx="8229600" cy="4221163"/>
          </a:xfrm>
        </p:spPr>
        <p:txBody>
          <a:bodyPr rtlCol="0">
            <a:normAutofit/>
          </a:bodyPr>
          <a:lstStyle/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of outer block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 = 25;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b = 17;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cout &lt;&lt; “The value of a is ” &lt;&lt; a &lt;&lt; “ and b is ” &lt;&lt; b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endl;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of inner block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 = 46.25; //new data type &amp; value for 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10;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a is now ” &lt;&lt; a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//takes the new value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&lt;&lt; “ b is now ” &lt;&lt; b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&lt;&lt; “ and c is ” &lt;&lt; c &lt;&lt; endl;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inner block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“a is now ” &lt;&lt; a &lt;&lt; “ and b is ” &lt;&lt; b &lt;&lt; endl;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6255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outer block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6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204913" y="762001"/>
            <a:ext cx="7024687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Scope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950913" y="2238375"/>
            <a:ext cx="1219200" cy="1489075"/>
          </a:xfrm>
          <a:custGeom>
            <a:avLst/>
            <a:gdLst>
              <a:gd name="connsiteX0" fmla="*/ 469233 w 1219860"/>
              <a:gd name="connsiteY0" fmla="*/ 0 h 1487956"/>
              <a:gd name="connsiteX1" fmla="*/ 100744 w 1219860"/>
              <a:gd name="connsiteY1" fmla="*/ 518615 h 1487956"/>
              <a:gd name="connsiteX2" fmla="*/ 18857 w 1219860"/>
              <a:gd name="connsiteY2" fmla="*/ 846161 h 1487956"/>
              <a:gd name="connsiteX3" fmla="*/ 128039 w 1219860"/>
              <a:gd name="connsiteY3" fmla="*/ 1392072 h 1487956"/>
              <a:gd name="connsiteX4" fmla="*/ 1219860 w 1219860"/>
              <a:gd name="connsiteY4" fmla="*/ 1487606 h 1487956"/>
              <a:gd name="connsiteX5" fmla="*/ 1219860 w 1219860"/>
              <a:gd name="connsiteY5" fmla="*/ 1487606 h 1487956"/>
              <a:gd name="connsiteX6" fmla="*/ 1219860 w 1219860"/>
              <a:gd name="connsiteY6" fmla="*/ 1487606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860" h="1487956">
                <a:moveTo>
                  <a:pt x="469233" y="0"/>
                </a:moveTo>
                <a:cubicBezTo>
                  <a:pt x="322520" y="188794"/>
                  <a:pt x="175807" y="377588"/>
                  <a:pt x="100744" y="518615"/>
                </a:cubicBezTo>
                <a:cubicBezTo>
                  <a:pt x="25681" y="659642"/>
                  <a:pt x="14308" y="700585"/>
                  <a:pt x="18857" y="846161"/>
                </a:cubicBezTo>
                <a:cubicBezTo>
                  <a:pt x="23406" y="991737"/>
                  <a:pt x="-72128" y="1285165"/>
                  <a:pt x="128039" y="1392072"/>
                </a:cubicBezTo>
                <a:cubicBezTo>
                  <a:pt x="328206" y="1498979"/>
                  <a:pt x="1219860" y="1487606"/>
                  <a:pt x="1219860" y="1487606"/>
                </a:cubicBezTo>
                <a:lnTo>
                  <a:pt x="1219860" y="1487606"/>
                </a:lnTo>
                <a:lnTo>
                  <a:pt x="1219860" y="1487606"/>
                </a:ln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4" name="Freeform 3"/>
          <p:cNvSpPr/>
          <p:nvPr/>
        </p:nvSpPr>
        <p:spPr>
          <a:xfrm>
            <a:off x="609600" y="2211387"/>
            <a:ext cx="782638" cy="3248025"/>
          </a:xfrm>
          <a:custGeom>
            <a:avLst/>
            <a:gdLst>
              <a:gd name="connsiteX0" fmla="*/ 805783 w 955909"/>
              <a:gd name="connsiteY0" fmla="*/ 0 h 3248167"/>
              <a:gd name="connsiteX1" fmla="*/ 150691 w 955909"/>
              <a:gd name="connsiteY1" fmla="*/ 887104 h 3248167"/>
              <a:gd name="connsiteX2" fmla="*/ 565 w 955909"/>
              <a:gd name="connsiteY2" fmla="*/ 1815152 h 3248167"/>
              <a:gd name="connsiteX3" fmla="*/ 177986 w 955909"/>
              <a:gd name="connsiteY3" fmla="*/ 2511188 h 3248167"/>
              <a:gd name="connsiteX4" fmla="*/ 546476 w 955909"/>
              <a:gd name="connsiteY4" fmla="*/ 3016155 h 3248167"/>
              <a:gd name="connsiteX5" fmla="*/ 955909 w 955909"/>
              <a:gd name="connsiteY5" fmla="*/ 3248167 h 3248167"/>
              <a:gd name="connsiteX6" fmla="*/ 955909 w 955909"/>
              <a:gd name="connsiteY6" fmla="*/ 3248167 h 324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909" h="3248167">
                <a:moveTo>
                  <a:pt x="805783" y="0"/>
                </a:moveTo>
                <a:cubicBezTo>
                  <a:pt x="545338" y="292289"/>
                  <a:pt x="284894" y="584579"/>
                  <a:pt x="150691" y="887104"/>
                </a:cubicBezTo>
                <a:cubicBezTo>
                  <a:pt x="16488" y="1189629"/>
                  <a:pt x="-3984" y="1544471"/>
                  <a:pt x="565" y="1815152"/>
                </a:cubicBezTo>
                <a:cubicBezTo>
                  <a:pt x="5114" y="2085833"/>
                  <a:pt x="87001" y="2311021"/>
                  <a:pt x="177986" y="2511188"/>
                </a:cubicBezTo>
                <a:cubicBezTo>
                  <a:pt x="268971" y="2711355"/>
                  <a:pt x="416822" y="2893325"/>
                  <a:pt x="546476" y="3016155"/>
                </a:cubicBezTo>
                <a:cubicBezTo>
                  <a:pt x="676130" y="3138985"/>
                  <a:pt x="955909" y="3248167"/>
                  <a:pt x="955909" y="3248167"/>
                </a:cubicBezTo>
                <a:lnTo>
                  <a:pt x="955909" y="3248167"/>
                </a:ln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81201"/>
            <a:ext cx="6777037" cy="3048000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/>
              <a:t>Output of block scope example:</a:t>
            </a:r>
            <a:endParaRPr lang="en-US" sz="28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value of a is 25 and b is 17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is now 46.25 b is now 17 and c is 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is now 25 and b is 17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39178"/>
            <a:ext cx="7024687" cy="8778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Scope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340" y="950456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ea typeface="Cambria Math" panose="02040503050406030204" charset="0"/>
              </a:rPr>
              <a:t>Comparing Floating-Point Numbers for Equality: A Precaution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712"/>
            <a:ext cx="8305800" cy="402971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Comparison of floating-point numbers for equality may not behave as you would expect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Example: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2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1.0 == 3.0/7.0 + 2.0/7.0 + 2.0/7.0 evaluates to false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lvl="2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Why?  3.0/7.0 + 2.0/7.0 + 2.0/7.0 = 0.99999999999999989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charset="0"/>
                <a:ea typeface="Cambria Math" panose="02040503050406030204" charset="0"/>
              </a:rPr>
              <a:t>Solution: use a tolerance value</a:t>
            </a:r>
            <a:endParaRPr lang="en-US" altLang="en-US" sz="2800" dirty="0">
              <a:latin typeface="Cambria Math" panose="02040503050406030204" charset="0"/>
              <a:ea typeface="Cambria Math" panose="02040503050406030204" charset="0"/>
            </a:endParaRPr>
          </a:p>
          <a:p>
            <a:pPr lvl="1" eaLnBrk="1" hangingPunct="1"/>
            <a:r>
              <a:rPr lang="en-US" altLang="en-US" dirty="0">
                <a:latin typeface="Cambria Math" panose="02040503050406030204" charset="0"/>
                <a:ea typeface="Cambria Math" panose="02040503050406030204" charset="0"/>
              </a:rPr>
              <a:t>Example: if fabs(x – y) &lt; 0.000001</a:t>
            </a:r>
            <a:endParaRPr lang="en-US" altLang="en-US" dirty="0">
              <a:latin typeface="Cambria Math" panose="02040503050406030204" charset="0"/>
              <a:ea typeface="Cambria Math" panose="02040503050406030204" charset="0"/>
            </a:endParaRP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77DFCA-F92E-4B93-B4F0-2519B40EA83B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24599"/>
            <a:ext cx="7162800" cy="396875"/>
          </a:xfrm>
        </p:spPr>
        <p:txBody>
          <a:bodyPr/>
          <a:lstStyle/>
          <a:p>
            <a:pPr>
              <a:defRPr/>
            </a:pPr>
            <a:r>
              <a:rPr lang="en-US" b="0" dirty="0"/>
              <a:t>C++ Programming: From Problem Analysis to Program Design, Seventh Edition</a:t>
            </a:r>
            <a:endParaRPr lang="en-US" b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Week4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11989</Words>
  <Application>WPS Presentation</Application>
  <PresentationFormat>On-screen Show (4:3)</PresentationFormat>
  <Paragraphs>843</Paragraphs>
  <Slides>35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Arial</vt:lpstr>
      <vt:lpstr>SimSun</vt:lpstr>
      <vt:lpstr>Wingdings</vt:lpstr>
      <vt:lpstr>Times New Roman</vt:lpstr>
      <vt:lpstr>Century Gothic</vt:lpstr>
      <vt:lpstr>Calibri</vt:lpstr>
      <vt:lpstr>Cambria Math</vt:lpstr>
      <vt:lpstr>Symbol</vt:lpstr>
      <vt:lpstr>Candara</vt:lpstr>
      <vt:lpstr>Britannic Bold</vt:lpstr>
      <vt:lpstr>Yu Gothic Medium</vt:lpstr>
      <vt:lpstr>Courier New</vt:lpstr>
      <vt:lpstr>Wingdings 2</vt:lpstr>
      <vt:lpstr>Microsoft YaHei</vt:lpstr>
      <vt:lpstr/>
      <vt:lpstr>Arial Unicode MS</vt:lpstr>
      <vt:lpstr>Segoe Print</vt:lpstr>
      <vt:lpstr>Lucida Sans Unicode</vt:lpstr>
      <vt:lpstr>3_Default Design</vt:lpstr>
      <vt:lpstr>Data Pie Charts</vt:lpstr>
      <vt:lpstr>C++ Programming: From Problem Analysis to Program Design (D.S. Malik, 2018)  A First Book of C++, (G. Bronson, 2012)  C++ for Everyone (C.S. Horstman, 2012)</vt:lpstr>
      <vt:lpstr>PowerPoint 演示文稿</vt:lpstr>
      <vt:lpstr>Comparing if…else Statements with if Statements (cont’d.)</vt:lpstr>
      <vt:lpstr>Compound (Block of) Statements</vt:lpstr>
      <vt:lpstr>Compound (Block of) Statements (cont’d.)</vt:lpstr>
      <vt:lpstr>Block Scope</vt:lpstr>
      <vt:lpstr>Block Scope (cont'd.)</vt:lpstr>
      <vt:lpstr>Block Scope (cont'd.)</vt:lpstr>
      <vt:lpstr>Comparing Floating-Point Numbers for Equality: A Precaution</vt:lpstr>
      <vt:lpstr>Confusion Between the Equality (==) and Assignment (=) Operators</vt:lpstr>
      <vt:lpstr>Conditional Operator (?:)</vt:lpstr>
      <vt:lpstr>Problems Associated with the if-else Statement</vt:lpstr>
      <vt:lpstr>Nested if</vt:lpstr>
      <vt:lpstr>Nested if-else flowchart</vt:lpstr>
      <vt:lpstr>Nested if-else flowchart</vt:lpstr>
      <vt:lpstr>Nested if Statements</vt:lpstr>
      <vt:lpstr>switch Structures</vt:lpstr>
      <vt:lpstr>PowerPoint 演示文稿</vt:lpstr>
      <vt:lpstr>The switch Statement</vt:lpstr>
      <vt:lpstr>The switch Statement (cont’d)</vt:lpstr>
      <vt:lpstr>The switch Statement (cont'd.)</vt:lpstr>
      <vt:lpstr>PowerPoint 演示文稿</vt:lpstr>
      <vt:lpstr>Selection (from if-else to switch)</vt:lpstr>
      <vt:lpstr>Stacking the switch Statement</vt:lpstr>
      <vt:lpstr>Common Programming Errors</vt:lpstr>
      <vt:lpstr>Input Failure and the if Statement</vt:lpstr>
      <vt:lpstr>Summary</vt:lpstr>
      <vt:lpstr>Summary (cont'd.)</vt:lpstr>
      <vt:lpstr>Summary (cont’d.)</vt:lpstr>
      <vt:lpstr>Summary (cont'd.)</vt:lpstr>
      <vt:lpstr>A Closer Look at Testing</vt:lpstr>
      <vt:lpstr>PowerPoint 演示文稿</vt:lpstr>
      <vt:lpstr>Building Test Cases (Determine Season)</vt:lpstr>
      <vt:lpstr>Using Pseudocode to Develop, Test, and Debug a Program</vt:lpstr>
      <vt:lpstr>Avoiding Bugs by Avoiding Partially Understood Concepts and Techniques</vt:lpstr>
    </vt:vector>
  </TitlesOfParts>
  <Company>Tulane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RAGS 12-006-0006</cp:lastModifiedBy>
  <cp:revision>393</cp:revision>
  <dcterms:created xsi:type="dcterms:W3CDTF">2004-12-27T16:03:00Z</dcterms:created>
  <dcterms:modified xsi:type="dcterms:W3CDTF">2017-10-04T05:07:55Z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