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9"/>
  </p:handoutMasterIdLst>
  <p:sldIdLst>
    <p:sldId id="487" r:id="rId4"/>
    <p:sldId id="493" r:id="rId6"/>
    <p:sldId id="490" r:id="rId7"/>
    <p:sldId id="524" r:id="rId8"/>
    <p:sldId id="525" r:id="rId9"/>
    <p:sldId id="526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18" r:id="rId43"/>
    <p:sldId id="519" r:id="rId44"/>
    <p:sldId id="520" r:id="rId45"/>
    <p:sldId id="521" r:id="rId46"/>
    <p:sldId id="522" r:id="rId47"/>
    <p:sldId id="52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204"/>
    <a:srgbClr val="4C216D"/>
    <a:srgbClr val="5D2884"/>
    <a:srgbClr val="FF9900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>
        <p:scale>
          <a:sx n="66" d="100"/>
          <a:sy n="66" d="100"/>
        </p:scale>
        <p:origin x="828" y="210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5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5 (Pt 1)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Control Structures II: Repetition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1022696" y="1097390"/>
            <a:ext cx="7024687" cy="6492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 Program Tracing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94" y="2238375"/>
            <a:ext cx="3733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0575"/>
            <a:ext cx="58594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90194" y="2771775"/>
          <a:ext cx="2514600" cy="13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12"/>
                <a:gridCol w="1717288"/>
              </a:tblGrid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  <a:endParaRPr lang="en-MY" sz="1600" dirty="0"/>
                    </a:p>
                  </a:txBody>
                  <a:tcPr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= 2*n</a:t>
                      </a:r>
                      <a:endParaRPr lang="en-MY" sz="1600" dirty="0"/>
                    </a:p>
                  </a:txBody>
                  <a:tcPr marT="45752" marB="45752"/>
                </a:tc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MY" sz="1600" dirty="0"/>
                    </a:p>
                  </a:txBody>
                  <a:tcPr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MY" sz="1600" dirty="0"/>
                    </a:p>
                  </a:txBody>
                  <a:tcPr marT="45752" marB="45752"/>
                </a:tc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MY" sz="1600" dirty="0"/>
                    </a:p>
                  </a:txBody>
                  <a:tcPr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MY" sz="1600" dirty="0"/>
                    </a:p>
                  </a:txBody>
                  <a:tcPr marT="45752" marB="45752"/>
                </a:tc>
              </a:tr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MY" sz="1600" dirty="0"/>
                    </a:p>
                  </a:txBody>
                  <a:tcPr marT="45752" marB="457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MY" sz="1600" dirty="0"/>
                    </a:p>
                  </a:txBody>
                  <a:tcPr marT="45752" marB="45752"/>
                </a:tc>
              </a:tr>
            </a:tbl>
          </a:graphicData>
        </a:graphic>
      </p:graphicFrame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>
          <a:xfrm>
            <a:off x="1212056" y="1310346"/>
            <a:ext cx="7024687" cy="5730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(Program Tracing)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72346"/>
            <a:ext cx="739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4205946"/>
          <a:ext cx="3200400" cy="23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61"/>
                <a:gridCol w="2185639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- -</a:t>
                      </a:r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en-MY" sz="1600" b="1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marT="45741" marB="45741"/>
                </a:tc>
              </a:tr>
            </a:tbl>
          </a:graphicData>
        </a:graphic>
      </p:graphicFrame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8120" y="48430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endParaRPr lang="en-MY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5181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MY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55288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MY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59098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en-MY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62146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MY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02120" y="4495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endParaRPr lang="en-MY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02120" y="48430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MY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2120" y="51478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MY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2120" y="55288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en-MY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2120" y="59098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MY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621464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-1</a:t>
            </a:r>
            <a:endParaRPr lang="en-MY" sz="1600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284" y="1034937"/>
            <a:ext cx="7024687" cy="8778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3: false condition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27704"/>
            <a:ext cx="550333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6538" y="4996190"/>
            <a:ext cx="194636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 output</a:t>
            </a:r>
            <a:endParaRPr lang="en-MY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83470"/>
            <a:ext cx="7024687" cy="64293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812925"/>
            <a:ext cx="71643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3581400" y="4147521"/>
            <a:ext cx="3624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repeat “while” statement 10 times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1808715" y="4967965"/>
            <a:ext cx="655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//post increment, count will be increased by 1 in the next statement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2340" y="4286021"/>
            <a:ext cx="231775" cy="635000"/>
            <a:chOff x="1217613" y="3748088"/>
            <a:chExt cx="458787" cy="635000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217613" y="4362450"/>
              <a:ext cx="458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219200" y="3771900"/>
              <a:ext cx="0" cy="61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19200" y="374808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55" name="TextBox 1"/>
          <p:cNvSpPr txBox="1">
            <a:spLocks noChangeArrowheads="1"/>
          </p:cNvSpPr>
          <p:nvPr/>
        </p:nvSpPr>
        <p:spPr bwMode="auto">
          <a:xfrm>
            <a:off x="286190" y="4560999"/>
            <a:ext cx="1066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count only gets added here */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91429"/>
            <a:ext cx="7253287" cy="8382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the following codes print?</a:t>
            </a:r>
            <a:endParaRPr lang="en-MY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1" y="2667000"/>
            <a:ext cx="7253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j = 10, n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j--;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n++;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 &lt;&lt; j &lt;&lt; " " &lt;&lt; n &lt;&lt; "\n";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3"/>
          <p:cNvGrpSpPr/>
          <p:nvPr/>
        </p:nvGrpSpPr>
        <p:grpSpPr bwMode="auto">
          <a:xfrm>
            <a:off x="593621" y="1257300"/>
            <a:ext cx="5867400" cy="5600700"/>
            <a:chOff x="2819400" y="628650"/>
            <a:chExt cx="6096000" cy="5924550"/>
          </a:xfrm>
        </p:grpSpPr>
        <p:pic>
          <p:nvPicPr>
            <p:cNvPr id="3277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628650"/>
              <a:ext cx="6096000" cy="4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450" y="5124450"/>
              <a:ext cx="60769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858000" y="2728913"/>
            <a:ext cx="1905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Example:</a:t>
            </a:r>
            <a:endParaRPr lang="en-US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While statement</a:t>
            </a:r>
            <a:endParaRPr lang="en-MY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631835" y="887413"/>
            <a:ext cx="3103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Assume TARGET is 20,000</a:t>
            </a:r>
            <a:endParaRPr lang="en-MY" altLang="en-US" b="1" dirty="0"/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828799"/>
            <a:ext cx="7408862" cy="4691063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Infinite loop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en-US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loop that </a:t>
            </a:r>
            <a:r>
              <a:rPr lang="en-US" altLang="en-US" sz="24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never ends</a:t>
            </a:r>
            <a:endParaRPr lang="en-US" altLang="en-US" sz="2400" b="1" u="sng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Fixed-count loop</a:t>
            </a:r>
            <a:endParaRPr lang="en-US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Uses tested expression as a counter that checks for a </a:t>
            </a:r>
            <a:r>
              <a:rPr lang="en-US" altLang="en-US" sz="24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fixed number of repetitions</a:t>
            </a:r>
            <a:endParaRPr lang="en-US" altLang="en-US" sz="2400" b="1" u="sng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Variation loop</a:t>
            </a:r>
            <a:endParaRPr lang="en-US" alt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Uses a counter that is incremented by a value other than 1</a:t>
            </a:r>
            <a:endParaRPr lang="en-US" altLang="en-US" sz="24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Interactive loop</a:t>
            </a:r>
            <a:endParaRPr lang="en-US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Combining interactive data entry </a:t>
            </a:r>
            <a:r>
              <a:rPr lang="en-US" alt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repetition</a:t>
            </a:r>
            <a:endParaRPr lang="en-US" altLang="en-US" sz="24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864912" y="11033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Loop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8696"/>
            <a:ext cx="7024687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Infinite Loop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6" y="2209800"/>
            <a:ext cx="778729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567305" y="1600200"/>
            <a:ext cx="7967095" cy="533400"/>
          </a:xfrm>
        </p:spPr>
        <p:txBody>
          <a:bodyPr/>
          <a:lstStyle/>
          <a:p>
            <a:pPr marL="50165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wrong with this program???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0" y="4953000"/>
            <a:ext cx="3248025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mbria" panose="02040503050406030204" pitchFamily="18" charset="0"/>
              </a:rPr>
              <a:t>The variable </a:t>
            </a:r>
            <a:r>
              <a:rPr lang="en-US" b="1" dirty="0" err="1">
                <a:solidFill>
                  <a:srgbClr val="0070C0"/>
                </a:solidFill>
                <a:latin typeface="Cambria" panose="02040503050406030204" pitchFamily="18" charset="0"/>
              </a:rPr>
              <a:t>num</a:t>
            </a:r>
            <a:r>
              <a:rPr lang="en-US" dirty="0">
                <a:latin typeface="Cambria" panose="02040503050406030204" pitchFamily="18" charset="0"/>
              </a:rPr>
              <a:t> does not change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mbria" panose="02040503050406030204" pitchFamily="18" charset="0"/>
              </a:rPr>
              <a:t>The condition is </a:t>
            </a:r>
            <a:r>
              <a:rPr lang="en-US" b="1" i="1" dirty="0">
                <a:solidFill>
                  <a:srgbClr val="0070C0"/>
                </a:solidFill>
                <a:latin typeface="Cambria" panose="02040503050406030204" pitchFamily="18" charset="0"/>
              </a:rPr>
              <a:t>true (1)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forever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438400"/>
            <a:ext cx="7664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5580" y="1145223"/>
            <a:ext cx="8229600" cy="83597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anose="020E0502030303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665" y="1340609"/>
            <a:ext cx="7024687" cy="5730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Fixing Infinite Loop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2310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531191" y="2166109"/>
            <a:ext cx="6416675" cy="533400"/>
          </a:xfrm>
        </p:spPr>
        <p:txBody>
          <a:bodyPr/>
          <a:lstStyle/>
          <a:p>
            <a:pPr marL="501650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Add termination condition</a:t>
            </a:r>
            <a:endParaRPr lang="en-US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5029200"/>
            <a:ext cx="71532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057400" y="5334000"/>
            <a:ext cx="6364288" cy="933450"/>
            <a:chOff x="2057400" y="5334000"/>
            <a:chExt cx="6364288" cy="933450"/>
          </a:xfrm>
        </p:grpSpPr>
        <p:sp>
          <p:nvSpPr>
            <p:cNvPr id="3" name="TextBox 2"/>
            <p:cNvSpPr txBox="1"/>
            <p:nvPr/>
          </p:nvSpPr>
          <p:spPr>
            <a:xfrm>
              <a:off x="5172075" y="5619750"/>
              <a:ext cx="3249613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latin typeface="Cambria" panose="02040503050406030204" pitchFamily="18" charset="0"/>
                </a:rPr>
                <a:t>Missing ‘terminating’ condition</a:t>
              </a:r>
              <a:endParaRPr lang="en-MY" dirty="0">
                <a:latin typeface="Cambria" panose="02040503050406030204" pitchFamily="18" charset="0"/>
              </a:endParaRPr>
            </a:p>
          </p:txBody>
        </p:sp>
        <p:cxnSp>
          <p:nvCxnSpPr>
            <p:cNvPr id="4" name="Straight Arrow Connector 3"/>
            <p:cNvCxnSpPr>
              <a:stCxn id="3" idx="1"/>
            </p:cNvCxnSpPr>
            <p:nvPr/>
          </p:nvCxnSpPr>
          <p:spPr>
            <a:xfrm flipH="1" flipV="1">
              <a:off x="2057400" y="5334000"/>
              <a:ext cx="3114675" cy="609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57400"/>
            <a:ext cx="7281862" cy="41148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DETAILS:</a:t>
            </a:r>
            <a:endParaRPr lang="en-US" b="1" dirty="0"/>
          </a:p>
          <a:p>
            <a:pPr lvl="1">
              <a:defRPr/>
            </a:pPr>
            <a:r>
              <a:rPr lang="en-MY" dirty="0"/>
              <a:t>Date: </a:t>
            </a:r>
            <a:r>
              <a:rPr lang="en-US" altLang="en-MY" b="1" dirty="0">
                <a:solidFill>
                  <a:srgbClr val="FF0000"/>
                </a:solidFill>
              </a:rPr>
              <a:t>2</a:t>
            </a:r>
            <a:r>
              <a:rPr lang="en-MY" b="1" dirty="0">
                <a:solidFill>
                  <a:srgbClr val="FF0000"/>
                </a:solidFill>
              </a:rPr>
              <a:t> November 2017 (</a:t>
            </a:r>
            <a:r>
              <a:rPr lang="en-US" altLang="en-MY" b="1" dirty="0">
                <a:solidFill>
                  <a:srgbClr val="FF0000"/>
                </a:solidFill>
              </a:rPr>
              <a:t>Thurs</a:t>
            </a:r>
            <a:r>
              <a:rPr lang="en-MY" b="1" dirty="0">
                <a:solidFill>
                  <a:srgbClr val="FF0000"/>
                </a:solidFill>
              </a:rPr>
              <a:t>day)</a:t>
            </a:r>
            <a:endParaRPr lang="en-MY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MY" dirty="0"/>
              <a:t>Time: </a:t>
            </a:r>
            <a:r>
              <a:rPr lang="en-MY" b="1" dirty="0">
                <a:solidFill>
                  <a:srgbClr val="FF0000"/>
                </a:solidFill>
              </a:rPr>
              <a:t>1</a:t>
            </a:r>
            <a:r>
              <a:rPr lang="en-US" altLang="en-MY" b="1" dirty="0">
                <a:solidFill>
                  <a:srgbClr val="FF0000"/>
                </a:solidFill>
              </a:rPr>
              <a:t>1</a:t>
            </a:r>
            <a:r>
              <a:rPr lang="en-MY" b="1" dirty="0">
                <a:solidFill>
                  <a:srgbClr val="FF0000"/>
                </a:solidFill>
              </a:rPr>
              <a:t>.35 a.m. - 1</a:t>
            </a:r>
            <a:r>
              <a:rPr lang="en-US" altLang="en-MY" b="1" dirty="0">
                <a:solidFill>
                  <a:srgbClr val="FF0000"/>
                </a:solidFill>
              </a:rPr>
              <a:t>2</a:t>
            </a:r>
            <a:r>
              <a:rPr lang="en-MY" b="1" dirty="0">
                <a:solidFill>
                  <a:srgbClr val="FF0000"/>
                </a:solidFill>
              </a:rPr>
              <a:t>.</a:t>
            </a:r>
            <a:r>
              <a:rPr lang="en-US" altLang="en-MY" b="1" dirty="0">
                <a:solidFill>
                  <a:srgbClr val="FF0000"/>
                </a:solidFill>
              </a:rPr>
              <a:t>5</a:t>
            </a:r>
            <a:r>
              <a:rPr lang="en-MY" b="1" dirty="0">
                <a:solidFill>
                  <a:srgbClr val="FF0000"/>
                </a:solidFill>
              </a:rPr>
              <a:t>0 </a:t>
            </a:r>
            <a:r>
              <a:rPr lang="en-US" altLang="en-MY" b="1" dirty="0">
                <a:solidFill>
                  <a:srgbClr val="FF0000"/>
                </a:solidFill>
              </a:rPr>
              <a:t>p</a:t>
            </a:r>
            <a:r>
              <a:rPr lang="en-MY" b="1" dirty="0" err="1">
                <a:solidFill>
                  <a:srgbClr val="FF0000"/>
                </a:solidFill>
              </a:rPr>
              <a:t>.m</a:t>
            </a:r>
            <a:endParaRPr lang="en-MY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MY" dirty="0"/>
              <a:t>Venue: </a:t>
            </a:r>
            <a:r>
              <a:rPr lang="en-MY" b="1" dirty="0">
                <a:solidFill>
                  <a:srgbClr val="FF0000"/>
                </a:solidFill>
              </a:rPr>
              <a:t>Teaching Lab </a:t>
            </a:r>
            <a:r>
              <a:rPr lang="en-US" altLang="en-MY" b="1" dirty="0">
                <a:solidFill>
                  <a:srgbClr val="FF0000"/>
                </a:solidFill>
              </a:rPr>
              <a:t>7</a:t>
            </a:r>
            <a:r>
              <a:rPr lang="en-MY" b="1" dirty="0">
                <a:solidFill>
                  <a:srgbClr val="FF0000"/>
                </a:solidFill>
              </a:rPr>
              <a:t> </a:t>
            </a:r>
            <a:endParaRPr lang="en-MY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MY" dirty="0"/>
              <a:t>Topics: </a:t>
            </a:r>
            <a:r>
              <a:rPr lang="en-MY" b="1" dirty="0">
                <a:solidFill>
                  <a:srgbClr val="FF0000"/>
                </a:solidFill>
              </a:rPr>
              <a:t>Chapter 1 - 6 </a:t>
            </a:r>
            <a:endParaRPr lang="en-MY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MY" dirty="0"/>
              <a:t>Format : </a:t>
            </a:r>
            <a:endParaRPr lang="en-MY" dirty="0"/>
          </a:p>
          <a:p>
            <a:pPr marL="1143000" lvl="2" indent="-457200">
              <a:buFont typeface="+mj-lt"/>
              <a:buAutoNum type="arabicPeriod"/>
              <a:defRPr/>
            </a:pPr>
            <a:r>
              <a:rPr lang="en-MY" dirty="0"/>
              <a:t>Written </a:t>
            </a:r>
            <a:endParaRPr lang="en-MY" dirty="0"/>
          </a:p>
          <a:p>
            <a:pPr marL="1143000" lvl="2" indent="-457200">
              <a:buFont typeface="+mj-lt"/>
              <a:buAutoNum type="arabicPeriod"/>
              <a:defRPr/>
            </a:pPr>
            <a:r>
              <a:rPr lang="en-MY" dirty="0"/>
              <a:t>Programming (compiler allowed) </a:t>
            </a:r>
            <a:r>
              <a:rPr lang="en-MY" b="1" dirty="0">
                <a:solidFill>
                  <a:srgbClr val="FF0000"/>
                </a:solidFill>
              </a:rPr>
              <a:t>	</a:t>
            </a:r>
            <a:endParaRPr lang="en-MY" dirty="0"/>
          </a:p>
          <a:p>
            <a:pPr>
              <a:defRPr/>
            </a:pPr>
            <a:endParaRPr lang="en-MY" dirty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>
          <a:xfrm>
            <a:off x="838200" y="1228154"/>
            <a:ext cx="7024687" cy="68579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Reminder:  Lab Test 1</a:t>
            </a:r>
            <a:endParaRPr lang="en-MY" alt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928799"/>
            <a:ext cx="7662862" cy="3687763"/>
          </a:xfrm>
        </p:spPr>
        <p:txBody>
          <a:bodyPr rtlCol="0">
            <a:normAutofit fontScale="92500"/>
          </a:bodyPr>
          <a:lstStyle/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starting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(initialization)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(celsius &lt;= 50) //repeat statements 50 times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(9.0/5.0) * celsius + 32.0;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3405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 &lt;&lt; celsius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3405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(13) &lt;&lt; fahren &lt;&lt; endl;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3405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 + 5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//increment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5 each time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400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400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9525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 end main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76151"/>
            <a:ext cx="7024687" cy="5730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 Loop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612347"/>
            <a:ext cx="6696075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1800" dirty="0"/>
              <a:t>Example: </a:t>
            </a:r>
            <a:endParaRPr lang="en-US" sz="18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1800" dirty="0"/>
              <a:t>Celsius-to-Fahrenheit temperature conversion</a:t>
            </a:r>
            <a:endParaRPr lang="en-US" sz="18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1800" dirty="0"/>
              <a:t>Display Fahrenheit and Celsius temperatures, from 5-50 degrees C, in 5 degree increments</a:t>
            </a:r>
            <a:endParaRPr lang="en-US" sz="1800" dirty="0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1140164"/>
            <a:ext cx="7024687" cy="46003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Sample Output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14" y="1676400"/>
            <a:ext cx="3276600" cy="446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3810000"/>
            <a:ext cx="181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Increment by 5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53761"/>
            <a:ext cx="7200899" cy="456610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Combining interactive data entry with the repetition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of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Produces very powerful and adaptable programs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(Program 5.5):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statement accepts and displays four user-entered numbers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Numbers accepted and displayed one at a time</a:t>
            </a:r>
            <a:endParaRPr lang="en-US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102"/>
            <a:ext cx="7024687" cy="8778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35843"/>
            <a:ext cx="7480300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524000" y="3986636"/>
            <a:ext cx="5334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81088" y="5410200"/>
            <a:ext cx="1090612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671488"/>
            <a:ext cx="1752600" cy="3467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6" name="TextBox 2"/>
          <p:cNvSpPr txBox="1">
            <a:spLocks noChangeArrowheads="1"/>
          </p:cNvSpPr>
          <p:nvPr/>
        </p:nvSpPr>
        <p:spPr bwMode="auto">
          <a:xfrm>
            <a:off x="2064026" y="4017464"/>
            <a:ext cx="4183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//starting value for count (initialization)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2221740" y="5457551"/>
            <a:ext cx="474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//increment count by 1 in the next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8" name="TextBox 2"/>
          <p:cNvSpPr txBox="1">
            <a:spLocks noChangeArrowheads="1"/>
          </p:cNvSpPr>
          <p:nvPr/>
        </p:nvSpPr>
        <p:spPr bwMode="auto">
          <a:xfrm>
            <a:off x="3048000" y="2742045"/>
            <a:ext cx="408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//define MAXNUMS as a fixed constant value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9" name="TextBox 2"/>
          <p:cNvSpPr txBox="1">
            <a:spLocks noChangeArrowheads="1"/>
          </p:cNvSpPr>
          <p:nvPr/>
        </p:nvSpPr>
        <p:spPr bwMode="auto">
          <a:xfrm>
            <a:off x="3175000" y="4448247"/>
            <a:ext cx="399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//repeat the process MAXNUMS of times = 4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250156"/>
            <a:ext cx="373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while Loop</a:t>
            </a:r>
            <a:endParaRPr lang="en-US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408863" cy="3679825"/>
          </a:xfrm>
        </p:spPr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Sample run of Program 5.5:</a:t>
            </a: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 will ask you to enter 4 numbers.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26.2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entered is 26.2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entered is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103.456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entered is 103.456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1267.89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entered is 1267.89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80231" y="1267618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038" name="TextBox 2"/>
          <p:cNvSpPr txBox="1">
            <a:spLocks noChangeArrowheads="1"/>
          </p:cNvSpPr>
          <p:nvPr/>
        </p:nvSpPr>
        <p:spPr bwMode="auto">
          <a:xfrm>
            <a:off x="1585913" y="3200400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en-US" sz="1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9" name="TextBox 2"/>
          <p:cNvSpPr txBox="1">
            <a:spLocks noChangeArrowheads="1"/>
          </p:cNvSpPr>
          <p:nvPr/>
        </p:nvSpPr>
        <p:spPr bwMode="auto">
          <a:xfrm>
            <a:off x="1585913" y="3917950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1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40" name="TextBox 2"/>
          <p:cNvSpPr txBox="1">
            <a:spLocks noChangeArrowheads="1"/>
          </p:cNvSpPr>
          <p:nvPr/>
        </p:nvSpPr>
        <p:spPr bwMode="auto">
          <a:xfrm>
            <a:off x="1585913" y="4724400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1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TextBox 2"/>
          <p:cNvSpPr txBox="1">
            <a:spLocks noChangeArrowheads="1"/>
          </p:cNvSpPr>
          <p:nvPr/>
        </p:nvSpPr>
        <p:spPr bwMode="auto">
          <a:xfrm>
            <a:off x="1585913" y="5438775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en-US" sz="1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465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(Program 5.6): adding a single number to a total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number is entered by the user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Accumulating statement </a:t>
            </a:r>
            <a:r>
              <a:rPr lang="en-US" altLang="en-US" dirty="0"/>
              <a:t>adds the number to total</a:t>
            </a:r>
            <a:endParaRPr lang="en-US" altLang="en-US" dirty="0"/>
          </a:p>
          <a:p>
            <a:pPr marL="1371600" lvl="3" indent="0" eaLnBrk="1" hangingPunct="1"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 dirty="0"/>
              <a:t> statement repeats the process</a:t>
            </a:r>
            <a:endParaRPr lang="en-US" altLang="en-US" u="sng" dirty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762000"/>
            <a:ext cx="7024687" cy="12192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2398"/>
            <a:ext cx="60293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0163"/>
            <a:ext cx="7696199" cy="798739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8687"/>
            <a:ext cx="7010400" cy="59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2030413" y="3857624"/>
            <a:ext cx="5856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//always initialize accumulating variable to a starting value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0" name="TextBox 4"/>
          <p:cNvSpPr txBox="1">
            <a:spLocks noChangeArrowheads="1"/>
          </p:cNvSpPr>
          <p:nvPr/>
        </p:nvSpPr>
        <p:spPr bwMode="auto">
          <a:xfrm>
            <a:off x="3205162" y="4281486"/>
            <a:ext cx="1671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//repeat 4 times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1" name="TextBox 4"/>
          <p:cNvSpPr txBox="1">
            <a:spLocks noChangeArrowheads="1"/>
          </p:cNvSpPr>
          <p:nvPr/>
        </p:nvSpPr>
        <p:spPr bwMode="auto">
          <a:xfrm>
            <a:off x="2438400" y="5438775"/>
            <a:ext cx="241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//increment counter by 1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2" name="TextBox 4"/>
          <p:cNvSpPr txBox="1">
            <a:spLocks noChangeArrowheads="1"/>
          </p:cNvSpPr>
          <p:nvPr/>
        </p:nvSpPr>
        <p:spPr bwMode="auto">
          <a:xfrm>
            <a:off x="3048000" y="5057775"/>
            <a:ext cx="563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//accumulation: use of same variable to accumulate (total)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3000" y="5057775"/>
            <a:ext cx="1981200" cy="2762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510" y="1614020"/>
            <a:ext cx="396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Accumulative while Loop</a:t>
            </a:r>
            <a:endParaRPr lang="en-US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362200"/>
            <a:ext cx="7637462" cy="37338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Sample run of Program 5.6: </a:t>
            </a:r>
            <a:endParaRPr lang="en-US" altLang="en-US" sz="1800" b="1" dirty="0"/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 will ask you to enter 4 numbers.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26.2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total is now 26.2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5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total is now 31.2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103.456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total is now 134.656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1267.89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total is now 1402.546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final total is 1402.546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800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363" y="1220788"/>
            <a:ext cx="7024687" cy="1066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4" name="TextBox 1"/>
          <p:cNvSpPr txBox="1">
            <a:spLocks noChangeArrowheads="1"/>
          </p:cNvSpPr>
          <p:nvPr/>
        </p:nvSpPr>
        <p:spPr bwMode="auto">
          <a:xfrm>
            <a:off x="5592763" y="3352800"/>
            <a:ext cx="190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 + 26.2</a:t>
            </a:r>
            <a:endParaRPr lang="en-US" altLang="en-US" sz="1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5600700" y="3962400"/>
            <a:ext cx="190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26.2 + 5</a:t>
            </a:r>
            <a:endParaRPr lang="en-US" altLang="en-US" sz="1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5600700" y="4646613"/>
            <a:ext cx="254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31.2 + 103.456</a:t>
            </a:r>
            <a:endParaRPr lang="en-US" altLang="en-US" sz="1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7" name="TextBox 8"/>
          <p:cNvSpPr txBox="1">
            <a:spLocks noChangeArrowheads="1"/>
          </p:cNvSpPr>
          <p:nvPr/>
        </p:nvSpPr>
        <p:spPr bwMode="auto">
          <a:xfrm>
            <a:off x="5638800" y="5330825"/>
            <a:ext cx="287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134.656 + 1267.89</a:t>
            </a:r>
            <a:endParaRPr lang="en-US" altLang="en-US" sz="1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6777037" cy="3051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Sentinels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Data values used to </a:t>
            </a:r>
            <a:r>
              <a:rPr lang="en-US" altLang="en-US" sz="2400" dirty="0">
                <a:solidFill>
                  <a:srgbClr val="FF0000"/>
                </a:solidFill>
              </a:rPr>
              <a:t>signal the </a:t>
            </a:r>
            <a:r>
              <a:rPr lang="en-US" altLang="en-US" sz="2400" b="1" dirty="0">
                <a:solidFill>
                  <a:srgbClr val="FF0000"/>
                </a:solidFill>
              </a:rPr>
              <a:t>start</a:t>
            </a:r>
            <a:r>
              <a:rPr lang="en-US" altLang="en-US" sz="2400" dirty="0">
                <a:solidFill>
                  <a:srgbClr val="FF0000"/>
                </a:solidFill>
              </a:rPr>
              <a:t> or </a:t>
            </a:r>
            <a:r>
              <a:rPr lang="en-US" altLang="en-US" sz="2400" b="1" dirty="0">
                <a:solidFill>
                  <a:srgbClr val="FF0000"/>
                </a:solidFill>
              </a:rPr>
              <a:t>end</a:t>
            </a:r>
            <a:r>
              <a:rPr lang="en-US" altLang="en-US" sz="2400" dirty="0">
                <a:solidFill>
                  <a:srgbClr val="FF0000"/>
                </a:solidFill>
              </a:rPr>
              <a:t> of data series (exit criteria)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Values must be selected so as not to conflict with legitimate data values</a:t>
            </a:r>
            <a:endParaRPr lang="en-US" altLang="en-US" sz="2800" dirty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232522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Sentinels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6777038" cy="3200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chapter, you will learn about: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Repetition &amp; its use</a:t>
            </a: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Interactive 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loop</a:t>
            </a: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b="1" i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break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altLang="en-US" b="1" i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continue</a:t>
            </a:r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Statements</a:t>
            </a: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Sentinels</a:t>
            </a: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0137"/>
            <a:ext cx="7467600" cy="9144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0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92F99DE-9C2E-432D-89D6-7CD5F4E3A0B5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>
          <a:xfrm>
            <a:off x="1066800" y="1371600"/>
            <a:ext cx="7024687" cy="6492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 Sentinel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924800" cy="4191000"/>
          </a:xfrm>
        </p:spPr>
        <p:txBody>
          <a:bodyPr rtlCol="0">
            <a:normAutofit fontScale="92500" lnSpcReduction="10000"/>
          </a:bodyPr>
          <a:lstStyle/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sentinel = 999;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fixed sentinel value for exit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“Enter an integer value or 999 to exit: ”;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sentinel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//repeat statements until 999 is entered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“Enter an integer value or 999 to exit: ”;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400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400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9525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87286" y="4136571"/>
            <a:ext cx="2057400" cy="5334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275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800" dirty="0"/>
              <a:t>The program converts uppercase letters to their corresponding telephone digit</a:t>
            </a:r>
            <a:endParaRPr sz="2800" dirty="0"/>
          </a:p>
          <a:p>
            <a:pPr eaLnBrk="1" hangingPunct="1"/>
            <a:endParaRPr sz="2800" dirty="0"/>
          </a:p>
        </p:txBody>
      </p:sp>
      <p:sp>
        <p:nvSpPr>
          <p:cNvPr id="18436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86" y="2996499"/>
            <a:ext cx="5791200" cy="3359397"/>
          </a:xfrm>
          <a:prstGeom prst="rect">
            <a:avLst/>
          </a:prstGeom>
        </p:spPr>
      </p:pic>
      <p:sp>
        <p:nvSpPr>
          <p:cNvPr id="11" name="Title 2"/>
          <p:cNvSpPr txBox="1"/>
          <p:nvPr/>
        </p:nvSpPr>
        <p:spPr>
          <a:xfrm>
            <a:off x="838200" y="1215325"/>
            <a:ext cx="7024687" cy="6492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2: Sentinel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2"/>
          <p:cNvSpPr txBox="1"/>
          <p:nvPr/>
        </p:nvSpPr>
        <p:spPr>
          <a:xfrm>
            <a:off x="838200" y="1064260"/>
            <a:ext cx="7024687" cy="6492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Cont’d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54200" y="1845990"/>
            <a:ext cx="5334000" cy="4454078"/>
            <a:chOff x="838200" y="2059430"/>
            <a:chExt cx="5130894" cy="4305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8200" y="2059430"/>
              <a:ext cx="5130894" cy="25887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422" y="4701947"/>
              <a:ext cx="4365672" cy="1663113"/>
            </a:xfrm>
            <a:prstGeom prst="rect">
              <a:avLst/>
            </a:prstGeom>
          </p:spPr>
        </p:pic>
      </p:grpSp>
      <p:sp>
        <p:nvSpPr>
          <p:cNvPr id="17" name="Oval 16"/>
          <p:cNvSpPr/>
          <p:nvPr/>
        </p:nvSpPr>
        <p:spPr>
          <a:xfrm>
            <a:off x="1854200" y="1713547"/>
            <a:ext cx="2336800" cy="4572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2"/>
          <p:cNvSpPr txBox="1"/>
          <p:nvPr/>
        </p:nvSpPr>
        <p:spPr>
          <a:xfrm>
            <a:off x="838200" y="1064261"/>
            <a:ext cx="7024687" cy="497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Cont’d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887" y="1752600"/>
            <a:ext cx="4786313" cy="47416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2"/>
          <p:cNvSpPr txBox="1"/>
          <p:nvPr/>
        </p:nvSpPr>
        <p:spPr>
          <a:xfrm>
            <a:off x="812296" y="979556"/>
            <a:ext cx="7024687" cy="59869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Cont’d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79" y="1578247"/>
            <a:ext cx="6049662" cy="2723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" y="4301850"/>
            <a:ext cx="6224516" cy="1360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96" y="5792150"/>
            <a:ext cx="6435100" cy="68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967423" y="1007836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Flag-controlled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while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"/>
          <p:cNvSpPr>
            <a:spLocks noGrp="1"/>
          </p:cNvSpPr>
          <p:nvPr>
            <p:ph idx="1"/>
          </p:nvPr>
        </p:nvSpPr>
        <p:spPr>
          <a:xfrm>
            <a:off x="459545" y="1903912"/>
            <a:ext cx="8229600" cy="4222251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dirty="0"/>
              <a:t>uses a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dirty="0"/>
              <a:t> variable to control the loop</a:t>
            </a:r>
            <a:endParaRPr dirty="0"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345" y="2667000"/>
            <a:ext cx="7943850" cy="336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967423" y="1007836"/>
            <a:ext cx="7024687" cy="5715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 : Flag-controlled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"/>
          <p:cNvSpPr>
            <a:spLocks noGrp="1"/>
          </p:cNvSpPr>
          <p:nvPr>
            <p:ph idx="1"/>
          </p:nvPr>
        </p:nvSpPr>
        <p:spPr>
          <a:xfrm>
            <a:off x="446088" y="1666984"/>
            <a:ext cx="8229600" cy="627561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sz="2800" dirty="0"/>
              <a:t>U</a:t>
            </a:r>
            <a:r>
              <a:rPr sz="2800" dirty="0"/>
              <a:t>ses a </a:t>
            </a:r>
            <a:r>
              <a:rPr sz="2800" dirty="0">
                <a:cs typeface="Courier New" panose="02070309020205020404" pitchFamily="49" charset="0"/>
              </a:rPr>
              <a:t>bool</a:t>
            </a:r>
            <a:r>
              <a:rPr sz="2800" dirty="0"/>
              <a:t> variable to control the loop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298" y="2294545"/>
            <a:ext cx="6462355" cy="45129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60400" y="2409825"/>
            <a:ext cx="8001000" cy="17049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Used 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it is difficult to select a sentinel value</a:t>
            </a:r>
            <a:endParaRPr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logical value returned by </a:t>
            </a:r>
            <a:r>
              <a:rPr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cin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determine if there is no more input</a:t>
            </a:r>
            <a:endParaRPr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08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88607"/>
            <a:ext cx="8229600" cy="898524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nd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ile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-Controlled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(cont’d.)</a:t>
            </a:r>
            <a:endParaRPr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050925"/>
            <a:ext cx="8229600" cy="914399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EOF-Controlled </a:t>
            </a:r>
            <a:r>
              <a:rPr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Loops (cont’d.)</a:t>
            </a:r>
            <a:endParaRPr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31" name="Slide Number Placeholder 4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57200" y="6384925"/>
            <a:ext cx="59436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Sixth Edition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253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83" y="1965324"/>
            <a:ext cx="8104188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3"/>
          <p:cNvSpPr txBox="1"/>
          <p:nvPr/>
        </p:nvSpPr>
        <p:spPr bwMode="auto">
          <a:xfrm>
            <a:off x="4953000" y="6483350"/>
            <a:ext cx="3951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Programming: From Problem Analysis to Program Design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70250"/>
            <a:ext cx="7696199" cy="3925750"/>
          </a:xfrm>
        </p:spPr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: forces </a:t>
            </a:r>
            <a:r>
              <a:rPr lang="en-US" dirty="0">
                <a:solidFill>
                  <a:srgbClr val="FF0000"/>
                </a:solidFill>
              </a:rPr>
              <a:t>immediate exit from structures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/>
              <a:t>alter the flow of control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Use in switch statements: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The desired case has been detected and processed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statements: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An unusual condition is detected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Commonly used together with the if-else statement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Format:</a:t>
            </a: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799" y="1082585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break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80085"/>
            <a:ext cx="7936866" cy="2046606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Allows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efficient use of variables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; limit the number of variables needed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Avoid having to type a statement over &amp; over again (impractical)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256" y="972605"/>
            <a:ext cx="7024687" cy="708634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Why Repetition?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352800" y="6381750"/>
            <a:ext cx="56388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ctr"/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Eighth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  <a:endParaRPr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Flowchart: Connector 1"/>
          <p:cNvSpPr/>
          <p:nvPr/>
        </p:nvSpPr>
        <p:spPr bwMode="auto">
          <a:xfrm>
            <a:off x="1600200" y="381000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Flowchart: Decision 2"/>
          <p:cNvSpPr/>
          <p:nvPr/>
        </p:nvSpPr>
        <p:spPr bwMode="auto">
          <a:xfrm>
            <a:off x="876300" y="4876800"/>
            <a:ext cx="1905000" cy="914400"/>
          </a:xfrm>
          <a:prstGeom prst="flowChartDecision">
            <a:avLst/>
          </a:prstGeom>
          <a:solidFill>
            <a:srgbClr val="DAA2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expression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3733800" y="4925348"/>
            <a:ext cx="1752600" cy="817303"/>
          </a:xfrm>
          <a:prstGeom prst="flowChartProcess">
            <a:avLst/>
          </a:prstGeom>
          <a:solidFill>
            <a:srgbClr val="4C21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statement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743200" y="5334000"/>
            <a:ext cx="9525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traight Arrow Connector 16"/>
          <p:cNvCxnSpPr>
            <a:stCxn id="3" idx="2"/>
          </p:cNvCxnSpPr>
          <p:nvPr/>
        </p:nvCxnSpPr>
        <p:spPr bwMode="auto">
          <a:xfrm>
            <a:off x="1828800" y="5791200"/>
            <a:ext cx="0" cy="590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Straight Arrow Connector 18"/>
          <p:cNvCxnSpPr>
            <a:stCxn id="2" idx="4"/>
            <a:endCxn id="3" idx="0"/>
          </p:cNvCxnSpPr>
          <p:nvPr/>
        </p:nvCxnSpPr>
        <p:spPr bwMode="auto">
          <a:xfrm>
            <a:off x="1828800" y="4267200"/>
            <a:ext cx="0" cy="609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Connector: Elbow 22"/>
          <p:cNvCxnSpPr>
            <a:stCxn id="4" idx="0"/>
          </p:cNvCxnSpPr>
          <p:nvPr/>
        </p:nvCxnSpPr>
        <p:spPr bwMode="auto">
          <a:xfrm rot="16200000" flipV="1">
            <a:off x="3004676" y="3319924"/>
            <a:ext cx="429548" cy="27813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TextBox 23"/>
          <p:cNvSpPr txBox="1"/>
          <p:nvPr/>
        </p:nvSpPr>
        <p:spPr>
          <a:xfrm>
            <a:off x="2947208" y="49450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2949" y="59018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905102" y="2209800"/>
            <a:ext cx="7186612" cy="4343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/>
              <a:t>: causes the </a:t>
            </a:r>
            <a:r>
              <a:rPr lang="en-US" altLang="en-US" sz="2800" dirty="0">
                <a:solidFill>
                  <a:srgbClr val="FF0000"/>
                </a:solidFill>
              </a:rPr>
              <a:t>next iteration </a:t>
            </a:r>
            <a:r>
              <a:rPr lang="en-US" altLang="en-US" sz="2800" dirty="0"/>
              <a:t>of the loop to </a:t>
            </a:r>
            <a:r>
              <a:rPr lang="en-US" altLang="en-US" sz="2800" dirty="0">
                <a:solidFill>
                  <a:srgbClr val="FF0000"/>
                </a:solidFill>
              </a:rPr>
              <a:t>begin immediately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dirty="0"/>
              <a:t>Execution transferred to the top of the loop 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Applies only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 sz="2400" dirty="0"/>
              <a:t>,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statements</a:t>
            </a:r>
            <a:endParaRPr lang="en-US" altLang="en-US" sz="2400" dirty="0"/>
          </a:p>
          <a:p>
            <a:pPr lvl="1" eaLnBrk="1" hangingPunct="1"/>
            <a:r>
              <a:rPr lang="en-US" sz="2400" dirty="0"/>
              <a:t>Commonly used together with the if-else statement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Format:</a:t>
            </a:r>
            <a:endParaRPr lang="en-US" altLang="en-US" sz="2800" dirty="0"/>
          </a:p>
          <a:p>
            <a:pPr marL="914400" lvl="2" indent="0" eaLnBrk="1" hangingPunct="1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2800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024687" cy="6858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Statements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82885" y="1264512"/>
            <a:ext cx="8150860" cy="95303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Example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Statements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68" y="2798802"/>
            <a:ext cx="3635332" cy="2405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3500" y="633626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</a:rPr>
              <a:t> example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5443" y="529951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b="1" dirty="0">
                <a:solidFill>
                  <a:srgbClr val="FF0000"/>
                </a:solidFill>
              </a:rPr>
              <a:t> example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14400" y="3810000"/>
            <a:ext cx="838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/>
          <p:cNvSpPr/>
          <p:nvPr/>
        </p:nvSpPr>
        <p:spPr>
          <a:xfrm>
            <a:off x="5176976" y="4645400"/>
            <a:ext cx="1349804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86458"/>
            <a:ext cx="411480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762000" y="5185210"/>
            <a:ext cx="1349804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45128"/>
            <a:ext cx="7391400" cy="3987971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Used where a statement is syntactically required but no action is called for (i.e., need a statement with no action)</a:t>
            </a:r>
            <a:endParaRPr lang="en-US" altLang="en-US" sz="2800" dirty="0">
              <a:latin typeface="+mj-lt"/>
            </a:endParaRPr>
          </a:p>
          <a:p>
            <a:pPr lvl="1" eaLnBrk="1" hangingPunct="1"/>
            <a:r>
              <a:rPr lang="en-US" altLang="en-US" sz="2800" dirty="0">
                <a:latin typeface="+mj-lt"/>
              </a:rPr>
              <a:t>A do-nothing statement</a:t>
            </a:r>
            <a:endParaRPr lang="en-US" altLang="en-US" sz="2800" dirty="0">
              <a:latin typeface="+mj-lt"/>
            </a:endParaRPr>
          </a:p>
          <a:p>
            <a:pPr lvl="1" eaLnBrk="1" hangingPunct="1"/>
            <a:r>
              <a:rPr lang="en-US" altLang="en-US" sz="2800" dirty="0">
                <a:latin typeface="+mj-lt"/>
              </a:rPr>
              <a:t>Typically used with 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while</a:t>
            </a:r>
            <a:r>
              <a:rPr lang="en-US" altLang="en-US" sz="2800" dirty="0">
                <a:latin typeface="+mj-lt"/>
              </a:rPr>
              <a:t> or 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en-US" altLang="en-US" sz="2800" dirty="0">
                <a:latin typeface="+mj-lt"/>
              </a:rPr>
              <a:t> statements</a:t>
            </a:r>
            <a:endParaRPr lang="en-US" altLang="en-US" sz="2800" dirty="0">
              <a:latin typeface="+mj-lt"/>
            </a:endParaRPr>
          </a:p>
          <a:p>
            <a:pPr eaLnBrk="1" hangingPunct="1"/>
            <a:r>
              <a:rPr lang="en-US" altLang="en-US" sz="2800" dirty="0">
                <a:latin typeface="+mj-lt"/>
              </a:rPr>
              <a:t>Format:</a:t>
            </a:r>
            <a:endParaRPr lang="en-US" altLang="en-US" sz="2800" dirty="0">
              <a:latin typeface="+mj-lt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altLang="en-US" sz="28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2800" dirty="0">
              <a:latin typeface="+mj-lt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701" y="996364"/>
            <a:ext cx="6796087" cy="8382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Null Statement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1185817"/>
            <a:ext cx="6796087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Example Null Statement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4891087" cy="399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53524"/>
            <a:ext cx="3667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818" y="829938"/>
            <a:ext cx="7086599" cy="6096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5a: while (Pg. 200)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6" y="1498415"/>
            <a:ext cx="7756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2086" y="2547588"/>
            <a:ext cx="7431314" cy="584775"/>
            <a:chOff x="685800" y="2895600"/>
            <a:chExt cx="7431314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685800" y="2895600"/>
              <a:ext cx="73399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Formula for mpg (mile per gallon) = Difference between current &amp; </a:t>
              </a:r>
              <a:r>
                <a:rPr lang="en-US" sz="1600" dirty="0" err="1"/>
                <a:t>prev</a:t>
              </a:r>
              <a:r>
                <a:rPr lang="en-US" sz="1600" dirty="0"/>
                <a:t> mileage</a:t>
              </a:r>
              <a:endParaRPr lang="en-US" sz="1600" dirty="0"/>
            </a:p>
            <a:p>
              <a:r>
                <a:rPr lang="en-US" sz="1600" dirty="0"/>
                <a:t>				            current gallons</a:t>
              </a:r>
              <a:endParaRPr lang="en-MY" sz="16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07114" y="3187987"/>
              <a:ext cx="381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36129" y="3215640"/>
          <a:ext cx="671797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9326"/>
                <a:gridCol w="2239326"/>
                <a:gridCol w="2239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Mileage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Gallons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MPG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22,495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Full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22,841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12.2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346/12.2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23,185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11.3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23,400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10.5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23,772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11.0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24,055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12.2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24,434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14.7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24,804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14.3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  <a:endParaRPr lang="en-MY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427" y="2427498"/>
            <a:ext cx="7460343" cy="2046606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do we want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repeat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do we want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change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repetition?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many times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 repeat?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1174095"/>
            <a:ext cx="7024687" cy="708634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Things to consider in repetition: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352800" y="6381750"/>
            <a:ext cx="56388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ctr"/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Eighth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  <a:endParaRPr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427" y="1968044"/>
            <a:ext cx="7460343" cy="3365956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Summing up numbers entered by the user one after another (finding total)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Printing special patterns/shapes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Repeating a particular computation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Allowing users to enter inputs multiple times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1068910"/>
            <a:ext cx="7024687" cy="708634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Examples of repetition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352800" y="6381750"/>
            <a:ext cx="5638800" cy="396875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</a:lstStyle>
          <a:p>
            <a:pPr lvl="0" algn="ctr"/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C++ Programming: From Problem Analysis to Program Design,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Eighth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  <a:endParaRPr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60108" y="2116909"/>
            <a:ext cx="7598092" cy="4010274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general repetition statement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Format:</a:t>
            </a: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(expression)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Function: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evaluated the same as</a:t>
            </a:r>
            <a:r>
              <a:rPr lang="en-US" dirty="0"/>
              <a:t> an </a:t>
            </a:r>
            <a:r>
              <a:rPr lang="en-US" dirty="0">
                <a:solidFill>
                  <a:srgbClr val="FF0000"/>
                </a:solidFill>
              </a:rPr>
              <a:t>if-else </a:t>
            </a:r>
            <a:r>
              <a:rPr lang="en-US" dirty="0"/>
              <a:t>statement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Statement following expression </a:t>
            </a:r>
            <a:r>
              <a:rPr lang="en-US" dirty="0">
                <a:solidFill>
                  <a:srgbClr val="FF0000"/>
                </a:solidFill>
              </a:rPr>
              <a:t>executed repeatedly</a:t>
            </a:r>
            <a:r>
              <a:rPr lang="en-US" dirty="0"/>
              <a:t> as long as expression has </a:t>
            </a:r>
            <a:r>
              <a:rPr lang="en-US" dirty="0">
                <a:solidFill>
                  <a:srgbClr val="FF0000"/>
                </a:solidFill>
              </a:rPr>
              <a:t>non-zero value (i.e., true)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26173"/>
            <a:ext cx="7024687" cy="683396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Statement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28800"/>
            <a:ext cx="6777037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execution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statement:</a:t>
            </a:r>
            <a:endParaRPr lang="en-US" altLang="en-US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Test the expression</a:t>
            </a:r>
            <a:endParaRPr lang="en-US" altLang="en-US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If the expression has a </a:t>
            </a:r>
            <a:r>
              <a:rPr lang="en-US" altLang="en-US" dirty="0">
                <a:solidFill>
                  <a:srgbClr val="FF0000"/>
                </a:solidFill>
              </a:rPr>
              <a:t>non-zero (true) </a:t>
            </a:r>
            <a:r>
              <a:rPr lang="en-US" altLang="en-US" dirty="0"/>
              <a:t>value</a:t>
            </a:r>
            <a:endParaRPr lang="en-US" altLang="en-US" dirty="0"/>
          </a:p>
          <a:p>
            <a:pPr marL="1371600" lvl="2" indent="-59055" eaLnBrk="1" hangingPunct="1">
              <a:buFontTx/>
              <a:buAutoNum type="alphaLcPeriod"/>
            </a:pPr>
            <a:r>
              <a:rPr lang="en-US" altLang="en-US" dirty="0"/>
              <a:t> Execute the statement following the parentheses</a:t>
            </a:r>
            <a:endParaRPr lang="en-US" altLang="en-US" dirty="0"/>
          </a:p>
          <a:p>
            <a:pPr marL="1371600" lvl="2" indent="-59055" eaLnBrk="1" hangingPunct="1">
              <a:buFontTx/>
              <a:buAutoNum type="alphaLcPeriod"/>
            </a:pPr>
            <a:r>
              <a:rPr lang="en-US" altLang="en-US" dirty="0"/>
              <a:t> </a:t>
            </a:r>
            <a:r>
              <a:rPr lang="en-US" altLang="en-US" b="1" dirty="0"/>
              <a:t>Go back to step 1</a:t>
            </a:r>
            <a:endParaRPr lang="en-US" altLang="en-US" b="1" dirty="0"/>
          </a:p>
          <a:p>
            <a:pPr marL="914400" lvl="1" indent="-457200" eaLnBrk="1" hangingPunct="1">
              <a:buFontTx/>
              <a:buNone/>
            </a:pPr>
            <a:r>
              <a:rPr lang="en-US" altLang="en-US" dirty="0"/>
              <a:t>	else</a:t>
            </a:r>
            <a:endParaRPr lang="en-US" altLang="en-US" dirty="0"/>
          </a:p>
          <a:p>
            <a:pPr marL="1371600" lvl="2" indent="-59055" eaLnBrk="1" hangingPunct="1">
              <a:buFontTx/>
              <a:buNone/>
            </a:pPr>
            <a:r>
              <a:rPr lang="en-US" altLang="en-US" dirty="0"/>
              <a:t>a. Exit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  <a:endParaRPr lang="en-US" altLang="en-US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50174"/>
            <a:ext cx="7024687" cy="9144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7957"/>
            <a:ext cx="5042354" cy="555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Week5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9946</Words>
  <Application>WPS Presentation</Application>
  <PresentationFormat>On-screen Show (4:3)</PresentationFormat>
  <Paragraphs>882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SimSun</vt:lpstr>
      <vt:lpstr>Wingdings</vt:lpstr>
      <vt:lpstr>Times New Roman</vt:lpstr>
      <vt:lpstr>Century Gothic</vt:lpstr>
      <vt:lpstr>Calibri</vt:lpstr>
      <vt:lpstr>Wingdings 2</vt:lpstr>
      <vt:lpstr>Symbol</vt:lpstr>
      <vt:lpstr>Candara</vt:lpstr>
      <vt:lpstr>Britannic Bold</vt:lpstr>
      <vt:lpstr>Yu Gothic Medium</vt:lpstr>
      <vt:lpstr>Cambria Math</vt:lpstr>
      <vt:lpstr>Courier New</vt:lpstr>
      <vt:lpstr>Microsoft YaHei</vt:lpstr>
      <vt:lpstr/>
      <vt:lpstr>Arial Unicode MS</vt:lpstr>
      <vt:lpstr>Cambria</vt:lpstr>
      <vt:lpstr>Segoe Print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Reminder:  Lab Test 1</vt:lpstr>
      <vt:lpstr>Objectives</vt:lpstr>
      <vt:lpstr>Why Repetition?</vt:lpstr>
      <vt:lpstr>Things to consider in repetition:</vt:lpstr>
      <vt:lpstr>Examples of repetition</vt:lpstr>
      <vt:lpstr>The while Statement</vt:lpstr>
      <vt:lpstr>The while Statement (cont'd.)</vt:lpstr>
      <vt:lpstr>PowerPoint 演示文稿</vt:lpstr>
      <vt:lpstr>Example 1: Program Tracing</vt:lpstr>
      <vt:lpstr>Example 2 (Program Tracing)</vt:lpstr>
      <vt:lpstr>Example 3: false condition</vt:lpstr>
      <vt:lpstr>The while Statement (cont'd.)</vt:lpstr>
      <vt:lpstr>What does the following codes print?</vt:lpstr>
      <vt:lpstr>PowerPoint 演示文稿</vt:lpstr>
      <vt:lpstr>Types of Loop</vt:lpstr>
      <vt:lpstr>Infinite Loop</vt:lpstr>
      <vt:lpstr>PowerPoint 演示文稿</vt:lpstr>
      <vt:lpstr>Fixing Infinite Loop</vt:lpstr>
      <vt:lpstr>Variation Loop</vt:lpstr>
      <vt:lpstr>Sample Output </vt:lpstr>
      <vt:lpstr>Interactive while Loops</vt:lpstr>
      <vt:lpstr>Interactive while Loop</vt:lpstr>
      <vt:lpstr>Interactive while Loops (cont'd.)</vt:lpstr>
      <vt:lpstr>Interactive while Loops (cont'd.)</vt:lpstr>
      <vt:lpstr>Interactive while Loops (cont'd.)</vt:lpstr>
      <vt:lpstr>Accumulative while Loop</vt:lpstr>
      <vt:lpstr>Interactive while Loops (cont'd.)</vt:lpstr>
      <vt:lpstr>Sentinels</vt:lpstr>
      <vt:lpstr>Example 1: Sentinel</vt:lpstr>
      <vt:lpstr>PowerPoint 演示文稿</vt:lpstr>
      <vt:lpstr>PowerPoint 演示文稿</vt:lpstr>
      <vt:lpstr>PowerPoint 演示文稿</vt:lpstr>
      <vt:lpstr>PowerPoint 演示文稿</vt:lpstr>
      <vt:lpstr>Flag-controlled while loop</vt:lpstr>
      <vt:lpstr>Example : Flag-controlled</vt:lpstr>
      <vt:lpstr>End Of File -Controlled while Loops (cont’d.)</vt:lpstr>
      <vt:lpstr>EOF-Controlled while Loops (cont’d.)</vt:lpstr>
      <vt:lpstr>break Statements</vt:lpstr>
      <vt:lpstr>continue Statements</vt:lpstr>
      <vt:lpstr>Example break and continue Statements</vt:lpstr>
      <vt:lpstr>The Null Statement</vt:lpstr>
      <vt:lpstr>Example Null Statement</vt:lpstr>
      <vt:lpstr>Exercise 5a: while (Pg. 200)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410</cp:revision>
  <dcterms:created xsi:type="dcterms:W3CDTF">2004-12-27T16:03:00Z</dcterms:created>
  <dcterms:modified xsi:type="dcterms:W3CDTF">2017-10-10T02:14:22Z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