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37"/>
  </p:notesMasterIdLst>
  <p:handoutMasterIdLst>
    <p:handoutMasterId r:id="rId38"/>
  </p:handoutMasterIdLst>
  <p:sldIdLst>
    <p:sldId id="487" r:id="rId3"/>
    <p:sldId id="490" r:id="rId4"/>
    <p:sldId id="521" r:id="rId5"/>
    <p:sldId id="522" r:id="rId6"/>
    <p:sldId id="523" r:id="rId7"/>
    <p:sldId id="524" r:id="rId8"/>
    <p:sldId id="493" r:id="rId9"/>
    <p:sldId id="494" r:id="rId10"/>
    <p:sldId id="495" r:id="rId11"/>
    <p:sldId id="496" r:id="rId12"/>
    <p:sldId id="497" r:id="rId13"/>
    <p:sldId id="525" r:id="rId14"/>
    <p:sldId id="526" r:id="rId15"/>
    <p:sldId id="527" r:id="rId16"/>
    <p:sldId id="498" r:id="rId17"/>
    <p:sldId id="499" r:id="rId18"/>
    <p:sldId id="500" r:id="rId19"/>
    <p:sldId id="501" r:id="rId20"/>
    <p:sldId id="502" r:id="rId21"/>
    <p:sldId id="503" r:id="rId22"/>
    <p:sldId id="504" r:id="rId23"/>
    <p:sldId id="505" r:id="rId24"/>
    <p:sldId id="506" r:id="rId25"/>
    <p:sldId id="507" r:id="rId26"/>
    <p:sldId id="508" r:id="rId27"/>
    <p:sldId id="509" r:id="rId28"/>
    <p:sldId id="510" r:id="rId29"/>
    <p:sldId id="528" r:id="rId30"/>
    <p:sldId id="515" r:id="rId31"/>
    <p:sldId id="516" r:id="rId32"/>
    <p:sldId id="517" r:id="rId33"/>
    <p:sldId id="518" r:id="rId34"/>
    <p:sldId id="519" r:id="rId35"/>
    <p:sldId id="520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2884"/>
    <a:srgbClr val="DAA204"/>
    <a:srgbClr val="4C216D"/>
    <a:srgbClr val="FF9900"/>
    <a:srgbClr val="A57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0" autoAdjust="0"/>
    <p:restoredTop sz="94660"/>
  </p:normalViewPr>
  <p:slideViewPr>
    <p:cSldViewPr>
      <p:cViewPr varScale="1">
        <p:scale>
          <a:sx n="72" d="100"/>
          <a:sy n="72" d="100"/>
        </p:scale>
        <p:origin x="1386" y="72"/>
      </p:cViewPr>
      <p:guideLst>
        <p:guide orient="horz" pos="2159"/>
        <p:guide pos="29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EB98138-26DC-415B-9D21-B978836D6781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EFC084-AB31-4BD0-9A07-DE88F4ECB313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B8B06B-343A-48C4-957F-19F62A5C5462}" type="slidenum">
              <a:rPr lang="en-US" altLang="en-US" smtClean="0">
                <a:solidFill>
                  <a:srgbClr val="000000"/>
                </a:solidFill>
              </a:r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9318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sz="1200" dirty="0">
                <a:latin typeface="Arial" panose="020B0604020202020204" pitchFamily="34" charset="0"/>
              </a:rPr>
              <a:t>12</a:t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9421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sz="1200" dirty="0">
                <a:latin typeface="Arial" panose="020B0604020202020204" pitchFamily="34" charset="0"/>
              </a:rPr>
              <a:t>13</a:t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9523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sz="1200" dirty="0">
                <a:latin typeface="Arial" panose="020B0604020202020204" pitchFamily="34" charset="0"/>
              </a:rPr>
              <a:t>14</a:t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1833FCB-3289-40D7-A473-3140756B9B7D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ABC7AD1-0396-4C65-848B-E9C9513CE083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088E49-1594-4219-8B27-68D043BA01D3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-3175"/>
            <a:ext cx="9153525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125538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351088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fld id="{8592254A-EDBA-4104-A8D0-386E4AB9E357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2F516-231D-4129-B31D-6D434B3D22B0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599E6-25C5-4DA9-9CDE-CB8CB225C29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DAAE66-C1F4-4060-A4B5-A9F4A7FF0591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371A38-2094-4173-AC4C-115227DEE09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962781-65BB-436E-9A96-6AC2ADE80160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D28D8-C2CA-4AA2-8280-E54059A0BC7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71452-8F6D-4205-9EC7-092152FA78E0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645FA34-5988-4E60-89BF-8D349635CF71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2663A-2EE7-43E6-9502-11060EF58440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84C5B8-CCEB-420D-ABAE-B47CDB4AB07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5508D2-A0AD-4541-8BA7-80F92E81B74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B895E38-94C5-4359-B007-DA64B88D74E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4DF88D0-8387-409F-8AC0-A1A095DB899D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7A5AE19-0BF4-40E9-A61F-CF50CEE3A94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2F792C2-BB91-47CE-B33E-68335494C38A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44AB5BA-40DE-460A-B7C2-20FC8CDEEBEA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B4A40B7-34E7-4BCB-82C9-FE32B324814A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D99F334-949D-4274-B4FC-F273FE382EAB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31BB4D0-F38A-47E5-831A-48EB0781C329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8763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778BC167-0788-4FB9-A5D8-C19204204FC3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2286000"/>
            <a:ext cx="3352800" cy="228600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60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800600" y="5376545"/>
            <a:ext cx="4090035" cy="131699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C++ Programming: From Problem Analysis to Program Design (D.S. Malik, 2018)</a:t>
            </a: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A First Book of C++, (G. Bronson, 2012)</a:t>
            </a: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C++ for Everyone (C.S. Horstman, 2012)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621696" y="1071870"/>
            <a:ext cx="4242435" cy="3293110"/>
          </a:xfrm>
        </p:spPr>
        <p:txBody>
          <a:bodyPr>
            <a:normAutofit fontScale="95000"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4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CHAPTER 5 (Pt 2)</a:t>
            </a:r>
          </a:p>
          <a:p>
            <a:pPr algn="ctr" eaLnBrk="1" hangingPunct="1">
              <a:lnSpc>
                <a:spcPct val="90000"/>
              </a:lnSpc>
              <a:defRPr/>
            </a:pPr>
            <a:endParaRPr lang="en-US" sz="3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Control Structures II: Repetition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2133600"/>
            <a:ext cx="3429000" cy="2231380"/>
          </a:xfrm>
          <a:prstGeom prst="rect">
            <a:avLst/>
          </a:prstGeom>
          <a:solidFill>
            <a:schemeClr val="accent3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>
              <a:spcBef>
                <a:spcPts val="600"/>
              </a:spcBef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ELEMENTS OF PROGRAMMING</a:t>
            </a:r>
          </a:p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CSC 1100</a:t>
            </a:r>
          </a:p>
          <a:p>
            <a:pPr algn="ctr"/>
            <a:endParaRPr lang="en-M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46088" y="1717992"/>
            <a:ext cx="8229600" cy="4687813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Program 5.9 modified: initializer outside </a:t>
            </a:r>
            <a:r>
              <a:rPr lang="en-US" alt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for</a:t>
            </a:r>
            <a:r>
              <a:rPr lang="en-US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loop</a:t>
            </a: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806222" y="874713"/>
            <a:ext cx="7718653" cy="7254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Initialization outside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for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Statement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7910" y="2619375"/>
            <a:ext cx="7915275" cy="3629025"/>
            <a:chOff x="609600" y="2053771"/>
            <a:chExt cx="7915275" cy="3629025"/>
          </a:xfrm>
        </p:grpSpPr>
        <p:pic>
          <p:nvPicPr>
            <p:cNvPr id="3072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053771"/>
              <a:ext cx="7915275" cy="362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924378" y="4267200"/>
              <a:ext cx="1209221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565275" y="4572000"/>
              <a:ext cx="263525" cy="27146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10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044" y="1085056"/>
            <a:ext cx="7024687" cy="80168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‘while’ vs ‘for’ loop</a:t>
            </a:r>
            <a:endParaRPr lang="en-MY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40672" y="2481775"/>
            <a:ext cx="3250906" cy="1981200"/>
            <a:chOff x="559094" y="2286000"/>
            <a:chExt cx="3250906" cy="19812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094" y="2286000"/>
              <a:ext cx="3250906" cy="198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685800" y="2286000"/>
              <a:ext cx="12954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85900" y="2590800"/>
              <a:ext cx="1638300" cy="3048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89147" y="3581400"/>
              <a:ext cx="1295400" cy="304800"/>
            </a:xfrm>
            <a:prstGeom prst="rect">
              <a:avLst/>
            </a:prstGeom>
            <a:noFill/>
            <a:ln w="28575">
              <a:solidFill>
                <a:srgbClr val="9900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948032" y="2476500"/>
            <a:ext cx="4738768" cy="739414"/>
            <a:chOff x="3886200" y="2476500"/>
            <a:chExt cx="4738768" cy="739414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2476500"/>
              <a:ext cx="4738768" cy="7394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4419600" y="2514600"/>
              <a:ext cx="1447800" cy="3316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05500" y="2514600"/>
              <a:ext cx="1562100" cy="33160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532914" y="2514600"/>
              <a:ext cx="1092054" cy="331607"/>
            </a:xfrm>
            <a:prstGeom prst="rect">
              <a:avLst/>
            </a:prstGeom>
            <a:noFill/>
            <a:ln w="28575">
              <a:solidFill>
                <a:srgbClr val="9900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1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11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9"/>
          <p:cNvSpPr>
            <a:spLocks noGrp="1"/>
          </p:cNvSpPr>
          <p:nvPr>
            <p:ph type="title"/>
          </p:nvPr>
        </p:nvSpPr>
        <p:spPr>
          <a:xfrm>
            <a:off x="466578" y="1037174"/>
            <a:ext cx="8229600" cy="807501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for</a:t>
            </a:r>
            <a:r>
              <a:rPr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Loop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Example 1</a:t>
            </a:r>
            <a:endParaRPr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9939" name="Slide Number Placeholder 4"/>
          <p:cNvSpPr txBox="1">
            <a:spLocks noGrp="1"/>
          </p:cNvSpPr>
          <p:nvPr>
            <p:ph type="sldNum" sz="quarter" idx="10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200" dirty="0">
                <a:solidFill>
                  <a:schemeClr val="bg1"/>
                </a:solidFill>
                <a:cs typeface="Arial" panose="020B0604020202020204" pitchFamily="34" charset="0"/>
              </a:rPr>
              <a:t>12</a:t>
            </a:fld>
            <a:endParaRPr lang="en-US" sz="1200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57200" y="6384925"/>
            <a:ext cx="5943600" cy="3968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</a:lstStyle>
          <a:p>
            <a:pPr lvl="0"/>
            <a:r>
              <a: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 Programming: From Problem Analysis to Program Design, Sixth Edition</a:t>
            </a:r>
            <a:endParaRPr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39941" name="Group 7"/>
          <p:cNvGrpSpPr/>
          <p:nvPr/>
        </p:nvGrpSpPr>
        <p:grpSpPr>
          <a:xfrm>
            <a:off x="781844" y="1905000"/>
            <a:ext cx="7580312" cy="4038600"/>
            <a:chOff x="671755" y="1676400"/>
            <a:chExt cx="7580760" cy="4038600"/>
          </a:xfrm>
        </p:grpSpPr>
        <p:pic>
          <p:nvPicPr>
            <p:cNvPr id="39942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755" y="1676400"/>
              <a:ext cx="7580760" cy="40386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" name="Rectangle 6"/>
            <p:cNvSpPr/>
            <p:nvPr/>
          </p:nvSpPr>
          <p:spPr>
            <a:xfrm>
              <a:off x="7011017" y="5410200"/>
              <a:ext cx="990659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12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</a:p>
        </p:txBody>
      </p:sp>
      <p:sp>
        <p:nvSpPr>
          <p:cNvPr id="11" name="Footer Placeholder 3"/>
          <p:cNvSpPr txBox="1"/>
          <p:nvPr/>
        </p:nvSpPr>
        <p:spPr bwMode="auto">
          <a:xfrm>
            <a:off x="2743200" y="6530926"/>
            <a:ext cx="594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C++ Programming: From Problem Analysis to Program Design, 8th Edition</a:t>
            </a:r>
            <a:endParaRPr lang="en-US" sz="1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480646" y="1014412"/>
            <a:ext cx="8229600" cy="582613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for</a:t>
            </a:r>
            <a:r>
              <a:rPr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Loop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Example 2</a:t>
            </a:r>
            <a:endParaRPr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768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dirty="0">
                <a:latin typeface="Cambria Math" panose="02040503050406030204" pitchFamily="18" charset="0"/>
                <a:ea typeface="Cambria Math" panose="02040503050406030204" pitchFamily="18" charset="0"/>
              </a:rPr>
              <a:t>The following is a semantic error:</a:t>
            </a:r>
          </a:p>
          <a:p>
            <a:pPr eaLnBrk="1" hangingPunct="1"/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/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/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/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/>
            <a:r>
              <a:rPr dirty="0">
                <a:latin typeface="Cambria Math" panose="02040503050406030204" pitchFamily="18" charset="0"/>
                <a:ea typeface="Cambria Math" panose="02040503050406030204" pitchFamily="18" charset="0"/>
              </a:rPr>
              <a:t>The following is a legal (but infinite) </a:t>
            </a:r>
            <a:r>
              <a:rPr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for</a:t>
            </a:r>
            <a:r>
              <a:rPr dirty="0">
                <a:latin typeface="Cambria Math" panose="02040503050406030204" pitchFamily="18" charset="0"/>
                <a:ea typeface="Cambria Math" panose="02040503050406030204" pitchFamily="18" charset="0"/>
              </a:rPr>
              <a:t> loop:</a:t>
            </a:r>
          </a:p>
          <a:p>
            <a:pPr marL="457200" lvl="1" indent="0" eaLnBrk="1" hangingPunct="1">
              <a:buNone/>
            </a:pPr>
            <a:r>
              <a:rPr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	for (;;)</a:t>
            </a:r>
          </a:p>
          <a:p>
            <a:pPr marL="457200" lvl="1" indent="0" eaLnBrk="1" hangingPunct="1">
              <a:buNone/>
            </a:pPr>
            <a:r>
              <a:rPr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      cout &lt;&lt; "Hello" &lt;&lt; endl;</a:t>
            </a:r>
            <a:endParaRPr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964" name="Slide Number Placeholder 5"/>
          <p:cNvSpPr txBox="1">
            <a:spLocks noGrp="1"/>
          </p:cNvSpPr>
          <p:nvPr>
            <p:ph type="sldNum" sz="quarter" idx="10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200" dirty="0">
                <a:solidFill>
                  <a:schemeClr val="bg1"/>
                </a:solidFill>
                <a:cs typeface="Arial" panose="020B0604020202020204" pitchFamily="34" charset="0"/>
              </a:rPr>
              <a:t>13</a:t>
            </a:fld>
            <a:endParaRPr lang="en-US" sz="1200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57200" y="6384925"/>
            <a:ext cx="5943600" cy="3968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</a:lstStyle>
          <a:p>
            <a:pPr lvl="0"/>
            <a:r>
              <a: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 Programming: From Problem Analysis to Program Design, Sixth Edition</a:t>
            </a:r>
            <a:endParaRPr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096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2382837"/>
            <a:ext cx="7915275" cy="2493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13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</a:p>
        </p:txBody>
      </p:sp>
      <p:sp>
        <p:nvSpPr>
          <p:cNvPr id="10" name="Footer Placeholder 3"/>
          <p:cNvSpPr txBox="1"/>
          <p:nvPr/>
        </p:nvSpPr>
        <p:spPr bwMode="auto">
          <a:xfrm>
            <a:off x="2743200" y="6530926"/>
            <a:ext cx="594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C++ Programming: From Problem Analysis to Program Design, 8th Edition</a:t>
            </a:r>
            <a:endParaRPr lang="en-US" sz="1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4"/>
          <p:cNvSpPr txBox="1">
            <a:spLocks noGrp="1"/>
          </p:cNvSpPr>
          <p:nvPr>
            <p:ph type="sldNum" sz="quarter" idx="10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200" dirty="0">
                <a:solidFill>
                  <a:schemeClr val="bg1"/>
                </a:solidFill>
                <a:cs typeface="Arial" panose="020B0604020202020204" pitchFamily="34" charset="0"/>
              </a:rPr>
              <a:t>14</a:t>
            </a:fld>
            <a:endParaRPr lang="en-US" sz="1200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57200" y="6384925"/>
            <a:ext cx="5943600" cy="3968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</a:lstStyle>
          <a:p>
            <a:pPr lvl="0"/>
            <a:r>
              <a: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 Programming: From Problem Analysis to Program Design, Sixth Edition</a:t>
            </a:r>
            <a:endParaRPr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41989" name="Group 6"/>
          <p:cNvGrpSpPr/>
          <p:nvPr/>
        </p:nvGrpSpPr>
        <p:grpSpPr>
          <a:xfrm>
            <a:off x="569913" y="1938338"/>
            <a:ext cx="8401050" cy="3852862"/>
            <a:chOff x="570458" y="1938013"/>
            <a:chExt cx="8400141" cy="3853187"/>
          </a:xfrm>
        </p:grpSpPr>
        <p:pic>
          <p:nvPicPr>
            <p:cNvPr id="41990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374" y="1938013"/>
              <a:ext cx="8383225" cy="217678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1991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458" y="4114800"/>
              <a:ext cx="8151654" cy="16764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" name="Rectangle 9"/>
          <p:cNvSpPr txBox="1"/>
          <p:nvPr/>
        </p:nvSpPr>
        <p:spPr>
          <a:xfrm>
            <a:off x="466578" y="1037174"/>
            <a:ext cx="8229600" cy="807501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for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Loop Example 3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14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</a:p>
        </p:txBody>
      </p:sp>
      <p:sp>
        <p:nvSpPr>
          <p:cNvPr id="14" name="Footer Placeholder 3"/>
          <p:cNvSpPr txBox="1"/>
          <p:nvPr/>
        </p:nvSpPr>
        <p:spPr bwMode="auto">
          <a:xfrm>
            <a:off x="2743200" y="6530926"/>
            <a:ext cx="594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C++ Programming: From Problem Analysis to Program Design, 8th Edition</a:t>
            </a:r>
            <a:endParaRPr lang="en-US" sz="1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7258" y="932831"/>
            <a:ext cx="7024687" cy="6858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Statement (cont'd.)</a:t>
            </a:r>
          </a:p>
        </p:txBody>
      </p:sp>
      <p:grpSp>
        <p:nvGrpSpPr>
          <p:cNvPr id="31749" name="Group 7"/>
          <p:cNvGrpSpPr/>
          <p:nvPr/>
        </p:nvGrpSpPr>
        <p:grpSpPr bwMode="auto">
          <a:xfrm>
            <a:off x="914400" y="1658938"/>
            <a:ext cx="7315200" cy="4360862"/>
            <a:chOff x="914400" y="743325"/>
            <a:chExt cx="7315200" cy="4361496"/>
          </a:xfrm>
        </p:grpSpPr>
        <p:pic>
          <p:nvPicPr>
            <p:cNvPr id="3175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482" y="743325"/>
              <a:ext cx="7313118" cy="287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3632661"/>
              <a:ext cx="7315200" cy="147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620000" y="3353554"/>
              <a:ext cx="381000" cy="455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31750" name="TextBox 1"/>
          <p:cNvSpPr txBox="1">
            <a:spLocks noChangeArrowheads="1"/>
          </p:cNvSpPr>
          <p:nvPr/>
        </p:nvSpPr>
        <p:spPr bwMode="auto">
          <a:xfrm>
            <a:off x="5592763" y="5102225"/>
            <a:ext cx="2762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//can use “pow” for this</a:t>
            </a:r>
          </a:p>
        </p:txBody>
      </p:sp>
      <p:sp>
        <p:nvSpPr>
          <p:cNvPr id="10" name="Oval 9"/>
          <p:cNvSpPr/>
          <p:nvPr/>
        </p:nvSpPr>
        <p:spPr>
          <a:xfrm>
            <a:off x="5410200" y="2411413"/>
            <a:ext cx="2400300" cy="1371600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What is the output of this program?</a:t>
            </a:r>
          </a:p>
        </p:txBody>
      </p:sp>
      <p:sp>
        <p:nvSpPr>
          <p:cNvPr id="12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15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7467600" cy="4267200"/>
          </a:xfrm>
        </p:spPr>
        <p:txBody>
          <a:bodyPr rtlCol="0"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3000" dirty="0"/>
              <a:t>When Program 5.10 is run, the display produced is: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/>
              <a:t>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NUMBER 	 SQUARE 	CUBE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_ _ _ _ _ _	_ _ _ _ _ _	_ _ _ _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1 	     1	 	   1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2 	     4 		   8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3              9 		  27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4             16 		  64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5             25	   	 125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6             36	         216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7             49           343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8             64           512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9             81           729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    10            100          1000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966788" y="968216"/>
            <a:ext cx="7415212" cy="8016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for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Statement (cont'd.)</a:t>
            </a:r>
          </a:p>
        </p:txBody>
      </p:sp>
      <p:sp>
        <p:nvSpPr>
          <p:cNvPr id="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16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86774"/>
            <a:ext cx="7024687" cy="801687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Flowchart Symbol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17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</a:p>
        </p:txBody>
      </p:sp>
      <p:grpSp>
        <p:nvGrpSpPr>
          <p:cNvPr id="14" name="Group 6"/>
          <p:cNvGrpSpPr/>
          <p:nvPr/>
        </p:nvGrpSpPr>
        <p:grpSpPr>
          <a:xfrm>
            <a:off x="1600200" y="1882450"/>
            <a:ext cx="5956300" cy="4442150"/>
            <a:chOff x="1524000" y="1588294"/>
            <a:chExt cx="6490154" cy="4555331"/>
          </a:xfrm>
        </p:grpSpPr>
        <p:pic>
          <p:nvPicPr>
            <p:cNvPr id="15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1588294"/>
              <a:ext cx="6125905" cy="443150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" name="Picture 5" descr="fig 5-2 slide 3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1200" y="5867400"/>
              <a:ext cx="2222954" cy="276225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087" y="1844638"/>
            <a:ext cx="1855113" cy="1060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2743200" y="6530926"/>
            <a:ext cx="5943600" cy="304800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</a:lstStyle>
          <a:p>
            <a:pPr lvl="0" algn="r"/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C++ Programming: From Problem Analysis to Program Design,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th Edition</a:t>
            </a:r>
            <a:endParaRPr sz="1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>
          <a:xfrm>
            <a:off x="1066800" y="1028056"/>
            <a:ext cx="7262812" cy="801687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Statement (cont'd.)</a:t>
            </a:r>
            <a:endParaRPr lang="en-MY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43" y="2057400"/>
            <a:ext cx="7894864" cy="3733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18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364456" y="890530"/>
            <a:ext cx="7024687" cy="6858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for</a:t>
            </a:r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Loops Examples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890588" y="1593099"/>
            <a:ext cx="7339012" cy="101584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Determine the value of total after each of the for loop repetition</a:t>
            </a:r>
          </a:p>
          <a:p>
            <a:pPr lvl="1" eaLnBrk="1" hangingPunct="1"/>
            <a:endParaRPr lang="en-US" alt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3974068"/>
            <a:ext cx="22525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total = 50 – 2</a:t>
            </a:r>
            <a:endParaRPr lang="en-MY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27486" y="3805827"/>
          <a:ext cx="2286000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MY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</a:t>
                      </a:r>
                      <a:endParaRPr lang="en-MY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MY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</a:t>
                      </a:r>
                      <a:endParaRPr lang="en-MY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MY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48</a:t>
                      </a:r>
                      <a:endParaRPr lang="en-MY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MY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44</a:t>
                      </a:r>
                      <a:endParaRPr lang="en-MY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MY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</a:t>
                      </a:r>
                      <a:endParaRPr lang="en-MY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MY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en-MY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MY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lang="en-MY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542" y="2667000"/>
            <a:ext cx="4223658" cy="92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71600" y="4495800"/>
            <a:ext cx="22525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total = 48 – 4</a:t>
            </a:r>
            <a:endParaRPr lang="en-MY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857" y="5065095"/>
            <a:ext cx="224528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total = 44 – 6</a:t>
            </a:r>
            <a:endParaRPr lang="en-MY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8857" y="5615856"/>
            <a:ext cx="224528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total = 38 – 8</a:t>
            </a:r>
            <a:endParaRPr lang="en-MY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1600" y="6107668"/>
            <a:ext cx="225254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total = 30 – 10</a:t>
            </a:r>
            <a:endParaRPr lang="en-MY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19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</a:p>
        </p:txBody>
      </p:sp>
      <p:sp>
        <p:nvSpPr>
          <p:cNvPr id="19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C++ for Everyone 2</a:t>
            </a:r>
            <a:r>
              <a:rPr lang="en-US" altLang="en-US" sz="10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nd</a:t>
            </a: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209800"/>
            <a:ext cx="6777038" cy="3200400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In this chapter, you will learn about:</a:t>
            </a:r>
          </a:p>
          <a:p>
            <a:pPr lvl="1"/>
            <a:r>
              <a:rPr lang="en-US" altLang="en-US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do-</a:t>
            </a:r>
            <a:r>
              <a:rPr lang="en-US" altLang="en-US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while</a:t>
            </a:r>
            <a:r>
              <a:rPr lang="en-US" altLang="en-US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Statement</a:t>
            </a:r>
          </a:p>
          <a:p>
            <a:pPr lvl="1" eaLnBrk="1" hangingPunct="1"/>
            <a:r>
              <a:rPr lang="en-US" altLang="en-US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for statement</a:t>
            </a:r>
          </a:p>
          <a:p>
            <a:pPr lvl="1" eaLnBrk="1" hangingPunct="1"/>
            <a:r>
              <a:rPr lang="en-US" altLang="en-US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Nested repetition</a:t>
            </a:r>
          </a:p>
          <a:p>
            <a:pPr lvl="1" eaLnBrk="1" hangingPunct="1"/>
            <a:r>
              <a:rPr lang="en-US" altLang="en-US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Common programming errors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00137"/>
            <a:ext cx="7467600" cy="9144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Objectives</a:t>
            </a:r>
          </a:p>
        </p:txBody>
      </p:sp>
      <p:sp>
        <p:nvSpPr>
          <p:cNvPr id="21509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592F99DE-9C2E-432D-89D6-7CD5F4E3A0B5}" type="slidenum">
              <a:rPr lang="en-US" altLang="en-US" sz="1800" b="1">
                <a:solidFill>
                  <a:srgbClr val="F2F2F2"/>
                </a:solidFill>
                <a:latin typeface="Arial" panose="020B0604020202020204" pitchFamily="34" charset="0"/>
              </a:rPr>
              <a:t>2</a:t>
            </a:fld>
            <a:endParaRPr lang="en-US" altLang="en-US" sz="1800" b="1">
              <a:solidFill>
                <a:srgbClr val="F2F2F2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2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1045479" y="2384217"/>
            <a:ext cx="7031721" cy="2133599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Same effect as using </a:t>
            </a: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cin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object within a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while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loop</a:t>
            </a:r>
          </a:p>
          <a:p>
            <a:pPr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Provides interactive user input</a:t>
            </a: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97733" y="1181448"/>
            <a:ext cx="7024687" cy="801687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Interactive </a:t>
            </a:r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for</a:t>
            </a:r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Loops</a:t>
            </a:r>
          </a:p>
        </p:txBody>
      </p:sp>
      <p:sp>
        <p:nvSpPr>
          <p:cNvPr id="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20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4" name="Group 6"/>
          <p:cNvGrpSpPr/>
          <p:nvPr/>
        </p:nvGrpSpPr>
        <p:grpSpPr bwMode="auto">
          <a:xfrm>
            <a:off x="882195" y="609601"/>
            <a:ext cx="7470775" cy="5867399"/>
            <a:chOff x="911976" y="1623488"/>
            <a:chExt cx="7470009" cy="5890527"/>
          </a:xfrm>
        </p:grpSpPr>
        <p:pic>
          <p:nvPicPr>
            <p:cNvPr id="35855" name="Picture 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976" y="1623488"/>
              <a:ext cx="7470008" cy="2130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6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1" y="3528654"/>
              <a:ext cx="7467584" cy="3985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1219200" y="3352800"/>
            <a:ext cx="1219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6400" y="3733800"/>
            <a:ext cx="990600" cy="287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9" name="Rectangle 8"/>
          <p:cNvSpPr/>
          <p:nvPr/>
        </p:nvSpPr>
        <p:spPr>
          <a:xfrm>
            <a:off x="1427163" y="4572000"/>
            <a:ext cx="2001837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9200" y="5181600"/>
            <a:ext cx="2362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>
              <a:solidFill>
                <a:srgbClr val="FF0000"/>
              </a:solidFill>
            </a:endParaRPr>
          </a:p>
        </p:txBody>
      </p:sp>
      <p:sp>
        <p:nvSpPr>
          <p:cNvPr id="35849" name="TextBox 4"/>
          <p:cNvSpPr txBox="1">
            <a:spLocks noChangeArrowheads="1"/>
          </p:cNvSpPr>
          <p:nvPr/>
        </p:nvSpPr>
        <p:spPr bwMode="auto">
          <a:xfrm>
            <a:off x="3581400" y="4524375"/>
            <a:ext cx="353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//accumulate total inside a for loop</a:t>
            </a:r>
          </a:p>
        </p:txBody>
      </p:sp>
      <p:sp>
        <p:nvSpPr>
          <p:cNvPr id="35850" name="TextBox 4"/>
          <p:cNvSpPr txBox="1">
            <a:spLocks noChangeArrowheads="1"/>
          </p:cNvSpPr>
          <p:nvPr/>
        </p:nvSpPr>
        <p:spPr bwMode="auto">
          <a:xfrm>
            <a:off x="3727450" y="5133975"/>
            <a:ext cx="3740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//calculate average outside a for loop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038600" y="2514600"/>
            <a:ext cx="0" cy="10668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29000" y="2514600"/>
            <a:ext cx="60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53" name="TextBox 2"/>
          <p:cNvSpPr txBox="1">
            <a:spLocks noChangeArrowheads="1"/>
          </p:cNvSpPr>
          <p:nvPr/>
        </p:nvSpPr>
        <p:spPr bwMode="auto">
          <a:xfrm>
            <a:off x="5638800" y="685800"/>
            <a:ext cx="1870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/>
              <a:t>Accumulation </a:t>
            </a:r>
            <a:endParaRPr lang="en-MY" altLang="en-US" sz="2000" dirty="0"/>
          </a:p>
        </p:txBody>
      </p:sp>
      <p:sp>
        <p:nvSpPr>
          <p:cNvPr id="35854" name="TextBox 15"/>
          <p:cNvSpPr txBox="1">
            <a:spLocks noChangeArrowheads="1"/>
          </p:cNvSpPr>
          <p:nvPr/>
        </p:nvSpPr>
        <p:spPr bwMode="auto">
          <a:xfrm>
            <a:off x="4525963" y="3892550"/>
            <a:ext cx="332263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Use braces { } with multiple statements</a:t>
            </a:r>
            <a:endParaRPr lang="en-MY" altLang="en-US" sz="1400"/>
          </a:p>
        </p:txBody>
      </p:sp>
      <p:sp>
        <p:nvSpPr>
          <p:cNvPr id="18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4622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1057275" y="2745423"/>
            <a:ext cx="7186612" cy="3048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Program 5.11: </a:t>
            </a:r>
            <a:r>
              <a:rPr lang="en-US" alt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for</a:t>
            </a:r>
            <a:r>
              <a:rPr lang="en-US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statement creates a loop </a:t>
            </a:r>
          </a:p>
          <a:p>
            <a:pPr lvl="1" eaLnBrk="1" hangingPunct="1"/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Loop executed five times</a:t>
            </a:r>
          </a:p>
          <a:p>
            <a:pPr eaLnBrk="1" hangingPunct="1"/>
            <a:r>
              <a:rPr lang="en-US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Actions performed in each loop</a:t>
            </a:r>
          </a:p>
          <a:p>
            <a:pPr lvl="1" eaLnBrk="1" hangingPunct="1"/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User prompted to enter a number</a:t>
            </a:r>
          </a:p>
          <a:p>
            <a:pPr lvl="1" eaLnBrk="1" hangingPunct="1"/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added to the total</a:t>
            </a:r>
          </a:p>
          <a:p>
            <a:pPr eaLnBrk="1" hangingPunct="1"/>
            <a:endParaRPr lang="en-US" alt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eaLnBrk="1" hangingPunct="1"/>
            <a:endParaRPr lang="en-US" alt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241474" y="1212984"/>
            <a:ext cx="7024687" cy="7620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Interactive </a:t>
            </a:r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for</a:t>
            </a:r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Loops (cont'd.)</a:t>
            </a:r>
          </a:p>
        </p:txBody>
      </p:sp>
      <p:sp>
        <p:nvSpPr>
          <p:cNvPr id="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22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59894"/>
            <a:ext cx="7586663" cy="4264706"/>
          </a:xfrm>
        </p:spPr>
        <p:txBody>
          <a:bodyPr rtlCol="0"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Initialization variations:</a:t>
            </a: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Alternative 1: initialize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en-US" dirty="0">
                <a:solidFill>
                  <a:srgbClr val="FF0000"/>
                </a:solidFill>
              </a:rPr>
              <a:t> outside </a:t>
            </a:r>
            <a:r>
              <a:rPr lang="en-US" dirty="0"/>
              <a:t>the loop and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>
                <a:solidFill>
                  <a:srgbClr val="FF0000"/>
                </a:solidFill>
              </a:rPr>
              <a:t> inside</a:t>
            </a:r>
            <a:r>
              <a:rPr lang="en-US" dirty="0"/>
              <a:t> the loop as in Program 5.11</a:t>
            </a: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Alternative 2: </a:t>
            </a:r>
            <a:r>
              <a:rPr lang="en-US" b="1" dirty="0"/>
              <a:t>initialize</a:t>
            </a:r>
            <a:r>
              <a:rPr lang="en-US" dirty="0"/>
              <a:t> both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inside loop</a:t>
            </a:r>
          </a:p>
          <a:p>
            <a:pPr marL="739775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= 0.0, count = 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count &lt; MAXCOUNT; count++)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Alternative 3: </a:t>
            </a:r>
            <a:r>
              <a:rPr lang="en-US" b="1" dirty="0"/>
              <a:t>initialize</a:t>
            </a:r>
            <a:r>
              <a:rPr lang="en-US" dirty="0"/>
              <a:t> and </a:t>
            </a:r>
            <a:r>
              <a:rPr lang="en-US" b="1" dirty="0"/>
              <a:t>declare</a:t>
            </a:r>
            <a:r>
              <a:rPr lang="en-US" dirty="0"/>
              <a:t> both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inside loop</a:t>
            </a:r>
          </a:p>
          <a:p>
            <a:pPr marL="739775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total = 0.0, int count = 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739775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count &lt; MAXCOUNT; count++)</a:t>
            </a: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808" y="985279"/>
            <a:ext cx="7024687" cy="7620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Interactive </a:t>
            </a:r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Loops (cont'd.)</a:t>
            </a:r>
          </a:p>
        </p:txBody>
      </p:sp>
      <p:sp>
        <p:nvSpPr>
          <p:cNvPr id="2" name="Rectangle 1"/>
          <p:cNvSpPr/>
          <p:nvPr/>
        </p:nvSpPr>
        <p:spPr>
          <a:xfrm>
            <a:off x="2133600" y="4188506"/>
            <a:ext cx="3581400" cy="3810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2160905" y="5410200"/>
            <a:ext cx="5230495" cy="3810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9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23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399"/>
            <a:ext cx="8066088" cy="4953001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 loop contained within another loop</a:t>
            </a:r>
          </a:p>
          <a:p>
            <a:pPr eaLnBrk="1" hangingPunct="1">
              <a:defRPr/>
            </a:pPr>
            <a:r>
              <a:rPr lang="en-US" dirty="0"/>
              <a:t>Example:</a:t>
            </a:r>
          </a:p>
          <a:p>
            <a:pPr marL="0" indent="0" eaLnBrk="1" hangingPunct="1">
              <a:buFont typeface="Symbol" panose="05050102010706020507" pitchFamily="18" charset="2"/>
              <a:buNone/>
              <a:defRPr/>
            </a:pPr>
            <a:r>
              <a:rPr lang="en-US" sz="1600" b="1" dirty="0"/>
              <a:t>            </a:t>
            </a:r>
          </a:p>
          <a:p>
            <a:pPr marL="0" indent="0" eaLnBrk="1" hangingPunct="1">
              <a:spcBef>
                <a:spcPts val="250"/>
              </a:spcBef>
              <a:buFont typeface="Symbol" panose="05050102010706020507" pitchFamily="18" charset="2"/>
              <a:buNone/>
              <a:defRPr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0" indent="0" eaLnBrk="1" hangingPunct="1">
              <a:spcBef>
                <a:spcPts val="250"/>
              </a:spcBef>
              <a:buFont typeface="Symbol" panose="05050102010706020507" pitchFamily="18" charset="2"/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 eaLnBrk="1" hangingPunct="1">
              <a:spcBef>
                <a:spcPts val="250"/>
              </a:spcBef>
              <a:buFont typeface="Symbol" panose="05050102010706020507" pitchFamily="18" charset="2"/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</a:t>
            </a:r>
            <a:r>
              <a:rPr lang="en-US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5;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//start of outer loop </a:t>
            </a:r>
          </a:p>
          <a:p>
            <a:pPr marL="739775" lvl="2" indent="0" eaLnBrk="1" hangingPunct="1">
              <a:spcBef>
                <a:spcPts val="250"/>
              </a:spcBef>
              <a:buFontTx/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		       			        </a:t>
            </a:r>
          </a:p>
          <a:p>
            <a:pPr marL="739775" lvl="2" indent="0" eaLnBrk="1" hangingPunct="1">
              <a:spcBef>
                <a:spcPts val="250"/>
              </a:spcBef>
              <a:buFontTx/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now " &lt;&lt;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</a:t>
            </a:r>
          </a:p>
          <a:p>
            <a:pPr marL="739775" lvl="2" indent="0" eaLnBrk="1" hangingPunct="1">
              <a:spcBef>
                <a:spcPts val="250"/>
              </a:spcBef>
              <a:buFontTx/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for(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1; j &lt;= 4;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//start of inner loop</a:t>
            </a:r>
          </a:p>
          <a:p>
            <a:pPr marL="739775" lvl="2" indent="0" eaLnBrk="1" hangingPunct="1">
              <a:spcBef>
                <a:spcPts val="250"/>
              </a:spcBef>
              <a:buFontTx/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{ </a:t>
            </a:r>
          </a:p>
          <a:p>
            <a:pPr marL="739775" lvl="2" indent="0" eaLnBrk="1" hangingPunct="1">
              <a:spcBef>
                <a:spcPts val="250"/>
              </a:spcBef>
              <a:buFontTx/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j = " &lt;&lt; j;       </a:t>
            </a:r>
          </a:p>
          <a:p>
            <a:pPr marL="739775" lvl="2" indent="0" eaLnBrk="1" hangingPunct="1">
              <a:spcBef>
                <a:spcPts val="250"/>
              </a:spcBef>
              <a:buFontTx/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} // end of inner loop </a:t>
            </a:r>
          </a:p>
          <a:p>
            <a:pPr marL="739775" lvl="2" indent="0" eaLnBrk="1" hangingPunct="1">
              <a:spcBef>
                <a:spcPts val="250"/>
              </a:spcBef>
              <a:buFontTx/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 // end of outer loop </a:t>
            </a:r>
          </a:p>
          <a:p>
            <a:pPr marL="536575" lvl="2" indent="0" eaLnBrk="1" hangingPunct="1">
              <a:spcBef>
                <a:spcPts val="250"/>
              </a:spcBef>
              <a:buFontTx/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defRPr/>
            </a:pPr>
            <a:endParaRPr lang="en-US" sz="1500" dirty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30300" y="925145"/>
            <a:ext cx="7024687" cy="6858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Loops</a:t>
            </a:r>
          </a:p>
        </p:txBody>
      </p:sp>
      <p:sp>
        <p:nvSpPr>
          <p:cNvPr id="6" name="Oval 5"/>
          <p:cNvSpPr/>
          <p:nvPr/>
        </p:nvSpPr>
        <p:spPr>
          <a:xfrm>
            <a:off x="5732689" y="4876800"/>
            <a:ext cx="2273300" cy="12954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B050"/>
                </a:solidFill>
              </a:rPr>
              <a:t>What is the output of this program?</a:t>
            </a:r>
          </a:p>
        </p:txBody>
      </p:sp>
      <p:sp>
        <p:nvSpPr>
          <p:cNvPr id="8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24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848601" cy="44958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Outer (first) loop:</a:t>
            </a:r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Controlled by value of </a:t>
            </a:r>
            <a:r>
              <a:rPr lang="en-US" altLang="en-US" sz="2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i</a:t>
            </a:r>
            <a:endParaRPr lang="en-US" altLang="en-US" sz="2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Inner (second) loop:</a:t>
            </a:r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Controlled by value of 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j</a:t>
            </a:r>
          </a:p>
          <a:p>
            <a:pPr eaLnBrk="1" hangingPunct="1"/>
            <a:r>
              <a:rPr lang="en-US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Rules:</a:t>
            </a:r>
          </a:p>
          <a:p>
            <a:pPr lvl="1" eaLnBrk="1" hangingPunct="1"/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For each single trip through outer loop, </a:t>
            </a:r>
            <a:r>
              <a:rPr lang="en-US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inner loop runs through its entire sequence</a:t>
            </a:r>
          </a:p>
          <a:p>
            <a:pPr lvl="1" eaLnBrk="1" hangingPunct="1"/>
            <a:r>
              <a:rPr lang="en-US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Different variable </a:t>
            </a:r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to control each loop</a:t>
            </a:r>
          </a:p>
          <a:p>
            <a:pPr lvl="1" eaLnBrk="1" hangingPunct="1"/>
            <a:r>
              <a:rPr lang="en-US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Inner loop statements contained within outer loop</a:t>
            </a: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857" y="983175"/>
            <a:ext cx="7024687" cy="762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Nested Loops (cont'd.)</a:t>
            </a:r>
          </a:p>
        </p:txBody>
      </p:sp>
      <p:sp>
        <p:nvSpPr>
          <p:cNvPr id="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25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33450"/>
            <a:ext cx="7024687" cy="74295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Loops (cont'd.)</a:t>
            </a:r>
          </a:p>
        </p:txBody>
      </p:sp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097" y="4368801"/>
            <a:ext cx="3095625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6" y="1657350"/>
            <a:ext cx="396240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Brace 9"/>
          <p:cNvSpPr/>
          <p:nvPr/>
        </p:nvSpPr>
        <p:spPr>
          <a:xfrm>
            <a:off x="3973286" y="1885950"/>
            <a:ext cx="609600" cy="4343400"/>
          </a:xfrm>
          <a:prstGeom prst="rightBrac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Right Brace 10"/>
          <p:cNvSpPr/>
          <p:nvPr/>
        </p:nvSpPr>
        <p:spPr>
          <a:xfrm flipH="1">
            <a:off x="1828800" y="1993447"/>
            <a:ext cx="464457" cy="3340554"/>
          </a:xfrm>
          <a:prstGeom prst="rightBrace">
            <a:avLst>
              <a:gd name="adj1" fmla="val 170833"/>
              <a:gd name="adj2" fmla="val 47327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3615749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err="1">
                <a:solidFill>
                  <a:srgbClr val="FF0000"/>
                </a:solidFill>
                <a:latin typeface="+mj-lt"/>
              </a:rPr>
              <a:t>i</a:t>
            </a:r>
            <a:r>
              <a:rPr lang="en-US" sz="1600" i="1" dirty="0">
                <a:solidFill>
                  <a:srgbClr val="FF0000"/>
                </a:solidFill>
                <a:latin typeface="+mj-lt"/>
              </a:rPr>
              <a:t> controls outer loop</a:t>
            </a:r>
            <a:endParaRPr lang="en-MY" sz="16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919" y="3615750"/>
            <a:ext cx="1260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  <a:latin typeface="+mj-lt"/>
              </a:rPr>
              <a:t>j</a:t>
            </a:r>
            <a:r>
              <a:rPr lang="en-US" sz="1600" i="1" dirty="0">
                <a:solidFill>
                  <a:srgbClr val="FF0000"/>
                </a:solidFill>
                <a:latin typeface="+mj-lt"/>
              </a:rPr>
              <a:t> controls inner loop</a:t>
            </a:r>
            <a:endParaRPr lang="en-MY" sz="16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26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1342296" y="861631"/>
            <a:ext cx="6872514" cy="609600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‘for’ Examples</a:t>
            </a:r>
          </a:p>
        </p:txBody>
      </p:sp>
      <p:sp>
        <p:nvSpPr>
          <p:cNvPr id="9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C++ for Everyone 2</a:t>
            </a:r>
            <a:r>
              <a:rPr lang="en-US" altLang="en-US" sz="10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nd</a:t>
            </a: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 Edition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8199" y="1524000"/>
            <a:ext cx="7391401" cy="5029200"/>
            <a:chOff x="838200" y="1219200"/>
            <a:chExt cx="7253514" cy="521389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1263" y="1219200"/>
              <a:ext cx="3042198" cy="1761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219201"/>
              <a:ext cx="4183063" cy="1761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777" y="3008220"/>
              <a:ext cx="3055937" cy="2151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48002"/>
              <a:ext cx="4183063" cy="2111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320" y="5185109"/>
              <a:ext cx="2997880" cy="1247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857" y="5181600"/>
              <a:ext cx="4150406" cy="1235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27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35940" y="1189355"/>
            <a:ext cx="8229600" cy="582613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for Loop Exercise 1</a:t>
            </a:r>
          </a:p>
        </p:txBody>
      </p:sp>
      <p:sp>
        <p:nvSpPr>
          <p:cNvPr id="9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C++ for Everyone 2</a:t>
            </a:r>
            <a:r>
              <a:rPr lang="en-US" altLang="en-US" sz="10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nd</a:t>
            </a: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 Edition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70209" y="2031736"/>
            <a:ext cx="7343333" cy="1207163"/>
            <a:chOff x="870857" y="5181600"/>
            <a:chExt cx="7206343" cy="1251495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320" y="5185109"/>
              <a:ext cx="2997880" cy="1247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857" y="5181600"/>
              <a:ext cx="4150406" cy="1235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598170" y="3416300"/>
            <a:ext cx="7571105" cy="88836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Based on the above code snippet, write a program that produces the following shape: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28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EAB5C5-DD77-4D3A-8C08-7979991B5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1" y="4279554"/>
            <a:ext cx="1524000" cy="235338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895643" y="2516823"/>
            <a:ext cx="7315200" cy="33528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“Off by one” </a:t>
            </a:r>
            <a:r>
              <a:rPr lang="en-US" altLang="en-US" sz="2800" dirty="0"/>
              <a:t>errors: </a:t>
            </a:r>
            <a:r>
              <a:rPr lang="en-US" altLang="en-US" sz="2800" dirty="0">
                <a:solidFill>
                  <a:srgbClr val="FF0000"/>
                </a:solidFill>
              </a:rPr>
              <a:t>loop executes one time too many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or one time too few</a:t>
            </a:r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</a:rPr>
              <a:t>Initial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rgbClr val="FF0000"/>
                </a:solidFill>
              </a:rPr>
              <a:t>final conditions </a:t>
            </a:r>
            <a:r>
              <a:rPr lang="en-US" altLang="en-US" sz="2400" dirty="0"/>
              <a:t>to control loop must be carefully constructed</a:t>
            </a:r>
          </a:p>
          <a:p>
            <a:pPr eaLnBrk="1" hangingPunct="1"/>
            <a:r>
              <a:rPr lang="en-US" altLang="en-US" sz="2800" dirty="0"/>
              <a:t>Inadvertent use of assignment operator, 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800" dirty="0"/>
              <a:t>, in place of the equality operator, 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pPr lvl="1" eaLnBrk="1" hangingPunct="1"/>
            <a:r>
              <a:rPr lang="en-US" altLang="en-US" sz="2400" dirty="0"/>
              <a:t>This </a:t>
            </a:r>
            <a:r>
              <a:rPr lang="en-US" altLang="en-US" sz="2400" b="1" dirty="0"/>
              <a:t>error</a:t>
            </a:r>
            <a:r>
              <a:rPr lang="en-US" altLang="en-US" sz="2400" dirty="0"/>
              <a:t> is </a:t>
            </a:r>
            <a:r>
              <a:rPr lang="en-US" altLang="en-US" sz="2400" b="1" dirty="0"/>
              <a:t>not detected</a:t>
            </a:r>
            <a:r>
              <a:rPr lang="en-US" altLang="en-US" sz="2400" dirty="0"/>
              <a:t> by the compiler</a:t>
            </a:r>
          </a:p>
          <a:p>
            <a:pPr eaLnBrk="1" hangingPunct="1"/>
            <a:endParaRPr lang="en-US" altLang="en-US" sz="2800" dirty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5464" y="1109272"/>
            <a:ext cx="7024687" cy="7620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Common Programming Errors</a:t>
            </a:r>
          </a:p>
        </p:txBody>
      </p:sp>
      <p:sp>
        <p:nvSpPr>
          <p:cNvPr id="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29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408863" cy="4724401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for</a:t>
            </a:r>
            <a:r>
              <a:rPr lang="en-US" alt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alt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while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evaluate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 expression </a:t>
            </a:r>
            <a:r>
              <a:rPr lang="en-US" alt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the </a:t>
            </a:r>
            <a:r>
              <a:rPr lang="en-US" alt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beginning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of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alt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statement</a:t>
            </a:r>
          </a:p>
          <a:p>
            <a:pPr eaLnBrk="1" hangingPunct="1"/>
            <a:r>
              <a:rPr lang="en-US" alt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do-while</a:t>
            </a:r>
            <a:r>
              <a:rPr lang="en-US" alt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statement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evaluates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 expression </a:t>
            </a:r>
            <a:r>
              <a:rPr lang="en-US" alt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</a:t>
            </a:r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alt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end of</a:t>
            </a:r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statement</a:t>
            </a:r>
          </a:p>
          <a:p>
            <a:pPr lvl="1"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Allows some 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statements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to be 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executed before an expression is evaluated</a:t>
            </a:r>
          </a:p>
          <a:p>
            <a:pPr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Format:</a:t>
            </a:r>
          </a:p>
          <a:p>
            <a:pPr marL="914400" lvl="2" indent="0" eaLnBrk="1" hangingPunct="1">
              <a:buFontTx/>
              <a:buNone/>
            </a:pP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do</a:t>
            </a:r>
          </a:p>
          <a:p>
            <a:pPr marL="914400" lvl="2" indent="0" eaLnBrk="1" hangingPunct="1">
              <a:buFontTx/>
              <a:buNone/>
            </a:pP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     statement ;</a:t>
            </a:r>
          </a:p>
          <a:p>
            <a:pPr marL="914400" lvl="2" indent="0" eaLnBrk="1" hangingPunct="1">
              <a:buFontTx/>
              <a:buNone/>
            </a:pP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while </a:t>
            </a:r>
            <a:r>
              <a:rPr lang="en-US" altLang="en-US" sz="20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(expression) </a:t>
            </a:r>
            <a:r>
              <a:rPr lang="en-US" alt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;      </a:t>
            </a:r>
            <a:r>
              <a:rPr lang="en-US" altLang="en-US" sz="20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// don’t forget ;</a:t>
            </a:r>
            <a:endParaRPr lang="en-US" altLang="en-US" sz="20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064260"/>
            <a:ext cx="7024687" cy="49942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do-while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Statement</a:t>
            </a:r>
          </a:p>
        </p:txBody>
      </p:sp>
      <p:sp>
        <p:nvSpPr>
          <p:cNvPr id="9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3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47069"/>
            <a:ext cx="7772400" cy="4572794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Using the equality operator when testing double-precision operands</a:t>
            </a:r>
          </a:p>
          <a:p>
            <a:pPr lvl="1" eaLnBrk="1" hangingPunct="1"/>
            <a:r>
              <a:rPr lang="en-US" altLang="en-US" sz="2000" dirty="0"/>
              <a:t>Do not test expression (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fnum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0.01</a:t>
            </a:r>
            <a:r>
              <a:rPr lang="en-US" altLang="en-US" sz="2000" dirty="0"/>
              <a:t>)</a:t>
            </a:r>
          </a:p>
          <a:p>
            <a:pPr lvl="1" eaLnBrk="1" hangingPunct="1"/>
            <a:r>
              <a:rPr lang="en-US" altLang="en-US" sz="2000" dirty="0"/>
              <a:t>Replace by a test requiring absolute value of </a:t>
            </a:r>
          </a:p>
          <a:p>
            <a:pPr marL="914400" lvl="2" indent="0" eaLnBrk="1" hangingPunct="1"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fabs(num1 – num2) &lt; epsilon</a:t>
            </a:r>
            <a:r>
              <a:rPr lang="en-US" altLang="en-US" b="1" dirty="0">
                <a:solidFill>
                  <a:srgbClr val="FF0000"/>
                </a:solidFill>
              </a:rPr>
              <a:t>    </a:t>
            </a:r>
            <a:r>
              <a:rPr lang="en-US" altLang="en-US" dirty="0"/>
              <a:t>for very small epsilon</a:t>
            </a:r>
          </a:p>
          <a:p>
            <a:pPr eaLnBrk="1" hangingPunct="1"/>
            <a:r>
              <a:rPr lang="en-US" altLang="en-US" sz="2000" dirty="0"/>
              <a:t>Placing a semicolon at end of the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000" dirty="0"/>
              <a:t> statement parentheses:  </a:t>
            </a:r>
          </a:p>
          <a:p>
            <a:pPr marL="914400" lvl="2" indent="0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(count = 0; count &lt; 10; count ++);</a:t>
            </a:r>
          </a:p>
          <a:p>
            <a:pPr marL="914400" lvl="2" indent="0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total = total +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altLang="en-US" sz="2000" dirty="0"/>
              <a:t>Creates a loop that executes 10 times and does nothing but increment count</a:t>
            </a: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814" y="1070000"/>
            <a:ext cx="7701109" cy="765175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Common Programming Errors (cont'd.)</a:t>
            </a:r>
          </a:p>
        </p:txBody>
      </p:sp>
      <p:pic>
        <p:nvPicPr>
          <p:cNvPr id="46086" name="Picture 6" descr="C:\Users\suriani\AppData\Local\Microsoft\Windows\Temporary Internet Files\Content.IE5\SDTY4P77\dglxasset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667000"/>
            <a:ext cx="304800" cy="34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9" descr="C:\Users\suriani\AppData\Local\Microsoft\Windows\Temporary Internet Files\Content.IE5\YAOWZKBX\MC900434713[1].wmf"/>
          <p:cNvPicPr>
            <a:picLocks noChangeAspect="1" noChangeArrowheads="1"/>
          </p:cNvPicPr>
          <p:nvPr/>
        </p:nvPicPr>
        <p:blipFill>
          <a:blip r:embed="rId3" cstate="print">
            <a:lum bright="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190" y="3382471"/>
            <a:ext cx="336550" cy="39930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7315200" y="4724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6089" name="Picture 6" descr="C:\Users\suriani\AppData\Local\Microsoft\Windows\Temporary Internet Files\Content.IE5\SDTY4P77\dglxasset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609203"/>
            <a:ext cx="304800" cy="34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30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7044"/>
            <a:ext cx="7924800" cy="4762819"/>
          </a:xfrm>
        </p:spPr>
        <p:txBody>
          <a:bodyPr rtlCol="0">
            <a:normAutofit fontScale="7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Using commas instead of semicolons to separate items in a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statement:</a:t>
            </a: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for (count =1 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 count &lt; 10 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 count ++)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Commas should be used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only to separate items within the separating and initializing lists</a:t>
            </a: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Eg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: 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for(</a:t>
            </a:r>
            <a:r>
              <a:rPr 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count=1,total=0</a:t>
            </a:r>
            <a:r>
              <a:rPr lang="en-US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;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count &lt; 10</a:t>
            </a:r>
            <a:r>
              <a:rPr lang="en-US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;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count++)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Changing the value of the control variable used in the tested condition both inside the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loop and in its altering list (redundant)</a:t>
            </a:r>
          </a:p>
          <a:p>
            <a:pPr marL="577850" lvl="1" indent="-274320"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Eg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:  </a:t>
            </a:r>
            <a:r>
              <a:rPr 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for( </a:t>
            </a:r>
            <a:r>
              <a:rPr lang="en-US" b="1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 &lt; 10; </a:t>
            </a:r>
            <a:r>
              <a:rPr lang="en-US" b="1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++ )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303530" lvl="1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	     </a:t>
            </a:r>
            <a:r>
              <a:rPr lang="en-US" b="1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++ ;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Omitting the final semicolon from the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do-while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statement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720928" y="895352"/>
            <a:ext cx="7837488" cy="685800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Common Programming Errors (cont'd.)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28880" y="2552700"/>
            <a:ext cx="1766920" cy="228600"/>
            <a:chOff x="2700565" y="2552700"/>
            <a:chExt cx="1766920" cy="228600"/>
          </a:xfrm>
        </p:grpSpPr>
        <p:sp>
          <p:nvSpPr>
            <p:cNvPr id="2" name="Oval 1"/>
            <p:cNvSpPr/>
            <p:nvPr/>
          </p:nvSpPr>
          <p:spPr>
            <a:xfrm>
              <a:off x="2700565" y="2552700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MY"/>
            </a:p>
          </p:txBody>
        </p:sp>
        <p:sp>
          <p:nvSpPr>
            <p:cNvPr id="7" name="Oval 6"/>
            <p:cNvSpPr/>
            <p:nvPr/>
          </p:nvSpPr>
          <p:spPr>
            <a:xfrm>
              <a:off x="4238885" y="2552700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MY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845525" y="2340769"/>
            <a:ext cx="4850675" cy="3058715"/>
            <a:chOff x="3788183" y="3200400"/>
            <a:chExt cx="4850675" cy="3058715"/>
          </a:xfrm>
        </p:grpSpPr>
        <p:pic>
          <p:nvPicPr>
            <p:cNvPr id="47112" name="Picture 6" descr="C:\Users\suriani\AppData\Local\Microsoft\Windows\Temporary Internet Files\Content.IE5\SDTY4P77\dglxasset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3200400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13" name="Picture 9" descr="C:\Users\suriani\AppData\Local\Microsoft\Windows\Temporary Internet Files\Content.IE5\YAOWZKBX\MC900434713[1].wmf"/>
            <p:cNvPicPr>
              <a:picLocks noChangeAspect="1" noChangeArrowheads="1"/>
            </p:cNvPicPr>
            <p:nvPr/>
          </p:nvPicPr>
          <p:blipFill>
            <a:blip r:embed="rId3" cstate="print">
              <a:lum bright="20000" contras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2308" y="4163219"/>
              <a:ext cx="336550" cy="35401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114" name="Picture 6" descr="C:\Users\suriani\AppData\Local\Microsoft\Windows\Temporary Internet Files\Content.IE5\SDTY4P77\dglxasset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1713" y="5562600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4999491" y="5562600"/>
              <a:ext cx="582839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88183" y="5823346"/>
              <a:ext cx="707571" cy="4357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7117" name="TextBox 4"/>
          <p:cNvSpPr txBox="1">
            <a:spLocks noChangeArrowheads="1"/>
          </p:cNvSpPr>
          <p:nvPr/>
        </p:nvSpPr>
        <p:spPr bwMode="auto">
          <a:xfrm>
            <a:off x="3865880" y="5130229"/>
            <a:ext cx="3155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5D288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1600" b="1" dirty="0" err="1">
                <a:solidFill>
                  <a:srgbClr val="5D288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5D288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incremented twice</a:t>
            </a:r>
          </a:p>
        </p:txBody>
      </p:sp>
      <p:sp>
        <p:nvSpPr>
          <p:cNvPr id="15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31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7467600" cy="48006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while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for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and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do-while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statements create loops</a:t>
            </a:r>
          </a:p>
          <a:p>
            <a:pPr lvl="1" eaLnBrk="1" hangingPunct="1"/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These statements evaluate an expression </a:t>
            </a:r>
          </a:p>
          <a:p>
            <a:pPr lvl="2" eaLnBrk="1" hangingPunct="1"/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On the basis of the expression value, either terminate the loop or continue with it</a:t>
            </a:r>
          </a:p>
          <a:p>
            <a:pPr lvl="1" eaLnBrk="1" hangingPunct="1"/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Each pass through the loop is called a repetition or iteration</a:t>
            </a:r>
          </a:p>
          <a:p>
            <a:pPr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while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checks expression before any other statement in the loop</a:t>
            </a:r>
          </a:p>
          <a:p>
            <a:pPr lvl="1" eaLnBrk="1" hangingPunct="1"/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Variables in the tested expression must have values assigned before </a:t>
            </a:r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is encountered</a:t>
            </a:r>
          </a:p>
          <a:p>
            <a:pPr eaLnBrk="1" hangingPunct="1"/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856" y="853916"/>
            <a:ext cx="7024687" cy="7254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Summary</a:t>
            </a:r>
          </a:p>
        </p:txBody>
      </p:sp>
      <p:sp>
        <p:nvSpPr>
          <p:cNvPr id="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32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57400"/>
            <a:ext cx="7467600" cy="41148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alt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for</a:t>
            </a:r>
            <a:r>
              <a:rPr lang="en-US" alt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statement: fixed-count loops</a:t>
            </a:r>
          </a:p>
          <a:p>
            <a:pPr lvl="1" eaLnBrk="1" hangingPunct="1"/>
            <a:r>
              <a:rPr lang="en-US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Included in parentheses at top of loop:</a:t>
            </a:r>
          </a:p>
          <a:p>
            <a:pPr lvl="2" eaLnBrk="1" hangingPunct="1"/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Initializing expressions </a:t>
            </a:r>
          </a:p>
          <a:p>
            <a:pPr lvl="2" eaLnBrk="1" hangingPunct="1"/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Tested expression </a:t>
            </a:r>
          </a:p>
          <a:p>
            <a:pPr lvl="2" eaLnBrk="1" hangingPunct="1"/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Expressions that affect the tested expression </a:t>
            </a:r>
          </a:p>
          <a:p>
            <a:pPr lvl="2" eaLnBrk="1" hangingPunct="1"/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Other loop statements can also be included as part of the altering list</a:t>
            </a:r>
          </a:p>
          <a:p>
            <a:pPr eaLnBrk="1" hangingPunct="1"/>
            <a:endParaRPr lang="en-US" alt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969486"/>
            <a:ext cx="7024687" cy="8016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(cont'd.)</a:t>
            </a:r>
          </a:p>
        </p:txBody>
      </p:sp>
      <p:sp>
        <p:nvSpPr>
          <p:cNvPr id="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33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990599" y="2362200"/>
            <a:ext cx="7253287" cy="3470275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alt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do-while</a:t>
            </a:r>
            <a:r>
              <a:rPr lang="en-US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statement checks its expression at the end of the loop</a:t>
            </a:r>
          </a:p>
          <a:p>
            <a:pPr lvl="1" eaLnBrk="1" hangingPunct="1"/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Body of the loop must execute at least once</a:t>
            </a:r>
          </a:p>
          <a:p>
            <a:pPr lvl="1" eaLnBrk="1" hangingPunct="1"/>
            <a:r>
              <a:rPr lang="en-US" alt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do-while</a:t>
            </a:r>
            <a:r>
              <a:rPr lang="en-US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loop must contain statement(s) that either:</a:t>
            </a:r>
          </a:p>
          <a:p>
            <a:pPr lvl="2" eaLnBrk="1" hangingPunct="1"/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Alter the tested expression’s value or </a:t>
            </a:r>
          </a:p>
          <a:p>
            <a:pPr lvl="2" eaLnBrk="1" hangingPunct="1"/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Force a break from the loop</a:t>
            </a:r>
          </a:p>
          <a:p>
            <a:pPr eaLnBrk="1" hangingPunct="1"/>
            <a:endParaRPr lang="en-US" alt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111849"/>
            <a:ext cx="7024687" cy="8016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Summary (cont'd.)</a:t>
            </a:r>
          </a:p>
        </p:txBody>
      </p:sp>
      <p:sp>
        <p:nvSpPr>
          <p:cNvPr id="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34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4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</a:p>
        </p:txBody>
      </p:sp>
      <p:grpSp>
        <p:nvGrpSpPr>
          <p:cNvPr id="10" name="Group 6"/>
          <p:cNvGrpSpPr/>
          <p:nvPr/>
        </p:nvGrpSpPr>
        <p:grpSpPr>
          <a:xfrm>
            <a:off x="1676400" y="1612900"/>
            <a:ext cx="4343400" cy="4508500"/>
            <a:chOff x="1676400" y="1613558"/>
            <a:chExt cx="4343400" cy="4507095"/>
          </a:xfrm>
        </p:grpSpPr>
        <p:pic>
          <p:nvPicPr>
            <p:cNvPr id="11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4264" y="1613558"/>
              <a:ext cx="2655536" cy="445386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" name="Picture 5" descr="fig 5-3 slide 39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6400" y="5791200"/>
              <a:ext cx="2400300" cy="329453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extBox 1"/>
          <p:cNvSpPr txBox="1"/>
          <p:nvPr/>
        </p:nvSpPr>
        <p:spPr>
          <a:xfrm>
            <a:off x="5410200" y="1981200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 is executed once </a:t>
            </a:r>
          </a:p>
          <a:p>
            <a:r>
              <a:rPr lang="en-US" dirty="0"/>
              <a:t>before condition is checked</a:t>
            </a:r>
          </a:p>
        </p:txBody>
      </p:sp>
      <p:sp>
        <p:nvSpPr>
          <p:cNvPr id="13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2743200" y="6530926"/>
            <a:ext cx="5943600" cy="304800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</a:lstStyle>
          <a:p>
            <a:pPr lvl="0" algn="r"/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C++ Programming: From Problem Analysis to Program Design,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th Edition</a:t>
            </a:r>
            <a:endParaRPr sz="1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057" y="979213"/>
            <a:ext cx="6865144" cy="801687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do-while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Statement</a:t>
            </a:r>
            <a:endParaRPr lang="en-MY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80"/>
            <a:ext cx="8001000" cy="346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1874684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latin typeface="Cambria" panose="02040503050406030204" pitchFamily="18" charset="0"/>
              </a:rPr>
              <a:t>Statement within loop </a:t>
            </a: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executed at least once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EVEN IF CONDITION IS FALSE (evaluation done at end)</a:t>
            </a:r>
          </a:p>
        </p:txBody>
      </p:sp>
      <p:sp>
        <p:nvSpPr>
          <p:cNvPr id="8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5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936943"/>
            <a:ext cx="7024687" cy="565661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Validity Checks</a:t>
            </a:r>
            <a:endParaRPr lang="en-MY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501" y="2928711"/>
            <a:ext cx="601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46099" y="1482161"/>
            <a:ext cx="821848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  <a:defRPr/>
            </a:pPr>
            <a:r>
              <a:rPr lang="en-US" sz="22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Provided by </a:t>
            </a:r>
            <a:r>
              <a:rPr lang="en-US" sz="2200" b="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do-while</a:t>
            </a:r>
            <a:r>
              <a:rPr lang="en-US" sz="22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 statement through filtering of user-entered input</a:t>
            </a:r>
          </a:p>
          <a:p>
            <a:pPr marL="342900" indent="-342900">
              <a:buFont typeface="Courier New" panose="02070309020205020404" pitchFamily="49" charset="0"/>
              <a:buChar char="o"/>
              <a:defRPr/>
            </a:pPr>
            <a:r>
              <a:rPr lang="en-US" sz="22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Repeat loop until valid number is entered</a:t>
            </a:r>
            <a:endParaRPr lang="en-US" sz="2200" b="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hangingPunct="1">
              <a:buFont typeface="Courier New" panose="02070309020205020404" pitchFamily="49" charset="0"/>
              <a:buChar char="o"/>
              <a:defRPr/>
            </a:pPr>
            <a:r>
              <a:rPr lang="en-US" sz="22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Add a termination or EXIT statement to stop loop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779" y="4134894"/>
            <a:ext cx="5749244" cy="248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6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57400"/>
            <a:ext cx="7620000" cy="43434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Same function as the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000" dirty="0"/>
              <a:t> statement but in different form</a:t>
            </a:r>
          </a:p>
          <a:p>
            <a:pPr marL="573405" lvl="2" indent="0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initializing list; expression; altering list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73405" lvl="2" indent="0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statement;</a:t>
            </a:r>
          </a:p>
          <a:p>
            <a:pPr eaLnBrk="1" hangingPunct="1"/>
            <a:r>
              <a:rPr lang="en-US" altLang="en-US" sz="2000" dirty="0"/>
              <a:t>Function: statement executed as long as expression has </a:t>
            </a:r>
            <a:r>
              <a:rPr lang="en-US" altLang="en-US" sz="2000" dirty="0">
                <a:solidFill>
                  <a:srgbClr val="FF0000"/>
                </a:solidFill>
              </a:rPr>
              <a:t>non-zero (true)</a:t>
            </a:r>
            <a:r>
              <a:rPr lang="en-US" altLang="en-US" sz="2000" dirty="0"/>
              <a:t> value</a:t>
            </a:r>
          </a:p>
          <a:p>
            <a:pPr eaLnBrk="1" hangingPunct="1"/>
            <a:r>
              <a:rPr lang="en-US" altLang="en-US" sz="2000" dirty="0"/>
              <a:t>Components:</a:t>
            </a:r>
          </a:p>
          <a:p>
            <a:pPr lvl="1" eaLnBrk="1" hangingPunct="1"/>
            <a:r>
              <a:rPr lang="en-US" altLang="en-US" sz="2000" dirty="0">
                <a:solidFill>
                  <a:srgbClr val="FF0000"/>
                </a:solidFill>
              </a:rPr>
              <a:t>Initializing list</a:t>
            </a:r>
            <a:r>
              <a:rPr lang="en-US" altLang="en-US" sz="2000" dirty="0"/>
              <a:t>: initial value of expression</a:t>
            </a:r>
          </a:p>
          <a:p>
            <a:pPr lvl="1" eaLnBrk="1" hangingPunct="1"/>
            <a:r>
              <a:rPr lang="en-US" altLang="en-US" sz="2000" dirty="0">
                <a:solidFill>
                  <a:srgbClr val="FF0000"/>
                </a:solidFill>
              </a:rPr>
              <a:t>Expression/condition</a:t>
            </a:r>
            <a:r>
              <a:rPr lang="en-US" altLang="en-US" sz="2000" dirty="0"/>
              <a:t>: a valid C++ expression</a:t>
            </a:r>
          </a:p>
          <a:p>
            <a:pPr lvl="1" eaLnBrk="1" hangingPunct="1"/>
            <a:r>
              <a:rPr lang="en-US" altLang="en-US" sz="2000" dirty="0">
                <a:solidFill>
                  <a:srgbClr val="FF0000"/>
                </a:solidFill>
              </a:rPr>
              <a:t>Altering list</a:t>
            </a:r>
            <a:r>
              <a:rPr lang="en-US" altLang="en-US" sz="2000" dirty="0"/>
              <a:t>: statements executed at end of each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000" dirty="0"/>
              <a:t> loop to alter value of expression</a:t>
            </a: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313" y="949044"/>
            <a:ext cx="7024687" cy="727356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for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Statement</a:t>
            </a:r>
          </a:p>
        </p:txBody>
      </p:sp>
      <p:sp>
        <p:nvSpPr>
          <p:cNvPr id="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7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7567612" cy="45720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Components of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for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statement correspond to operations performed in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while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statement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Initialization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Expression evaluation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Altering of expression values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Components of 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for</a:t>
            </a:r>
            <a:r>
              <a:rPr lang="en-US" alt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statement are optional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but semicolons must always be present</a:t>
            </a: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50913"/>
            <a:ext cx="7415212" cy="8778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for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Statement (cont'd.)</a:t>
            </a:r>
          </a:p>
        </p:txBody>
      </p:sp>
      <p:sp>
        <p:nvSpPr>
          <p:cNvPr id="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8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03288" y="987193"/>
            <a:ext cx="7415212" cy="8778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for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Statement (cont'd.)</a:t>
            </a:r>
          </a:p>
        </p:txBody>
      </p:sp>
      <p:sp>
        <p:nvSpPr>
          <p:cNvPr id="8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9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9600" y="2263775"/>
            <a:ext cx="7708900" cy="3603625"/>
            <a:chOff x="609600" y="2263775"/>
            <a:chExt cx="7708900" cy="3603625"/>
          </a:xfrm>
        </p:grpSpPr>
        <p:pic>
          <p:nvPicPr>
            <p:cNvPr id="2970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263775"/>
              <a:ext cx="7708900" cy="3603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Oval 1"/>
            <p:cNvSpPr/>
            <p:nvPr/>
          </p:nvSpPr>
          <p:spPr>
            <a:xfrm>
              <a:off x="1371600" y="3764416"/>
              <a:ext cx="838200" cy="301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49628" y="4017268"/>
              <a:ext cx="1012972" cy="3261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1640</Words>
  <Application>Microsoft Office PowerPoint</Application>
  <PresentationFormat>On-screen Show (4:3)</PresentationFormat>
  <Paragraphs>336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8" baseType="lpstr">
      <vt:lpstr>SimSun</vt:lpstr>
      <vt:lpstr>Yu Gothic Medium</vt:lpstr>
      <vt:lpstr>Arial</vt:lpstr>
      <vt:lpstr>Britannic Bold</vt:lpstr>
      <vt:lpstr>Calibri</vt:lpstr>
      <vt:lpstr>Cambria</vt:lpstr>
      <vt:lpstr>Cambria Math</vt:lpstr>
      <vt:lpstr>Century Gothic</vt:lpstr>
      <vt:lpstr>Courier New</vt:lpstr>
      <vt:lpstr>Symbol</vt:lpstr>
      <vt:lpstr>Times New Roman</vt:lpstr>
      <vt:lpstr>Wingdings</vt:lpstr>
      <vt:lpstr>3_Default Design</vt:lpstr>
      <vt:lpstr>Data Pie Charts</vt:lpstr>
      <vt:lpstr>C++ Programming: From Problem Analysis to Program Design (D.S. Malik, 2018)  A First Book of C++, (G. Bronson, 2012)  C++ for Everyone (C.S. Horstman, 2012)</vt:lpstr>
      <vt:lpstr>Objectives</vt:lpstr>
      <vt:lpstr>The do-while Statement</vt:lpstr>
      <vt:lpstr>PowerPoint Presentation</vt:lpstr>
      <vt:lpstr>The do-while Statement</vt:lpstr>
      <vt:lpstr>Validity Checks</vt:lpstr>
      <vt:lpstr>The for Statement</vt:lpstr>
      <vt:lpstr>The for Statement (cont'd.)</vt:lpstr>
      <vt:lpstr>The for Statement (cont'd.)</vt:lpstr>
      <vt:lpstr>Initialization outside for Statement</vt:lpstr>
      <vt:lpstr>‘while’ vs ‘for’ loop</vt:lpstr>
      <vt:lpstr>for Loop Example 1</vt:lpstr>
      <vt:lpstr>for Loop Example 2</vt:lpstr>
      <vt:lpstr>PowerPoint Presentation</vt:lpstr>
      <vt:lpstr>The for Statement (cont'd.)</vt:lpstr>
      <vt:lpstr>The for Statement (cont'd.)</vt:lpstr>
      <vt:lpstr>Flowchart Symbol</vt:lpstr>
      <vt:lpstr>The for Statement (cont'd.)</vt:lpstr>
      <vt:lpstr>for Loops Examples</vt:lpstr>
      <vt:lpstr>Interactive for Loops</vt:lpstr>
      <vt:lpstr>PowerPoint Presentation</vt:lpstr>
      <vt:lpstr>Interactive for Loops (cont'd.)</vt:lpstr>
      <vt:lpstr>Interactive for Loops (cont'd.)</vt:lpstr>
      <vt:lpstr>Nested Loops</vt:lpstr>
      <vt:lpstr>Nested Loops (cont'd.)</vt:lpstr>
      <vt:lpstr>Nested Loops (cont'd.)</vt:lpstr>
      <vt:lpstr>Nested ‘for’ Examples</vt:lpstr>
      <vt:lpstr>Nested for Loop Exercise 1</vt:lpstr>
      <vt:lpstr>Common Programming Errors</vt:lpstr>
      <vt:lpstr>Common Programming Errors (cont'd.)</vt:lpstr>
      <vt:lpstr>Common Programming Errors (cont'd.)</vt:lpstr>
      <vt:lpstr>Summary</vt:lpstr>
      <vt:lpstr>Summary (cont'd.)</vt:lpstr>
      <vt:lpstr>Summary (cont'd.)</vt:lpstr>
    </vt:vector>
  </TitlesOfParts>
  <Company>Tulane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Adelman</dc:creator>
  <cp:lastModifiedBy>HP</cp:lastModifiedBy>
  <cp:revision>426</cp:revision>
  <dcterms:created xsi:type="dcterms:W3CDTF">2004-12-27T16:03:00Z</dcterms:created>
  <dcterms:modified xsi:type="dcterms:W3CDTF">2017-10-12T04:25:19Z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