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4448" r:id="rId2"/>
  </p:sldMasterIdLst>
  <p:notesMasterIdLst>
    <p:notesMasterId r:id="rId45"/>
  </p:notesMasterIdLst>
  <p:handoutMasterIdLst>
    <p:handoutMasterId r:id="rId46"/>
  </p:handoutMasterIdLst>
  <p:sldIdLst>
    <p:sldId id="338" r:id="rId3"/>
    <p:sldId id="341" r:id="rId4"/>
    <p:sldId id="339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81" r:id="rId39"/>
    <p:sldId id="376" r:id="rId40"/>
    <p:sldId id="377" r:id="rId41"/>
    <p:sldId id="378" r:id="rId42"/>
    <p:sldId id="379" r:id="rId43"/>
    <p:sldId id="380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D12965"/>
    <a:srgbClr val="981E7E"/>
    <a:srgbClr val="00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6" autoAdjust="0"/>
    <p:restoredTop sz="94673" autoAdjust="0"/>
  </p:normalViewPr>
  <p:slideViewPr>
    <p:cSldViewPr>
      <p:cViewPr varScale="1">
        <p:scale>
          <a:sx n="109" d="100"/>
          <a:sy n="109" d="100"/>
        </p:scale>
        <p:origin x="7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8D68D9D-E6B5-4E04-BBF1-46AD906DC9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93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F617055-162B-4083-895C-4807582D4D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9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ABD71A57-E19D-461A-93DF-80F73D54118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94976E36-6664-47B8-8E39-55032387F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3B8C7FE-BD11-4D42-B826-0720781E94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7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E3C9251-5D7D-4735-9C6F-F3DB4BB170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1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1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9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1" name="Rectangle 30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Hexagon 16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649788" y="-22225"/>
            <a:ext cx="3505200" cy="2312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688" y="1516063"/>
            <a:ext cx="2133600" cy="752475"/>
          </a:xfrm>
        </p:spPr>
        <p:txBody>
          <a:bodyPr anchor="b"/>
          <a:lstStyle>
            <a:lvl1pPr algn="l">
              <a:defRPr sz="2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838" y="5719763"/>
            <a:ext cx="283051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788" y="5719763"/>
            <a:ext cx="642937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235D548-2741-4050-9C6B-358BB7BDC8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25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E3D8C-C371-42A2-82E9-AC17DC9F81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3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068E0-9EA7-47A3-B4F0-14E0B0C6C1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87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9F74F-4C75-464F-9D81-FE50B2647B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66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AEDD4-F54E-4521-AEBE-8F59D39EA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28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0294C-C4A5-49FC-B292-CC208FEAEC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01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BFF5D-CBE4-4A6F-A033-21B971B0DC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53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" name="Freeform 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CCBB0-3FBF-4099-AA6C-D2A8499CC9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</p:spTree>
    <p:extLst>
      <p:ext uri="{BB962C8B-B14F-4D97-AF65-F5344CB8AC3E}">
        <p14:creationId xmlns:p14="http://schemas.microsoft.com/office/powerpoint/2010/main" val="235169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F59CBEBF-626D-451A-8034-CCFBEB2297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74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" name="Freeform 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42ACF-9ADA-458F-9209-CDD3D477C4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91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A6A3B-457B-4B53-B291-E0F01F57FC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17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2798B-3157-4BD5-A482-6379C7024C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3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1D01854-77A9-49E6-BC0F-5C141ED828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7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68F5590-A538-48B3-ABCD-B3C9A15425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A2B2BC8-5314-4F0A-9AD4-C5C3A7CDAA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2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3B941D72-0600-4666-A3BC-52B9EBEFC2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1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C943F056-FA1C-4E82-8C6D-0B0A6FA2A9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6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3B10F4A-A1C3-470F-9E90-CFF62EB4B2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5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5F68744-047D-488F-9655-50168EE5FB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4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222222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222222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222222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1D6FF666-5826-4132-935B-11815E9504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6" r:id="rId1"/>
    <p:sldLayoutId id="2147484627" r:id="rId2"/>
    <p:sldLayoutId id="2147484628" r:id="rId3"/>
    <p:sldLayoutId id="2147484629" r:id="rId4"/>
    <p:sldLayoutId id="2147484630" r:id="rId5"/>
    <p:sldLayoutId id="2147484631" r:id="rId6"/>
    <p:sldLayoutId id="2147484632" r:id="rId7"/>
    <p:sldLayoutId id="2147484633" r:id="rId8"/>
    <p:sldLayoutId id="2147484634" r:id="rId9"/>
    <p:sldLayoutId id="2147484635" r:id="rId10"/>
    <p:sldLayoutId id="214748463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2F35F"/>
            </a:gs>
            <a:gs pos="62000">
              <a:srgbClr val="92BE3F"/>
            </a:gs>
            <a:gs pos="100000">
              <a:srgbClr val="80A33D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1"/>
          <p:cNvGrpSpPr>
            <a:grpSpLocks/>
          </p:cNvGrpSpPr>
          <p:nvPr/>
        </p:nvGrpSpPr>
        <p:grpSpPr bwMode="auto">
          <a:xfrm>
            <a:off x="-304800" y="0"/>
            <a:ext cx="9932988" cy="6858000"/>
            <a:chOff x="-382404" y="0"/>
            <a:chExt cx="9932332" cy="6858000"/>
          </a:xfrm>
        </p:grpSpPr>
        <p:grpSp>
          <p:nvGrpSpPr>
            <p:cNvPr id="2059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082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083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084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2540" y="5035550"/>
              <a:ext cx="9144983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2540" y="3467100"/>
              <a:ext cx="9144983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2540" y="5284788"/>
              <a:ext cx="9144983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6793" y="5132388"/>
              <a:ext cx="6982951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5573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19425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8949" y="159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6524" y="32543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2326" y="53832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3969" y="540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542" y="28495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394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09771" y="54117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8820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443" y="15636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997" y="4056063"/>
              <a:ext cx="1242931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997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375"/>
            <a:ext cx="8229600" cy="6186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0888" y="-22225"/>
            <a:ext cx="3679825" cy="70008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itle Placeholder 1"/>
          <p:cNvSpPr>
            <a:spLocks noGrp="1"/>
          </p:cNvSpPr>
          <p:nvPr>
            <p:ph type="title"/>
          </p:nvPr>
        </p:nvSpPr>
        <p:spPr bwMode="auto">
          <a:xfrm>
            <a:off x="1042988" y="1027113"/>
            <a:ext cx="70246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42988" y="2324100"/>
            <a:ext cx="677703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575" y="2238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850" y="5851525"/>
            <a:ext cx="350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788" y="223838"/>
            <a:ext cx="1331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84449DD9-CB5E-4DD7-AC5A-0C14BC66DE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7" r:id="rId1"/>
    <p:sldLayoutId id="2147484618" r:id="rId2"/>
    <p:sldLayoutId id="2147484619" r:id="rId3"/>
    <p:sldLayoutId id="2147484620" r:id="rId4"/>
    <p:sldLayoutId id="2147484621" r:id="rId5"/>
    <p:sldLayoutId id="2147484622" r:id="rId6"/>
    <p:sldLayoutId id="2147484623" r:id="rId7"/>
    <p:sldLayoutId id="2147484638" r:id="rId8"/>
    <p:sldLayoutId id="2147484639" r:id="rId9"/>
    <p:sldLayoutId id="2147484624" r:id="rId10"/>
    <p:sldLayoutId id="214748462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39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3255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4802188" y="457200"/>
            <a:ext cx="3241675" cy="1600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3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6 (Pt 1):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Modularity using functions</a:t>
            </a:r>
          </a:p>
        </p:txBody>
      </p:sp>
      <p:grpSp>
        <p:nvGrpSpPr>
          <p:cNvPr id="17411" name="Group 6"/>
          <p:cNvGrpSpPr>
            <a:grpSpLocks/>
          </p:cNvGrpSpPr>
          <p:nvPr/>
        </p:nvGrpSpPr>
        <p:grpSpPr bwMode="auto">
          <a:xfrm>
            <a:off x="647700" y="2254250"/>
            <a:ext cx="3581400" cy="2438400"/>
            <a:chOff x="533400" y="2133600"/>
            <a:chExt cx="3581400" cy="2438400"/>
          </a:xfrm>
        </p:grpSpPr>
        <p:sp>
          <p:nvSpPr>
            <p:cNvPr id="8" name="Rectangle 7"/>
            <p:cNvSpPr/>
            <p:nvPr/>
          </p:nvSpPr>
          <p:spPr>
            <a:xfrm>
              <a:off x="762000" y="2286000"/>
              <a:ext cx="3352800" cy="2286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MY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3400" y="2133600"/>
              <a:ext cx="3429000" cy="22320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  <a:p>
              <a:pPr algn="ctr">
                <a:spcBef>
                  <a:spcPts val="600"/>
                </a:spcBef>
                <a:defRPr/>
              </a:pP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ELEMENTS OF PROGRAMMING</a:t>
              </a:r>
            </a:p>
            <a:p>
              <a:pPr algn="ctr">
                <a:defRPr/>
              </a:pP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CSC 1100</a:t>
              </a:r>
            </a:p>
            <a:p>
              <a:pPr algn="ctr">
                <a:defRPr/>
              </a:pPr>
              <a:endParaRPr lang="en-M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declaration &amp; return values</a:t>
            </a:r>
            <a:endParaRPr lang="en-MY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33600"/>
            <a:ext cx="7662862" cy="4248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Program 6.1 is </a:t>
            </a:r>
            <a:r>
              <a:rPr lang="en-US" altLang="en-US" b="1" u="sng" dirty="0"/>
              <a:t>not complete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The function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Courier New" pitchFamily="49" charset="0"/>
              </a:rPr>
              <a:t>findMax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en-US" altLang="en-US" b="1" dirty="0">
                <a:solidFill>
                  <a:srgbClr val="FF0000"/>
                </a:solidFill>
              </a:rPr>
              <a:t> must be written and added </a:t>
            </a:r>
          </a:p>
          <a:p>
            <a:pPr lvl="2" eaLnBrk="1" hangingPunct="1">
              <a:defRPr/>
            </a:pPr>
            <a:r>
              <a:rPr lang="en-US" altLang="en-US" dirty="0"/>
              <a:t>Done in slide 18</a:t>
            </a:r>
          </a:p>
          <a:p>
            <a:pPr eaLnBrk="1" hangingPunct="1">
              <a:defRPr/>
            </a:pPr>
            <a:r>
              <a:rPr lang="en-US" altLang="en-US" dirty="0"/>
              <a:t>Complete program components:</a:t>
            </a:r>
          </a:p>
          <a:p>
            <a:pPr lvl="1" eaLnBrk="1" hangingPunct="1">
              <a:defRPr/>
            </a:pP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main()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:  </a:t>
            </a:r>
            <a:r>
              <a:rPr lang="en-US" altLang="en-US" dirty="0"/>
              <a:t>referred to as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calling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function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(the one that calls)</a:t>
            </a:r>
          </a:p>
          <a:p>
            <a:pPr lvl="1" eaLnBrk="1" hangingPunct="1">
              <a:defRPr/>
            </a:pPr>
            <a:r>
              <a:rPr lang="en-US" alt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findMax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()</a:t>
            </a:r>
            <a:r>
              <a:rPr lang="en-US" altLang="en-US" b="1" dirty="0">
                <a:solidFill>
                  <a:srgbClr val="FF0000"/>
                </a:solidFill>
              </a:rPr>
              <a:t>:  </a:t>
            </a:r>
            <a:r>
              <a:rPr lang="en-US" altLang="en-US" dirty="0"/>
              <a:t>referred to as 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</a:rPr>
              <a:t>called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</a:rPr>
              <a:t>(the one being called)</a:t>
            </a:r>
          </a:p>
          <a:p>
            <a:pPr eaLnBrk="1" hangingPunct="1">
              <a:defRPr/>
            </a:pPr>
            <a:r>
              <a:rPr lang="en-US" altLang="en-US" dirty="0"/>
              <a:t>Only complete program can be compiled and executed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7024687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and Parameter Declarations (cont'd.)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828800"/>
            <a:ext cx="7110412" cy="43434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Function prototype</a:t>
            </a:r>
            <a:r>
              <a:rPr lang="en-US" altLang="en-US" dirty="0"/>
              <a:t>: </a:t>
            </a:r>
            <a:r>
              <a:rPr lang="en-US" altLang="en-US" u="sng" dirty="0"/>
              <a:t>declaration statement</a:t>
            </a:r>
            <a:r>
              <a:rPr lang="en-US" altLang="en-US" dirty="0"/>
              <a:t> for a function</a:t>
            </a:r>
          </a:p>
          <a:p>
            <a:pPr lvl="1" eaLnBrk="1" hangingPunct="1"/>
            <a:r>
              <a:rPr lang="en-US" altLang="en-US" dirty="0"/>
              <a:t>Before a </a:t>
            </a:r>
            <a:r>
              <a:rPr lang="en-US" altLang="en-US" dirty="0">
                <a:solidFill>
                  <a:srgbClr val="FF0000"/>
                </a:solidFill>
              </a:rPr>
              <a:t>function</a:t>
            </a:r>
            <a:r>
              <a:rPr lang="en-US" altLang="en-US" dirty="0"/>
              <a:t> can be called, it </a:t>
            </a:r>
            <a:r>
              <a:rPr lang="en-US" altLang="en-US" dirty="0">
                <a:solidFill>
                  <a:srgbClr val="FF0000"/>
                </a:solidFill>
              </a:rPr>
              <a:t>must be declared</a:t>
            </a:r>
            <a:r>
              <a:rPr lang="en-US" altLang="en-US" dirty="0"/>
              <a:t> to the calling function (just like variable declaration)</a:t>
            </a:r>
          </a:p>
          <a:p>
            <a:pPr lvl="1" eaLnBrk="1" hangingPunct="1"/>
            <a:r>
              <a:rPr lang="en-US" altLang="en-US" dirty="0"/>
              <a:t>Provides the calling function with the following info:</a:t>
            </a:r>
          </a:p>
          <a:p>
            <a:pPr lvl="2" eaLnBrk="1" hangingPunct="1"/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FF0000"/>
                </a:solidFill>
              </a:rPr>
              <a:t>type of value</a:t>
            </a:r>
            <a:r>
              <a:rPr lang="en-US" altLang="en-US" dirty="0">
                <a:solidFill>
                  <a:srgbClr val="FF0000"/>
                </a:solidFill>
              </a:rPr>
              <a:t> to be </a:t>
            </a:r>
            <a:r>
              <a:rPr lang="en-US" altLang="en-US" b="1" dirty="0">
                <a:solidFill>
                  <a:srgbClr val="FF0000"/>
                </a:solidFill>
              </a:rPr>
              <a:t>returned</a:t>
            </a:r>
            <a:r>
              <a:rPr lang="en-US" altLang="en-US" dirty="0"/>
              <a:t>, if any</a:t>
            </a:r>
          </a:p>
          <a:p>
            <a:pPr lvl="2" eaLnBrk="1" hangingPunct="1"/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FF0000"/>
                </a:solidFill>
              </a:rPr>
              <a:t>data type and order of values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the calling function should transmit/pass to the called function</a:t>
            </a: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913" y="722313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Prototypes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7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362031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Example: the </a:t>
            </a:r>
            <a:r>
              <a:rPr lang="en-US" altLang="en-US" dirty="0">
                <a:solidFill>
                  <a:srgbClr val="FF0000"/>
                </a:solidFill>
              </a:rPr>
              <a:t>function prototype </a:t>
            </a:r>
            <a:r>
              <a:rPr lang="en-US" altLang="en-US" dirty="0"/>
              <a:t>in Program 6.1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void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findMax</a:t>
            </a:r>
            <a:r>
              <a:rPr lang="en-US" altLang="en-US" dirty="0">
                <a:latin typeface="Courier New" pitchFamily="49" charset="0"/>
              </a:rPr>
              <a:t>(</a:t>
            </a:r>
            <a:r>
              <a:rPr lang="en-US" altLang="en-US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, </a:t>
            </a:r>
            <a:r>
              <a:rPr lang="en-US" altLang="en-US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</a:rPr>
              <a:t>);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endParaRPr lang="en-US" altLang="en-US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Declares that </a:t>
            </a:r>
            <a:r>
              <a:rPr lang="en-US" altLang="en-US" b="1" dirty="0" err="1">
                <a:latin typeface="Courier New" pitchFamily="49" charset="0"/>
              </a:rPr>
              <a:t>findMax</a:t>
            </a:r>
            <a:r>
              <a:rPr lang="en-US" altLang="en-US" b="1" dirty="0">
                <a:latin typeface="Courier New" pitchFamily="49" charset="0"/>
              </a:rPr>
              <a:t>()</a:t>
            </a:r>
            <a:r>
              <a:rPr lang="en-US" altLang="en-US" dirty="0"/>
              <a:t> expects </a:t>
            </a:r>
            <a:r>
              <a:rPr lang="en-US" altLang="en-US" b="1" dirty="0">
                <a:solidFill>
                  <a:schemeClr val="accent3">
                    <a:lumMod val="75000"/>
                  </a:schemeClr>
                </a:solidFill>
              </a:rPr>
              <a:t>two integer values </a:t>
            </a:r>
            <a:r>
              <a:rPr lang="en-US" altLang="en-US" dirty="0"/>
              <a:t>sent to 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b="1" dirty="0" err="1">
                <a:latin typeface="Courier New" pitchFamily="49" charset="0"/>
              </a:rPr>
              <a:t>findMax</a:t>
            </a:r>
            <a:r>
              <a:rPr lang="en-US" altLang="en-US" b="1" dirty="0">
                <a:latin typeface="Courier New" pitchFamily="49" charset="0"/>
              </a:rPr>
              <a:t>()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tx1"/>
                </a:solidFill>
              </a:rPr>
              <a:t>returns no value       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FF0000"/>
                </a:solidFill>
              </a:rPr>
              <a:t>Prototype</a:t>
            </a:r>
            <a:r>
              <a:rPr lang="en-US" altLang="en-US" dirty="0"/>
              <a:t> statement </a:t>
            </a:r>
            <a:r>
              <a:rPr lang="en-US" altLang="en-US" dirty="0">
                <a:solidFill>
                  <a:srgbClr val="FF0000"/>
                </a:solidFill>
              </a:rPr>
              <a:t>placement</a:t>
            </a:r>
            <a:r>
              <a:rPr lang="en-US" altLang="en-US" dirty="0"/>
              <a:t> options:</a:t>
            </a:r>
          </a:p>
          <a:p>
            <a:pPr lvl="2" eaLnBrk="1" hangingPunct="1">
              <a:defRPr/>
            </a:pPr>
            <a:r>
              <a:rPr lang="en-US" altLang="en-US" dirty="0">
                <a:solidFill>
                  <a:srgbClr val="FF0000"/>
                </a:solidFill>
              </a:rPr>
              <a:t>Together with variable declaration </a:t>
            </a:r>
            <a:r>
              <a:rPr lang="en-US" altLang="en-US" dirty="0"/>
              <a:t>statements just above calling function name (as in Program 6.1)</a:t>
            </a:r>
          </a:p>
          <a:p>
            <a:pPr lvl="2" eaLnBrk="1" hangingPunct="1">
              <a:defRPr/>
            </a:pPr>
            <a:r>
              <a:rPr lang="en-US" altLang="en-US" dirty="0">
                <a:solidFill>
                  <a:srgbClr val="FF0000"/>
                </a:solidFill>
              </a:rPr>
              <a:t>In a separate header file </a:t>
            </a:r>
            <a:r>
              <a:rPr lang="en-US" altLang="en-US" dirty="0"/>
              <a:t>to be included using a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#include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preprocessor statement</a:t>
            </a:r>
          </a:p>
          <a:p>
            <a:pPr lvl="2" eaLnBrk="1" hangingPunct="1">
              <a:buFontTx/>
              <a:buNone/>
              <a:defRPr/>
            </a:pPr>
            <a:endParaRPr lang="en-US" alt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7024687" cy="762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Prototypes (cont'd.)</a:t>
            </a:r>
          </a:p>
        </p:txBody>
      </p:sp>
      <p:sp>
        <p:nvSpPr>
          <p:cNvPr id="2" name="Oval 1"/>
          <p:cNvSpPr/>
          <p:nvPr/>
        </p:nvSpPr>
        <p:spPr>
          <a:xfrm>
            <a:off x="5029200" y="2590800"/>
            <a:ext cx="228600" cy="228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724400" y="2895600"/>
            <a:ext cx="1828800" cy="30480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865563" y="2917825"/>
            <a:ext cx="2687637" cy="28257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0200" y="2514600"/>
            <a:ext cx="2438400" cy="341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b="1" dirty="0">
                <a:latin typeface="+mn-lt"/>
              </a:rPr>
              <a:t>* void </a:t>
            </a:r>
            <a:r>
              <a:rPr lang="en-US" altLang="en-US" dirty="0">
                <a:latin typeface="+mn-lt"/>
              </a:rPr>
              <a:t>means None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22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782638" y="631371"/>
            <a:ext cx="7462837" cy="816429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a Function (Program 6.1)</a:t>
            </a:r>
          </a:p>
        </p:txBody>
      </p:sp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54" y="4730750"/>
            <a:ext cx="59436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2589116" y="4497388"/>
            <a:ext cx="381000" cy="1984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417916" y="4419600"/>
            <a:ext cx="304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24304" y="4448175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7" name="TextBox 6"/>
          <p:cNvSpPr txBox="1">
            <a:spLocks noChangeArrowheads="1"/>
          </p:cNvSpPr>
          <p:nvPr/>
        </p:nvSpPr>
        <p:spPr bwMode="auto">
          <a:xfrm>
            <a:off x="1273079" y="4146550"/>
            <a:ext cx="1787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Arial" charset="0"/>
              </a:rPr>
              <a:t>function name</a:t>
            </a:r>
            <a:endParaRPr lang="en-MY" alt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8" name="TextBox 13"/>
          <p:cNvSpPr txBox="1">
            <a:spLocks noChangeArrowheads="1"/>
          </p:cNvSpPr>
          <p:nvPr/>
        </p:nvSpPr>
        <p:spPr bwMode="auto">
          <a:xfrm>
            <a:off x="3668616" y="4103688"/>
            <a:ext cx="2293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Arial" charset="0"/>
              </a:rPr>
              <a:t>variables/value passed</a:t>
            </a:r>
            <a:endParaRPr lang="en-MY" altLang="en-US" sz="16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789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365972" cy="24703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5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Calling a Function (cont'd.)</a:t>
            </a:r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914400"/>
            <a:ext cx="74771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58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871538" y="1905000"/>
            <a:ext cx="7408862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 function is defined when it is written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Can then be used by any other function that suitably declares 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Format: </a:t>
            </a:r>
            <a:r>
              <a:rPr lang="en-US" altLang="en-US" dirty="0">
                <a:solidFill>
                  <a:srgbClr val="FF0000"/>
                </a:solidFill>
              </a:rPr>
              <a:t>two parts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b="1" dirty="0">
                <a:solidFill>
                  <a:schemeClr val="accent3">
                    <a:lumMod val="75000"/>
                  </a:schemeClr>
                </a:solidFill>
              </a:rPr>
              <a:t>Function header</a:t>
            </a: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en-US" dirty="0"/>
              <a:t>identifies: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FF0000"/>
                </a:solidFill>
              </a:rPr>
              <a:t>Data type </a:t>
            </a:r>
            <a:r>
              <a:rPr lang="en-US" altLang="en-US" dirty="0"/>
              <a:t>returned by the function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/>
              <a:t>Function </a:t>
            </a:r>
            <a:r>
              <a:rPr lang="en-US" altLang="en-US" dirty="0">
                <a:solidFill>
                  <a:srgbClr val="FF0000"/>
                </a:solidFill>
              </a:rPr>
              <a:t>name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FF0000"/>
                </a:solidFill>
              </a:rPr>
              <a:t>Number, order</a:t>
            </a:r>
            <a:r>
              <a:rPr lang="en-US" altLang="en-US" dirty="0"/>
              <a:t>, and </a:t>
            </a:r>
            <a:r>
              <a:rPr lang="en-US" altLang="en-US" dirty="0">
                <a:solidFill>
                  <a:srgbClr val="FF0000"/>
                </a:solidFill>
              </a:rPr>
              <a:t>type of arguments </a:t>
            </a:r>
            <a:r>
              <a:rPr lang="en-US" altLang="en-US" dirty="0"/>
              <a:t>expected by the function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b="1" dirty="0">
                <a:solidFill>
                  <a:schemeClr val="accent3">
                    <a:lumMod val="75000"/>
                  </a:schemeClr>
                </a:solidFill>
              </a:rPr>
              <a:t>Function body</a:t>
            </a:r>
            <a:r>
              <a:rPr lang="en-US" altLang="en-US" dirty="0">
                <a:solidFill>
                  <a:srgbClr val="FF0000"/>
                </a:solidFill>
              </a:rPr>
              <a:t>: statements that operate on data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FF0000"/>
                </a:solidFill>
              </a:rPr>
              <a:t>Returns one value </a:t>
            </a:r>
            <a:r>
              <a:rPr lang="en-US" altLang="en-US" dirty="0"/>
              <a:t>back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to the calling function</a:t>
            </a: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7024687" cy="7620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 Function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816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913" y="722313"/>
            <a:ext cx="7024687" cy="725487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 Function (cont'd.)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6282621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16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61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866775"/>
            <a:ext cx="786765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17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46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85800"/>
            <a:ext cx="7024687" cy="762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 Function (cont'd.)</a:t>
            </a: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533400" y="1905000"/>
            <a:ext cx="8093529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//function header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</a:rPr>
              <a:t>findMax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 (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 x,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 y) // x =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</a:rPr>
              <a:t>firstnum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 , y =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</a:rPr>
              <a:t>secnum</a:t>
            </a:r>
            <a:endParaRPr lang="en-US" alt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{ 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// start of function body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</a:rPr>
              <a:t>maxnum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; 	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// variable declaration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      if (x &gt;= y) 	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// find the maximum between 2 numbers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</a:rPr>
              <a:t>maxnum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 = 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  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</a:rPr>
              <a:t>maxnum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 = 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 &lt;&lt; "\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</a:rPr>
              <a:t>nThe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 maximum of the two numbers is " 		     &lt;&lt;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</a:rPr>
              <a:t>maxnum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  &lt;&lt;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</a:rPr>
              <a:t>endl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	return;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} 	// end of function body and end of function</a:t>
            </a:r>
            <a:endParaRPr lang="en-US" altLang="en-US" sz="18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362200" y="2209800"/>
            <a:ext cx="2057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59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598488" y="1676400"/>
            <a:ext cx="7935912" cy="434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Order of functions in a program:</a:t>
            </a:r>
          </a:p>
          <a:p>
            <a:pPr lvl="1" eaLnBrk="1" hangingPunct="1">
              <a:defRPr/>
            </a:pPr>
            <a:r>
              <a:rPr lang="en-US" altLang="en-US" b="1" dirty="0"/>
              <a:t>Any order is allowed</a:t>
            </a:r>
          </a:p>
          <a:p>
            <a:pPr lvl="1" eaLnBrk="1" hangingPunct="1">
              <a:defRPr/>
            </a:pPr>
            <a:r>
              <a:rPr lang="en-US" altLang="en-US" dirty="0">
                <a:latin typeface="Courier New" pitchFamily="49" charset="0"/>
              </a:rPr>
              <a:t>main()</a:t>
            </a:r>
            <a:r>
              <a:rPr lang="en-US" altLang="en-US" dirty="0"/>
              <a:t> usually first</a:t>
            </a:r>
          </a:p>
          <a:p>
            <a:pPr lvl="2" eaLnBrk="1" hangingPunct="1">
              <a:defRPr/>
            </a:pPr>
            <a:r>
              <a:rPr lang="en-US" altLang="en-US" b="1" dirty="0">
                <a:latin typeface="Courier New" pitchFamily="49" charset="0"/>
              </a:rPr>
              <a:t>main()</a:t>
            </a:r>
            <a:r>
              <a:rPr lang="en-US" altLang="en-US" dirty="0"/>
              <a:t> is the </a:t>
            </a:r>
            <a:r>
              <a:rPr lang="en-US" altLang="en-US" b="1" dirty="0"/>
              <a:t>driver function</a:t>
            </a:r>
          </a:p>
          <a:p>
            <a:pPr lvl="2" eaLnBrk="1" hangingPunct="1">
              <a:defRPr/>
            </a:pPr>
            <a:r>
              <a:rPr lang="en-US" altLang="en-US" dirty="0"/>
              <a:t>Gives reader overall program concept before details of each function encountered</a:t>
            </a:r>
          </a:p>
          <a:p>
            <a:pPr eaLnBrk="1" hangingPunct="1">
              <a:defRPr/>
            </a:pPr>
            <a:r>
              <a:rPr lang="en-US" altLang="en-US" dirty="0"/>
              <a:t>Each function must be defined outside any other function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Each function is </a:t>
            </a:r>
            <a:r>
              <a:rPr lang="en-US" altLang="en-US" dirty="0">
                <a:solidFill>
                  <a:srgbClr val="FF0000"/>
                </a:solidFill>
              </a:rPr>
              <a:t>separate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</a:rPr>
              <a:t>independent</a:t>
            </a:r>
          </a:p>
          <a:p>
            <a:pPr lvl="1" eaLnBrk="1" hangingPunct="1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Nesting functions</a:t>
            </a:r>
            <a:r>
              <a:rPr lang="en-US" altLang="en-US" dirty="0">
                <a:solidFill>
                  <a:srgbClr val="FF0000"/>
                </a:solidFill>
              </a:rPr>
              <a:t> is </a:t>
            </a:r>
            <a:r>
              <a:rPr lang="en-US" altLang="en-US" b="1" i="1" u="sng" dirty="0">
                <a:solidFill>
                  <a:srgbClr val="FF0000"/>
                </a:solidFill>
              </a:rPr>
              <a:t>never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permitted (</a:t>
            </a:r>
            <a:r>
              <a:rPr lang="en-US" altLang="en-US" u="sng" dirty="0">
                <a:solidFill>
                  <a:srgbClr val="FF0000"/>
                </a:solidFill>
              </a:rPr>
              <a:t>no nested function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  <a:p>
            <a:pPr lvl="1" eaLnBrk="1" hangingPunct="1">
              <a:defRPr/>
            </a:pPr>
            <a:endParaRPr lang="en-US" altLang="en-US" dirty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186612" cy="762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 Function (cont'd.)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3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In this chapter, you will learn about:</a:t>
            </a:r>
          </a:p>
          <a:p>
            <a:pPr lvl="1" eaLnBrk="1" hangingPunct="1">
              <a:buFont typeface="Candara" pitchFamily="34" charset="0"/>
              <a:buChar char="√"/>
            </a:pPr>
            <a:r>
              <a:rPr lang="en-US" altLang="en-US" sz="2800" dirty="0">
                <a:solidFill>
                  <a:srgbClr val="FF0000"/>
                </a:solidFill>
              </a:rPr>
              <a:t>Function and Parameter Declarations</a:t>
            </a:r>
          </a:p>
          <a:p>
            <a:pPr lvl="1" eaLnBrk="1" hangingPunct="1">
              <a:buFont typeface="Candara" pitchFamily="34" charset="0"/>
              <a:buChar char="√"/>
            </a:pPr>
            <a:r>
              <a:rPr lang="en-US" altLang="en-US" sz="2800" dirty="0">
                <a:solidFill>
                  <a:srgbClr val="FF0000"/>
                </a:solidFill>
              </a:rPr>
              <a:t>Returning a Single Value</a:t>
            </a:r>
          </a:p>
          <a:p>
            <a:pPr eaLnBrk="1" hangingPunct="1"/>
            <a:endParaRPr lang="en-US" altLang="en-US" sz="3200" dirty="0"/>
          </a:p>
          <a:p>
            <a:pPr eaLnBrk="1" hangingPunct="1">
              <a:buFontTx/>
              <a:buNone/>
            </a:pPr>
            <a:endParaRPr lang="en-US" altLang="en-US" sz="3200" dirty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8016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</p:spTree>
    <p:extLst>
      <p:ext uri="{BB962C8B-B14F-4D97-AF65-F5344CB8AC3E}">
        <p14:creationId xmlns:p14="http://schemas.microsoft.com/office/powerpoint/2010/main" val="971706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1"/>
          <p:cNvSpPr>
            <a:spLocks noGrp="1"/>
          </p:cNvSpPr>
          <p:nvPr>
            <p:ph idx="1"/>
          </p:nvPr>
        </p:nvSpPr>
        <p:spPr>
          <a:xfrm>
            <a:off x="838200" y="1752600"/>
            <a:ext cx="7620000" cy="4343400"/>
          </a:xfrm>
        </p:spPr>
        <p:txBody>
          <a:bodyPr/>
          <a:lstStyle/>
          <a:p>
            <a:r>
              <a:rPr lang="en-US" altLang="en-US" dirty="0"/>
              <a:t>Create a function called </a:t>
            </a:r>
            <a:r>
              <a:rPr lang="en-US" altLang="en-US" b="1" dirty="0" err="1"/>
              <a:t>calcAvg</a:t>
            </a:r>
            <a:r>
              <a:rPr lang="en-US" altLang="en-US" b="1" dirty="0"/>
              <a:t>()</a:t>
            </a:r>
            <a:r>
              <a:rPr lang="en-US" altLang="en-US" dirty="0"/>
              <a:t> that calculates the average of two numbers:</a:t>
            </a:r>
          </a:p>
          <a:p>
            <a:r>
              <a:rPr lang="en-US" altLang="en-US" dirty="0"/>
              <a:t>Steps:</a:t>
            </a:r>
          </a:p>
          <a:p>
            <a:pPr lvl="1"/>
            <a:r>
              <a:rPr lang="en-US" altLang="en-US" dirty="0"/>
              <a:t>Write your main() function</a:t>
            </a:r>
          </a:p>
          <a:p>
            <a:pPr lvl="1"/>
            <a:r>
              <a:rPr lang="en-US" altLang="en-US" dirty="0"/>
              <a:t>Get </a:t>
            </a:r>
            <a:r>
              <a:rPr lang="en-US" altLang="en-US" b="1" dirty="0"/>
              <a:t>2 inputs</a:t>
            </a:r>
            <a:r>
              <a:rPr lang="en-US" altLang="en-US" dirty="0"/>
              <a:t> from the user</a:t>
            </a:r>
          </a:p>
          <a:p>
            <a:pPr lvl="1"/>
            <a:r>
              <a:rPr lang="en-US" altLang="en-US" dirty="0"/>
              <a:t>Call the empty function  </a:t>
            </a:r>
            <a:r>
              <a:rPr lang="en-US" altLang="en-US" b="1" dirty="0" err="1"/>
              <a:t>calcAvg</a:t>
            </a:r>
            <a:r>
              <a:rPr lang="en-US" altLang="en-US" b="1" dirty="0"/>
              <a:t>()</a:t>
            </a:r>
          </a:p>
          <a:p>
            <a:pPr lvl="1"/>
            <a:r>
              <a:rPr lang="en-US" altLang="en-US" dirty="0"/>
              <a:t>Create the function </a:t>
            </a:r>
            <a:r>
              <a:rPr lang="en-US" altLang="en-US" b="1" dirty="0" err="1"/>
              <a:t>calcAvg</a:t>
            </a:r>
            <a:r>
              <a:rPr lang="en-US" altLang="en-US" b="1" dirty="0"/>
              <a:t>()</a:t>
            </a:r>
          </a:p>
          <a:p>
            <a:pPr lvl="2"/>
            <a:r>
              <a:rPr lang="en-US" altLang="en-US" b="1" dirty="0"/>
              <a:t>Pass the 2 inputs </a:t>
            </a:r>
            <a:r>
              <a:rPr lang="en-US" altLang="en-US" dirty="0"/>
              <a:t>from the user </a:t>
            </a:r>
            <a:r>
              <a:rPr lang="en-US" altLang="en-US" b="1" dirty="0"/>
              <a:t>as arguments </a:t>
            </a:r>
            <a:r>
              <a:rPr lang="en-US" altLang="en-US" dirty="0"/>
              <a:t>to the function </a:t>
            </a:r>
            <a:r>
              <a:rPr lang="en-US" altLang="en-US" b="1" dirty="0" err="1"/>
              <a:t>calcAvg</a:t>
            </a:r>
            <a:r>
              <a:rPr lang="en-US" altLang="en-US" b="1" dirty="0"/>
              <a:t>()</a:t>
            </a:r>
          </a:p>
          <a:p>
            <a:pPr lvl="2"/>
            <a:r>
              <a:rPr lang="en-US" altLang="en-US" dirty="0"/>
              <a:t>Calculate the total</a:t>
            </a:r>
          </a:p>
          <a:p>
            <a:pPr lvl="2"/>
            <a:r>
              <a:rPr lang="en-US" altLang="en-US" dirty="0"/>
              <a:t>Calculate and print out the average</a:t>
            </a:r>
          </a:p>
          <a:p>
            <a:pPr lvl="1"/>
            <a:endParaRPr lang="en-MY" altLang="en-US" dirty="0"/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>
          <a:xfrm>
            <a:off x="1219200" y="762000"/>
            <a:ext cx="7024687" cy="76200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Exercise 6a</a:t>
            </a:r>
            <a:endParaRPr lang="en-MY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089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981200"/>
            <a:ext cx="7186612" cy="3851275"/>
          </a:xfrm>
        </p:spPr>
        <p:txBody>
          <a:bodyPr/>
          <a:lstStyle/>
          <a:p>
            <a:pPr eaLnBrk="1" hangingPunct="1"/>
            <a:r>
              <a:rPr lang="en-US" altLang="en-US" dirty="0"/>
              <a:t>Programming requirements: </a:t>
            </a:r>
          </a:p>
          <a:p>
            <a:pPr lvl="1" eaLnBrk="1" hangingPunct="1"/>
            <a:r>
              <a:rPr lang="en-US" altLang="en-US" dirty="0"/>
              <a:t>Items that </a:t>
            </a:r>
            <a:r>
              <a:rPr lang="en-US" altLang="en-US" b="1" dirty="0"/>
              <a:t>must be</a:t>
            </a:r>
            <a:r>
              <a:rPr lang="en-US" altLang="en-US" dirty="0"/>
              <a:t> </a:t>
            </a:r>
            <a:r>
              <a:rPr lang="en-US" altLang="en-US" b="1" dirty="0"/>
              <a:t>either declared or defined before they are used</a:t>
            </a:r>
            <a:r>
              <a:rPr lang="en-US" altLang="en-US" dirty="0"/>
              <a:t>:</a:t>
            </a:r>
          </a:p>
          <a:p>
            <a:pPr lvl="2" eaLnBrk="1" hangingPunct="1"/>
            <a:r>
              <a:rPr lang="en-US" altLang="en-US" dirty="0">
                <a:solidFill>
                  <a:srgbClr val="FF0000"/>
                </a:solidFill>
              </a:rPr>
              <a:t>Preprocessor directives</a:t>
            </a:r>
          </a:p>
          <a:p>
            <a:pPr lvl="2" eaLnBrk="1" hangingPunct="1"/>
            <a:r>
              <a:rPr lang="en-US" altLang="en-US" dirty="0">
                <a:solidFill>
                  <a:srgbClr val="FF0000"/>
                </a:solidFill>
              </a:rPr>
              <a:t>Named constants</a:t>
            </a:r>
          </a:p>
          <a:p>
            <a:pPr lvl="2" eaLnBrk="1" hangingPunct="1"/>
            <a:r>
              <a:rPr lang="en-US" altLang="en-US" dirty="0">
                <a:solidFill>
                  <a:srgbClr val="FF0000"/>
                </a:solidFill>
              </a:rPr>
              <a:t>Variables</a:t>
            </a:r>
          </a:p>
          <a:p>
            <a:pPr lvl="2" eaLnBrk="1" hangingPunct="1"/>
            <a:r>
              <a:rPr lang="en-US" altLang="en-US" dirty="0">
                <a:solidFill>
                  <a:srgbClr val="FF0000"/>
                </a:solidFill>
              </a:rPr>
              <a:t>Functions</a:t>
            </a:r>
          </a:p>
          <a:p>
            <a:pPr eaLnBrk="1" hangingPunct="1"/>
            <a:r>
              <a:rPr lang="en-US" altLang="en-US" dirty="0"/>
              <a:t>Otherwise, C++ is </a:t>
            </a:r>
            <a:r>
              <a:rPr lang="en-US" altLang="en-US" u="sng" dirty="0"/>
              <a:t>flexible</a:t>
            </a:r>
            <a:r>
              <a:rPr lang="en-US" altLang="en-US" dirty="0"/>
              <a:t> in requirements for </a:t>
            </a:r>
            <a:r>
              <a:rPr lang="en-US" altLang="en-US" u="sng" dirty="0"/>
              <a:t>ordering of statements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913" y="762000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Placement of Statements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21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368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868363" y="2057400"/>
            <a:ext cx="7407275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Recommended ordering of statements</a:t>
            </a:r>
          </a:p>
          <a:p>
            <a:pPr lvl="1" eaLnBrk="1" hangingPunct="1"/>
            <a:r>
              <a:rPr lang="en-US" altLang="en-US" dirty="0"/>
              <a:t>Good programming practice</a:t>
            </a: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913" y="685800"/>
            <a:ext cx="7024687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Placement of Statements (cont'd.)</a:t>
            </a:r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381000" y="2895600"/>
            <a:ext cx="838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762000" y="3124200"/>
            <a:ext cx="75438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</a:defRPr>
            </a:lvl3pPr>
            <a:lvl4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</a:defRPr>
            </a:lvl4pPr>
            <a:lvl5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9pPr>
          </a:lstStyle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preprocessor directives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function prototypes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main()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lvl="4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// symbolic constants (using ‘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</a:rPr>
              <a:t>const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’)</a:t>
            </a:r>
          </a:p>
          <a:p>
            <a:pPr lvl="4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// variable declarations</a:t>
            </a:r>
          </a:p>
          <a:p>
            <a:pPr lvl="4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// other executable statements</a:t>
            </a:r>
          </a:p>
          <a:p>
            <a:pPr lvl="4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</a:rPr>
              <a:t>// return value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lvl="3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// function definitions</a:t>
            </a:r>
            <a:endParaRPr lang="en-US" altLang="en-US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22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51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662862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Possible programming approach: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Write </a:t>
            </a:r>
            <a:r>
              <a:rPr lang="en-US" altLang="en-US" dirty="0">
                <a:latin typeface="Courier New" pitchFamily="49" charset="0"/>
              </a:rPr>
              <a:t>main()</a:t>
            </a:r>
            <a:r>
              <a:rPr lang="en-US" altLang="en-US" dirty="0"/>
              <a:t> first and add functions as developed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Program cannot be run until all functions are included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Stub: beginning of a final function</a:t>
            </a:r>
          </a:p>
          <a:p>
            <a:pPr lvl="1" eaLnBrk="1" hangingPunct="1"/>
            <a:r>
              <a:rPr lang="en-US" altLang="en-US" dirty="0"/>
              <a:t>Can be used as a </a:t>
            </a:r>
            <a:r>
              <a:rPr lang="en-US" altLang="en-US" dirty="0">
                <a:solidFill>
                  <a:srgbClr val="FF0000"/>
                </a:solidFill>
              </a:rPr>
              <a:t>placeholder</a:t>
            </a:r>
            <a:r>
              <a:rPr lang="en-US" altLang="en-US" dirty="0"/>
              <a:t> for a function until the function is completed</a:t>
            </a:r>
          </a:p>
          <a:p>
            <a:pPr lvl="1" eaLnBrk="1" hangingPunct="1"/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“fake” function </a:t>
            </a:r>
            <a:r>
              <a:rPr lang="en-US" altLang="en-US" dirty="0"/>
              <a:t>that accepts parameters and returns values in proper form (</a:t>
            </a:r>
            <a:r>
              <a:rPr lang="en-US" altLang="en-US" dirty="0">
                <a:solidFill>
                  <a:srgbClr val="FF0000"/>
                </a:solidFill>
              </a:rPr>
              <a:t>incomplete but working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Allows </a:t>
            </a:r>
            <a:r>
              <a:rPr lang="en-US" altLang="en-US" dirty="0">
                <a:latin typeface="Courier New" pitchFamily="49" charset="0"/>
              </a:rPr>
              <a:t>main</a:t>
            </a:r>
            <a:r>
              <a:rPr lang="en-US" altLang="en-US" dirty="0"/>
              <a:t> to be </a:t>
            </a:r>
            <a:r>
              <a:rPr lang="en-US" altLang="en-US" b="1" dirty="0"/>
              <a:t>compiled and tested </a:t>
            </a:r>
            <a:r>
              <a:rPr lang="en-US" altLang="en-US" dirty="0"/>
              <a:t>before all functions are completed</a:t>
            </a: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0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Stubs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</p:spTree>
    <p:extLst>
      <p:ext uri="{BB962C8B-B14F-4D97-AF65-F5344CB8AC3E}">
        <p14:creationId xmlns:p14="http://schemas.microsoft.com/office/powerpoint/2010/main" val="1119391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8176"/>
            <a:ext cx="4690741" cy="434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4" name="Title 2"/>
          <p:cNvSpPr>
            <a:spLocks noGrp="1"/>
          </p:cNvSpPr>
          <p:nvPr>
            <p:ph type="title"/>
          </p:nvPr>
        </p:nvSpPr>
        <p:spPr>
          <a:xfrm>
            <a:off x="1204913" y="685800"/>
            <a:ext cx="7024687" cy="801687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for Stub</a:t>
            </a:r>
            <a:endParaRPr lang="en-MY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33800" y="2706687"/>
            <a:ext cx="4204608" cy="646113"/>
            <a:chOff x="4038146" y="2850129"/>
            <a:chExt cx="4204608" cy="646113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038146" y="3168650"/>
              <a:ext cx="14478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626554" y="2850129"/>
              <a:ext cx="2616200" cy="6461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+mn-lt"/>
                </a:rPr>
                <a:t>steps in function not yet </a:t>
              </a:r>
            </a:p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+mn-lt"/>
                </a:rPr>
                <a:t>defined/written</a:t>
              </a:r>
              <a:endParaRPr lang="en-MY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10000" y="4916487"/>
            <a:ext cx="3848100" cy="646113"/>
            <a:chOff x="4152900" y="4898343"/>
            <a:chExt cx="3848100" cy="646113"/>
          </a:xfrm>
        </p:grpSpPr>
        <p:sp>
          <p:nvSpPr>
            <p:cNvPr id="11" name="TextBox 10"/>
            <p:cNvSpPr txBox="1"/>
            <p:nvPr/>
          </p:nvSpPr>
          <p:spPr>
            <a:xfrm>
              <a:off x="5810250" y="4898343"/>
              <a:ext cx="2190750" cy="6461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+mn-lt"/>
                </a:rPr>
                <a:t>main() still executes </a:t>
              </a:r>
            </a:p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+mn-lt"/>
                </a:rPr>
                <a:t>successfully</a:t>
              </a:r>
              <a:endParaRPr lang="en-MY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4152900" y="5181600"/>
              <a:ext cx="14478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</p:spTree>
    <p:extLst>
      <p:ext uri="{BB962C8B-B14F-4D97-AF65-F5344CB8AC3E}">
        <p14:creationId xmlns:p14="http://schemas.microsoft.com/office/powerpoint/2010/main" val="327395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1300163" y="2359025"/>
            <a:ext cx="6537325" cy="3660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Extremely limited use</a:t>
            </a:r>
          </a:p>
          <a:p>
            <a:pPr eaLnBrk="1" hangingPunct="1">
              <a:defRPr/>
            </a:pPr>
            <a:r>
              <a:rPr lang="en-US" altLang="en-US" dirty="0"/>
              <a:t>Prototype format: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</a:rPr>
              <a:t> display </a:t>
            </a:r>
            <a:r>
              <a:rPr lang="en-US" alt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( )</a:t>
            </a:r>
            <a:r>
              <a:rPr lang="en-US" altLang="en-US" dirty="0">
                <a:latin typeface="Courier New" pitchFamily="49" charset="0"/>
              </a:rPr>
              <a:t>;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</a:rPr>
              <a:t> display </a:t>
            </a:r>
            <a:r>
              <a:rPr lang="en-US" alt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(void)</a:t>
            </a:r>
            <a:r>
              <a:rPr lang="en-US" altLang="en-US" dirty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altLang="en-US" dirty="0"/>
              <a:t>Information provided in above prototypes:</a:t>
            </a:r>
          </a:p>
          <a:p>
            <a:pPr lvl="1" eaLnBrk="1" hangingPunct="1"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altLang="en-US" dirty="0"/>
              <a:t> takes </a:t>
            </a:r>
            <a:r>
              <a:rPr lang="en-US" altLang="en-US" b="1" dirty="0">
                <a:solidFill>
                  <a:schemeClr val="accent3">
                    <a:lumMod val="75000"/>
                  </a:schemeClr>
                </a:solidFill>
              </a:rPr>
              <a:t>no parameters</a:t>
            </a:r>
          </a:p>
          <a:p>
            <a:pPr lvl="1" eaLnBrk="1" hangingPunct="1"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returns an integer </a:t>
            </a:r>
            <a:endParaRPr lang="en-US" altLang="en-US" dirty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7024687" cy="11430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with Empty Parameter Lists</a:t>
            </a:r>
          </a:p>
        </p:txBody>
      </p:sp>
      <p:grpSp>
        <p:nvGrpSpPr>
          <p:cNvPr id="50182" name="Group 5"/>
          <p:cNvGrpSpPr>
            <a:grpSpLocks/>
          </p:cNvGrpSpPr>
          <p:nvPr/>
        </p:nvGrpSpPr>
        <p:grpSpPr bwMode="auto">
          <a:xfrm>
            <a:off x="4114800" y="3200400"/>
            <a:ext cx="1443037" cy="152400"/>
            <a:chOff x="3581400" y="3505200"/>
            <a:chExt cx="1524000" cy="15240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3581400" y="3505200"/>
              <a:ext cx="0" cy="152400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581400" y="3505200"/>
              <a:ext cx="1524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557837" y="2982913"/>
            <a:ext cx="3052763" cy="369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no parameter/argument</a:t>
            </a:r>
            <a:endParaRPr lang="en-MY" dirty="0">
              <a:latin typeface="+mn-lt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838200" y="3702504"/>
            <a:ext cx="3092450" cy="2317296"/>
          </a:xfrm>
          <a:custGeom>
            <a:avLst/>
            <a:gdLst>
              <a:gd name="connsiteX0" fmla="*/ 3093032 w 3093032"/>
              <a:gd name="connsiteY0" fmla="*/ 1485941 h 1871772"/>
              <a:gd name="connsiteX1" fmla="*/ 2265130 w 3093032"/>
              <a:gd name="connsiteY1" fmla="*/ 1782503 h 1871772"/>
              <a:gd name="connsiteX2" fmla="*/ 955313 w 3093032"/>
              <a:gd name="connsiteY2" fmla="*/ 1819574 h 1871772"/>
              <a:gd name="connsiteX3" fmla="*/ 53270 w 3093032"/>
              <a:gd name="connsiteY3" fmla="*/ 1115239 h 1871772"/>
              <a:gd name="connsiteX4" fmla="*/ 213908 w 3093032"/>
              <a:gd name="connsiteY4" fmla="*/ 89628 h 1871772"/>
              <a:gd name="connsiteX5" fmla="*/ 1115951 w 3093032"/>
              <a:gd name="connsiteY5" fmla="*/ 52557 h 1871772"/>
              <a:gd name="connsiteX6" fmla="*/ 1115951 w 3093032"/>
              <a:gd name="connsiteY6" fmla="*/ 52557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3032" h="1871772">
                <a:moveTo>
                  <a:pt x="3093032" y="1485941"/>
                </a:moveTo>
                <a:cubicBezTo>
                  <a:pt x="2857224" y="1606419"/>
                  <a:pt x="2621416" y="1726898"/>
                  <a:pt x="2265130" y="1782503"/>
                </a:cubicBezTo>
                <a:cubicBezTo>
                  <a:pt x="1908844" y="1838108"/>
                  <a:pt x="1323956" y="1930785"/>
                  <a:pt x="955313" y="1819574"/>
                </a:cubicBezTo>
                <a:cubicBezTo>
                  <a:pt x="586670" y="1708363"/>
                  <a:pt x="176837" y="1403563"/>
                  <a:pt x="53270" y="1115239"/>
                </a:cubicBezTo>
                <a:cubicBezTo>
                  <a:pt x="-70298" y="826915"/>
                  <a:pt x="36795" y="266742"/>
                  <a:pt x="213908" y="89628"/>
                </a:cubicBezTo>
                <a:cubicBezTo>
                  <a:pt x="391021" y="-87486"/>
                  <a:pt x="1115951" y="52557"/>
                  <a:pt x="1115951" y="52557"/>
                </a:cubicBezTo>
                <a:lnTo>
                  <a:pt x="1115951" y="52557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25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44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924800" cy="3886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Values listed in function prototype</a:t>
            </a:r>
          </a:p>
          <a:p>
            <a:pPr lvl="1" eaLnBrk="1" hangingPunct="1">
              <a:defRPr/>
            </a:pPr>
            <a:r>
              <a:rPr lang="en-US" altLang="en-US" dirty="0"/>
              <a:t>Automatically transmitted to the called function when the arguments are omitted from function call</a:t>
            </a:r>
          </a:p>
          <a:p>
            <a:pPr eaLnBrk="1" hangingPunct="1">
              <a:defRPr/>
            </a:pPr>
            <a:r>
              <a:rPr lang="en-US" altLang="en-US" dirty="0"/>
              <a:t>Example (prototype):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dirty="0">
                <a:latin typeface="Courier New" pitchFamily="49" charset="0"/>
              </a:rPr>
              <a:t>void example (</a:t>
            </a:r>
            <a:r>
              <a:rPr lang="en-US" altLang="en-US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</a:rPr>
              <a:t>, </a:t>
            </a:r>
            <a:r>
              <a:rPr lang="en-US" altLang="en-US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</a:rPr>
              <a:t> = </a:t>
            </a:r>
            <a:r>
              <a:rPr lang="en-US" altLang="en-US" b="1" dirty="0">
                <a:solidFill>
                  <a:srgbClr val="7030A0"/>
                </a:solidFill>
                <a:latin typeface="Courier New" pitchFamily="49" charset="0"/>
              </a:rPr>
              <a:t>5</a:t>
            </a:r>
            <a:r>
              <a:rPr lang="en-US" altLang="en-US" dirty="0">
                <a:latin typeface="Courier New" pitchFamily="49" charset="0"/>
              </a:rPr>
              <a:t>,  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en-US" dirty="0">
                <a:latin typeface="Courier New" pitchFamily="49" charset="0"/>
              </a:rPr>
              <a:t> = </a:t>
            </a:r>
            <a:r>
              <a:rPr lang="en-US" altLang="en-US" b="1" dirty="0">
                <a:solidFill>
                  <a:schemeClr val="accent3"/>
                </a:solidFill>
                <a:latin typeface="Courier New" pitchFamily="49" charset="0"/>
              </a:rPr>
              <a:t>6.78</a:t>
            </a:r>
            <a:r>
              <a:rPr lang="en-US" altLang="en-US" dirty="0">
                <a:latin typeface="Courier New" pitchFamily="49" charset="0"/>
              </a:rPr>
              <a:t>);</a:t>
            </a:r>
          </a:p>
          <a:p>
            <a:pPr lvl="1" eaLnBrk="1" hangingPunct="1">
              <a:defRPr/>
            </a:pPr>
            <a:r>
              <a:rPr lang="en-US" altLang="en-US" dirty="0"/>
              <a:t>Provides default values for last two arguments</a:t>
            </a:r>
          </a:p>
          <a:p>
            <a:pPr lvl="1" eaLnBrk="1" hangingPunct="1">
              <a:defRPr/>
            </a:pPr>
            <a:r>
              <a:rPr lang="en-US" altLang="en-US" dirty="0"/>
              <a:t>Following function calls are valid: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dirty="0">
                <a:latin typeface="Courier New" pitchFamily="49" charset="0"/>
              </a:rPr>
              <a:t>example(7, 2, 9.3) // </a:t>
            </a:r>
            <a:r>
              <a:rPr lang="en-US" altLang="en-US" b="1" dirty="0">
                <a:latin typeface="Courier New" pitchFamily="49" charset="0"/>
              </a:rPr>
              <a:t>no defaults used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dirty="0">
                <a:latin typeface="Courier New" pitchFamily="49" charset="0"/>
              </a:rPr>
              <a:t>example(7, 2) // same as example(7, 2, </a:t>
            </a:r>
            <a:r>
              <a:rPr lang="en-US" altLang="en-US" b="1" dirty="0">
                <a:solidFill>
                  <a:schemeClr val="accent3"/>
                </a:solidFill>
                <a:latin typeface="Courier New" pitchFamily="49" charset="0"/>
              </a:rPr>
              <a:t>6.78</a:t>
            </a:r>
            <a:r>
              <a:rPr lang="en-US" altLang="en-US" dirty="0">
                <a:latin typeface="Courier New" pitchFamily="49" charset="0"/>
              </a:rPr>
              <a:t>)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dirty="0">
                <a:latin typeface="Courier New" pitchFamily="49" charset="0"/>
              </a:rPr>
              <a:t>example(7) 	// same as example(7, </a:t>
            </a:r>
            <a:r>
              <a:rPr lang="en-US" altLang="en-US" b="1" dirty="0">
                <a:solidFill>
                  <a:srgbClr val="7030A0"/>
                </a:solidFill>
                <a:latin typeface="Courier New" pitchFamily="49" charset="0"/>
              </a:rPr>
              <a:t>5</a:t>
            </a:r>
            <a:r>
              <a:rPr lang="en-US" altLang="en-US" dirty="0">
                <a:latin typeface="Courier New" pitchFamily="49" charset="0"/>
              </a:rPr>
              <a:t>,</a:t>
            </a:r>
            <a:r>
              <a:rPr lang="en-US" altLang="en-US" b="1" dirty="0">
                <a:solidFill>
                  <a:schemeClr val="accent3"/>
                </a:solidFill>
                <a:latin typeface="Courier New" pitchFamily="49" charset="0"/>
              </a:rPr>
              <a:t> 6.78</a:t>
            </a:r>
            <a:r>
              <a:rPr lang="en-US" altLang="en-US" dirty="0">
                <a:latin typeface="Courier New" pitchFamily="49" charset="0"/>
              </a:rPr>
              <a:t>)</a:t>
            </a:r>
          </a:p>
          <a:p>
            <a:pPr lvl="2" eaLnBrk="1" hangingPunct="1">
              <a:buFontTx/>
              <a:buNone/>
              <a:defRPr/>
            </a:pPr>
            <a:endParaRPr lang="en-US" altLang="en-US" dirty="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1" y="762000"/>
            <a:ext cx="7024687" cy="8382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Arguments</a:t>
            </a:r>
          </a:p>
        </p:txBody>
      </p:sp>
      <p:sp>
        <p:nvSpPr>
          <p:cNvPr id="5" name="Freeform 4"/>
          <p:cNvSpPr/>
          <p:nvPr/>
        </p:nvSpPr>
        <p:spPr>
          <a:xfrm>
            <a:off x="7239000" y="3276600"/>
            <a:ext cx="1143000" cy="1828800"/>
          </a:xfrm>
          <a:custGeom>
            <a:avLst/>
            <a:gdLst>
              <a:gd name="connsiteX0" fmla="*/ 0 w 3159520"/>
              <a:gd name="connsiteY0" fmla="*/ 431157 h 2457665"/>
              <a:gd name="connsiteX1" fmla="*/ 284205 w 3159520"/>
              <a:gd name="connsiteY1" fmla="*/ 134595 h 2457665"/>
              <a:gd name="connsiteX2" fmla="*/ 864973 w 3159520"/>
              <a:gd name="connsiteY2" fmla="*/ 48097 h 2457665"/>
              <a:gd name="connsiteX3" fmla="*/ 1952367 w 3159520"/>
              <a:gd name="connsiteY3" fmla="*/ 11027 h 2457665"/>
              <a:gd name="connsiteX4" fmla="*/ 2743200 w 3159520"/>
              <a:gd name="connsiteY4" fmla="*/ 245805 h 2457665"/>
              <a:gd name="connsiteX5" fmla="*/ 3138616 w 3159520"/>
              <a:gd name="connsiteY5" fmla="*/ 950140 h 2457665"/>
              <a:gd name="connsiteX6" fmla="*/ 2125362 w 3159520"/>
              <a:gd name="connsiteY6" fmla="*/ 1765686 h 2457665"/>
              <a:gd name="connsiteX7" fmla="*/ 2014151 w 3159520"/>
              <a:gd name="connsiteY7" fmla="*/ 2284670 h 2457665"/>
              <a:gd name="connsiteX8" fmla="*/ 1878227 w 3159520"/>
              <a:gd name="connsiteY8" fmla="*/ 2457665 h 2457665"/>
              <a:gd name="connsiteX9" fmla="*/ 1878227 w 3159520"/>
              <a:gd name="connsiteY9" fmla="*/ 2457665 h 245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9520" h="2457665">
                <a:moveTo>
                  <a:pt x="0" y="431157"/>
                </a:moveTo>
                <a:cubicBezTo>
                  <a:pt x="70021" y="314797"/>
                  <a:pt x="140043" y="198438"/>
                  <a:pt x="284205" y="134595"/>
                </a:cubicBezTo>
                <a:cubicBezTo>
                  <a:pt x="428367" y="70752"/>
                  <a:pt x="586946" y="68692"/>
                  <a:pt x="864973" y="48097"/>
                </a:cubicBezTo>
                <a:cubicBezTo>
                  <a:pt x="1143000" y="27502"/>
                  <a:pt x="1639329" y="-21924"/>
                  <a:pt x="1952367" y="11027"/>
                </a:cubicBezTo>
                <a:cubicBezTo>
                  <a:pt x="2265405" y="43978"/>
                  <a:pt x="2545492" y="89286"/>
                  <a:pt x="2743200" y="245805"/>
                </a:cubicBezTo>
                <a:cubicBezTo>
                  <a:pt x="2940908" y="402324"/>
                  <a:pt x="3241589" y="696827"/>
                  <a:pt x="3138616" y="950140"/>
                </a:cubicBezTo>
                <a:cubicBezTo>
                  <a:pt x="3035643" y="1203453"/>
                  <a:pt x="2312773" y="1543264"/>
                  <a:pt x="2125362" y="1765686"/>
                </a:cubicBezTo>
                <a:cubicBezTo>
                  <a:pt x="1937951" y="1988108"/>
                  <a:pt x="2055340" y="2169340"/>
                  <a:pt x="2014151" y="2284670"/>
                </a:cubicBezTo>
                <a:cubicBezTo>
                  <a:pt x="1972962" y="2400000"/>
                  <a:pt x="1878227" y="2457665"/>
                  <a:pt x="1878227" y="2457665"/>
                </a:cubicBezTo>
                <a:lnTo>
                  <a:pt x="1878227" y="2457665"/>
                </a:ln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26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486400" y="3810000"/>
            <a:ext cx="2590801" cy="1752600"/>
            <a:chOff x="5410200" y="3810000"/>
            <a:chExt cx="2514601" cy="1752600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6963335" y="4191000"/>
              <a:ext cx="961466" cy="1371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410200" y="3810000"/>
              <a:ext cx="2514600" cy="381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7724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57400"/>
            <a:ext cx="7620000" cy="43434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Function overloading</a:t>
            </a:r>
            <a:r>
              <a:rPr lang="en-US" altLang="en-US" dirty="0"/>
              <a:t>: using same function name for more than one function</a:t>
            </a:r>
          </a:p>
          <a:p>
            <a:pPr lvl="1" eaLnBrk="1" hangingPunct="1"/>
            <a:r>
              <a:rPr lang="en-US" altLang="en-US" dirty="0"/>
              <a:t>Compiler must be able to determine which function to use based on data types of parameters (not data type of return value)</a:t>
            </a:r>
          </a:p>
          <a:p>
            <a:pPr eaLnBrk="1" hangingPunct="1"/>
            <a:r>
              <a:rPr lang="en-US" altLang="en-US" dirty="0"/>
              <a:t>Each function must be written separately</a:t>
            </a:r>
          </a:p>
          <a:p>
            <a:pPr lvl="1" eaLnBrk="1" hangingPunct="1"/>
            <a:r>
              <a:rPr lang="en-US" altLang="en-US" dirty="0"/>
              <a:t>Each exists as a separate entity</a:t>
            </a:r>
          </a:p>
          <a:p>
            <a:pPr eaLnBrk="1" hangingPunct="1"/>
            <a:r>
              <a:rPr lang="en-US" altLang="en-US" dirty="0"/>
              <a:t>Use of same name does not require code to be similar</a:t>
            </a:r>
          </a:p>
          <a:p>
            <a:pPr lvl="1" eaLnBrk="1" hangingPunct="1"/>
            <a:r>
              <a:rPr lang="en-US" altLang="en-US" dirty="0"/>
              <a:t>Good programming practice: functions with the same name perform similar operations 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7024687" cy="11430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Function Names (Overloading)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27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80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18488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Example: two functions named </a:t>
            </a:r>
            <a:r>
              <a:rPr lang="en-US" altLang="en-US" sz="2000" b="1" dirty="0" err="1">
                <a:latin typeface="Courier New" pitchFamily="49" charset="0"/>
              </a:rPr>
              <a:t>cdabs</a:t>
            </a:r>
            <a:r>
              <a:rPr lang="en-US" altLang="en-US" sz="2000" b="1" dirty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>
                <a:latin typeface="Courier New" pitchFamily="49" charset="0"/>
              </a:rPr>
              <a:t>void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cdabs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 err="1">
                <a:solidFill>
                  <a:schemeClr val="accent3"/>
                </a:solidFill>
                <a:latin typeface="Courier New" pitchFamily="49" charset="0"/>
              </a:rPr>
              <a:t>int</a:t>
            </a:r>
            <a:r>
              <a:rPr lang="en-US" altLang="en-US" sz="1600" b="1" dirty="0">
                <a:solidFill>
                  <a:schemeClr val="accent3"/>
                </a:solidFill>
                <a:latin typeface="Courier New" pitchFamily="49" charset="0"/>
              </a:rPr>
              <a:t> x</a:t>
            </a:r>
            <a:r>
              <a:rPr lang="en-US" altLang="en-US" sz="1600" b="1" dirty="0">
                <a:latin typeface="Courier New" pitchFamily="49" charset="0"/>
              </a:rPr>
              <a:t>) //compute and display the abs. value of integer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>
                <a:latin typeface="Courier New" pitchFamily="49" charset="0"/>
              </a:rPr>
              <a:t>   if ( x &lt; 0 )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>
                <a:latin typeface="Courier New" pitchFamily="49" charset="0"/>
              </a:rPr>
              <a:t>      x = -x;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>
                <a:latin typeface="Courier New" pitchFamily="49" charset="0"/>
              </a:rPr>
              <a:t>   </a:t>
            </a:r>
            <a:r>
              <a:rPr lang="en-US" altLang="en-US" sz="1600" b="1" dirty="0" err="1">
                <a:latin typeface="Courier New" pitchFamily="49" charset="0"/>
              </a:rPr>
              <a:t>cout</a:t>
            </a:r>
            <a:r>
              <a:rPr lang="en-US" altLang="en-US" sz="1600" b="1" dirty="0">
                <a:latin typeface="Courier New" pitchFamily="49" charset="0"/>
              </a:rPr>
              <a:t> &lt;&lt; "The absolute value of the integer is " &lt;&lt; x &lt;&lt; </a:t>
            </a:r>
            <a:r>
              <a:rPr lang="en-US" altLang="en-US" sz="1600" b="1" dirty="0" err="1">
                <a:latin typeface="Courier New" pitchFamily="49" charset="0"/>
              </a:rPr>
              <a:t>endl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altLang="en-US" sz="16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>
                <a:latin typeface="Courier New" pitchFamily="49" charset="0"/>
              </a:rPr>
              <a:t>void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cdabs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>
                <a:solidFill>
                  <a:schemeClr val="accent3"/>
                </a:solidFill>
                <a:latin typeface="Courier New" pitchFamily="49" charset="0"/>
              </a:rPr>
              <a:t>float x</a:t>
            </a:r>
            <a:r>
              <a:rPr lang="en-US" altLang="en-US" sz="1600" b="1" dirty="0">
                <a:latin typeface="Courier New" pitchFamily="49" charset="0"/>
              </a:rPr>
              <a:t>) //compute and display the abs. value of float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>
                <a:latin typeface="Courier New" pitchFamily="49" charset="0"/>
              </a:rPr>
              <a:t>   if ( x &lt; 0 )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>
                <a:latin typeface="Courier New" pitchFamily="49" charset="0"/>
              </a:rPr>
              <a:t>      x = -x;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>
                <a:latin typeface="Courier New" pitchFamily="49" charset="0"/>
              </a:rPr>
              <a:t>   </a:t>
            </a:r>
            <a:r>
              <a:rPr lang="en-US" altLang="en-US" sz="1600" b="1" dirty="0" err="1">
                <a:latin typeface="Courier New" pitchFamily="49" charset="0"/>
              </a:rPr>
              <a:t>cout</a:t>
            </a:r>
            <a:r>
              <a:rPr lang="en-US" altLang="en-US" sz="1600" b="1" dirty="0">
                <a:latin typeface="Courier New" pitchFamily="49" charset="0"/>
              </a:rPr>
              <a:t> &lt;&lt; "The absolute value of the float is " &lt;&lt; x &lt;&lt; </a:t>
            </a:r>
            <a:r>
              <a:rPr lang="en-US" altLang="en-US" sz="1600" b="1" dirty="0" err="1">
                <a:latin typeface="Courier New" pitchFamily="49" charset="0"/>
              </a:rPr>
              <a:t>endl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000" b="1" dirty="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85800"/>
            <a:ext cx="7024687" cy="11430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Function Names (Overloading) (cont'd.)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28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78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362200"/>
            <a:ext cx="7315200" cy="3508375"/>
          </a:xfrm>
        </p:spPr>
        <p:txBody>
          <a:bodyPr/>
          <a:lstStyle/>
          <a:p>
            <a:pPr eaLnBrk="1" hangingPunct="1"/>
            <a:r>
              <a:rPr lang="en-US" altLang="en-US" dirty="0"/>
              <a:t>Function call: </a:t>
            </a:r>
            <a:r>
              <a:rPr lang="en-US" altLang="en-US" b="1" dirty="0" err="1">
                <a:latin typeface="Courier New" pitchFamily="49" charset="0"/>
              </a:rPr>
              <a:t>cdabs</a:t>
            </a:r>
            <a:r>
              <a:rPr lang="en-US" altLang="en-US" b="1" dirty="0">
                <a:latin typeface="Courier New" pitchFamily="49" charset="0"/>
              </a:rPr>
              <a:t>(10)</a:t>
            </a:r>
            <a:r>
              <a:rPr lang="en-US" altLang="en-US" dirty="0">
                <a:latin typeface="Courier New" pitchFamily="49" charset="0"/>
              </a:rPr>
              <a:t>;</a:t>
            </a:r>
          </a:p>
          <a:p>
            <a:pPr lvl="1" eaLnBrk="1" hangingPunct="1"/>
            <a:r>
              <a:rPr lang="en-US" altLang="en-US" dirty="0"/>
              <a:t>Causes compiler to use the function named </a:t>
            </a:r>
            <a:r>
              <a:rPr lang="en-US" altLang="en-US" b="1" dirty="0" err="1">
                <a:latin typeface="Courier New" pitchFamily="49" charset="0"/>
              </a:rPr>
              <a:t>cdabs</a:t>
            </a:r>
            <a:r>
              <a:rPr lang="en-US" altLang="en-US" b="1" dirty="0">
                <a:latin typeface="Courier New" pitchFamily="49" charset="0"/>
              </a:rPr>
              <a:t>()</a:t>
            </a:r>
            <a:r>
              <a:rPr lang="en-US" altLang="en-US" dirty="0"/>
              <a:t> that </a:t>
            </a:r>
            <a:r>
              <a:rPr lang="en-US" altLang="en-US" b="1" dirty="0"/>
              <a:t>expects and integer argument</a:t>
            </a:r>
          </a:p>
          <a:p>
            <a:pPr eaLnBrk="1" hangingPunct="1"/>
            <a:r>
              <a:rPr lang="en-US" altLang="en-US" dirty="0"/>
              <a:t>Function call: </a:t>
            </a:r>
            <a:r>
              <a:rPr lang="en-US" altLang="en-US" b="1" dirty="0" err="1">
                <a:latin typeface="Courier New" pitchFamily="49" charset="0"/>
              </a:rPr>
              <a:t>cdabs</a:t>
            </a:r>
            <a:r>
              <a:rPr lang="en-US" altLang="en-US" b="1" dirty="0">
                <a:latin typeface="Courier New" pitchFamily="49" charset="0"/>
              </a:rPr>
              <a:t>(6.28)</a:t>
            </a:r>
            <a:r>
              <a:rPr lang="en-US" altLang="en-US" dirty="0">
                <a:latin typeface="Courier New" pitchFamily="49" charset="0"/>
              </a:rPr>
              <a:t>;</a:t>
            </a:r>
          </a:p>
          <a:p>
            <a:pPr lvl="1" eaLnBrk="1" hangingPunct="1"/>
            <a:r>
              <a:rPr lang="en-US" altLang="en-US" dirty="0"/>
              <a:t>Causes compiler to use the function named </a:t>
            </a:r>
            <a:r>
              <a:rPr lang="en-US" altLang="en-US" b="1" dirty="0" err="1">
                <a:latin typeface="Courier New" pitchFamily="49" charset="0"/>
              </a:rPr>
              <a:t>cdabs</a:t>
            </a:r>
            <a:r>
              <a:rPr lang="en-US" altLang="en-US" b="1" dirty="0">
                <a:latin typeface="Courier New" pitchFamily="49" charset="0"/>
              </a:rPr>
              <a:t>()</a:t>
            </a:r>
            <a:r>
              <a:rPr lang="en-US" altLang="en-US" dirty="0"/>
              <a:t> that </a:t>
            </a:r>
            <a:r>
              <a:rPr lang="en-US" altLang="en-US" b="1" dirty="0"/>
              <a:t>expects a double-precision argument</a:t>
            </a:r>
          </a:p>
          <a:p>
            <a:pPr eaLnBrk="1" hangingPunct="1"/>
            <a:r>
              <a:rPr lang="en-US" altLang="en-US" dirty="0"/>
              <a:t>Major use of overloaded functions</a:t>
            </a:r>
          </a:p>
          <a:p>
            <a:pPr lvl="1" eaLnBrk="1" hangingPunct="1"/>
            <a:r>
              <a:rPr lang="en-US" altLang="en-US" dirty="0"/>
              <a:t>Constructor functions</a:t>
            </a: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7024687" cy="11430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Function Names (Overloading) (cont'd.)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29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315200" cy="44958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At the end of this chapter, you should be able to: </a:t>
            </a:r>
          </a:p>
          <a:p>
            <a:pPr lvl="1" eaLnBrk="1" hangingPunct="1"/>
            <a:r>
              <a:rPr lang="en-MY" altLang="en-US" sz="2600" dirty="0">
                <a:solidFill>
                  <a:srgbClr val="FF0000"/>
                </a:solidFill>
              </a:rPr>
              <a:t>design and implement functions</a:t>
            </a:r>
          </a:p>
          <a:p>
            <a:pPr lvl="1" eaLnBrk="1" hangingPunct="1"/>
            <a:r>
              <a:rPr lang="en-MY" altLang="en-US" sz="2800" dirty="0">
                <a:solidFill>
                  <a:srgbClr val="FF0000"/>
                </a:solidFill>
              </a:rPr>
              <a:t>become familiar with the concept of </a:t>
            </a:r>
            <a:r>
              <a:rPr lang="en-MY" altLang="en-US" sz="2800" b="1" dirty="0">
                <a:solidFill>
                  <a:srgbClr val="FF0000"/>
                </a:solidFill>
              </a:rPr>
              <a:t>parameter</a:t>
            </a:r>
            <a:r>
              <a:rPr lang="en-MY" altLang="en-US" sz="2800" dirty="0">
                <a:solidFill>
                  <a:srgbClr val="FF0000"/>
                </a:solidFill>
              </a:rPr>
              <a:t> passing</a:t>
            </a:r>
          </a:p>
          <a:p>
            <a:pPr lvl="1" eaLnBrk="1" hangingPunct="1"/>
            <a:r>
              <a:rPr lang="en-MY" altLang="en-US" sz="2800" dirty="0">
                <a:solidFill>
                  <a:srgbClr val="FF0000"/>
                </a:solidFill>
              </a:rPr>
              <a:t>appreciate the importance of function comments</a:t>
            </a:r>
          </a:p>
          <a:p>
            <a:pPr lvl="1" eaLnBrk="1" hangingPunct="1"/>
            <a:r>
              <a:rPr lang="en-MY" altLang="en-US" sz="2800" dirty="0">
                <a:solidFill>
                  <a:srgbClr val="FF0000"/>
                </a:solidFill>
              </a:rPr>
              <a:t>develop strategies for </a:t>
            </a:r>
            <a:r>
              <a:rPr lang="en-MY" altLang="en-US" sz="2800" b="1" dirty="0">
                <a:solidFill>
                  <a:srgbClr val="FF0000"/>
                </a:solidFill>
              </a:rPr>
              <a:t>decomposing complex tasks into simpler ones</a:t>
            </a:r>
          </a:p>
          <a:p>
            <a:pPr lvl="1" eaLnBrk="1" hangingPunct="1"/>
            <a:endParaRPr lang="en-US" altLang="en-US" sz="2800" b="1" dirty="0">
              <a:solidFill>
                <a:srgbClr val="C00000"/>
              </a:solidFill>
            </a:endParaRPr>
          </a:p>
          <a:p>
            <a:pPr lvl="1" eaLnBrk="1" hangingPunct="1"/>
            <a:endParaRPr lang="en-US" altLang="en-US" sz="3200" b="1" dirty="0">
              <a:solidFill>
                <a:srgbClr val="C00000"/>
              </a:solidFill>
            </a:endParaRP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6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7620000" cy="4343400"/>
          </a:xfrm>
        </p:spPr>
        <p:txBody>
          <a:bodyPr/>
          <a:lstStyle/>
          <a:p>
            <a:pPr eaLnBrk="1" hangingPunct="1"/>
            <a:r>
              <a:rPr lang="en-US" altLang="en-US" dirty="0"/>
              <a:t>Most high-level languages require each function to be coded separately</a:t>
            </a:r>
          </a:p>
          <a:p>
            <a:pPr lvl="1" eaLnBrk="1" hangingPunct="1"/>
            <a:r>
              <a:rPr lang="en-US" altLang="en-US" dirty="0"/>
              <a:t>Can lead to a profusion of names</a:t>
            </a:r>
          </a:p>
          <a:p>
            <a:pPr eaLnBrk="1" hangingPunct="1"/>
            <a:r>
              <a:rPr lang="en-US" altLang="en-US" dirty="0"/>
              <a:t>Example: functions to find the absolute value</a:t>
            </a:r>
          </a:p>
          <a:p>
            <a:pPr lvl="1" eaLnBrk="1" hangingPunct="1"/>
            <a:r>
              <a:rPr lang="en-US" altLang="en-US" dirty="0"/>
              <a:t>Three separate functions and </a:t>
            </a:r>
            <a:r>
              <a:rPr lang="en-US" altLang="en-US" dirty="0">
                <a:solidFill>
                  <a:srgbClr val="FF0000"/>
                </a:solidFill>
              </a:rPr>
              <a:t>prototypes</a:t>
            </a:r>
            <a:r>
              <a:rPr lang="en-US" altLang="en-US" dirty="0"/>
              <a:t> required</a:t>
            </a:r>
          </a:p>
          <a:p>
            <a:pPr lvl="3" eaLnBrk="1" hangingPunct="1"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void abs (</a:t>
            </a:r>
            <a:r>
              <a:rPr lang="en-US" altLang="en-US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lvl="3" eaLnBrk="1" hangingPunct="1"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en-US" altLang="en-US" dirty="0" err="1">
                <a:solidFill>
                  <a:srgbClr val="FF0000"/>
                </a:solidFill>
                <a:latin typeface="Courier New" pitchFamily="49" charset="0"/>
              </a:rPr>
              <a:t>fabs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 (float);</a:t>
            </a:r>
          </a:p>
          <a:p>
            <a:pPr lvl="3" eaLnBrk="1" hangingPunct="1"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void dabs (double);</a:t>
            </a:r>
          </a:p>
          <a:p>
            <a:pPr eaLnBrk="1" hangingPunct="1"/>
            <a:r>
              <a:rPr lang="en-US" altLang="en-US" dirty="0"/>
              <a:t>Each </a:t>
            </a:r>
            <a:r>
              <a:rPr lang="en-US" altLang="en-US" dirty="0">
                <a:solidFill>
                  <a:srgbClr val="FF0000"/>
                </a:solidFill>
              </a:rPr>
              <a:t>function performs</a:t>
            </a:r>
            <a:r>
              <a:rPr lang="en-US" altLang="en-US" dirty="0"/>
              <a:t> the </a:t>
            </a:r>
            <a:r>
              <a:rPr lang="en-US" altLang="en-US" dirty="0">
                <a:solidFill>
                  <a:srgbClr val="FF0000"/>
                </a:solidFill>
              </a:rPr>
              <a:t>same operation</a:t>
            </a:r>
          </a:p>
          <a:p>
            <a:pPr lvl="1" eaLnBrk="1" hangingPunct="1"/>
            <a:r>
              <a:rPr lang="en-US" altLang="en-US" dirty="0"/>
              <a:t>Only </a:t>
            </a:r>
            <a:r>
              <a:rPr lang="en-US" altLang="en-US" dirty="0">
                <a:solidFill>
                  <a:srgbClr val="FF0000"/>
                </a:solidFill>
              </a:rPr>
              <a:t>difference</a:t>
            </a:r>
            <a:r>
              <a:rPr lang="en-US" altLang="en-US" dirty="0"/>
              <a:t> is </a:t>
            </a:r>
            <a:r>
              <a:rPr lang="en-US" altLang="en-US" dirty="0">
                <a:solidFill>
                  <a:srgbClr val="FF0000"/>
                </a:solidFill>
              </a:rPr>
              <a:t>data type handled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45886"/>
            <a:ext cx="7024687" cy="8778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Templates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30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907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Example of function template: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itchFamily="49" charset="0"/>
              </a:rPr>
              <a:t>template &lt;class T&gt;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itchFamily="49" charset="0"/>
              </a:rPr>
              <a:t>void </a:t>
            </a:r>
            <a:r>
              <a:rPr lang="en-US" altLang="en-US" dirty="0" err="1">
                <a:latin typeface="Courier New" pitchFamily="49" charset="0"/>
              </a:rPr>
              <a:t>showabs</a:t>
            </a:r>
            <a:r>
              <a:rPr lang="en-US" altLang="en-US" dirty="0">
                <a:latin typeface="Courier New" pitchFamily="49" charset="0"/>
              </a:rPr>
              <a:t>(T number)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itchFamily="49" charset="0"/>
              </a:rPr>
              <a:t>   if (number &lt; 0)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itchFamily="49" charset="0"/>
              </a:rPr>
              <a:t>      number = -number;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itchFamily="49" charset="0"/>
              </a:rPr>
              <a:t>   </a:t>
            </a:r>
            <a:r>
              <a:rPr lang="en-US" altLang="en-US" dirty="0" err="1">
                <a:latin typeface="Courier New" pitchFamily="49" charset="0"/>
              </a:rPr>
              <a:t>cout</a:t>
            </a:r>
            <a:r>
              <a:rPr lang="en-US" altLang="en-US" dirty="0">
                <a:latin typeface="Courier New" pitchFamily="49" charset="0"/>
              </a:rPr>
              <a:t> &lt;&lt; "The absolute value of the number "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itchFamily="49" charset="0"/>
              </a:rPr>
              <a:t>           &lt;&lt; " is " &lt;&lt; number &lt;&lt; </a:t>
            </a:r>
            <a:r>
              <a:rPr lang="en-US" altLang="en-US" dirty="0" err="1">
                <a:latin typeface="Courier New" pitchFamily="49" charset="0"/>
              </a:rPr>
              <a:t>endl</a:t>
            </a:r>
            <a:r>
              <a:rPr lang="en-US" altLang="en-US" dirty="0">
                <a:latin typeface="Courier New" pitchFamily="49" charset="0"/>
              </a:rPr>
              <a:t>;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itchFamily="49" charset="0"/>
              </a:rPr>
              <a:t>   return;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Template allows for one function instead of three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represents</a:t>
            </a:r>
            <a:r>
              <a:rPr lang="en-US" altLang="en-US" dirty="0"/>
              <a:t> a </a:t>
            </a:r>
            <a:r>
              <a:rPr lang="en-US" altLang="en-US" dirty="0">
                <a:solidFill>
                  <a:srgbClr val="FF0000"/>
                </a:solidFill>
              </a:rPr>
              <a:t>general data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replaced by an actual data type</a:t>
            </a:r>
            <a:r>
              <a:rPr lang="en-US" altLang="en-US" dirty="0"/>
              <a:t> when compiler encounters a function call 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0"/>
            <a:ext cx="7024687" cy="7620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Templates (cont'd.)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31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430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05000"/>
            <a:ext cx="7467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Example (cont'd.):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</a:rPr>
              <a:t> main()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itchFamily="49" charset="0"/>
              </a:rPr>
              <a:t>{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 num1 </a:t>
            </a:r>
            <a:r>
              <a:rPr lang="en-US" altLang="en-US" dirty="0">
                <a:latin typeface="Courier New" pitchFamily="49" charset="0"/>
              </a:rPr>
              <a:t>= -4;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float num2 </a:t>
            </a:r>
            <a:r>
              <a:rPr lang="en-US" altLang="en-US" dirty="0">
                <a:latin typeface="Courier New" pitchFamily="49" charset="0"/>
              </a:rPr>
              <a:t>= -4.23F;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double num3</a:t>
            </a:r>
            <a:r>
              <a:rPr lang="en-US" altLang="en-US" dirty="0">
                <a:latin typeface="Courier New" pitchFamily="49" charset="0"/>
              </a:rPr>
              <a:t> = -4.23456;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 err="1">
                <a:solidFill>
                  <a:srgbClr val="FF0000"/>
                </a:solidFill>
                <a:latin typeface="Courier New" pitchFamily="49" charset="0"/>
              </a:rPr>
              <a:t>showabs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(num1);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 err="1">
                <a:solidFill>
                  <a:srgbClr val="FF0000"/>
                </a:solidFill>
                <a:latin typeface="Courier New" pitchFamily="49" charset="0"/>
              </a:rPr>
              <a:t>showabs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(num2);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 err="1">
                <a:solidFill>
                  <a:srgbClr val="FF0000"/>
                </a:solidFill>
                <a:latin typeface="Courier New" pitchFamily="49" charset="0"/>
              </a:rPr>
              <a:t>showabs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(num3);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itchFamily="49" charset="0"/>
              </a:rPr>
              <a:t>return 0;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Output from above program: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itchFamily="49" charset="0"/>
              </a:rPr>
              <a:t>The absolute value of the number is 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4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itchFamily="49" charset="0"/>
              </a:rPr>
              <a:t>The absolute value of the number is 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4.23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itchFamily="49" charset="0"/>
              </a:rPr>
              <a:t>The absolute value of the number is 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4.23456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85800"/>
            <a:ext cx="7024687" cy="9144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Templates (cont'd.)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76600" y="2252662"/>
            <a:ext cx="2667000" cy="338138"/>
            <a:chOff x="3149600" y="2252662"/>
            <a:chExt cx="2667000" cy="338138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3149600" y="2421731"/>
              <a:ext cx="838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51" name="TextBox 3"/>
            <p:cNvSpPr txBox="1">
              <a:spLocks noChangeArrowheads="1"/>
            </p:cNvSpPr>
            <p:nvPr/>
          </p:nvSpPr>
          <p:spPr bwMode="auto">
            <a:xfrm>
              <a:off x="3987800" y="2252662"/>
              <a:ext cx="1828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>
                  <a:solidFill>
                    <a:schemeClr val="tx2"/>
                  </a:solidFill>
                  <a:latin typeface="Candar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>
                  <a:solidFill>
                    <a:schemeClr val="tx2"/>
                  </a:solidFill>
                  <a:latin typeface="Candar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>
                  <a:solidFill>
                    <a:schemeClr val="tx2"/>
                  </a:solidFill>
                  <a:latin typeface="Candar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>
                  <a:solidFill>
                    <a:schemeClr val="tx2"/>
                  </a:solidFill>
                  <a:latin typeface="Candar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Arial" charset="0"/>
                </a:rPr>
                <a:t>Calling function</a:t>
              </a:r>
              <a:endParaRPr lang="en-MY" altLang="en-US" sz="1600" b="1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23900" y="3627438"/>
            <a:ext cx="1104900" cy="639762"/>
            <a:chOff x="647700" y="3581400"/>
            <a:chExt cx="1104900" cy="639762"/>
          </a:xfrm>
        </p:grpSpPr>
        <p:sp>
          <p:nvSpPr>
            <p:cNvPr id="57352" name="TextBox 9"/>
            <p:cNvSpPr txBox="1">
              <a:spLocks noChangeArrowheads="1"/>
            </p:cNvSpPr>
            <p:nvPr/>
          </p:nvSpPr>
          <p:spPr bwMode="auto">
            <a:xfrm>
              <a:off x="647700" y="3581400"/>
              <a:ext cx="10287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>
                  <a:solidFill>
                    <a:schemeClr val="tx2"/>
                  </a:solidFill>
                  <a:latin typeface="Candar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>
                  <a:solidFill>
                    <a:schemeClr val="tx2"/>
                  </a:solidFill>
                  <a:latin typeface="Candar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>
                  <a:solidFill>
                    <a:schemeClr val="tx2"/>
                  </a:solidFill>
                  <a:latin typeface="Candar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>
                  <a:solidFill>
                    <a:schemeClr val="tx2"/>
                  </a:solidFill>
                  <a:latin typeface="Candar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Arial" charset="0"/>
                </a:rPr>
                <a:t>Called function</a:t>
              </a:r>
              <a:endParaRPr lang="en-MY" altLang="en-US" sz="1600" b="1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" name="Right Brace 4"/>
            <p:cNvSpPr/>
            <p:nvPr/>
          </p:nvSpPr>
          <p:spPr>
            <a:xfrm flipH="1">
              <a:off x="1600200" y="3581400"/>
              <a:ext cx="152400" cy="63976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MY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29000" y="4328886"/>
            <a:ext cx="3698875" cy="395514"/>
            <a:chOff x="3429000" y="4252686"/>
            <a:chExt cx="3698875" cy="395514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3450771" y="4252686"/>
              <a:ext cx="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429000" y="449580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56" name="TextBox 17"/>
            <p:cNvSpPr txBox="1">
              <a:spLocks noChangeArrowheads="1"/>
            </p:cNvSpPr>
            <p:nvPr/>
          </p:nvSpPr>
          <p:spPr bwMode="auto">
            <a:xfrm>
              <a:off x="4343400" y="4310062"/>
              <a:ext cx="27844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>
                  <a:solidFill>
                    <a:schemeClr val="tx2"/>
                  </a:solidFill>
                  <a:latin typeface="Candar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>
                  <a:solidFill>
                    <a:schemeClr val="tx2"/>
                  </a:solidFill>
                  <a:latin typeface="Candar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>
                  <a:solidFill>
                    <a:schemeClr val="tx2"/>
                  </a:solidFill>
                  <a:latin typeface="Candar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>
                  <a:solidFill>
                    <a:schemeClr val="tx2"/>
                  </a:solidFill>
                  <a:latin typeface="Candar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Arial" charset="0"/>
                </a:rPr>
                <a:t>Pass by value arguments</a:t>
              </a:r>
              <a:endParaRPr lang="en-MY" altLang="en-US" sz="1600" b="1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16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32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959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871538" y="2133600"/>
            <a:ext cx="7408862" cy="3276600"/>
          </a:xfrm>
        </p:spPr>
        <p:txBody>
          <a:bodyPr/>
          <a:lstStyle/>
          <a:p>
            <a:pPr eaLnBrk="1" hangingPunct="1"/>
            <a:r>
              <a:rPr lang="en-US" altLang="en-US" dirty="0"/>
              <a:t>Passing data to a function: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Called function receives</a:t>
            </a:r>
            <a:r>
              <a:rPr lang="en-US" altLang="en-US" dirty="0"/>
              <a:t> only </a:t>
            </a:r>
            <a:r>
              <a:rPr lang="en-US" altLang="en-US" dirty="0">
                <a:solidFill>
                  <a:srgbClr val="FF0000"/>
                </a:solidFill>
              </a:rPr>
              <a:t>a copy of data</a:t>
            </a:r>
            <a:r>
              <a:rPr lang="en-US" altLang="en-US" dirty="0"/>
              <a:t> sent to it</a:t>
            </a:r>
          </a:p>
          <a:p>
            <a:pPr lvl="1" eaLnBrk="1" hangingPunct="1"/>
            <a:r>
              <a:rPr lang="en-US" altLang="en-US" dirty="0"/>
              <a:t>Protects against unintended change</a:t>
            </a:r>
          </a:p>
          <a:p>
            <a:pPr lvl="1" eaLnBrk="1" hangingPunct="1"/>
            <a:r>
              <a:rPr lang="en-US" altLang="en-US" dirty="0"/>
              <a:t>Passed arguments called </a:t>
            </a:r>
            <a:r>
              <a:rPr lang="en-US" altLang="en-US" b="1" dirty="0">
                <a:solidFill>
                  <a:srgbClr val="FF0000"/>
                </a:solidFill>
              </a:rPr>
              <a:t>pass by value</a:t>
            </a:r>
            <a:r>
              <a:rPr lang="en-US" altLang="en-US" dirty="0"/>
              <a:t> arguments</a:t>
            </a:r>
          </a:p>
          <a:p>
            <a:pPr lvl="1" eaLnBrk="1" hangingPunct="1"/>
            <a:r>
              <a:rPr lang="en-US" altLang="en-US" dirty="0"/>
              <a:t>A function can receive many values (arguments) from the calling function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913" y="685800"/>
            <a:ext cx="7024687" cy="8382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Returning a Single Value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33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56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8434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Returning data from a function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Only </a:t>
            </a:r>
            <a:r>
              <a:rPr lang="en-US" altLang="en-US" dirty="0">
                <a:solidFill>
                  <a:srgbClr val="FF0000"/>
                </a:solidFill>
              </a:rPr>
              <a:t>one value</a:t>
            </a:r>
            <a:r>
              <a:rPr lang="en-US" altLang="en-US" dirty="0"/>
              <a:t> directly </a:t>
            </a:r>
            <a:r>
              <a:rPr lang="en-US" altLang="en-US" dirty="0">
                <a:solidFill>
                  <a:srgbClr val="FF0000"/>
                </a:solidFill>
              </a:rPr>
              <a:t>returned</a:t>
            </a:r>
            <a:r>
              <a:rPr lang="en-US" altLang="en-US" dirty="0"/>
              <a:t> from function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Called </a:t>
            </a:r>
            <a:r>
              <a:rPr lang="en-US" altLang="en-US" dirty="0">
                <a:solidFill>
                  <a:srgbClr val="FF0000"/>
                </a:solidFill>
              </a:rPr>
              <a:t>function header </a:t>
            </a:r>
            <a:r>
              <a:rPr lang="en-US" altLang="en-US" dirty="0"/>
              <a:t>indicates </a:t>
            </a:r>
            <a:r>
              <a:rPr lang="en-US" altLang="en-US" dirty="0">
                <a:solidFill>
                  <a:srgbClr val="FF0000"/>
                </a:solidFill>
              </a:rPr>
              <a:t>type of data returned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Examples:</a:t>
            </a:r>
          </a:p>
          <a:p>
            <a:pPr lvl="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altLang="en-US" b="1" dirty="0">
                <a:solidFill>
                  <a:srgbClr val="C00000"/>
                </a:solidFill>
                <a:latin typeface="Courier New" pitchFamily="49" charset="0"/>
              </a:rPr>
              <a:t>void</a:t>
            </a:r>
            <a:r>
              <a:rPr lang="en-US" altLang="en-US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findMax</a:t>
            </a:r>
            <a:r>
              <a:rPr lang="en-US" altLang="en-US" b="1" dirty="0">
                <a:latin typeface="Courier New" pitchFamily="49" charset="0"/>
              </a:rPr>
              <a:t>(</a:t>
            </a:r>
            <a:r>
              <a:rPr lang="en-US" altLang="en-US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x</a:t>
            </a:r>
            <a:r>
              <a:rPr lang="en-US" altLang="en-US" dirty="0">
                <a:latin typeface="Courier New" pitchFamily="49" charset="0"/>
              </a:rPr>
              <a:t>, </a:t>
            </a:r>
            <a:r>
              <a:rPr lang="en-US" altLang="en-US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y</a:t>
            </a:r>
            <a:r>
              <a:rPr lang="en-US" altLang="en-US" dirty="0">
                <a:latin typeface="Courier New" pitchFamily="49" charset="0"/>
              </a:rPr>
              <a:t>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b="1" dirty="0" err="1">
                <a:latin typeface="Courier New" pitchFamily="49" charset="0"/>
              </a:rPr>
              <a:t>findMax</a:t>
            </a:r>
            <a:r>
              <a:rPr lang="en-US" altLang="en-US" dirty="0"/>
              <a:t> accepts </a:t>
            </a:r>
            <a:r>
              <a:rPr lang="en-US" altLang="en-US" u="sng" dirty="0">
                <a:solidFill>
                  <a:srgbClr val="FF0000"/>
                </a:solidFill>
              </a:rPr>
              <a:t>two integer parameters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C00000"/>
                </a:solidFill>
              </a:rPr>
              <a:t>returns no value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altLang="en-US" dirty="0">
              <a:solidFill>
                <a:srgbClr val="FF0000"/>
              </a:solidFill>
            </a:endParaRPr>
          </a:p>
          <a:p>
            <a:pPr lvl="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>
                <a:latin typeface="Courier New" pitchFamily="49" charset="0"/>
              </a:rPr>
              <a:t>   </a:t>
            </a:r>
            <a:r>
              <a:rPr lang="en-US" altLang="en-US" b="1" dirty="0">
                <a:solidFill>
                  <a:srgbClr val="C00000"/>
                </a:solidFill>
                <a:latin typeface="Courier New" pitchFamily="49" charset="0"/>
              </a:rPr>
              <a:t>float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</a:rPr>
              <a:t>findMax</a:t>
            </a:r>
            <a:r>
              <a:rPr lang="en-US" altLang="en-US" dirty="0">
                <a:latin typeface="Courier New" pitchFamily="49" charset="0"/>
              </a:rPr>
              <a:t> (</a:t>
            </a: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float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b="1" dirty="0">
                <a:solidFill>
                  <a:srgbClr val="C00000"/>
                </a:solidFill>
                <a:latin typeface="Courier New" pitchFamily="49" charset="0"/>
              </a:rPr>
              <a:t>x</a:t>
            </a:r>
            <a:r>
              <a:rPr lang="en-US" altLang="en-US" dirty="0">
                <a:latin typeface="Courier New" pitchFamily="49" charset="0"/>
              </a:rPr>
              <a:t>, </a:t>
            </a: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float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b="1" dirty="0">
                <a:solidFill>
                  <a:srgbClr val="C00000"/>
                </a:solidFill>
                <a:latin typeface="Courier New" pitchFamily="49" charset="0"/>
              </a:rPr>
              <a:t>y</a:t>
            </a:r>
            <a:r>
              <a:rPr lang="en-US" altLang="en-US" dirty="0">
                <a:latin typeface="Courier New" pitchFamily="49" charset="0"/>
              </a:rPr>
              <a:t>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b="1" dirty="0" err="1">
                <a:latin typeface="Courier New" pitchFamily="49" charset="0"/>
              </a:rPr>
              <a:t>findMax</a:t>
            </a:r>
            <a:r>
              <a:rPr lang="en-US" altLang="en-US" dirty="0"/>
              <a:t> accepts </a:t>
            </a:r>
            <a:r>
              <a:rPr lang="en-US" altLang="en-US" u="sng" dirty="0">
                <a:solidFill>
                  <a:srgbClr val="FF0000"/>
                </a:solidFill>
              </a:rPr>
              <a:t>two floating-point values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C00000"/>
                </a:solidFill>
              </a:rPr>
              <a:t>returns</a:t>
            </a:r>
            <a:r>
              <a:rPr lang="en-US" altLang="en-US" dirty="0"/>
              <a:t> a </a:t>
            </a:r>
            <a:r>
              <a:rPr lang="en-US" altLang="en-US" b="1" dirty="0">
                <a:solidFill>
                  <a:srgbClr val="C00000"/>
                </a:solidFill>
              </a:rPr>
              <a:t>floating-point</a:t>
            </a:r>
            <a:r>
              <a:rPr lang="en-US" altLang="en-US" dirty="0"/>
              <a:t> value</a:t>
            </a:r>
          </a:p>
          <a:p>
            <a:pPr eaLnBrk="1" hangingPunct="1">
              <a:defRPr/>
            </a:pPr>
            <a:r>
              <a:rPr lang="en-US" altLang="en-US" dirty="0"/>
              <a:t>To return a value, a function must use a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dirty="0"/>
              <a:t> statement</a:t>
            </a: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685800"/>
            <a:ext cx="7620000" cy="7620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Returning a Single Value (cont'd.)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38638" y="3124200"/>
            <a:ext cx="3890962" cy="339725"/>
            <a:chOff x="4338638" y="3241675"/>
            <a:chExt cx="3890962" cy="33972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338638" y="327660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99" name="TextBox 11"/>
            <p:cNvSpPr txBox="1">
              <a:spLocks noChangeArrowheads="1"/>
            </p:cNvSpPr>
            <p:nvPr/>
          </p:nvSpPr>
          <p:spPr bwMode="auto">
            <a:xfrm>
              <a:off x="5334000" y="3241675"/>
              <a:ext cx="28956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>
                  <a:solidFill>
                    <a:schemeClr val="tx2"/>
                  </a:solidFill>
                  <a:latin typeface="Candar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>
                  <a:solidFill>
                    <a:schemeClr val="tx2"/>
                  </a:solidFill>
                  <a:latin typeface="Candar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>
                  <a:solidFill>
                    <a:schemeClr val="tx2"/>
                  </a:solidFill>
                  <a:latin typeface="Candar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>
                  <a:solidFill>
                    <a:schemeClr val="tx2"/>
                  </a:solidFill>
                  <a:latin typeface="Candar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" charset="0"/>
                </a:rPr>
                <a:t>x and y are of type integers</a:t>
              </a:r>
              <a:endParaRPr lang="en-MY" altLang="en-US" sz="16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338638" y="3276600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248275" y="3276600"/>
              <a:ext cx="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34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479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696200" cy="6858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Returning a Single Value (cont'd.)</a:t>
            </a:r>
          </a:p>
        </p:txBody>
      </p:sp>
      <p:sp>
        <p:nvSpPr>
          <p:cNvPr id="60420" name="Content Placeholder 1"/>
          <p:cNvSpPr>
            <a:spLocks noGrp="1"/>
          </p:cNvSpPr>
          <p:nvPr>
            <p:ph idx="1"/>
          </p:nvPr>
        </p:nvSpPr>
        <p:spPr>
          <a:xfrm>
            <a:off x="533400" y="1828800"/>
            <a:ext cx="8085138" cy="42672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//Program 6.4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endParaRPr lang="en-US" alt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findMax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);// function prototype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endParaRPr lang="en-US" alt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firstnum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secnum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max ;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nEnter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number: ";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firstnum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"Great! Please enter a second number: ";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secnum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max =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findMax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firstnum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secnum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//max store result of function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nThe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maximum of the two numbers is " &lt;&lt; max &lt;&lt;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 0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endParaRPr lang="en-US" alt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endParaRPr lang="en-US" alt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endParaRPr lang="en-US" alt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endParaRPr lang="en-US" alt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endParaRPr lang="en-MY" alt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33400" y="2743200"/>
            <a:ext cx="490537" cy="4572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6" name="Oval 5"/>
          <p:cNvSpPr/>
          <p:nvPr/>
        </p:nvSpPr>
        <p:spPr>
          <a:xfrm>
            <a:off x="3471862" y="3733800"/>
            <a:ext cx="566738" cy="381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7" name="Oval 6"/>
          <p:cNvSpPr/>
          <p:nvPr/>
        </p:nvSpPr>
        <p:spPr>
          <a:xfrm>
            <a:off x="762000" y="5029200"/>
            <a:ext cx="492125" cy="3048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35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698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7024687" cy="11430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Returning a Single Value (cont'd.)</a:t>
            </a:r>
          </a:p>
        </p:txBody>
      </p:sp>
      <p:sp>
        <p:nvSpPr>
          <p:cNvPr id="61444" name="Content Placeholder 1"/>
          <p:cNvSpPr>
            <a:spLocks noGrp="1"/>
          </p:cNvSpPr>
          <p:nvPr>
            <p:ph idx="1"/>
          </p:nvPr>
        </p:nvSpPr>
        <p:spPr>
          <a:xfrm>
            <a:off x="533400" y="2362200"/>
            <a:ext cx="8034337" cy="35814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//Program 6.4 (cont’d…)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endParaRPr lang="en-US" alt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findMax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// function header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maxnum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endParaRPr lang="en-US" alt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maxnum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else 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maxnum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endParaRPr lang="en-US" alt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// returning a single value, no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result printed in main()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maxnum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endParaRPr lang="en-US" alt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endParaRPr lang="en-US" alt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endParaRPr lang="en-US" alt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endParaRPr lang="en-US" alt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 typeface="Symbol" pitchFamily="18" charset="2"/>
              <a:buNone/>
            </a:pPr>
            <a:endParaRPr lang="en-MY" alt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76263" y="2743200"/>
            <a:ext cx="490537" cy="4572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6" name="Oval 5"/>
          <p:cNvSpPr/>
          <p:nvPr/>
        </p:nvSpPr>
        <p:spPr>
          <a:xfrm>
            <a:off x="1600200" y="5257800"/>
            <a:ext cx="1066800" cy="4572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36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565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058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48068" y="1219200"/>
                <a:ext cx="6895732" cy="5162549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altLang="en-US" sz="2000" dirty="0"/>
                  <a:t>Create a function called </a:t>
                </a:r>
                <a:r>
                  <a:rPr lang="en-US" altLang="en-US" sz="2000" b="1" dirty="0" err="1"/>
                  <a:t>calcVol</a:t>
                </a:r>
                <a:r>
                  <a:rPr lang="en-US" altLang="en-US" sz="2000" b="1" dirty="0"/>
                  <a:t>()</a:t>
                </a:r>
                <a:r>
                  <a:rPr lang="en-US" altLang="en-US" sz="2000" dirty="0"/>
                  <a:t> that returns the volume of a cylinder given the following formula:</a:t>
                </a:r>
              </a:p>
              <a:p>
                <a:pPr marL="3667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en-US" sz="2400" dirty="0">
                  <a:solidFill>
                    <a:srgbClr val="FF0000"/>
                  </a:solidFill>
                </a:endParaRPr>
              </a:p>
              <a:p>
                <a:r>
                  <a:rPr lang="en-US" altLang="en-US" sz="2000" dirty="0"/>
                  <a:t>Steps:</a:t>
                </a:r>
              </a:p>
              <a:p>
                <a:pPr lvl="1"/>
                <a:r>
                  <a:rPr lang="en-US" altLang="en-US" sz="1800" dirty="0"/>
                  <a:t>Write your </a:t>
                </a:r>
                <a:r>
                  <a:rPr lang="en-US" altLang="en-US" sz="1800" b="1" dirty="0"/>
                  <a:t>main() </a:t>
                </a:r>
                <a:r>
                  <a:rPr lang="en-US" altLang="en-US" sz="1800" dirty="0"/>
                  <a:t>function</a:t>
                </a:r>
              </a:p>
              <a:p>
                <a:pPr lvl="1"/>
                <a:r>
                  <a:rPr lang="en-US" altLang="en-US" sz="1800" dirty="0"/>
                  <a:t>Get </a:t>
                </a:r>
                <a:r>
                  <a:rPr lang="en-US" altLang="en-US" sz="1800" b="1" dirty="0"/>
                  <a:t>2 inputs</a:t>
                </a:r>
                <a:r>
                  <a:rPr lang="en-US" altLang="en-US" sz="1800" dirty="0"/>
                  <a:t> from the user and set a constant value for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endParaRPr lang="en-US" altLang="en-US" sz="1800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sz="1800" dirty="0"/>
                  <a:t>Create the function </a:t>
                </a:r>
                <a:r>
                  <a:rPr lang="en-US" altLang="en-US" sz="1800" b="1" dirty="0" err="1"/>
                  <a:t>calcVol</a:t>
                </a:r>
                <a:r>
                  <a:rPr lang="en-US" altLang="en-US" sz="1800" b="1" dirty="0"/>
                  <a:t>()</a:t>
                </a:r>
              </a:p>
              <a:p>
                <a:pPr lvl="2"/>
                <a:r>
                  <a:rPr lang="en-US" altLang="en-US" sz="1600" b="1" dirty="0"/>
                  <a:t>Pass the 2 inputs </a:t>
                </a:r>
                <a:r>
                  <a:rPr lang="en-US" altLang="en-US" sz="1600" dirty="0"/>
                  <a:t>from the user </a:t>
                </a:r>
                <a:r>
                  <a:rPr lang="en-US" altLang="en-US" sz="1600" b="1" dirty="0"/>
                  <a:t>as arguments </a:t>
                </a:r>
                <a:r>
                  <a:rPr lang="en-US" altLang="en-US" sz="1600" dirty="0"/>
                  <a:t>to the function </a:t>
                </a:r>
                <a:r>
                  <a:rPr lang="en-US" altLang="en-US" sz="1600" b="1" dirty="0" err="1"/>
                  <a:t>calcVol</a:t>
                </a:r>
                <a:r>
                  <a:rPr lang="en-US" altLang="en-US" sz="1600" b="1" dirty="0"/>
                  <a:t>()</a:t>
                </a:r>
              </a:p>
              <a:p>
                <a:pPr lvl="2"/>
                <a:r>
                  <a:rPr lang="en-US" altLang="en-US" sz="1600" dirty="0"/>
                  <a:t>Calculate the value of V</a:t>
                </a:r>
              </a:p>
              <a:p>
                <a:pPr lvl="2"/>
                <a:r>
                  <a:rPr lang="en-US" altLang="en-US" sz="1600" dirty="0"/>
                  <a:t>Return the value of V from the function </a:t>
                </a:r>
                <a:r>
                  <a:rPr lang="en-US" altLang="en-US" sz="1600" b="1" dirty="0" err="1"/>
                  <a:t>calcVol</a:t>
                </a:r>
                <a:r>
                  <a:rPr lang="en-US" altLang="en-US" sz="1600" b="1" dirty="0"/>
                  <a:t>()</a:t>
                </a:r>
                <a:endParaRPr lang="en-US" altLang="en-US" sz="1600" dirty="0"/>
              </a:p>
              <a:p>
                <a:r>
                  <a:rPr lang="en-US" altLang="en-US" sz="1800" dirty="0"/>
                  <a:t>Create a new variable in </a:t>
                </a:r>
                <a:r>
                  <a:rPr lang="en-US" altLang="en-US" sz="1800" b="1" dirty="0"/>
                  <a:t>main()</a:t>
                </a:r>
              </a:p>
              <a:p>
                <a:r>
                  <a:rPr lang="en-US" altLang="en-US" sz="1800" dirty="0"/>
                  <a:t>Call the function </a:t>
                </a:r>
                <a:r>
                  <a:rPr lang="en-US" altLang="en-US" sz="1800" b="1" dirty="0" err="1"/>
                  <a:t>calcVol</a:t>
                </a:r>
                <a:r>
                  <a:rPr lang="en-US" altLang="en-US" sz="1800" b="1" dirty="0"/>
                  <a:t>(input1, input2) </a:t>
                </a:r>
                <a:r>
                  <a:rPr lang="en-US" altLang="en-US" sz="1800" dirty="0"/>
                  <a:t>and assign it to the newly created variable</a:t>
                </a:r>
                <a:endParaRPr lang="en-US" altLang="en-US" sz="1800" dirty="0"/>
              </a:p>
              <a:p>
                <a:pPr lvl="1"/>
                <a:endParaRPr lang="en-MY" altLang="en-US" dirty="0"/>
              </a:p>
            </p:txBody>
          </p:sp>
        </mc:Choice>
        <mc:Fallback>
          <p:sp>
            <p:nvSpPr>
              <p:cNvPr id="45058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068" y="1219200"/>
                <a:ext cx="6895732" cy="5162549"/>
              </a:xfrm>
              <a:blipFill>
                <a:blip r:embed="rId2"/>
                <a:stretch>
                  <a:fillRect t="-590" r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59" name="Title 2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024687" cy="5334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Exercise 6b</a:t>
            </a:r>
            <a:endParaRPr lang="en-MY" altLang="en-US" sz="36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37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844" y="3657600"/>
            <a:ext cx="1524000" cy="21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7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871538" y="1905001"/>
            <a:ext cx="7434262" cy="3886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Calling functions</a:t>
            </a:r>
            <a:r>
              <a:rPr lang="en-US" altLang="en-US" dirty="0"/>
              <a:t> associate some </a:t>
            </a:r>
            <a:r>
              <a:rPr lang="en-US" altLang="en-US" dirty="0">
                <a:solidFill>
                  <a:srgbClr val="FF0000"/>
                </a:solidFill>
              </a:rPr>
              <a:t>overhead (excessive usage of memory)</a:t>
            </a:r>
          </a:p>
          <a:p>
            <a:pPr lvl="1" eaLnBrk="1" hangingPunct="1"/>
            <a:r>
              <a:rPr lang="en-US" altLang="en-US" dirty="0"/>
              <a:t>Placing arguments in reserved </a:t>
            </a:r>
            <a:r>
              <a:rPr lang="en-US" altLang="en-US" dirty="0">
                <a:solidFill>
                  <a:srgbClr val="FF0000"/>
                </a:solidFill>
              </a:rPr>
              <a:t>memory</a:t>
            </a:r>
            <a:r>
              <a:rPr lang="en-US" altLang="en-US" dirty="0"/>
              <a:t> (stack)</a:t>
            </a:r>
          </a:p>
          <a:p>
            <a:pPr lvl="1" eaLnBrk="1" hangingPunct="1"/>
            <a:r>
              <a:rPr lang="en-US" altLang="en-US" dirty="0"/>
              <a:t>Passing </a:t>
            </a:r>
            <a:r>
              <a:rPr lang="en-US" altLang="en-US" dirty="0">
                <a:solidFill>
                  <a:srgbClr val="FF0000"/>
                </a:solidFill>
              </a:rPr>
              <a:t>control </a:t>
            </a:r>
            <a:r>
              <a:rPr lang="en-US" altLang="en-US" dirty="0"/>
              <a:t>to the function</a:t>
            </a:r>
          </a:p>
          <a:p>
            <a:pPr lvl="1" eaLnBrk="1" hangingPunct="1"/>
            <a:r>
              <a:rPr lang="en-US" altLang="en-US" dirty="0"/>
              <a:t>Providing </a:t>
            </a:r>
            <a:r>
              <a:rPr lang="en-US" altLang="en-US" dirty="0">
                <a:solidFill>
                  <a:srgbClr val="FF0000"/>
                </a:solidFill>
              </a:rPr>
              <a:t>stack space</a:t>
            </a:r>
            <a:r>
              <a:rPr lang="en-US" altLang="en-US" dirty="0"/>
              <a:t> for any returned value</a:t>
            </a:r>
          </a:p>
          <a:p>
            <a:pPr lvl="1" eaLnBrk="1" hangingPunct="1"/>
            <a:r>
              <a:rPr lang="en-US" altLang="en-US" dirty="0"/>
              <a:t>Returning to </a:t>
            </a:r>
            <a:r>
              <a:rPr lang="en-US" altLang="en-US" dirty="0">
                <a:solidFill>
                  <a:srgbClr val="FF0000"/>
                </a:solidFill>
              </a:rPr>
              <a:t>correct point</a:t>
            </a:r>
            <a:r>
              <a:rPr lang="en-US" altLang="en-US" dirty="0"/>
              <a:t> in calling program</a:t>
            </a:r>
          </a:p>
          <a:p>
            <a:pPr eaLnBrk="1" hangingPunct="1"/>
            <a:r>
              <a:rPr lang="en-US" altLang="en-US" dirty="0"/>
              <a:t>Overhead is justified when function is called many times</a:t>
            </a:r>
          </a:p>
          <a:p>
            <a:pPr lvl="1" eaLnBrk="1" hangingPunct="1"/>
            <a:r>
              <a:rPr lang="en-US" altLang="en-US" b="1" dirty="0"/>
              <a:t>Better than repeating code</a:t>
            </a: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913" y="685800"/>
            <a:ext cx="7024687" cy="8016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Functions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38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5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1201"/>
            <a:ext cx="7467600" cy="3429000"/>
          </a:xfrm>
        </p:spPr>
        <p:txBody>
          <a:bodyPr/>
          <a:lstStyle/>
          <a:p>
            <a:pPr eaLnBrk="1" hangingPunct="1"/>
            <a:r>
              <a:rPr lang="en-US" altLang="en-US" dirty="0"/>
              <a:t>Overhead is not justified for small functions that are not called frequently</a:t>
            </a:r>
          </a:p>
          <a:p>
            <a:pPr lvl="1" eaLnBrk="1" hangingPunct="1"/>
            <a:r>
              <a:rPr lang="en-US" altLang="en-US" dirty="0"/>
              <a:t>Still convenient to group repeating lines of code into a common function name</a:t>
            </a:r>
          </a:p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Inline function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avoids overhead</a:t>
            </a:r>
            <a:r>
              <a:rPr lang="en-US" altLang="en-US" dirty="0"/>
              <a:t> problems </a:t>
            </a:r>
          </a:p>
          <a:p>
            <a:pPr lvl="1" eaLnBrk="1" hangingPunct="1"/>
            <a:r>
              <a:rPr lang="en-US" altLang="en-US" dirty="0"/>
              <a:t>C++ compiler instructed to place a copy of inline function code into the program wherever the function is called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7024687" cy="8382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Functions (cont'd.)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39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36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/>
          <p:cNvSpPr>
            <a:spLocks noGrp="1"/>
          </p:cNvSpPr>
          <p:nvPr>
            <p:ph idx="1"/>
          </p:nvPr>
        </p:nvSpPr>
        <p:spPr>
          <a:xfrm>
            <a:off x="3616325" y="1676400"/>
            <a:ext cx="4800600" cy="1263650"/>
          </a:xfrm>
        </p:spPr>
        <p:txBody>
          <a:bodyPr/>
          <a:lstStyle/>
          <a:p>
            <a:r>
              <a:rPr lang="en-US" altLang="en-US" dirty="0"/>
              <a:t>A function is </a:t>
            </a:r>
            <a:r>
              <a:rPr lang="en-US" altLang="en-US" b="1" dirty="0">
                <a:solidFill>
                  <a:srgbClr val="FF0000"/>
                </a:solidFill>
              </a:rPr>
              <a:t>a sequence of instructions with a name (</a:t>
            </a:r>
            <a:r>
              <a:rPr lang="en-US" altLang="en-US" b="1" dirty="0" err="1">
                <a:solidFill>
                  <a:srgbClr val="FF0000"/>
                </a:solidFill>
              </a:rPr>
              <a:t>e.g</a:t>
            </a:r>
            <a:r>
              <a:rPr lang="en-US" altLang="en-US" b="1" dirty="0">
                <a:solidFill>
                  <a:srgbClr val="FF0000"/>
                </a:solidFill>
              </a:rPr>
              <a:t>, </a:t>
            </a:r>
            <a:r>
              <a:rPr lang="en-US" altLang="en-US" b="1" dirty="0" err="1">
                <a:solidFill>
                  <a:srgbClr val="FF0000"/>
                </a:solidFill>
              </a:rPr>
              <a:t>make_pancake</a:t>
            </a:r>
            <a:r>
              <a:rPr lang="en-US" altLang="en-US" b="1" dirty="0">
                <a:solidFill>
                  <a:srgbClr val="FF0000"/>
                </a:solidFill>
              </a:rPr>
              <a:t>() )</a:t>
            </a:r>
            <a:endParaRPr lang="en-MY" altLang="en-US" b="1" dirty="0">
              <a:solidFill>
                <a:srgbClr val="FF0000"/>
              </a:solidFill>
            </a:endParaRPr>
          </a:p>
        </p:txBody>
      </p:sp>
      <p:sp>
        <p:nvSpPr>
          <p:cNvPr id="28675" name="Title 2"/>
          <p:cNvSpPr>
            <a:spLocks noGrp="1"/>
          </p:cNvSpPr>
          <p:nvPr>
            <p:ph type="title"/>
          </p:nvPr>
        </p:nvSpPr>
        <p:spPr>
          <a:xfrm>
            <a:off x="1219200" y="788194"/>
            <a:ext cx="7024687" cy="659606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Function?</a:t>
            </a:r>
            <a:endParaRPr lang="en-MY" alt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8" name="AutoShape 2" descr="Image result for programming func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MY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679" name="AutoShape 4" descr="Image result for programming functions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MY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680" name="AutoShape 6" descr="data:image/jpeg;base64,/9j/4AAQSkZJRgABAQAAAQABAAD/2wCEAAkGBxQREhMSEhIWFhUXFxgUFBUVFhkXGBYWGBkXFhccFxgYHSghGhooHBUdITEiJyorLi4uFx8zODMsOCgtLisBCgoKDg0OGhAQGywmICQsLCwsLiwsLzQ0NywsLCwsLCwsNDQsLDg3LCwsMCwsLCwsNCwsLCwsLCwvLCwsLCwsLP/AABEIAOkA2QMBEQACEQEDEQH/xAAcAAEAAgMBAQEAAAAAAAAAAAAABQYDBAcCAQj/xABHEAACAQIDBQUEBwUFBgcAAAABAgADEQQSIQUGMUFhEyJRcYEHMpGhIzRScnOxshSCksLRM0JiwfAkQ1Oiw/EVFhdjdJOz/8QAGgEBAAIDAQAAAAAAAAAAAAAAAAMEAQIFBv/EADURAAIBAwEFBAoBBAMAAAAAAAABAgMEETEFEiFBcTJRYZETIjM0QoGxwdHwoRQjUvEGJOH/2gAMAwEAAhEDEQA/AO4wBAEAQBAEAQBAEAQBAEAQBAEAQBAEAQBAEAQBAEAQBAEAQBAEAQBAEAQBAEAQCK27t6nhQM3edvcpg6nqfBest2tpO4bxwS1f7zI6lRQRp4DbVWrrZAPCxPzvJqtrTh3kCqVXyRN0apI7w9RKMopaE8ZS+JGaaEggCAIAgCAIAgCAIAgCAIAgCAIAgCAIAgCAIAgCAIBwzG7YNfH4io3/ABGRQeSISij4C/mTPXWyjC2jFd2fmw6W8y8bExYsJzLlItQty0UsYLTi1mkbSonvEbQFPD1Kxt9GrMbkgd0E6lVYgeJAPlIqUt6OSvUhuywYMRvJQpiqXLgUhVZz2b2tRAapY27xCm+nHW17GSEZkTbtIsyjPmVmRlKMpDCmK3AgcUNweHEcQRAMI3ko88wBKBDb32qUzWAUcb5Be3M6C5sCBMwBAEAQBAEAQBAEAQBAEAQBAEAQBAEArm/O3zgsOrJ/aVHFJDp3SQzFrHjYL8SJe2fbRr1sS0Sy/wAGGnh4I7duuHsznMx1LMbn4y3eLd4R4IxCyzxZbKFcE5QeWk4jmt/dJXScUfn/AHnwb4PH16bf8RqiH7VN2LIeuhseqmduhdf20ixRayia2Ntm1rmVbirk7FOimWeltsW4ziV6jehN/TJlwwWA7XCGlVvaqrBwNDlflfkcp+cmoQcYJM8/dyUqr3dFwNfbW7QrUK9NHIeoldQWIyhq9M02JAF7DjYSYrG0dg027zF85ftHYObljS7Ai4t3ez00A+172sAx1d2qLU2pNmKOio6ltGVUNIZhb7Bt6A6EXgEwBAPsAQBAEAQBAEAQBAEAQBAEAQBAEAQCo+03YNTF4QdiC1Wk4qqo4uLFWUdbG46rbnLNrXdKeTeDSfE5tsDeQ0xZjw0PTzkl1VlLQ71tCE1wOk7p441QcQ5yUgLKzd0OT4E8QPHmT0M5dGjUlUzj5FTacqVKO4nx5+Bm3o2FhdpoFZ8tRL9nVXit+I10ZTbh8LHWX1GpT1RxoXEM8GUVvZhjUayVKDr9os6H1XKbfEzEpxkdahtDc1LXu1uCKLCpiagqsNRTUEUwf8V9X+AHQyBqPJGbjak6kd2Cx9S7wcsQBAEAQBAEAQBAEAQBAEAQBAEAQBAEAQBAEA8NUAmrkjZRbI3FbOw9RxUfDUncG4dkUte1uJF+Gkki2+GSSMZLRnOq+8BxmKck/RU2KUk5AL3c1vE2vfwIHKemoW8aNusavi39vkVKlFzn4F62PVWwnHuE8k8bVYMm29rth0DIqsL2IN9PK3KV7SnCvWdOT5ZRt6LdRA/+oyofpaDAeKMGPwYD8503saT7E/Nf7Im8Fj2BvLhsaD2FS7LqyMCrr1seI14i46znXNnVt3/cXz5GSXlUCAIAgCAIAgCAIAgCAIAgCAIAgCAIAgCAIBTcZvhRwtdsNi81JhqjlSyVEPusCtyOYNxoVOpkatp6x4k6eUSmE29hatuzxNFugqLfTpe8ljGS1RskzilVjhMXWpEg5XNiDcFT3lIt4qQZ3I3eaaTJqEE5YZdtj7fFhrORdVjqxtsozbY2uKiZQb8zNdke8urN4ilz4cX+sq3lu4w3YptvuRUMZhnqHuj1JtPTS2raUlxnnpxOdHZ1xN9nHXgXD2XbsmnVfFO17KaaAaAlrFjrqbWA9T4TjXm1f6uO7COI+Ov75m1zbqhiLeX4HTJzioIAgCAIAgCAIAgCAIAgCAIAgCAIAgCAIAgFI9qu7f7Vhe2pretQuwtxamf7ReugzD7thxk1Ge68PmbwlhnDqZlqRbpSwzfoSvI61Fm/hpBMvxJbDrKkyQkcLQZ2VFF2YhR5n/KQpZeCKrNQi5PRHWtnYNaNNKS8FFvM8SfMm59ZfisLB5GrUdSbm+ZszJGIAgCAIAgCAIAgCAIAgCAIAgCAIAgCAIAgGritoUqRAeoqk62J1t428Os2jGUtFk1lOMdXg4Dv3sinhcU3YMjUan0lMIRZLnvU7A6ZTwGmjKOUuQba46lmnNSWUReHaRzR17eWSTwnGVqh1YaEzhllKbJC87g7MuzYhhovcp/ePvH0GnqfCb0I/EcPatxpSXV/Yu8snEEAQBAEAQBAEAQBAEAQBAEAQBAEAQBAEAjMbtylTuAc7DQqljYjkx4A9Cb9JLToznoiKpWhT1ZBYzbVapoD2a+CG5Pm5APwC28TL1OyiuMuJRqXsnwjwI9Vte3PU9T4nxPWXFFJYRTbbeWQW+2GD4RyRcoVdeneCn0ykzWcd5YLdjNxrJd5z7B02OgF5Vq281yPU2syf2fs+qTpTb4f6vOdVi1yO3CccallwWxap4gKPEn/ACE5tV4MTuILTiXPZ23FootPsTlUBRkYEm3EnNl1PH1M7MLOe4msaHia1/GVWTlnOWSFPeOibZs6nwKMfmgIHxmrtqq5BXNJ8zbo7VoubLWQn7OYBvIqdQekicJR1RLGcZaM2wZqbH2AIAgCAIAgCAIAgCAIAgCAIB8dgASTYDUk6ADrAIbGbxIulIGofH3U/iI19AR1lmna1J+HUrVLqnDx6EHjNoVavvvp9hLqvqL3b1JHSXqdrCGvEo1LqpPTh0NUC2kslY+wBAIzeb6pX+4YJ7X20epz/Y3vSWp2T1dtodA2OdBOJcnRgT9PhOJcGktTTM9ZQeaUWu5fQ8JXWKsl4v6iSkR8IvoeEA+IgX3e71UlT8VtNJU4S1SN41Jx0bNmnjqy+7WqDzIe/wD9gb5ayF2tJ8iVXVVczaXeCsg7zUyBzZSD8VYDpw+MhnZQSzvY6k0L2beN3PT9ZLbD2u9dnV6QQKqspzElrlgbqVGUCw5km50HPm70HJqDzjmdPcmopzWM8iYmTAgCAIAgCAIAgCAIAgHGd495cSmLrpUKuqVXCK40VAxyZcpAvltqbnXWdm1oQ9GprVksrGNaCe819DHQ3x+3Q9Ue5P7rAW+JlncZTnseXwzXzWPySNHejDtxZl+8h/Nbia4a5FSezbiPw56MkMNtGjUNkq02PgHBI8xe44fKYyVZ0akO1FrqjamSMQDxVphgVYAqRYgi4IPEEQZTaeUQ3/lagGzJnToDdfmCfnMuTawdGjtStT4YTJPC4QU+BJlWpbKerLi29UXwLzZudqeEjjs+inlrPUqVtrXFRYyl0/WeJdOYIAgCAeQxJsouRx5AeZ5eWp6SndX1KguPF9xdtbGrcPMVhd/7qbNHCgEMxzMOBtYD7o5efHrPOXN7Vrv1nw7keltbGlbr1Vl971Jrd0fSVfuU/man9JJadlkV72kT0tlIQBAEAQBAEAQBAEAQDhO/K22hi18HU/xU6bj5NO7Zewj8/qzo0PZr95kFLRKIB8ZQdCL+cGTPQxTp7lR1+6xA+ANuU13I9xBO2oz7UV5G/Q3jxK/7wN4B1BHxWxPxmPRoqz2Xby0TXR/nJIYfe9x79JT1VivyN/zmu4yrPY/+E/Nfv0JCjvbRPvLUTqVzD0yEn5c5jdl3FWeyriOmH0f5wb9DbWHfhWTxsxyH4NY85q3jUqTta0O1F+Rvqb6jUeImckB9gCAeXcDj5DmSfAAakzSdSMI70nhG8Kcqkt2KyzJTwzN73dH2Qe8fNgdPIfHlODdbWlL1aPBd/P5fueh6C02RGPrVuL7uXz/cdTbRAoAAAA4ACwE4zbbyztpJLCPUAkt3P7St92l+dWX7Tss5172l0J6WykIAgCAIAgCAIAgCAIBxL2j0Mu0a5v7/AGbnp9GifyX9Z27CWaPRsv27zArMuE4gCAIAgCAIAgyfabFfdJU+Kkqfiusw4p8iOdOE+0k+qN+htvEJa1ZiPBrP01LAn5zX0aK09n28vhx0JbZu89Z6lOmy0zndUzAEWzMFva+vHpwkFw3SpSmuSyVJbIp54Sf75F3oYZV14twLHjbw6DoNJ4+vc1K8szf4Oxb21OhHEF+TNICcQBAJPdxe/VPSmPUdof5hL9p2X1Obev110J2WymIAgCAIAgCAIAgCAIBxv2qqBtDTnQpMfPNVX8kHwnZ2f7J9fsi/bdj5/gqEvE5GYbEFu1PaW75WmpseFlGnGxa8rQm3vceeF+9SKMm88efA36VYMDYg2NmtybmJPGSZImmZJsZEAQBAEAQBANvY/wBYofjUv1rKl/7tU6MHWJ4ksCAIAgEtu5xq+a/kZ0LTsPr+DmXvtF0/JNS0VBAEAQBAEAQBAEAQBAOTe15f9qom3Gjx8bO/9fnOrs7SXyLlroyiNe2nHrrOk/AtGvgsJkRUaxKkm/iSSb9DqZHTp7sVF8jWEcJJkZWQ9l2bKQz1u+SNLGpmJvwtlEqyT9HutcXLj5/gifZw+b+5tM96lZg7BURRodM1i5NjpoCJK3mc3ngl/wCm2cybzofcJi3bs0sM3ZLUdm0sTwFhzOvlaZp1JPEeeE2ZjJvC8MmU4xs1NTTILAswuDlA0PgDqR/SbeklmKxqZ3nlLBko4kHOSy5Q2UHUEEe9mvzvNozzl5WP3UypZybAMkNhAEA29j/WKH41L9aypf8Au1TowdYniSwIB8ZrAkmwGpJ5CAeaVQOoZSCrAMpHAgi4I6WmWmnhhPJM7ucavmv5GX7TsPr+DmXvtF0/JNS0VBAEAQBAEAQBAEAQBAOX+2ND2mEPLLVHremZ09mvtLp9y3avX5HPJ1C2IAgGOph1YEFRZtG5XHW01cItNNamHFMxnCDNmVmU2Cm1iGA4XuDqLmx6zX0azvJ4MbvHKPPYMKnaDUZMljx0JOh4G/W3CY3Gp73hgYe9nwNKhhmVqTVFNh2rNbvAVGa9zbla9jIY03Fxcl3v5sjUWmm/HzPJzdm1roalYdnxBVSV1seFwrG3WY9bceOG9Lh++bMcd3uy+BvUKjdrUTMSoVDqBozZrjQeAB9ZPGT9JKOeCSJE3vNG3JTc29j/AFih+NS/WsqX/u1TowdYniSwau0doU6CZ6jWHIc2Pgo5mS0aM60tyCyzDeDn23t4KmKJX3KV9EB42Ohc8zpe3AdbXnqrHZsLfEpcZd/d0/P0InLJfNg/VcP+DS/Qs8rce1n1f1JIdlFm3Z4VvxLenZ0zb4k/GXLX2Zzbv2nyJmWSqIAgHxGBAIIIOoI1BB4WgHx3A1JA1A101JsB5km3rAPUAQBAEAQBAOc+2Ol3MK9+DVFt94If5PnOhs5+u14fcs2vafQ5lOuXSMxdQrXpsDYZhSI5EsrNr/yytUbVWL5Zx5p/+EUniafyMlbGMaqU0y2JbMSL+6NbWI4EgeZPhNpVJb6jHx/j9/cGXJ7ySN1XBJAIJHEA8POTJp6EmT1Mg8U6qtfKQbGxsb2PgeswpJ6BNPQ9zIPL0wbXANuFxe3lMOKeowmeadBVLML3bVtSb20HHh6TCgk21zMJJPJkmxk29j/WKH41L9aypf8Au1TowdYniSwcv9o2NZcXlGtkW19QAb3AHnPU7Ej/ANdtf5P6I5N/fegluxWWVlNpnmoPkbf1nYwypDa6+OPkdI3S3uw9SlTouTSdEVD2lgjZQq3V+HobGePvLKrCrJrjz4ccZ7zs21dVaSmk0tMtfQ6Juwe7W/F/6VKZtfZlO79oStHEo5YI6sVOVgrAlSOINuB6SwVSN2/s162QplIC1VKOxVSzrZHuoPeUgjhwcm9xAIupu7XL2JpsnaM7OzNnIfB/szXTJa5qDORm1vfiNQNfA7FqGqFKU6ZpfsrM6liBkU9qtK9NQysAEJ00c3GgBAUN2a4RUdaDBKeBprd2Oc4Ss7uWvT7uamwtx1uOGsAndhbOqUTVzsCGbMtjdhe5N2yrmGul7t4s2lgJaAIAgCAIBQPbEv8As2Hb/wB/L8aVVv5PnL2z/avp90WbXtvocrnZLpp18BmUrnOrq+bS4IIOltOAsJDKjvRxnnk0cMrGTwaDLULqgIWkUpqDzvfW/C9gOcxuSjPeS0WEYw08pcuBp02KtT7titKo+XJkGbTuqOfM6X4AyFNqUeGib0xx7jRcGuj5G5gQclJzVJJXM9zcNddbDgtjbh4dZNSzuxk5eLN4aJ5MGzqzIlIkD6V2JGtwXzOD4HTykdGTjGOfif1yzWDaS8TZXGKDUZmYKrCnqBlB01Ftdcw4yVVUnJt8E8G++uLfQ2qdZWJCsCRxANyPOSqSejN009D3MgQDb2P9YofjUv1rKl/7tU6MHWJ4ksHH/ak1sdof90n807uzKk4UvVfP8EE7SjXb9Issq+FJZgDw5+Mv1r2rGHDBi0/4/bVa8U28atZ/jT9RM4Qd7T7J/NZHszLqSb7vud7bEYU4U4QWEs4S7uBt0N7MRh0elha7Ij3D5TzIAuh4o1hbMtj8jOi7elUlvYX56niNoXcU9yC483+/UgFchs4JDA3DA96/jfjeWXGLWGuBxlOSeck9s7fXH0LBMXVsOVQiqLeH0gNh5SvOzoy+HyJo3VRczpPs337xWOxHYV1pZezZgyKytmUqB/eItqeQnHuYUqc9yDbfM7VO2r/0yuaixFvC73wbz04fM6ZK5GIAgCAIAgCAIBS/axSDYJSRqtZGXoSHX8mI9ZbsW1WXz+hPbv8AuI5BO4XxAEAQDE2GQhhlAzaNl7pPqtjNHTi01jUxuoxHBi9Mgn6MEKDqNRluefCa+i4xedNDG5p4Gv8AsTBUTRh2pqORpcZi/A9SPQSP0UklHXjl+eTTceEvHJhxgc/tLKGBIRBob5B7zDx94/CaVFL15LwXy5v+TEs+s14G1g6Qz5kdSuXLZVsCb3BJva/HrrrJacVvZi+GORvFccpm9Jzc29j/AFih+NS/WsqX/u1TowdYniSwc436phsUwYAjImh8p6jY0VK2af8Ak/oiGWpUv/DArZkP7p/yP9ZZuLHfj6j8y5Z3noKilJZX8lk3Y3aOKV2WtTWoNFpMe8erW1C9RfnILOM7dv0i1+xDtva9OVWCjFtJPL6406Y4lBrJlYg8QSPhNU+aMxjGpTW8srC1Pgc+P+vWSxr1I6Mq1NmWs/hx04G1g+81jyF/PhNLm9qKG6ufMm2ZsC2lcb08tLjh6Z8fDw8+BevZvtalhcYKlZsqGmy3yk2JKAXyg2HWc6jSlUk91Zwjs/8AIYuVvGKXxZ8k/wAndsNiUqqHpurqdQykMD5ETZprgzxehlmAIAgCAIAgCARu8OxkxtBqFQsqsVOZLZlKsGGUsCOVjpwJm9Oo6clJcjaEnF5Rz7aHstqrc0MQj+C1FKH+IFgfgJ0YbR/yj5fv3LUbrvRWdobqYyhfPhqhA/vUx2g8/o7kDzAlqF3Rlzx1JY1oPmQt+I5jQjw85ZTTWUS6iAIAgCAIAgCAbex/rFD8al+tZUv/AHap0YOsTxJYKXvhsSs9U1kXOuUAhdWFuPd5+l56DZF5Rp03Sm8POeOmi5/kjlF5yVEjlPQkYViCCCQRqCDYg+II1BmGk+DMNJrDIvF7JzElGsTqQxJv68fzlWdqvgJoVHFY5EVXw7IbMLeHgfIypOEoPEkTxmpaGbZvvHy/zEp3OiOrsv2r6fdEthff/dP5rJ9lr+7Lp90Z221uQXiyX2dtathSXo1Xpnicp7rW+0h7reoM69SjCp2keblTjPVH6BwLsadMuLOUUsPBiBf5zzhyzPAEAQBAEAQBAEAQDS2hsmhXFq1GnU++gYjhwJFxwHwm0ZSi8xeDKbWhWNoezTCPrTNSieNlfOuviKlzboCJahfVo6vPUmjcTXiVnaHsxxKf2NWnVH+K9NvQd4H4iWobRj8UfIljdLmis4/d/FUNa2GqIPGwdR5tTLKPjLULmlLSX2+pMqsHoyLVgeBv5SclPsGBAEA29j/WKH41L9aypf8Au1TowdYniSwZcHhWqsVTQD3mPBenVunx5Xmo0HU48ivXuFTWOZubV3OwuIQK9OzDhVU2qX8S397yII6TtUK86CxDTuOeq8085Od7wez3EYe7Ufp6f+EWqDzTn+7c9BOpRvqc+EuD/gswuIy14FQIsSDoRoQeIPWXSc8soIsRceBhpPgwag2eqklNL8RxHp8f+0oXFhGp2Xj6F60vp27bSznv/P8As3t68ThadOguEWoGIPbM5Oa4ta490k3vdTYWtbwxS/663JLgcatLaF1KblJZf07o+C8ePPUrVKtfugkX0tcga/KWHcUVFy0wUKNntFVI04Z4vC45X3P0h7Odo1sRgadXEPncs4zZVW4VyosFAGlrek4DkpPKWEXbu2/pqzpZzjHHxwm/5LNBWEAQBAEAQBAEAQBAEAQBAIzae72GxOtahTY/ay2fhb31sw4DnyHhN4VJw7LwbRk46MrG0fZhh3uaNWpSOtgbVEv1Dd4/xCWoX9WOvEmjczWvErOP9muLp/2Zp1h0bIx/dfQfxGWobRg+0mv5/BMrmL1RWNobLr4e/b0alMDizqQvh7/un0Mtwr059mSJo1Iy0Z82P9YofjUv1rIb/wB2qdGbHYcBgGrHmqDQuLXJHELf5nhy43t5Kjb73GWhpXuVD1Y6lkoUQihVFgOA/wBc+s6CWOCOa228s9zJgQCF29uthsZc1aYD2sKqd1x4a/3h0NxJ6VzUpdl8O4khVlDQ5xtz2d4mhdqNq6ce73agHVCdfQ6+AnTpX1OXCXBluFxF68CnOpBIIIINiCLEHwIPAy6TkftXB1auXs6buFzF8ilsvCxNhoOOspXj7Pz+xtCrCnL12lnv+RE7OpF61NFBLFsoUcSxBAHnfSc2u/UZ07SrCNaM2+Cy8+G6z9Obk7JfCYKjQq2zrnLW1AL1HqWvztmt6SslhHnr6uq9xOpHRsnJkqiAIAgCAIAgCAIAgCAIAgCAIAgCARGJ3YwlRw7YannDBgyrkNwcwuVtfXxm2/Ld3c8O42U5LRkqiAAAAAAWAGgAHAATU1PUAQBAEAQCI25u3h8YPpqYzWsKi91x5MOI6G46SalXqUuy/kbwqShoQG7u4zYSvUbtQ9FlAGhWpob2NtP3h10Enr3npIrhhmLhqtu5WmSF9qe9lLDEUMMlP9qA1rBVzYdWFrI1rrUK/AW8RM2lr6V70tPqVLiv6NYWpT9ne1HaFL3qiVh4VaY4a31p5TfXnfgPW7PZ9J6ZRWjeTWvEvO6ftTGLrU8PUwpR6jZVZHDrwvdgwBUaHhflKFxaehWd5F2hUdbO6nwWX54+rOjymSiAIAgCAIAgCAIAgCAIAgCAIAgCAIAgCAIAgCAIAgH5T3pNsdjP/k1//wBXl6jOUYrDOtCzoVaUd+KfD5+ZHCqZajdTWvEqVdiUZdhtfyXb2ZUc20MJyLMWv92m9S3/AC29ZybivKrVy/kdyVhSstkNQ1luuT73lPyWiR+h5qeYEAQBAEAQBAEAQBAEAQBAEAQBAEAQBAEAQBAEAQBAPyfvBhXpYisKiMhNRyA6lSRmOoBHCW4NYR3qE4unFJ8kR8kJzq/sg3fepXTF+7SoggG3vuyFMo6APcnyHPTlxWXkn23eQjQjbR1aTfglp5/TqjtMlPJiAIAgCAIAgCAIAgCAIAgCAIAgCAIAgCAIAgCAIAgGLE4ZKi5aiK6nirKGHwMAqW1/Zjs7EXPYdkxFs1BjTt5Jqg/hmym1oTxuKseCZadm4BMPSSjSXKiDKo6dfEk6k+Jmq4EdScqknKTy2bMGggCAIAgCAIAgCAIAgCAIAgCAIAgCAIAgCAIAgCAIAgCAIAgCAIAgCAIAgCAIAgCAIAgCAIAgCAIAgCAIAgCAIAgCAIAgCAIAgCAIAgCAIAgCAIAgCAIAgCAIAgCAIAgCAIAgCAIAgCAIAgCAIB//2Q=="/>
          <p:cNvSpPr>
            <a:spLocks noChangeAspect="1" noChangeArrowheads="1"/>
          </p:cNvSpPr>
          <p:nvPr/>
        </p:nvSpPr>
        <p:spPr bwMode="auto">
          <a:xfrm>
            <a:off x="155575" y="-1790700"/>
            <a:ext cx="34861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MY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681" name="AutoShape 8" descr="data:image/jpeg;base64,/9j/4AAQSkZJRgABAQAAAQABAAD/2wCEAAkGBxQREhMSEhIWFhUXFxgUFBUVFhkXGBYWGBkXFhccFxgYHSghGhooHBUdITEiJyorLi4uFx8zODMsOCgtLisBCgoKDg0OGhAQGywmICQsLCwsLiwsLzQ0NywsLCwsLCwsNDQsLDg3LCwsMCwsLCwsNCwsLCwsLCwvLCwsLCwsLP/AABEIAOkA2QMBEQACEQEDEQH/xAAcAAEAAgMBAQEAAAAAAAAAAAAABQYDBAcCAQj/xABHEAACAQIDBQUEBwUFBgcAAAABAgADEQQSIQUGMUFhEyJRcYEHMpGhIzRScnOxshSCksLRM0JiwfAkQ1Oiw/EVFhdjdJOz/8QAGgEBAAIDAQAAAAAAAAAAAAAAAAMEAQIFBv/EADURAAIBAwEFBAoBBAMAAAAAAAABAgMEETEFEiFBcTJRYZETIjM0QoGxwdHwoRQjUvEGJOH/2gAMAwEAAhEDEQA/AO4wBAEAQBAEAQBAEAQBAEAQBAEAQBAEAQBAEAQBAEAQBAEAQBAEAQBAEAQBAEAQCK27t6nhQM3edvcpg6nqfBest2tpO4bxwS1f7zI6lRQRp4DbVWrrZAPCxPzvJqtrTh3kCqVXyRN0apI7w9RKMopaE8ZS+JGaaEggCAIAgCAIAgCAIAgCAIAgCAIAgCAIAgCAIAgCAIBwzG7YNfH4io3/ABGRQeSISij4C/mTPXWyjC2jFd2fmw6W8y8bExYsJzLlItQty0UsYLTi1mkbSonvEbQFPD1Kxt9GrMbkgd0E6lVYgeJAPlIqUt6OSvUhuywYMRvJQpiqXLgUhVZz2b2tRAapY27xCm+nHW17GSEZkTbtIsyjPmVmRlKMpDCmK3AgcUNweHEcQRAMI3ko88wBKBDb32qUzWAUcb5Be3M6C5sCBMwBAEAQBAEAQBAEAQBAEAQBAEAQBAEArm/O3zgsOrJ/aVHFJDp3SQzFrHjYL8SJe2fbRr1sS0Sy/wAGGnh4I7duuHsznMx1LMbn4y3eLd4R4IxCyzxZbKFcE5QeWk4jmt/dJXScUfn/AHnwb4PH16bf8RqiH7VN2LIeuhseqmduhdf20ixRayia2Ntm1rmVbirk7FOimWeltsW4ziV6jehN/TJlwwWA7XCGlVvaqrBwNDlflfkcp+cmoQcYJM8/dyUqr3dFwNfbW7QrUK9NHIeoldQWIyhq9M02JAF7DjYSYrG0dg027zF85ftHYObljS7Ai4t3ez00A+172sAx1d2qLU2pNmKOio6ltGVUNIZhb7Bt6A6EXgEwBAPsAQBAEAQBAEAQBAEAQBAEAQBAEAQCo+03YNTF4QdiC1Wk4qqo4uLFWUdbG46rbnLNrXdKeTeDSfE5tsDeQ0xZjw0PTzkl1VlLQ71tCE1wOk7p441QcQ5yUgLKzd0OT4E8QPHmT0M5dGjUlUzj5FTacqVKO4nx5+Bm3o2FhdpoFZ8tRL9nVXit+I10ZTbh8LHWX1GpT1RxoXEM8GUVvZhjUayVKDr9os6H1XKbfEzEpxkdahtDc1LXu1uCKLCpiagqsNRTUEUwf8V9X+AHQyBqPJGbjak6kd2Cx9S7wcsQBAEAQBAEAQBAEAQBAEAQBAEAQBAEAQBAEA8NUAmrkjZRbI3FbOw9RxUfDUncG4dkUte1uJF+Gkki2+GSSMZLRnOq+8BxmKck/RU2KUk5AL3c1vE2vfwIHKemoW8aNusavi39vkVKlFzn4F62PVWwnHuE8k8bVYMm29rth0DIqsL2IN9PK3KV7SnCvWdOT5ZRt6LdRA/+oyofpaDAeKMGPwYD8503saT7E/Nf7Im8Fj2BvLhsaD2FS7LqyMCrr1seI14i46znXNnVt3/cXz5GSXlUCAIAgCAIAgCAIAgCAIAgCAIAgCAIAgCAIBTcZvhRwtdsNi81JhqjlSyVEPusCtyOYNxoVOpkatp6x4k6eUSmE29hatuzxNFugqLfTpe8ljGS1RskzilVjhMXWpEg5XNiDcFT3lIt4qQZ3I3eaaTJqEE5YZdtj7fFhrORdVjqxtsozbY2uKiZQb8zNdke8urN4ilz4cX+sq3lu4w3YptvuRUMZhnqHuj1JtPTS2raUlxnnpxOdHZ1xN9nHXgXD2XbsmnVfFO17KaaAaAlrFjrqbWA9T4TjXm1f6uO7COI+Ov75m1zbqhiLeX4HTJzioIAgCAIAgCAIAgCAIAgCAIAgCAIAgCAIAgFI9qu7f7Vhe2pretQuwtxamf7ReugzD7thxk1Ge68PmbwlhnDqZlqRbpSwzfoSvI61Fm/hpBMvxJbDrKkyQkcLQZ2VFF2YhR5n/KQpZeCKrNQi5PRHWtnYNaNNKS8FFvM8SfMm59ZfisLB5GrUdSbm+ZszJGIAgCAIAgCAIAgCAIAgCAIAgCAIAgCAIAgGritoUqRAeoqk62J1t428Os2jGUtFk1lOMdXg4Dv3sinhcU3YMjUan0lMIRZLnvU7A6ZTwGmjKOUuQba46lmnNSWUReHaRzR17eWSTwnGVqh1YaEzhllKbJC87g7MuzYhhovcp/ePvH0GnqfCb0I/EcPatxpSXV/Yu8snEEAQBAEAQBAEAQBAEAQBAEAQBAEAQBAEAjMbtylTuAc7DQqljYjkx4A9Cb9JLToznoiKpWhT1ZBYzbVapoD2a+CG5Pm5APwC28TL1OyiuMuJRqXsnwjwI9Vte3PU9T4nxPWXFFJYRTbbeWQW+2GD4RyRcoVdeneCn0ykzWcd5YLdjNxrJd5z7B02OgF5Vq281yPU2syf2fs+qTpTb4f6vOdVi1yO3CccallwWxap4gKPEn/ACE5tV4MTuILTiXPZ23FootPsTlUBRkYEm3EnNl1PH1M7MLOe4msaHia1/GVWTlnOWSFPeOibZs6nwKMfmgIHxmrtqq5BXNJ8zbo7VoubLWQn7OYBvIqdQekicJR1RLGcZaM2wZqbH2AIAgCAIAgCAIAgCAIAgCAIB8dgASTYDUk6ADrAIbGbxIulIGofH3U/iI19AR1lmna1J+HUrVLqnDx6EHjNoVavvvp9hLqvqL3b1JHSXqdrCGvEo1LqpPTh0NUC2kslY+wBAIzeb6pX+4YJ7X20epz/Y3vSWp2T1dtodA2OdBOJcnRgT9PhOJcGktTTM9ZQeaUWu5fQ8JXWKsl4v6iSkR8IvoeEA+IgX3e71UlT8VtNJU4S1SN41Jx0bNmnjqy+7WqDzIe/wD9gb5ayF2tJ8iVXVVczaXeCsg7zUyBzZSD8VYDpw+MhnZQSzvY6k0L2beN3PT9ZLbD2u9dnV6QQKqspzElrlgbqVGUCw5km50HPm70HJqDzjmdPcmopzWM8iYmTAgCAIAgCAIAgCAIAgHGd495cSmLrpUKuqVXCK40VAxyZcpAvltqbnXWdm1oQ9GprVksrGNaCe819DHQ3x+3Q9Ue5P7rAW+JlncZTnseXwzXzWPySNHejDtxZl+8h/Nbia4a5FSezbiPw56MkMNtGjUNkq02PgHBI8xe44fKYyVZ0akO1FrqjamSMQDxVphgVYAqRYgi4IPEEQZTaeUQ3/lagGzJnToDdfmCfnMuTawdGjtStT4YTJPC4QU+BJlWpbKerLi29UXwLzZudqeEjjs+inlrPUqVtrXFRYyl0/WeJdOYIAgCAeQxJsouRx5AeZ5eWp6SndX1KguPF9xdtbGrcPMVhd/7qbNHCgEMxzMOBtYD7o5efHrPOXN7Vrv1nw7keltbGlbr1Vl971Jrd0fSVfuU/man9JJadlkV72kT0tlIQBAEAQBAEAQBAEAQDhO/K22hi18HU/xU6bj5NO7Zewj8/qzo0PZr95kFLRKIB8ZQdCL+cGTPQxTp7lR1+6xA+ANuU13I9xBO2oz7UV5G/Q3jxK/7wN4B1BHxWxPxmPRoqz2Xby0TXR/nJIYfe9x79JT1VivyN/zmu4yrPY/+E/Nfv0JCjvbRPvLUTqVzD0yEn5c5jdl3FWeyriOmH0f5wb9DbWHfhWTxsxyH4NY85q3jUqTta0O1F+Rvqb6jUeImckB9gCAeXcDj5DmSfAAakzSdSMI70nhG8Kcqkt2KyzJTwzN73dH2Qe8fNgdPIfHlODdbWlL1aPBd/P5fueh6C02RGPrVuL7uXz/cdTbRAoAAAA4ACwE4zbbyztpJLCPUAkt3P7St92l+dWX7Tss5172l0J6WykIAgCAIAgCAIAgCAIBxL2j0Mu0a5v7/AGbnp9GifyX9Z27CWaPRsv27zArMuE4gCAIAgCAIAgyfabFfdJU+Kkqfiusw4p8iOdOE+0k+qN+htvEJa1ZiPBrP01LAn5zX0aK09n28vhx0JbZu89Z6lOmy0zndUzAEWzMFva+vHpwkFw3SpSmuSyVJbIp54Sf75F3oYZV14twLHjbw6DoNJ4+vc1K8szf4Oxb21OhHEF+TNICcQBAJPdxe/VPSmPUdof5hL9p2X1Obev110J2WymIAgCAIAgCAIAgCAIBxv2qqBtDTnQpMfPNVX8kHwnZ2f7J9fsi/bdj5/gqEvE5GYbEFu1PaW75WmpseFlGnGxa8rQm3vceeF+9SKMm88efA36VYMDYg2NmtybmJPGSZImmZJsZEAQBAEAQBANvY/wBYofjUv1rKl/7tU6MHWJ4ksCAIAgEtu5xq+a/kZ0LTsPr+DmXvtF0/JNS0VBAEAQBAEAQBAEAQBAOTe15f9qom3Gjx8bO/9fnOrs7SXyLlroyiNe2nHrrOk/AtGvgsJkRUaxKkm/iSSb9DqZHTp7sVF8jWEcJJkZWQ9l2bKQz1u+SNLGpmJvwtlEqyT9HutcXLj5/gifZw+b+5tM96lZg7BURRodM1i5NjpoCJK3mc3ngl/wCm2cybzofcJi3bs0sM3ZLUdm0sTwFhzOvlaZp1JPEeeE2ZjJvC8MmU4xs1NTTILAswuDlA0PgDqR/SbeklmKxqZ3nlLBko4kHOSy5Q2UHUEEe9mvzvNozzl5WP3UypZybAMkNhAEA29j/WKH41L9aypf8Au1TowdYniSwIB8ZrAkmwGpJ5CAeaVQOoZSCrAMpHAgi4I6WmWmnhhPJM7ucavmv5GX7TsPr+DmXvtF0/JNS0VBAEAQBAEAQBAEAQBAOX+2ND2mEPLLVHremZ09mvtLp9y3avX5HPJ1C2IAgGOph1YEFRZtG5XHW01cItNNamHFMxnCDNmVmU2Cm1iGA4XuDqLmx6zX0azvJ4MbvHKPPYMKnaDUZMljx0JOh4G/W3CY3Gp73hgYe9nwNKhhmVqTVFNh2rNbvAVGa9zbla9jIY03Fxcl3v5sjUWmm/HzPJzdm1roalYdnxBVSV1seFwrG3WY9bceOG9Lh++bMcd3uy+BvUKjdrUTMSoVDqBozZrjQeAB9ZPGT9JKOeCSJE3vNG3JTc29j/AFih+NS/WsqX/u1TowdYniSwau0doU6CZ6jWHIc2Pgo5mS0aM60tyCyzDeDn23t4KmKJX3KV9EB42Ohc8zpe3AdbXnqrHZsLfEpcZd/d0/P0InLJfNg/VcP+DS/Qs8rce1n1f1JIdlFm3Z4VvxLenZ0zb4k/GXLX2Zzbv2nyJmWSqIAgHxGBAIIIOoI1BB4WgHx3A1JA1A101JsB5km3rAPUAQBAEAQBAOc+2Ol3MK9+DVFt94If5PnOhs5+u14fcs2vafQ5lOuXSMxdQrXpsDYZhSI5EsrNr/yytUbVWL5Zx5p/+EUniafyMlbGMaqU0y2JbMSL+6NbWI4EgeZPhNpVJb6jHx/j9/cGXJ7ySN1XBJAIJHEA8POTJp6EmT1Mg8U6qtfKQbGxsb2PgeswpJ6BNPQ9zIPL0wbXANuFxe3lMOKeowmeadBVLML3bVtSb20HHh6TCgk21zMJJPJkmxk29j/WKH41L9aypf8Au1TowdYniSwcv9o2NZcXlGtkW19QAb3AHnPU7Ej/ANdtf5P6I5N/fegluxWWVlNpnmoPkbf1nYwypDa6+OPkdI3S3uw9SlTouTSdEVD2lgjZQq3V+HobGePvLKrCrJrjz4ccZ7zs21dVaSmk0tMtfQ6Juwe7W/F/6VKZtfZlO79oStHEo5YI6sVOVgrAlSOINuB6SwVSN2/s162QplIC1VKOxVSzrZHuoPeUgjhwcm9xAIupu7XL2JpsnaM7OzNnIfB/szXTJa5qDORm1vfiNQNfA7FqGqFKU6ZpfsrM6liBkU9qtK9NQysAEJ00c3GgBAUN2a4RUdaDBKeBprd2Oc4Ss7uWvT7uamwtx1uOGsAndhbOqUTVzsCGbMtjdhe5N2yrmGul7t4s2lgJaAIAgCAIBQPbEv8As2Hb/wB/L8aVVv5PnL2z/avp90WbXtvocrnZLpp18BmUrnOrq+bS4IIOltOAsJDKjvRxnnk0cMrGTwaDLULqgIWkUpqDzvfW/C9gOcxuSjPeS0WEYw08pcuBp02KtT7titKo+XJkGbTuqOfM6X4AyFNqUeGib0xx7jRcGuj5G5gQclJzVJJXM9zcNddbDgtjbh4dZNSzuxk5eLN4aJ5MGzqzIlIkD6V2JGtwXzOD4HTykdGTjGOfif1yzWDaS8TZXGKDUZmYKrCnqBlB01Ftdcw4yVVUnJt8E8G++uLfQ2qdZWJCsCRxANyPOSqSejN009D3MgQDb2P9YofjUv1rKl/7tU6MHWJ4ksHH/ak1sdof90n807uzKk4UvVfP8EE7SjXb9Issq+FJZgDw5+Mv1r2rGHDBi0/4/bVa8U28atZ/jT9RM4Qd7T7J/NZHszLqSb7vud7bEYU4U4QWEs4S7uBt0N7MRh0elha7Ij3D5TzIAuh4o1hbMtj8jOi7elUlvYX56niNoXcU9yC483+/UgFchs4JDA3DA96/jfjeWXGLWGuBxlOSeck9s7fXH0LBMXVsOVQiqLeH0gNh5SvOzoy+HyJo3VRczpPs337xWOxHYV1pZezZgyKytmUqB/eItqeQnHuYUqc9yDbfM7VO2r/0yuaixFvC73wbz04fM6ZK5GIAgCAIAgCAIBS/axSDYJSRqtZGXoSHX8mI9ZbsW1WXz+hPbv8AuI5BO4XxAEAQDE2GQhhlAzaNl7pPqtjNHTi01jUxuoxHBi9Mgn6MEKDqNRluefCa+i4xedNDG5p4Gv8AsTBUTRh2pqORpcZi/A9SPQSP0UklHXjl+eTTceEvHJhxgc/tLKGBIRBob5B7zDx94/CaVFL15LwXy5v+TEs+s14G1g6Qz5kdSuXLZVsCb3BJva/HrrrJacVvZi+GORvFccpm9Jzc29j/AFih+NS/WsqX/u1TowdYniSwc436phsUwYAjImh8p6jY0VK2af8Ak/oiGWpUv/DArZkP7p/yP9ZZuLHfj6j8y5Z3noKilJZX8lk3Y3aOKV2WtTWoNFpMe8erW1C9RfnILOM7dv0i1+xDtva9OVWCjFtJPL6406Y4lBrJlYg8QSPhNU+aMxjGpTW8srC1Pgc+P+vWSxr1I6Mq1NmWs/hx04G1g+81jyF/PhNLm9qKG6ufMm2ZsC2lcb08tLjh6Z8fDw8+BevZvtalhcYKlZsqGmy3yk2JKAXyg2HWc6jSlUk91Zwjs/8AIYuVvGKXxZ8k/wAndsNiUqqHpurqdQykMD5ETZprgzxehlmAIAgCAIAgCARu8OxkxtBqFQsqsVOZLZlKsGGUsCOVjpwJm9Oo6clJcjaEnF5Rz7aHstqrc0MQj+C1FKH+IFgfgJ0YbR/yj5fv3LUbrvRWdobqYyhfPhqhA/vUx2g8/o7kDzAlqF3Rlzx1JY1oPmQt+I5jQjw85ZTTWUS6iAIAgCAIAgCAbex/rFD8al+tZUv/AHap0YOsTxJYKXvhsSs9U1kXOuUAhdWFuPd5+l56DZF5Rp03Sm8POeOmi5/kjlF5yVEjlPQkYViCCCQRqCDYg+II1BmGk+DMNJrDIvF7JzElGsTqQxJv68fzlWdqvgJoVHFY5EVXw7IbMLeHgfIypOEoPEkTxmpaGbZvvHy/zEp3OiOrsv2r6fdEthff/dP5rJ9lr+7Lp90Z221uQXiyX2dtathSXo1Xpnicp7rW+0h7reoM69SjCp2keblTjPVH6BwLsadMuLOUUsPBiBf5zzhyzPAEAQBAEAQBAEAQDS2hsmhXFq1GnU++gYjhwJFxwHwm0ZSi8xeDKbWhWNoezTCPrTNSieNlfOuviKlzboCJahfVo6vPUmjcTXiVnaHsxxKf2NWnVH+K9NvQd4H4iWobRj8UfIljdLmis4/d/FUNa2GqIPGwdR5tTLKPjLULmlLSX2+pMqsHoyLVgeBv5SclPsGBAEA29j/WKH41L9aypf8Au1TowdYniSwZcHhWqsVTQD3mPBenVunx5Xmo0HU48ivXuFTWOZubV3OwuIQK9OzDhVU2qX8S397yII6TtUK86CxDTuOeq8085Od7wez3EYe7Ufp6f+EWqDzTn+7c9BOpRvqc+EuD/gswuIy14FQIsSDoRoQeIPWXSc8soIsRceBhpPgwag2eqklNL8RxHp8f+0oXFhGp2Xj6F60vp27bSznv/P8As3t68ThadOguEWoGIPbM5Oa4ta490k3vdTYWtbwxS/663JLgcatLaF1KblJZf07o+C8ePPUrVKtfugkX0tcga/KWHcUVFy0wUKNntFVI04Z4vC45X3P0h7Odo1sRgadXEPncs4zZVW4VyosFAGlrek4DkpPKWEXbu2/pqzpZzjHHxwm/5LNBWEAQBAEAQBAEAQBAEAQBAIzae72GxOtahTY/ay2fhb31sw4DnyHhN4VJw7LwbRk46MrG0fZhh3uaNWpSOtgbVEv1Dd4/xCWoX9WOvEmjczWvErOP9muLp/2Zp1h0bIx/dfQfxGWobRg+0mv5/BMrmL1RWNobLr4e/b0alMDizqQvh7/un0Mtwr059mSJo1Iy0Z82P9YofjUv1rIb/wB2qdGbHYcBgGrHmqDQuLXJHELf5nhy43t5Kjb73GWhpXuVD1Y6lkoUQihVFgOA/wBc+s6CWOCOa228s9zJgQCF29uthsZc1aYD2sKqd1x4a/3h0NxJ6VzUpdl8O4khVlDQ5xtz2d4mhdqNq6ce73agHVCdfQ6+AnTpX1OXCXBluFxF68CnOpBIIIINiCLEHwIPAy6TkftXB1auXs6buFzF8ilsvCxNhoOOspXj7Pz+xtCrCnL12lnv+RE7OpF61NFBLFsoUcSxBAHnfSc2u/UZ07SrCNaM2+Cy8+G6z9Obk7JfCYKjQq2zrnLW1AL1HqWvztmt6SslhHnr6uq9xOpHRsnJkqiAIAgCAIAgCAIAgCAIAgCAIAgCARGJ3YwlRw7YannDBgyrkNwcwuVtfXxm2/Ld3c8O42U5LRkqiAAAAAAWAGgAHAATU1PUAQBAEAQCI25u3h8YPpqYzWsKi91x5MOI6G46SalXqUuy/kbwqShoQG7u4zYSvUbtQ9FlAGhWpob2NtP3h10Enr3npIrhhmLhqtu5WmSF9qe9lLDEUMMlP9qA1rBVzYdWFrI1rrUK/AW8RM2lr6V70tPqVLiv6NYWpT9ne1HaFL3qiVh4VaY4a31p5TfXnfgPW7PZ9J6ZRWjeTWvEvO6ftTGLrU8PUwpR6jZVZHDrwvdgwBUaHhflKFxaehWd5F2hUdbO6nwWX54+rOjymSiAIAgCAIAgCAIAgCAIAgCAIAgCAIAgCAIAgCAIAgH5T3pNsdjP/k1//wBXl6jOUYrDOtCzoVaUd+KfD5+ZHCqZajdTWvEqVdiUZdhtfyXb2ZUc20MJyLMWv92m9S3/AC29ZybivKrVy/kdyVhSstkNQ1luuT73lPyWiR+h5qeYEAQBAEAQBAEAQBAEAQBAEAQBAEAQBAEAQBAEAQBAPyfvBhXpYisKiMhNRyA6lSRmOoBHCW4NYR3qE4unFJ8kR8kJzq/sg3fepXTF+7SoggG3vuyFMo6APcnyHPTlxWXkn23eQjQjbR1aTfglp5/TqjtMlPJiAIAgCAIAgCAIAgCAIAgCAIAgCAIAgCAIAgCAIAgGLE4ZKi5aiK6nirKGHwMAqW1/Zjs7EXPYdkxFs1BjTt5Jqg/hmym1oTxuKseCZadm4BMPSSjSXKiDKo6dfEk6k+Jmq4EdScqknKTy2bMGggCAIAgCAIAgCAIAgCAIAgCAIAgCAIAgCAIAgCAIAgCAIAgCAIAgCAIAgCAIAgCAIAgCAIAgCAIAgCAIAgCAIAgCAIAgCAIAgCAIAgCAIAgCAIAgCAIAgCAIAgCAIAgCAIAgCAIAgCAIAgCAIB//2Q=="/>
          <p:cNvSpPr>
            <a:spLocks noChangeAspect="1" noChangeArrowheads="1"/>
          </p:cNvSpPr>
          <p:nvPr/>
        </p:nvSpPr>
        <p:spPr bwMode="auto">
          <a:xfrm>
            <a:off x="307975" y="-1638300"/>
            <a:ext cx="34861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MY" altLang="en-US" sz="18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8682" name="Picture 10" descr="http://blogs.geelongcollege.vic.edu.au/42187/files/2015/08/function_machine-2efd4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3274219"/>
            <a:ext cx="2819400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3" name="AutoShape 12" descr="Image result for function analogy in programmin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MY" altLang="en-US" sz="18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8684" name="Picture 14" descr="http://fp.litemedia.se/img/imperative-pancak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37306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5" name="Content Placeholder 1"/>
          <p:cNvSpPr txBox="1">
            <a:spLocks/>
          </p:cNvSpPr>
          <p:nvPr/>
        </p:nvSpPr>
        <p:spPr bwMode="auto">
          <a:xfrm>
            <a:off x="1219200" y="4648200"/>
            <a:ext cx="442595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</a:defRPr>
            </a:lvl1pPr>
            <a:lvl2pPr marL="576263" indent="-2730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</a:defRPr>
            </a:lvl2pPr>
            <a:lvl3pPr marL="855663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</a:defRPr>
            </a:lvl3pPr>
            <a:lvl4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</a:defRPr>
            </a:lvl4pPr>
            <a:lvl5pPr marL="1462088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5pPr>
            <a:lvl6pPr marL="19192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6pPr>
            <a:lvl7pPr marL="23764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7pPr>
            <a:lvl8pPr marL="28336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8pPr>
            <a:lvl9pPr marL="32908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MY" altLang="en-US" dirty="0"/>
              <a:t>A function </a:t>
            </a:r>
            <a:r>
              <a:rPr lang="en-MY" altLang="en-US" b="1" dirty="0">
                <a:solidFill>
                  <a:srgbClr val="FF0000"/>
                </a:solidFill>
              </a:rPr>
              <a:t>packages a computation into a form that can be easily understood and reused</a:t>
            </a:r>
            <a:r>
              <a:rPr lang="en-MY" altLang="en-US" dirty="0"/>
              <a:t> (</a:t>
            </a:r>
            <a:r>
              <a:rPr lang="en-MY" altLang="en-US" dirty="0" err="1"/>
              <a:t>Horstmann</a:t>
            </a:r>
            <a:r>
              <a:rPr lang="en-MY" altLang="en-US" dirty="0"/>
              <a:t>, 2012)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C++ for Everyone, 2</a:t>
            </a:r>
            <a:r>
              <a:rPr lang="en-US" altLang="en-US" sz="1000" baseline="30000" dirty="0">
                <a:solidFill>
                  <a:schemeClr val="tx1"/>
                </a:solidFill>
                <a:latin typeface="Arial" charset="0"/>
              </a:rPr>
              <a:t>nd</a:t>
            </a: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 ed.</a:t>
            </a:r>
          </a:p>
        </p:txBody>
      </p:sp>
      <p:sp>
        <p:nvSpPr>
          <p:cNvPr id="16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095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6" name="Group 1"/>
          <p:cNvGrpSpPr>
            <a:grpSpLocks/>
          </p:cNvGrpSpPr>
          <p:nvPr/>
        </p:nvGrpSpPr>
        <p:grpSpPr bwMode="auto">
          <a:xfrm>
            <a:off x="909638" y="685800"/>
            <a:ext cx="7319962" cy="5378450"/>
            <a:chOff x="909381" y="1219200"/>
            <a:chExt cx="7320220" cy="5378298"/>
          </a:xfrm>
        </p:grpSpPr>
        <p:pic>
          <p:nvPicPr>
            <p:cNvPr id="6452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381" y="1219200"/>
              <a:ext cx="7320220" cy="2225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2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399" y="3352800"/>
              <a:ext cx="7315202" cy="3244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Oval 1"/>
          <p:cNvSpPr/>
          <p:nvPr/>
        </p:nvSpPr>
        <p:spPr>
          <a:xfrm>
            <a:off x="2209800" y="4953000"/>
            <a:ext cx="1524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8" name="Oval 7"/>
          <p:cNvSpPr/>
          <p:nvPr/>
        </p:nvSpPr>
        <p:spPr>
          <a:xfrm>
            <a:off x="1066800" y="1905000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9" name="Oval 8"/>
          <p:cNvSpPr/>
          <p:nvPr/>
        </p:nvSpPr>
        <p:spPr>
          <a:xfrm>
            <a:off x="1238250" y="3962400"/>
            <a:ext cx="3429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40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39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981200"/>
            <a:ext cx="6777037" cy="2667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Returning a value from a function template is identical to returning a value from a function</a:t>
            </a:r>
          </a:p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Data type </a:t>
            </a:r>
            <a:r>
              <a:rPr lang="en-US" alt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en-US" sz="2800" dirty="0"/>
              <a:t> is also </a:t>
            </a:r>
            <a:r>
              <a:rPr lang="en-US" altLang="en-US" sz="2800" dirty="0">
                <a:solidFill>
                  <a:srgbClr val="FF0000"/>
                </a:solidFill>
              </a:rPr>
              <a:t>used to declare the return type</a:t>
            </a:r>
            <a:r>
              <a:rPr lang="en-US" altLang="en-US" sz="2800" dirty="0"/>
              <a:t> of the function</a:t>
            </a: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913" y="798513"/>
            <a:ext cx="7024687" cy="7254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Templates with a Return Value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41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844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4953000" y="1295400"/>
            <a:ext cx="381000" cy="2209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3" name="Oval 2"/>
          <p:cNvSpPr/>
          <p:nvPr/>
        </p:nvSpPr>
        <p:spPr>
          <a:xfrm>
            <a:off x="1447800" y="1447800"/>
            <a:ext cx="2286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8" name="Oval 7"/>
          <p:cNvSpPr/>
          <p:nvPr/>
        </p:nvSpPr>
        <p:spPr>
          <a:xfrm>
            <a:off x="1600200" y="1828800"/>
            <a:ext cx="2286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9" name="Oval 8"/>
          <p:cNvSpPr/>
          <p:nvPr/>
        </p:nvSpPr>
        <p:spPr>
          <a:xfrm>
            <a:off x="2133600" y="3048000"/>
            <a:ext cx="685800" cy="2778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10" name="Oval 9"/>
          <p:cNvSpPr/>
          <p:nvPr/>
        </p:nvSpPr>
        <p:spPr>
          <a:xfrm>
            <a:off x="1905000" y="1447800"/>
            <a:ext cx="2286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09600"/>
            <a:ext cx="6179714" cy="588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TextBox 2"/>
          <p:cNvSpPr txBox="1">
            <a:spLocks noChangeArrowheads="1"/>
          </p:cNvSpPr>
          <p:nvPr/>
        </p:nvSpPr>
        <p:spPr bwMode="auto">
          <a:xfrm>
            <a:off x="4858657" y="1753969"/>
            <a:ext cx="289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template &amp; function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declared before main ( )</a:t>
            </a:r>
            <a:endParaRPr lang="en-MY" alt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42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371600" y="1828800"/>
            <a:ext cx="228600" cy="248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Oval 13"/>
          <p:cNvSpPr/>
          <p:nvPr/>
        </p:nvSpPr>
        <p:spPr>
          <a:xfrm>
            <a:off x="1905000" y="1809066"/>
            <a:ext cx="228600" cy="248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Oval 14"/>
          <p:cNvSpPr/>
          <p:nvPr/>
        </p:nvSpPr>
        <p:spPr>
          <a:xfrm>
            <a:off x="1524000" y="2133600"/>
            <a:ext cx="228600" cy="248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TextBox 15"/>
          <p:cNvSpPr txBox="1"/>
          <p:nvPr/>
        </p:nvSpPr>
        <p:spPr>
          <a:xfrm>
            <a:off x="2209800" y="1600200"/>
            <a:ext cx="685800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altLang="en-US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774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7" descr="Image result for functions in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31" y="2561771"/>
            <a:ext cx="3316288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85974"/>
            <a:ext cx="5638800" cy="429577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All C++ programs must contain a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main()</a:t>
            </a:r>
            <a:r>
              <a:rPr lang="en-US" altLang="en-US" b="1" dirty="0">
                <a:solidFill>
                  <a:srgbClr val="FF0000"/>
                </a:solidFill>
              </a:rPr>
              <a:t> function</a:t>
            </a:r>
          </a:p>
          <a:p>
            <a:pPr lvl="1" eaLnBrk="1" hangingPunct="1">
              <a:defRPr/>
            </a:pPr>
            <a:r>
              <a:rPr lang="en-US" altLang="en-US" dirty="0"/>
              <a:t>May also contain unlimited additional functions</a:t>
            </a:r>
          </a:p>
          <a:p>
            <a:pPr eaLnBrk="1" hangingPunct="1">
              <a:defRPr/>
            </a:pPr>
            <a:r>
              <a:rPr lang="en-US" altLang="en-US" dirty="0"/>
              <a:t>Major programming concerns when creating functions: </a:t>
            </a:r>
          </a:p>
          <a:p>
            <a:pPr marL="760413" lvl="1" indent="-457200" eaLnBrk="1" hangingPunct="1">
              <a:buClrTx/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FF0000"/>
                </a:solidFill>
              </a:rPr>
              <a:t>How</a:t>
            </a:r>
            <a:r>
              <a:rPr lang="en-US" altLang="en-US" dirty="0"/>
              <a:t> does a </a:t>
            </a:r>
            <a:r>
              <a:rPr lang="en-US" altLang="en-US" dirty="0">
                <a:solidFill>
                  <a:srgbClr val="FF0000"/>
                </a:solidFill>
              </a:rPr>
              <a:t>function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interact with other functions </a:t>
            </a:r>
            <a:r>
              <a:rPr lang="en-US" altLang="en-US" dirty="0"/>
              <a:t>(including  </a:t>
            </a:r>
            <a:r>
              <a:rPr lang="en-US" altLang="en-US" dirty="0">
                <a:latin typeface="Courier New" pitchFamily="49" charset="0"/>
              </a:rPr>
              <a:t>main</a:t>
            </a:r>
            <a:r>
              <a:rPr lang="en-US" altLang="en-US" dirty="0"/>
              <a:t>)?</a:t>
            </a:r>
          </a:p>
          <a:p>
            <a:pPr marL="760413" lvl="1" indent="-457200" eaLnBrk="1" hangingPunct="1">
              <a:buClrTx/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FF0000"/>
                </a:solidFill>
              </a:rPr>
              <a:t>Correctly passing data </a:t>
            </a:r>
            <a:r>
              <a:rPr lang="en-US" altLang="en-US" dirty="0"/>
              <a:t>to function</a:t>
            </a:r>
          </a:p>
          <a:p>
            <a:pPr marL="760413" lvl="1" indent="-457200" eaLnBrk="1" hangingPunct="1">
              <a:buClrTx/>
              <a:buFont typeface="+mj-lt"/>
              <a:buAutoNum type="arabicPeriod"/>
              <a:defRPr/>
            </a:pPr>
            <a:r>
              <a:rPr lang="en-US" altLang="en-US" dirty="0">
                <a:solidFill>
                  <a:srgbClr val="FF0000"/>
                </a:solidFill>
              </a:rPr>
              <a:t>Correctly returning values </a:t>
            </a:r>
            <a:r>
              <a:rPr lang="en-US" altLang="en-US" dirty="0"/>
              <a:t>from a function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7024687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and Parameter Declarations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6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057400"/>
            <a:ext cx="7239000" cy="3962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Function call process:  </a:t>
            </a:r>
          </a:p>
          <a:p>
            <a:pPr lvl="1" eaLnBrk="1" hangingPunct="1">
              <a:defRPr/>
            </a:pPr>
            <a:r>
              <a:rPr lang="en-US" altLang="en-US" dirty="0"/>
              <a:t>Give </a:t>
            </a:r>
            <a:r>
              <a:rPr lang="en-US" altLang="en-US" dirty="0">
                <a:solidFill>
                  <a:srgbClr val="7030A0"/>
                </a:solidFill>
              </a:rPr>
              <a:t>function name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FF0000"/>
                </a:solidFill>
              </a:rPr>
              <a:t>Pass data </a:t>
            </a:r>
            <a:r>
              <a:rPr lang="en-US" altLang="en-US" dirty="0"/>
              <a:t>to function </a:t>
            </a:r>
            <a:r>
              <a:rPr lang="en-US" altLang="en-US" dirty="0">
                <a:solidFill>
                  <a:srgbClr val="FF0000"/>
                </a:solidFill>
              </a:rPr>
              <a:t>as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</a:rPr>
              <a:t>arguments/parameters</a:t>
            </a:r>
            <a:r>
              <a:rPr lang="en-US" altLang="en-US" dirty="0"/>
              <a:t> in </a:t>
            </a:r>
            <a:r>
              <a:rPr lang="en-US" altLang="en-US" dirty="0">
                <a:solidFill>
                  <a:srgbClr val="FF0000"/>
                </a:solidFill>
              </a:rPr>
              <a:t>parentheses ()</a:t>
            </a:r>
            <a:r>
              <a:rPr lang="en-US" altLang="en-US" dirty="0"/>
              <a:t> following function name</a:t>
            </a:r>
          </a:p>
          <a:p>
            <a:pPr lvl="1" eaLnBrk="1" hangingPunct="1">
              <a:defRPr/>
            </a:pPr>
            <a:r>
              <a:rPr lang="en-US" altLang="en-US" i="1" dirty="0">
                <a:solidFill>
                  <a:schemeClr val="bg2">
                    <a:lumMod val="50000"/>
                  </a:schemeClr>
                </a:solidFill>
              </a:rPr>
              <a:t>Example: </a:t>
            </a:r>
            <a:r>
              <a:rPr lang="en-US" altLang="en-US" b="1" i="1" dirty="0" err="1">
                <a:solidFill>
                  <a:srgbClr val="7030A0"/>
                </a:solidFill>
              </a:rPr>
              <a:t>make_pancake</a:t>
            </a:r>
            <a:r>
              <a:rPr lang="en-US" altLang="en-US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i="1" dirty="0">
                <a:solidFill>
                  <a:srgbClr val="FF0000"/>
                </a:solidFill>
              </a:rPr>
              <a:t>(</a:t>
            </a:r>
            <a:r>
              <a:rPr lang="en-US" altLang="en-US" b="1" i="1" dirty="0">
                <a:solidFill>
                  <a:schemeClr val="accent6">
                    <a:lumMod val="75000"/>
                  </a:schemeClr>
                </a:solidFill>
              </a:rPr>
              <a:t>double </a:t>
            </a:r>
            <a:r>
              <a:rPr lang="en-US" altLang="en-US" b="1" i="1" dirty="0" err="1">
                <a:solidFill>
                  <a:schemeClr val="accent6">
                    <a:lumMod val="75000"/>
                  </a:schemeClr>
                </a:solidFill>
              </a:rPr>
              <a:t>amt_flour</a:t>
            </a:r>
            <a:r>
              <a:rPr lang="en-US" altLang="en-US" b="1" i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en-US" b="1" i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b="1" i="1" dirty="0" err="1">
                <a:solidFill>
                  <a:schemeClr val="accent6">
                    <a:lumMod val="75000"/>
                  </a:schemeClr>
                </a:solidFill>
              </a:rPr>
              <a:t>amt_eggs</a:t>
            </a:r>
            <a:r>
              <a:rPr lang="en-US" altLang="en-US" b="1" i="1" dirty="0">
                <a:solidFill>
                  <a:schemeClr val="accent6">
                    <a:lumMod val="75000"/>
                  </a:schemeClr>
                </a:solidFill>
              </a:rPr>
              <a:t>, double </a:t>
            </a:r>
            <a:r>
              <a:rPr lang="en-US" altLang="en-US" b="1" i="1" dirty="0" err="1">
                <a:solidFill>
                  <a:schemeClr val="accent6">
                    <a:lumMod val="75000"/>
                  </a:schemeClr>
                </a:solidFill>
              </a:rPr>
              <a:t>amt_milk</a:t>
            </a:r>
            <a:r>
              <a:rPr lang="en-US" altLang="en-US" i="1" dirty="0">
                <a:solidFill>
                  <a:srgbClr val="FF0000"/>
                </a:solidFill>
              </a:rPr>
              <a:t>)</a:t>
            </a:r>
          </a:p>
          <a:p>
            <a:pPr eaLnBrk="1" hangingPunct="1">
              <a:defRPr/>
            </a:pPr>
            <a:r>
              <a:rPr lang="en-US" altLang="en-US" dirty="0"/>
              <a:t>Only after called function receives data successfully can the data be manipulated within the function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1" y="685800"/>
            <a:ext cx="72390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and Parameter Declarations (cont'd.)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7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2800" y="4648200"/>
            <a:ext cx="2743200" cy="711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0156" y="685800"/>
            <a:ext cx="7024687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and Parameter Declarations (cont'd.)</a:t>
            </a:r>
          </a:p>
        </p:txBody>
      </p:sp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209800"/>
            <a:ext cx="5448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8200" y="4800600"/>
            <a:ext cx="74676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sz="1600" b="1" dirty="0">
                <a:solidFill>
                  <a:srgbClr val="FF0000"/>
                </a:solidFill>
              </a:rPr>
              <a:t>header line </a:t>
            </a: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pow(x,2)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				    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Symbol" pitchFamily="18" charset="2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124200" y="4114800"/>
            <a:ext cx="4262438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Symbol" pitchFamily="18" charset="2"/>
              <a:buNone/>
              <a:defRPr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arguments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(inputs/data passed to function)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660900" y="4547962"/>
            <a:ext cx="901700" cy="328838"/>
            <a:chOff x="4405313" y="4935538"/>
            <a:chExt cx="901700" cy="171450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4405313" y="4935538"/>
              <a:ext cx="471487" cy="1603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876800" y="4935538"/>
              <a:ext cx="430213" cy="1714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>
            <a:off x="2133600" y="49530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40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14525"/>
            <a:ext cx="421481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93737" y="3429000"/>
            <a:ext cx="3192463" cy="2071687"/>
            <a:chOff x="381000" y="3598863"/>
            <a:chExt cx="3192463" cy="2071687"/>
          </a:xfrm>
        </p:grpSpPr>
        <p:sp>
          <p:nvSpPr>
            <p:cNvPr id="5" name="Rectangle 4"/>
            <p:cNvSpPr/>
            <p:nvPr/>
          </p:nvSpPr>
          <p:spPr>
            <a:xfrm>
              <a:off x="381000" y="3598863"/>
              <a:ext cx="3192463" cy="13239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  <a:defRPr/>
              </a:pPr>
              <a:r>
                <a:rPr lang="en-US" altLang="en-US" sz="2000" b="1" dirty="0">
                  <a:solidFill>
                    <a:srgbClr val="C00000"/>
                  </a:solidFill>
                  <a:latin typeface="+mn-lt"/>
                </a:rPr>
                <a:t>Example: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r>
                <a:rPr lang="en-US" altLang="en-US" sz="2000" b="1" dirty="0">
                  <a:solidFill>
                    <a:srgbClr val="C00000"/>
                  </a:solidFill>
                  <a:latin typeface="+mn-lt"/>
                </a:rPr>
                <a:t>&lt;</a:t>
              </a:r>
              <a:r>
                <a:rPr lang="en-US" altLang="en-US" sz="2000" b="1" dirty="0" err="1">
                  <a:solidFill>
                    <a:srgbClr val="C00000"/>
                  </a:solidFill>
                  <a:latin typeface="+mn-lt"/>
                </a:rPr>
                <a:t>cmath</a:t>
              </a:r>
              <a:r>
                <a:rPr lang="en-US" altLang="en-US" sz="2000" b="1" dirty="0">
                  <a:solidFill>
                    <a:srgbClr val="C00000"/>
                  </a:solidFill>
                  <a:latin typeface="+mn-lt"/>
                </a:rPr>
                <a:t>&gt; function</a:t>
              </a:r>
            </a:p>
            <a:p>
              <a:pPr>
                <a:defRPr/>
              </a:pPr>
              <a:endParaRPr lang="en-US" altLang="en-US" sz="2000" b="1" dirty="0">
                <a:solidFill>
                  <a:srgbClr val="C00000"/>
                </a:solidFill>
                <a:latin typeface="+mn-lt"/>
              </a:endParaRPr>
            </a:p>
            <a:p>
              <a:pPr>
                <a:defRPr/>
              </a:pPr>
              <a:r>
                <a:rPr lang="en-US" altLang="en-US" sz="2000" b="1" dirty="0">
                  <a:solidFill>
                    <a:srgbClr val="C00000"/>
                  </a:solidFill>
                  <a:latin typeface="+mn-lt"/>
                </a:rPr>
                <a:t>              pow(2.0, 3)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1676400" y="4922838"/>
              <a:ext cx="300038" cy="334962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2322513" y="4922838"/>
              <a:ext cx="384175" cy="334962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20775" y="5313363"/>
              <a:ext cx="690563" cy="3397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+mn-lt"/>
                </a:rPr>
                <a:t>data 1</a:t>
              </a:r>
              <a:endParaRPr lang="en-MY" sz="1600" b="1" dirty="0">
                <a:latin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4600" y="5330825"/>
              <a:ext cx="712788" cy="3397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+mn-lt"/>
                </a:rPr>
                <a:t>data 2</a:t>
              </a:r>
              <a:endParaRPr lang="en-MY" sz="1600" b="1" dirty="0">
                <a:latin typeface="+mn-lt"/>
              </a:endParaRPr>
            </a:p>
          </p:txBody>
        </p: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85800"/>
            <a:ext cx="7024687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and Parameter Declarations (cont'd.)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4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589" y="685800"/>
            <a:ext cx="7024687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and Parameter Declarations (cont'd.)</a:t>
            </a:r>
          </a:p>
        </p:txBody>
      </p:sp>
      <p:grpSp>
        <p:nvGrpSpPr>
          <p:cNvPr id="33797" name="Group 2"/>
          <p:cNvGrpSpPr>
            <a:grpSpLocks/>
          </p:cNvGrpSpPr>
          <p:nvPr/>
        </p:nvGrpSpPr>
        <p:grpSpPr bwMode="auto">
          <a:xfrm>
            <a:off x="1127125" y="2057400"/>
            <a:ext cx="7342273" cy="3970337"/>
            <a:chOff x="897773" y="1591867"/>
            <a:chExt cx="7343027" cy="3970733"/>
          </a:xfrm>
        </p:grpSpPr>
        <p:pic>
          <p:nvPicPr>
            <p:cNvPr id="3381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650" y="1591867"/>
              <a:ext cx="7327150" cy="2446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773" y="3719142"/>
              <a:ext cx="7315202" cy="1843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3810000" y="3124200"/>
            <a:ext cx="3429000" cy="2286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5181600"/>
            <a:ext cx="2514600" cy="2286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0" y="3962400"/>
            <a:ext cx="1981200" cy="2286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09800" y="4381500"/>
            <a:ext cx="990600" cy="190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9800" y="4762500"/>
            <a:ext cx="990600" cy="190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0" y="5181600"/>
            <a:ext cx="1600200" cy="1905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804" name="TextBox 1"/>
          <p:cNvSpPr txBox="1">
            <a:spLocks noChangeArrowheads="1"/>
          </p:cNvSpPr>
          <p:nvPr/>
        </p:nvSpPr>
        <p:spPr bwMode="auto">
          <a:xfrm>
            <a:off x="4757057" y="3769405"/>
            <a:ext cx="3581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>
                <a:solidFill>
                  <a:schemeClr val="tx2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  <a:latin typeface="Candar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00000"/>
                </a:solidFill>
                <a:latin typeface="Cambria" pitchFamily="18" charset="0"/>
              </a:rPr>
              <a:t>What is missing here ???</a:t>
            </a:r>
            <a:endParaRPr lang="en-MY" altLang="en-US" b="1">
              <a:solidFill>
                <a:srgbClr val="C00000"/>
              </a:solidFill>
              <a:latin typeface="Cambria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81200" y="5410200"/>
            <a:ext cx="2436018" cy="738188"/>
            <a:chOff x="1905000" y="5418139"/>
            <a:chExt cx="2545556" cy="776287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905000" y="5418139"/>
              <a:ext cx="1557338" cy="3048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06" name="TextBox 5"/>
            <p:cNvSpPr txBox="1">
              <a:spLocks noChangeArrowheads="1"/>
            </p:cNvSpPr>
            <p:nvPr/>
          </p:nvSpPr>
          <p:spPr bwMode="auto">
            <a:xfrm>
              <a:off x="3388519" y="5608638"/>
              <a:ext cx="1062037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>
                  <a:solidFill>
                    <a:schemeClr val="tx2"/>
                  </a:solidFill>
                  <a:latin typeface="Candar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>
                  <a:solidFill>
                    <a:schemeClr val="tx2"/>
                  </a:solidFill>
                  <a:latin typeface="Candar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>
                  <a:solidFill>
                    <a:schemeClr val="tx2"/>
                  </a:solidFill>
                  <a:latin typeface="Candar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>
                  <a:solidFill>
                    <a:schemeClr val="tx2"/>
                  </a:solidFill>
                  <a:latin typeface="Candar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FF0000"/>
                  </a:solidFill>
                  <a:latin typeface="Cambria" pitchFamily="18" charset="0"/>
                </a:rPr>
                <a:t>function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FF0000"/>
                  </a:solidFill>
                  <a:latin typeface="Cambria" pitchFamily="18" charset="0"/>
                </a:rPr>
                <a:t>call</a:t>
              </a:r>
              <a:endParaRPr lang="en-MY" altLang="en-US" sz="1600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281363" y="4267200"/>
            <a:ext cx="1595437" cy="307975"/>
            <a:chOff x="3124200" y="4267200"/>
            <a:chExt cx="1595437" cy="307975"/>
          </a:xfrm>
        </p:grpSpPr>
        <p:sp>
          <p:nvSpPr>
            <p:cNvPr id="33807" name="TextBox 19"/>
            <p:cNvSpPr txBox="1">
              <a:spLocks noChangeArrowheads="1"/>
            </p:cNvSpPr>
            <p:nvPr/>
          </p:nvSpPr>
          <p:spPr bwMode="auto">
            <a:xfrm>
              <a:off x="3657600" y="4267200"/>
              <a:ext cx="10620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>
                  <a:solidFill>
                    <a:schemeClr val="tx2"/>
                  </a:solidFill>
                  <a:latin typeface="Candar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>
                  <a:solidFill>
                    <a:schemeClr val="tx2"/>
                  </a:solidFill>
                  <a:latin typeface="Candar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>
                  <a:solidFill>
                    <a:schemeClr val="tx2"/>
                  </a:solidFill>
                  <a:latin typeface="Candar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>
                  <a:solidFill>
                    <a:schemeClr val="tx2"/>
                  </a:solidFill>
                  <a:latin typeface="Candar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0000"/>
                  </a:solidFill>
                  <a:latin typeface="Cambria" pitchFamily="18" charset="0"/>
                </a:rPr>
                <a:t>input 1</a:t>
              </a:r>
              <a:endParaRPr lang="en-MY" altLang="en-US" sz="1400" b="1">
                <a:solidFill>
                  <a:srgbClr val="FF0000"/>
                </a:solidFill>
                <a:latin typeface="Cambria" pitchFamily="18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3124200" y="4437063"/>
              <a:ext cx="5334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271837" y="4721225"/>
            <a:ext cx="1528763" cy="307975"/>
            <a:chOff x="3009900" y="4724400"/>
            <a:chExt cx="1528763" cy="307975"/>
          </a:xfrm>
        </p:grpSpPr>
        <p:sp>
          <p:nvSpPr>
            <p:cNvPr id="33808" name="TextBox 20"/>
            <p:cNvSpPr txBox="1">
              <a:spLocks noChangeArrowheads="1"/>
            </p:cNvSpPr>
            <p:nvPr/>
          </p:nvSpPr>
          <p:spPr bwMode="auto">
            <a:xfrm>
              <a:off x="3476625" y="4724400"/>
              <a:ext cx="10620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>
                  <a:solidFill>
                    <a:schemeClr val="tx2"/>
                  </a:solidFill>
                  <a:latin typeface="Candar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>
                  <a:solidFill>
                    <a:schemeClr val="tx2"/>
                  </a:solidFill>
                  <a:latin typeface="Candar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>
                  <a:solidFill>
                    <a:schemeClr val="tx2"/>
                  </a:solidFill>
                  <a:latin typeface="Candar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>
                  <a:solidFill>
                    <a:schemeClr val="tx2"/>
                  </a:solidFill>
                  <a:latin typeface="Candar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>
                  <a:solidFill>
                    <a:schemeClr val="tx2"/>
                  </a:solidFill>
                  <a:latin typeface="Candar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0000"/>
                  </a:solidFill>
                  <a:latin typeface="Cambria" pitchFamily="18" charset="0"/>
                </a:rPr>
                <a:t>input 2</a:t>
              </a:r>
              <a:endParaRPr lang="en-MY" altLang="en-US" sz="1400" b="1">
                <a:solidFill>
                  <a:srgbClr val="FF0000"/>
                </a:solidFill>
                <a:latin typeface="Cambria" pitchFamily="18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09900" y="4895850"/>
              <a:ext cx="5334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4876800" y="0"/>
            <a:ext cx="3200400" cy="609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Wk7</a:t>
            </a:r>
          </a:p>
        </p:txBody>
      </p:sp>
      <p:sp>
        <p:nvSpPr>
          <p:cNvPr id="23" name="Footer Placeholder 3"/>
          <p:cNvSpPr txBox="1">
            <a:spLocks/>
          </p:cNvSpPr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charset="0"/>
              </a:rPr>
              <a:t>A First Book of C++ 4th Edition</a:t>
            </a:r>
          </a:p>
        </p:txBody>
      </p:sp>
      <p:sp>
        <p:nvSpPr>
          <p:cNvPr id="25" name="Slide Number Placeholder 4"/>
          <p:cNvSpPr txBox="1">
            <a:spLocks/>
          </p:cNvSpPr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Candara" pitchFamily="34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60B103-F15A-4225-A76C-1B3603C0F78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9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3831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19433</TotalTime>
  <Words>2503</Words>
  <Application>Microsoft Office PowerPoint</Application>
  <PresentationFormat>On-screen Show (4:3)</PresentationFormat>
  <Paragraphs>456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Calibri</vt:lpstr>
      <vt:lpstr>Cambria</vt:lpstr>
      <vt:lpstr>Cambria Math</vt:lpstr>
      <vt:lpstr>Candara</vt:lpstr>
      <vt:lpstr>Century Gothic</vt:lpstr>
      <vt:lpstr>Courier New</vt:lpstr>
      <vt:lpstr>Symbol</vt:lpstr>
      <vt:lpstr>Times New Roman</vt:lpstr>
      <vt:lpstr>Wingdings 2</vt:lpstr>
      <vt:lpstr>3_Default Design</vt:lpstr>
      <vt:lpstr>Austin</vt:lpstr>
      <vt:lpstr>Parameter declaration &amp; return values</vt:lpstr>
      <vt:lpstr>Objectives</vt:lpstr>
      <vt:lpstr>PowerPoint Presentation</vt:lpstr>
      <vt:lpstr>What is a Function?</vt:lpstr>
      <vt:lpstr>Function and Parameter Declarations</vt:lpstr>
      <vt:lpstr>Function and Parameter Declarations (cont'd.)</vt:lpstr>
      <vt:lpstr>Function and Parameter Declarations (cont'd.)</vt:lpstr>
      <vt:lpstr>Function and Parameter Declarations (cont'd.)</vt:lpstr>
      <vt:lpstr>Function and Parameter Declarations (cont'd.)</vt:lpstr>
      <vt:lpstr>Function and Parameter Declarations (cont'd.)</vt:lpstr>
      <vt:lpstr>Function Prototypes</vt:lpstr>
      <vt:lpstr>Function Prototypes (cont'd.)</vt:lpstr>
      <vt:lpstr>Calling a Function (Program 6.1)</vt:lpstr>
      <vt:lpstr>Calling a Function (cont'd.)</vt:lpstr>
      <vt:lpstr>Defining a Function</vt:lpstr>
      <vt:lpstr>Defining a Function (cont'd.)</vt:lpstr>
      <vt:lpstr>PowerPoint Presentation</vt:lpstr>
      <vt:lpstr>Defining a Function (cont'd.)</vt:lpstr>
      <vt:lpstr>Defining a Function (cont'd.)</vt:lpstr>
      <vt:lpstr>Function Exercise 6a</vt:lpstr>
      <vt:lpstr>Placement of Statements</vt:lpstr>
      <vt:lpstr>Placement of Statements (cont'd.)</vt:lpstr>
      <vt:lpstr>Function Stubs</vt:lpstr>
      <vt:lpstr>Example for Stub</vt:lpstr>
      <vt:lpstr>Functions with Empty Parameter Lists</vt:lpstr>
      <vt:lpstr>Default Arguments</vt:lpstr>
      <vt:lpstr>Reusing Function Names (Overloading)</vt:lpstr>
      <vt:lpstr>Reusing Function Names (Overloading) (cont'd.)</vt:lpstr>
      <vt:lpstr>Reusing Function Names (Overloading) (cont'd.)</vt:lpstr>
      <vt:lpstr>Function Templates</vt:lpstr>
      <vt:lpstr>Function Templates (cont'd.)</vt:lpstr>
      <vt:lpstr>Function Templates (cont'd.)</vt:lpstr>
      <vt:lpstr>Returning a Single Value</vt:lpstr>
      <vt:lpstr>Returning a Single Value (cont'd.)</vt:lpstr>
      <vt:lpstr>Returning a Single Value (cont'd.)</vt:lpstr>
      <vt:lpstr>Returning a Single Value (cont'd.)</vt:lpstr>
      <vt:lpstr>Function Exercise 6b</vt:lpstr>
      <vt:lpstr>Inline Functions</vt:lpstr>
      <vt:lpstr>Inline Functions (cont'd.)</vt:lpstr>
      <vt:lpstr>PowerPoint Presentation</vt:lpstr>
      <vt:lpstr>Templates with a Return Value</vt:lpstr>
      <vt:lpstr>PowerPoint Presentation</vt:lpstr>
    </vt:vector>
  </TitlesOfParts>
  <Company>Tulane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Adelman</dc:creator>
  <cp:lastModifiedBy>FRGS13-018-0259</cp:lastModifiedBy>
  <cp:revision>319</cp:revision>
  <dcterms:created xsi:type="dcterms:W3CDTF">2004-12-27T16:03:07Z</dcterms:created>
  <dcterms:modified xsi:type="dcterms:W3CDTF">2017-03-13T01:54:01Z</dcterms:modified>
</cp:coreProperties>
</file>