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1"/>
  </p:handoutMasterIdLst>
  <p:sldIdLst>
    <p:sldId id="487" r:id="rId4"/>
    <p:sldId id="490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16D"/>
    <a:srgbClr val="5D2884"/>
    <a:srgbClr val="DAA204"/>
    <a:srgbClr val="FF9900"/>
    <a:srgbClr val="A57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4660"/>
  </p:normalViewPr>
  <p:slideViewPr>
    <p:cSldViewPr>
      <p:cViewPr varScale="1">
        <p:scale>
          <a:sx n="68" d="100"/>
          <a:sy n="68" d="100"/>
        </p:scale>
        <p:origin x="1506" y="78"/>
      </p:cViewPr>
      <p:guideLst>
        <p:guide orient="horz" pos="2159"/>
        <p:guide pos="29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4AE6F-D878-4D1A-A588-2AE81FE0646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70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7 (Pt 1)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Single Dimensional Arrays</a:t>
            </a: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 </a:t>
            </a: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Array Initialization &amp; Arguments</a:t>
            </a:r>
            <a:endParaRPr lang="en-US" sz="3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3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5030"/>
            <a:ext cx="8229600" cy="3982720"/>
          </a:xfrm>
        </p:spPr>
        <p:txBody>
          <a:bodyPr rtlCol="0">
            <a:normAutofit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mbria Math" panose="02040503050406030204" pitchFamily="18" charset="0"/>
              </a:rPr>
              <a:t>Subscripts[ ]</a:t>
            </a:r>
            <a:r>
              <a:rPr lang="en-US" dirty="0">
                <a:latin typeface="Cambria Math" panose="02040503050406030204" pitchFamily="18" charset="0"/>
              </a:rPr>
              <a:t>: do not have to be integers</a:t>
            </a:r>
            <a:endParaRPr lang="en-US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Any expression that evaluates to an integer may be used as a subscript</a:t>
            </a:r>
            <a:endParaRPr lang="en-US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Subscript must be within the declared range</a:t>
            </a:r>
            <a:endParaRPr lang="en-US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Examples of valid subscripted variables (assumes </a:t>
            </a:r>
            <a:r>
              <a:rPr lang="en-US" dirty="0" err="1">
                <a:latin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</a:rPr>
              <a:t> and j are 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</a:rPr>
              <a:t>int</a:t>
            </a:r>
            <a:r>
              <a:rPr lang="en-US" dirty="0">
                <a:latin typeface="Cambria Math" panose="02040503050406030204" pitchFamily="18" charset="0"/>
              </a:rPr>
              <a:t> variables):</a:t>
            </a:r>
            <a:endParaRPr lang="en-US" dirty="0"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grade[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]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grade[2*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]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grade[j-</a:t>
            </a:r>
            <a:r>
              <a:rPr lang="en-US" b="1" dirty="0" err="1">
                <a:solidFill>
                  <a:srgbClr val="FF0000"/>
                </a:solidFill>
                <a:latin typeface="Cambria Math" panose="02040503050406030204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]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8220" y="1127760"/>
            <a:ext cx="7024370" cy="64643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102340"/>
            <a:ext cx="7358062" cy="4023823"/>
          </a:xfrm>
        </p:spPr>
        <p:txBody>
          <a:bodyPr rtlCol="0">
            <a:normAutofit fontScale="7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Individual array elements can be assigned values interactively using a </a:t>
            </a:r>
            <a:r>
              <a:rPr lang="en-US" dirty="0" err="1">
                <a:latin typeface="Courier New" panose="02070309020205020404" pitchFamily="49" charset="0"/>
              </a:rPr>
              <a:t>cin</a:t>
            </a:r>
            <a:r>
              <a:rPr lang="en-US" dirty="0"/>
              <a:t> stream object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</a:rPr>
              <a:t> &gt;&gt; grade[0];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</a:rPr>
              <a:t> &gt;&gt; grade[1] &gt;&gt; grade[2] &gt;&gt; grade[3];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</a:rPr>
              <a:t> &gt;&gt; grade[4] &gt;&gt; prices[6];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More efficient method, a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 can be used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dirty="0" err="1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NUMELS = 5;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&lt; NUMELS;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 &lt;&lt; "Enter a grade: ";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&gt;&gt; grade[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784470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and Output of Array Values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40710" y="4974590"/>
            <a:ext cx="2819400" cy="609600"/>
            <a:chOff x="3124200" y="5105400"/>
            <a:chExt cx="2819400" cy="609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124200" y="5105400"/>
              <a:ext cx="0" cy="1524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24200" y="5257800"/>
              <a:ext cx="2819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928946" y="5257800"/>
              <a:ext cx="0" cy="457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65259" y="5715000"/>
              <a:ext cx="1563687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867410" y="2206625"/>
            <a:ext cx="7408545" cy="3706495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Cambria Math" panose="02040503050406030204" pitchFamily="18" charset="0"/>
              </a:rPr>
              <a:t>Bounds checking</a:t>
            </a:r>
            <a:r>
              <a:rPr lang="en-US" altLang="en-US" sz="2800" dirty="0">
                <a:latin typeface="Cambria Math" panose="02040503050406030204" pitchFamily="18" charset="0"/>
              </a:rPr>
              <a:t>: C++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does not check </a:t>
            </a:r>
            <a:r>
              <a:rPr lang="en-US" altLang="en-US" sz="2800" dirty="0">
                <a:latin typeface="Cambria Math" panose="02040503050406030204" pitchFamily="18" charset="0"/>
              </a:rPr>
              <a:t>if value of an index is within declared bounds</a:t>
            </a:r>
            <a:endParaRPr lang="en-US" altLang="en-US" sz="2800" dirty="0">
              <a:latin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</a:rPr>
              <a:t>If an out-of-bounds index is used, C++ will not provide notification</a:t>
            </a:r>
            <a:endParaRPr lang="en-US" altLang="en-US" sz="2800" dirty="0"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</a:rPr>
              <a:t>Program will attempt to access out-of-bounds element, causing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program error</a:t>
            </a:r>
            <a:r>
              <a:rPr lang="en-US" altLang="en-US" sz="2400" dirty="0">
                <a:latin typeface="Cambria Math" panose="02040503050406030204" pitchFamily="18" charset="0"/>
              </a:rPr>
              <a:t> or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crash</a:t>
            </a:r>
            <a:endParaRPr lang="en-US" altLang="en-US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 dirty="0">
                <a:latin typeface="Cambria Math" panose="02040503050406030204" pitchFamily="18" charset="0"/>
              </a:rPr>
              <a:t>Using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symbolic constants (to define size of array)</a:t>
            </a:r>
            <a:r>
              <a:rPr lang="en-US" altLang="en-US" sz="2400" dirty="0">
                <a:latin typeface="Cambria Math" panose="02040503050406030204" pitchFamily="18" charset="0"/>
              </a:rPr>
              <a:t> helps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avoid</a:t>
            </a:r>
            <a:r>
              <a:rPr lang="en-US" altLang="en-US" sz="2400" dirty="0">
                <a:latin typeface="Cambria Math" panose="02040503050406030204" pitchFamily="18" charset="0"/>
              </a:rPr>
              <a:t> this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problem</a:t>
            </a:r>
            <a:endParaRPr lang="en-US" altLang="en-US" sz="24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/>
            <a:endParaRPr lang="en-US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655" y="1177290"/>
            <a:ext cx="8096885" cy="76454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and Output of Array Values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58085"/>
            <a:ext cx="8001000" cy="3714115"/>
          </a:xfrm>
        </p:spPr>
        <p:txBody>
          <a:bodyPr rtlCol="0">
            <a:normAutofit fontScale="9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</a:rPr>
              <a:t>cout</a:t>
            </a:r>
            <a:r>
              <a:rPr lang="en-US" dirty="0"/>
              <a:t> to display subscripted variables: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 1</a:t>
            </a:r>
            <a:endParaRPr lang="en-US" dirty="0"/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 cout &lt;&lt; </a:t>
            </a:r>
            <a:r>
              <a:rPr lang="en-US" b="1" dirty="0">
                <a:latin typeface="Courier New" panose="02070309020205020404" pitchFamily="49" charset="0"/>
              </a:rPr>
              <a:t>prices[5]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/>
              <a:t>Example 2</a:t>
            </a:r>
            <a:endParaRPr lang="en-US" dirty="0"/>
          </a:p>
          <a:p>
            <a:pPr marL="1087755" lvl="2" indent="-173355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 cout &lt;&lt; "The value of element " &lt;&lt;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</a:endParaRPr>
          </a:p>
          <a:p>
            <a:pPr marL="1087755" lvl="2" indent="-173355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      &lt;&lt; " is " &lt;&lt; </a:t>
            </a:r>
            <a:r>
              <a:rPr lang="en-US" b="1" dirty="0">
                <a:latin typeface="Courier New" panose="02070309020205020404" pitchFamily="49" charset="0"/>
              </a:rPr>
              <a:t>grade[i]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lvl="1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/>
              <a:t>Example 3</a:t>
            </a:r>
            <a:endParaRPr lang="en-US" dirty="0"/>
          </a:p>
          <a:p>
            <a:pPr lvl="2" indent="-55880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const int NUMELS = 20;</a:t>
            </a:r>
            <a:endParaRPr lang="en-US" dirty="0">
              <a:latin typeface="Courier New" panose="02070309020205020404" pitchFamily="49" charset="0"/>
            </a:endParaRPr>
          </a:p>
          <a:p>
            <a:pPr lvl="2" indent="-55880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for (int k = 5; k &lt; NUMELS; k++)</a:t>
            </a:r>
            <a:endParaRPr lang="en-US" dirty="0">
              <a:latin typeface="Courier New" panose="02070309020205020404" pitchFamily="49" charset="0"/>
            </a:endParaRPr>
          </a:p>
          <a:p>
            <a:pPr marL="1377950" lvl="2" indent="-463550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	cout &lt;&lt; k &lt;&lt; " " &lt;&lt; </a:t>
            </a:r>
            <a:r>
              <a:rPr lang="en-US" b="1" dirty="0">
                <a:latin typeface="Courier New" panose="02070309020205020404" pitchFamily="49" charset="0"/>
              </a:rPr>
              <a:t>amount[k]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" y="1166495"/>
            <a:ext cx="8455660" cy="88138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and Output of Array Values (cont'd.)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33413" y="2286000"/>
            <a:ext cx="7800975" cy="3979863"/>
          </a:xfrm>
          <a:solidFill>
            <a:schemeClr val="bg1">
              <a:lumMod val="85000"/>
            </a:schemeClr>
          </a:solidFill>
        </p:spPr>
        <p:txBody>
          <a:bodyPr rtlCol="0">
            <a:normAutofit fontScale="750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Program example of array I/O (Program 7.1): </a:t>
            </a:r>
            <a:endParaRPr lang="en-US" b="1" dirty="0">
              <a:solidFill>
                <a:schemeClr val="tx1"/>
              </a:solidFill>
            </a:endParaRPr>
          </a:p>
          <a:p>
            <a:pPr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>
              <a:solidFill>
                <a:schemeClr val="tx1"/>
              </a:solidFill>
            </a:endParaRPr>
          </a:p>
          <a:p>
            <a:pPr lvl="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iostream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main()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NUMELS = 5;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, grade[NUMELS];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//array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grade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of type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of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size 5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for 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 NUMELS;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++)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// Enter the grades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&lt;&lt; "Enter a grade: ";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cin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&gt;&gt; grade[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];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// user enter 5 different values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//loop through array list and display each item’s value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for 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 NUMELS;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++) // Print the grades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&lt;&lt; "grade [" &lt;&lt;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&lt;&lt; "] is " &lt;&lt; grade[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] &lt;&lt;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return 0;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8030" y="1064260"/>
            <a:ext cx="7686675" cy="84137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and Output of Array Values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2286000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5010"/>
            <a:ext cx="8229600" cy="4344670"/>
          </a:xfrm>
        </p:spPr>
        <p:txBody>
          <a:bodyPr/>
          <a:lstStyle/>
          <a:p>
            <a:pPr eaLnBrk="1" hangingPunct="1"/>
            <a:r>
              <a:rPr lang="en-US" altLang="en-US"/>
              <a:t>Sample run using Program 7.1:</a:t>
            </a:r>
            <a:endParaRPr lang="en-US" altLang="en-US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Enter a grade: 85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Enter a grade: 90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Enter a grade: 78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Enter a grade: 75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Enter a grade: 92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grade[0] is 85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grade[1] is 90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grade[2] is 78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grade[3] is 75</a:t>
            </a:r>
            <a:endParaRPr lang="en-US" altLang="en-US">
              <a:latin typeface="Courier New" panose="02070309020205020404" pitchFamily="49" charset="0"/>
            </a:endParaRPr>
          </a:p>
          <a:p>
            <a:pPr lvl="4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grade[4] is 92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2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" y="1064260"/>
            <a:ext cx="8455660" cy="730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and Output of Array Values (cont'd.)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94055" y="1889760"/>
            <a:ext cx="7620000" cy="3395345"/>
          </a:xfrm>
        </p:spPr>
        <p:txBody>
          <a:bodyPr rtlCol="0">
            <a:normAutofit fontScale="90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Array elements can be initialized within declaration statements</a:t>
            </a:r>
            <a:endParaRPr lang="en-US" sz="2800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Initializing elements must be included in </a:t>
            </a:r>
            <a:r>
              <a:rPr lang="en-US" sz="2400" b="1" dirty="0">
                <a:latin typeface="Cambria Math" panose="02040503050406030204" pitchFamily="18" charset="0"/>
              </a:rPr>
              <a:t>braces</a:t>
            </a:r>
            <a:endParaRPr lang="en-US" sz="2400" b="1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Cambria Math" panose="02040503050406030204" pitchFamily="18" charset="0"/>
              </a:rPr>
              <a:t>Example: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1030605" lvl="1" indent="-231775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ambria Math" panose="02040503050406030204" pitchFamily="18" charset="0"/>
            </a:endParaRPr>
          </a:p>
          <a:p>
            <a:pPr marL="1030605" lvl="1" indent="-231775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const int </a:t>
            </a:r>
            <a:r>
              <a:rPr lang="en-US" sz="1800" b="1" dirty="0">
                <a:latin typeface="Courier New" panose="02070309020205020404" pitchFamily="49" charset="0"/>
              </a:rPr>
              <a:t>NUMGALS</a:t>
            </a:r>
            <a:r>
              <a:rPr lang="en-US" sz="1800" dirty="0">
                <a:latin typeface="Courier New" panose="02070309020205020404" pitchFamily="49" charset="0"/>
              </a:rPr>
              <a:t> = 20;//</a:t>
            </a:r>
            <a:r>
              <a:rPr lang="en-US" sz="1800" b="1" dirty="0">
                <a:latin typeface="Courier New" panose="02070309020205020404" pitchFamily="49" charset="0"/>
              </a:rPr>
              <a:t>size</a:t>
            </a:r>
            <a:r>
              <a:rPr lang="en-US" sz="1800" dirty="0">
                <a:latin typeface="Courier New" panose="02070309020205020404" pitchFamily="49" charset="0"/>
              </a:rPr>
              <a:t> of array is </a:t>
            </a:r>
            <a:r>
              <a:rPr lang="en-US" sz="1800" b="1" dirty="0">
                <a:latin typeface="Courier New" panose="02070309020205020404" pitchFamily="49" charset="0"/>
              </a:rPr>
              <a:t>20</a:t>
            </a:r>
            <a:endParaRPr lang="en-US" sz="1800" b="1" dirty="0">
              <a:latin typeface="Courier New" panose="02070309020205020404" pitchFamily="49" charset="0"/>
            </a:endParaRPr>
          </a:p>
          <a:p>
            <a:pPr marL="1030605" lvl="1" indent="-231775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gallons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b="1" dirty="0">
                <a:latin typeface="Courier New" panose="02070309020205020404" pitchFamily="49" charset="0"/>
              </a:rPr>
              <a:t>NUMGALS</a:t>
            </a:r>
            <a:r>
              <a:rPr lang="en-US" sz="1800" dirty="0">
                <a:latin typeface="Courier New" panose="02070309020205020404" pitchFamily="49" charset="0"/>
              </a:rPr>
              <a:t>] = </a:t>
            </a:r>
            <a:endParaRPr lang="en-US" sz="1800" dirty="0">
              <a:latin typeface="Courier New" panose="02070309020205020404" pitchFamily="49" charset="0"/>
            </a:endParaRPr>
          </a:p>
          <a:p>
            <a:pPr marL="114617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r>
              <a:rPr lang="en-US" sz="1800" dirty="0">
                <a:latin typeface="Courier New" panose="02070309020205020404" pitchFamily="49" charset="0"/>
              </a:rPr>
              <a:t>19, 16, 14, 19, 20, 18, // initializing values</a:t>
            </a:r>
            <a:endParaRPr lang="en-US" sz="1800" dirty="0">
              <a:latin typeface="Courier New" panose="02070309020205020404" pitchFamily="49" charset="0"/>
            </a:endParaRPr>
          </a:p>
          <a:p>
            <a:pPr marL="114617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12, 10, 22, 15, 18, 17, // can extend across</a:t>
            </a:r>
            <a:endParaRPr lang="en-US" sz="1800" dirty="0">
              <a:latin typeface="Courier New" panose="02070309020205020404" pitchFamily="49" charset="0"/>
            </a:endParaRPr>
          </a:p>
          <a:p>
            <a:pPr marL="114617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16, 14, 23, 19, 15, 18, // multiple lines</a:t>
            </a:r>
            <a:endParaRPr lang="en-US" sz="1800" dirty="0">
              <a:latin typeface="Courier New" panose="02070309020205020404" pitchFamily="49" charset="0"/>
            </a:endParaRPr>
          </a:p>
          <a:p>
            <a:pPr marL="1146175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21, 5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US" sz="1800" dirty="0">
                <a:latin typeface="Courier New" panose="02070309020205020404" pitchFamily="49" charset="0"/>
              </a:rPr>
              <a:t>; // 20 different values for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gallons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830" y="974725"/>
            <a:ext cx="7024688" cy="6365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Initialization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105" y="5334000"/>
            <a:ext cx="262445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gallon[0] = 19;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gallon[6] = 12;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gallon[12] = 16;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gallon[19] = 21;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70890" y="1654175"/>
            <a:ext cx="7750810" cy="4591050"/>
          </a:xfrm>
        </p:spPr>
        <p:txBody>
          <a:bodyPr rtlCol="0">
            <a:normAutofit fontScale="9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Size of array may be omitted when initializing values are included in declaration statement</a:t>
            </a:r>
            <a:endParaRPr lang="en-US" sz="2800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Example: the following different ways to define an array of with the same content:</a:t>
            </a:r>
            <a:endParaRPr lang="en-US" sz="2800" dirty="0"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sz="2800" dirty="0">
              <a:latin typeface="Cambria Math" panose="0204050305040603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dirty="0"/>
          </a:p>
          <a:p>
            <a:pPr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</a:rPr>
              <a:t> NUMCODES = 6;</a:t>
            </a:r>
            <a:endParaRPr lang="en-US" sz="1800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</a:rPr>
              <a:t> code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[6]</a:t>
            </a:r>
            <a:r>
              <a:rPr lang="en-US" sz="1800" dirty="0">
                <a:latin typeface="Courier New" panose="02070309020205020404" pitchFamily="49" charset="0"/>
              </a:rPr>
              <a:t> = {'s', 'a', 'm', 'p', 'l', 'e'};</a:t>
            </a:r>
            <a:endParaRPr lang="en-US" sz="1800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</a:rPr>
              <a:t> code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[NUMCODES]</a:t>
            </a:r>
            <a:r>
              <a:rPr lang="en-US" sz="1800" dirty="0">
                <a:latin typeface="Courier New" panose="02070309020205020404" pitchFamily="49" charset="0"/>
              </a:rPr>
              <a:t> = {'s', 'a', 'm', 'p', 'l', 'e'};</a:t>
            </a:r>
            <a:endParaRPr lang="en-US" sz="1800" dirty="0"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</a:rPr>
              <a:t> code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[ ]</a:t>
            </a:r>
            <a:r>
              <a:rPr lang="en-US" sz="1800" dirty="0">
                <a:latin typeface="Courier New" panose="02070309020205020404" pitchFamily="49" charset="0"/>
              </a:rPr>
              <a:t> = {'s', 'a', 'm', 'p', 'l', 'e'};</a:t>
            </a:r>
            <a:endParaRPr lang="en-US" sz="1800" dirty="0"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All declarations set aside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six character locations </a:t>
            </a:r>
            <a:r>
              <a:rPr lang="en-US" dirty="0">
                <a:latin typeface="Cambria Math" panose="02040503050406030204" pitchFamily="18" charset="0"/>
              </a:rPr>
              <a:t>for an array named code</a:t>
            </a:r>
            <a:endParaRPr lang="en-US" dirty="0">
              <a:latin typeface="Cambria Math" panose="02040503050406030204" pitchFamily="18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1283970" y="3999230"/>
            <a:ext cx="107950" cy="673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231140" y="4204335"/>
            <a:ext cx="10528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similar</a:t>
            </a:r>
            <a:endParaRPr lang="en-US" altLang="en-US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7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93750"/>
            <a:ext cx="7024688" cy="6492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Initialization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714500"/>
            <a:ext cx="7519988" cy="4305300"/>
          </a:xfrm>
        </p:spPr>
        <p:txBody>
          <a:bodyPr rtlCol="0">
            <a:normAutofit fontScale="625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Simplified method for initializing character arrays</a:t>
            </a:r>
            <a:endParaRPr lang="en-US" dirty="0">
              <a:latin typeface="Cambria Math" panose="0204050305040603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sz="2200" dirty="0">
              <a:latin typeface="Cambria Math" panose="020405030504060302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</a:rPr>
              <a:t>char codes[ ]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"sample"</a:t>
            </a:r>
            <a:r>
              <a:rPr lang="en-US" sz="2200" dirty="0">
                <a:latin typeface="Courier New" panose="02070309020205020404" pitchFamily="49" charset="0"/>
              </a:rPr>
              <a:t>; </a:t>
            </a:r>
            <a:r>
              <a:rPr lang="en-US" sz="1800" dirty="0">
                <a:latin typeface="Courier New" panose="02070309020205020404" pitchFamily="49" charset="0"/>
              </a:rPr>
              <a:t>//a string, no braces or commas</a:t>
            </a:r>
            <a:endParaRPr lang="en-US" sz="1800" dirty="0">
              <a:latin typeface="Courier New" panose="02070309020205020404" pitchFamily="49" charset="0"/>
            </a:endParaRPr>
          </a:p>
          <a:p>
            <a:pPr marL="798830" indent="-39370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This statement uses the string “</a:t>
            </a:r>
            <a:r>
              <a:rPr lang="en-US" dirty="0">
                <a:latin typeface="Courier New" panose="02070309020205020404" pitchFamily="49" charset="0"/>
              </a:rPr>
              <a:t>sample</a:t>
            </a:r>
            <a:r>
              <a:rPr lang="en-US" dirty="0"/>
              <a:t>” to initialize the </a:t>
            </a:r>
            <a:r>
              <a:rPr lang="en-US" dirty="0">
                <a:latin typeface="Courier New" panose="02070309020205020404" pitchFamily="49" charset="0"/>
              </a:rPr>
              <a:t>code</a:t>
            </a:r>
            <a:r>
              <a:rPr lang="en-US" dirty="0"/>
              <a:t> array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array is comprised of </a:t>
            </a:r>
            <a:r>
              <a:rPr lang="en-US" b="1" dirty="0">
                <a:solidFill>
                  <a:srgbClr val="FF0000"/>
                </a:solidFill>
              </a:rPr>
              <a:t>seven characters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first six characters are the letters: </a:t>
            </a:r>
            <a:endParaRPr lang="en-US" dirty="0"/>
          </a:p>
          <a:p>
            <a:pPr lvl="1" indent="5588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	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e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last character</a:t>
            </a:r>
            <a:r>
              <a:rPr lang="en-US" dirty="0"/>
              <a:t> (the escape sequence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\0</a:t>
            </a:r>
            <a:r>
              <a:rPr lang="en-US" dirty="0"/>
              <a:t>) is called the </a:t>
            </a:r>
            <a:r>
              <a:rPr lang="en-US" b="1" dirty="0"/>
              <a:t>null character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("sample\0")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Strings stored as an array of characters </a:t>
            </a:r>
            <a:r>
              <a:rPr lang="en-US" dirty="0"/>
              <a:t>are known as </a:t>
            </a:r>
            <a:r>
              <a:rPr lang="en-US" b="1" dirty="0">
                <a:solidFill>
                  <a:srgbClr val="FF0000"/>
                </a:solidFill>
              </a:rPr>
              <a:t>C-Strings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73760"/>
            <a:ext cx="7024688" cy="6492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Initialization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44813"/>
            <a:ext cx="78755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Box 1"/>
          <p:cNvSpPr txBox="1">
            <a:spLocks noChangeArrowheads="1"/>
          </p:cNvSpPr>
          <p:nvPr/>
        </p:nvSpPr>
        <p:spPr bwMode="auto">
          <a:xfrm>
            <a:off x="6297613" y="4595813"/>
            <a:ext cx="210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used as a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sentinel</a:t>
            </a: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 to mark end of string</a:t>
            </a:r>
            <a:endParaRPr lang="en-MY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837488" y="3970338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Rectangle 1"/>
          <p:cNvSpPr>
            <a:spLocks noChangeArrowheads="1"/>
          </p:cNvSpPr>
          <p:nvPr/>
        </p:nvSpPr>
        <p:spPr bwMode="auto">
          <a:xfrm>
            <a:off x="688975" y="2106613"/>
            <a:ext cx="3876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codes[ ] =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"sample"</a:t>
            </a:r>
            <a:endParaRPr lang="en-MY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5650" y="2318385"/>
            <a:ext cx="1570038" cy="369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character</a:t>
            </a:r>
            <a:endParaRPr lang="en-MY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494588" y="3341688"/>
            <a:ext cx="685800" cy="60960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38920" name="Footer Placeholder 3"/>
          <p:cNvSpPr txBox="1"/>
          <p:nvPr/>
        </p:nvSpPr>
        <p:spPr bwMode="auto">
          <a:xfrm>
            <a:off x="5173663" y="6492558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042988" y="1027113"/>
            <a:ext cx="70246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Initialization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6777038" cy="32004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chapter, you will learn about: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sym typeface="+mn-ea"/>
              </a:rPr>
              <a:t>One-Dimensional Arrays</a:t>
            </a:r>
            <a:endParaRPr lang="en-US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sym typeface="+mn-ea"/>
              </a:rPr>
              <a:t>Array Initialization</a:t>
            </a:r>
            <a:endParaRPr lang="en-US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sym typeface="+mn-ea"/>
              </a:rPr>
              <a:t>Arrays as Arguments</a:t>
            </a:r>
            <a:endParaRPr lang="en-US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en-US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00137"/>
            <a:ext cx="7467600" cy="9144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Objectives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638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Initialization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9" name="Rectangle 9"/>
          <p:cNvSpPr>
            <a:spLocks noChangeArrowheads="1"/>
          </p:cNvSpPr>
          <p:nvPr/>
        </p:nvSpPr>
        <p:spPr bwMode="auto">
          <a:xfrm>
            <a:off x="688975" y="2570163"/>
            <a:ext cx="7212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code[ ] =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{'s', 'a', 'm', 'p', 'l', 'e'}</a:t>
            </a:r>
            <a:endParaRPr lang="en-MY" altLang="en-US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05213"/>
            <a:ext cx="797242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7316788" y="3048000"/>
            <a:ext cx="1143000" cy="1947863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7153593" y="4895850"/>
            <a:ext cx="1470025" cy="646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null character</a:t>
            </a:r>
            <a:endParaRPr lang="en-MY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1007745"/>
            <a:ext cx="7696200" cy="547688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More Examples for Array Declarations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037580" y="6514465"/>
            <a:ext cx="2895600" cy="264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t>C++ for Everyone (2</a:t>
            </a:r>
            <a:r>
              <a:rPr lang="en-US" altLang="en-US" sz="1000" baseline="3000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t> Edition)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65263"/>
            <a:ext cx="6678612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5166995"/>
            <a:ext cx="249713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6" name="Group 9"/>
          <p:cNvGrpSpPr/>
          <p:nvPr/>
        </p:nvGrpSpPr>
        <p:grpSpPr bwMode="auto">
          <a:xfrm>
            <a:off x="7264400" y="4942205"/>
            <a:ext cx="533400" cy="304800"/>
            <a:chOff x="7391401" y="4876800"/>
            <a:chExt cx="533399" cy="3048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7391401" y="4876800"/>
              <a:ext cx="5333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924800" y="4876800"/>
              <a:ext cx="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934200" y="5929630"/>
            <a:ext cx="1447800" cy="452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1902460"/>
            <a:ext cx="7626350" cy="4230688"/>
          </a:xfrm>
        </p:spPr>
        <p:txBody>
          <a:bodyPr/>
          <a:lstStyle/>
          <a:p>
            <a:pPr eaLnBrk="1" hangingPunct="1"/>
            <a:r>
              <a:rPr lang="en-US" altLang="en-US">
                <a:latin typeface="Cambria Math" panose="02040503050406030204" pitchFamily="18" charset="0"/>
              </a:rPr>
              <a:t>Array elements are passed to a called function in same manner as individual scalar variables</a:t>
            </a:r>
            <a:endParaRPr lang="en-US" altLang="en-US"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>
                <a:latin typeface="Cambria Math" panose="02040503050406030204" pitchFamily="18" charset="0"/>
              </a:rPr>
              <a:t>Example (function call):</a:t>
            </a:r>
            <a:endParaRPr lang="en-US" altLang="en-US" sz="2400">
              <a:latin typeface="Cambria Math" panose="020405030504060302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findMax(grades[2], grades[6]);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>
                <a:latin typeface="Cambria Math" panose="02040503050406030204" pitchFamily="18" charset="0"/>
              </a:rPr>
              <a:t>Passing a complete array to a function provides access to the </a:t>
            </a:r>
            <a:r>
              <a:rPr lang="en-US" altLang="en-US" sz="2800" b="1">
                <a:solidFill>
                  <a:srgbClr val="FF0000"/>
                </a:solidFill>
                <a:latin typeface="Cambria Math" panose="02040503050406030204" pitchFamily="18" charset="0"/>
              </a:rPr>
              <a:t>actual</a:t>
            </a:r>
            <a:r>
              <a:rPr lang="en-US" altLang="en-US" sz="2800">
                <a:solidFill>
                  <a:srgbClr val="FF0000"/>
                </a:solidFill>
                <a:latin typeface="Cambria Math" panose="02040503050406030204" pitchFamily="18" charset="0"/>
              </a:rPr>
              <a:t> array</a:t>
            </a:r>
            <a:r>
              <a:rPr lang="en-US" altLang="en-US" sz="2800">
                <a:latin typeface="Cambria Math" panose="02040503050406030204" pitchFamily="18" charset="0"/>
              </a:rPr>
              <a:t>, </a:t>
            </a:r>
            <a:r>
              <a:rPr lang="en-US" altLang="en-US" sz="2800" b="1">
                <a:solidFill>
                  <a:srgbClr val="FF0000"/>
                </a:solidFill>
                <a:latin typeface="Cambria Math" panose="02040503050406030204" pitchFamily="18" charset="0"/>
              </a:rPr>
              <a:t>NOT a copy</a:t>
            </a:r>
            <a:endParaRPr lang="en-US" altLang="en-US" sz="2800" b="1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en-US" sz="2400">
                <a:latin typeface="Cambria Math" panose="02040503050406030204" pitchFamily="18" charset="0"/>
              </a:rPr>
              <a:t>Making copies of large arrays is wasteful of storage </a:t>
            </a:r>
            <a:endParaRPr lang="en-US" altLang="en-US" sz="2400">
              <a:latin typeface="Cambria Math" panose="02040503050406030204" pitchFamily="18" charset="0"/>
            </a:endParaRPr>
          </a:p>
          <a:p>
            <a:pPr eaLnBrk="1" hangingPunct="1"/>
            <a:endParaRPr lang="en-US" altLang="en-US" sz="2400">
              <a:latin typeface="Cambria Math" panose="020405030504060302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3" y="1007110"/>
            <a:ext cx="7024687" cy="6873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as Arguments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6625" y="3150235"/>
            <a:ext cx="167640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like </a:t>
            </a:r>
            <a:r>
              <a:rPr lang="en-US" i="1" dirty="0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by reference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any changes is permanent</a:t>
            </a:r>
            <a:endParaRPr lang="en-MY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14680" y="2290445"/>
            <a:ext cx="7913688" cy="3581400"/>
          </a:xfrm>
        </p:spPr>
        <p:txBody>
          <a:bodyPr rtlCol="0">
            <a:normAutofit fontScale="725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Examples of array declaration:</a:t>
            </a:r>
            <a:r>
              <a:rPr lang="en-US" sz="2000" dirty="0">
                <a:latin typeface="Courier New" panose="02070309020205020404" pitchFamily="49" charset="0"/>
              </a:rPr>
              <a:t>      </a:t>
            </a:r>
            <a:endParaRPr lang="en-US" sz="2000" dirty="0">
              <a:latin typeface="Courier New" panose="02070309020205020404" pitchFamily="49" charset="0"/>
            </a:endParaRPr>
          </a:p>
          <a:p>
            <a:pPr marL="274320" indent="5715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</a:rPr>
              <a:t>[5]; 	// an array of five integers</a:t>
            </a:r>
            <a:endParaRPr lang="en-US" sz="2000" dirty="0">
              <a:latin typeface="Courier New" panose="02070309020205020404" pitchFamily="49" charset="0"/>
            </a:endParaRPr>
          </a:p>
          <a:p>
            <a:pPr marL="274320" indent="5715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keys</a:t>
            </a:r>
            <a:r>
              <a:rPr lang="en-US" sz="2000" dirty="0">
                <a:latin typeface="Courier New" panose="02070309020205020404" pitchFamily="49" charset="0"/>
              </a:rPr>
              <a:t>[256];   // an array of 256 characters</a:t>
            </a:r>
            <a:endParaRPr lang="en-US" sz="2000" dirty="0">
              <a:latin typeface="Courier New" panose="02070309020205020404" pitchFamily="49" charset="0"/>
            </a:endParaRPr>
          </a:p>
          <a:p>
            <a:pPr marL="274320" indent="5715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double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units</a:t>
            </a:r>
            <a:r>
              <a:rPr lang="en-US" sz="2000" dirty="0">
                <a:latin typeface="Courier New" panose="02070309020205020404" pitchFamily="49" charset="0"/>
              </a:rPr>
              <a:t>[500],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grades</a:t>
            </a:r>
            <a:r>
              <a:rPr lang="en-US" sz="2000" dirty="0">
                <a:latin typeface="Courier New" panose="02070309020205020404" pitchFamily="49" charset="0"/>
              </a:rPr>
              <a:t>[500];// two arrays of  					       // 500 doubles</a:t>
            </a:r>
            <a:endParaRPr lang="en-US" sz="2000" dirty="0"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following </a:t>
            </a:r>
            <a:r>
              <a:rPr lang="en-US" b="1" dirty="0"/>
              <a:t>function calls</a:t>
            </a:r>
            <a:r>
              <a:rPr lang="en-US" dirty="0"/>
              <a:t> can then be made:</a:t>
            </a:r>
            <a:endParaRPr lang="en-US" dirty="0"/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findMax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); //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use only the name of array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findCharacter(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keys</a:t>
            </a:r>
            <a:r>
              <a:rPr lang="en-US" dirty="0">
                <a:latin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calcTotal(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units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grades</a:t>
            </a:r>
            <a:r>
              <a:rPr lang="en-US" dirty="0">
                <a:latin typeface="Courier New" panose="02070309020205020404" pitchFamily="49" charset="0"/>
              </a:rPr>
              <a:t>); //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pass 3 arrays</a:t>
            </a:r>
            <a:endParaRPr lang="en-US" dirty="0">
              <a:latin typeface="Courier New" panose="02070309020205020404" pitchFamily="49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220" y="1295083"/>
            <a:ext cx="702468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as Arguments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848600" cy="4343400"/>
          </a:xfrm>
        </p:spPr>
        <p:txBody>
          <a:bodyPr rtlCol="0">
            <a:normAutofit lnSpcReduction="20000"/>
          </a:bodyPr>
          <a:lstStyle/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mbria Math" panose="02040503050406030204" pitchFamily="18" charset="0"/>
              </a:rPr>
              <a:t>Suitable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</a:rPr>
              <a:t>receiving side </a:t>
            </a:r>
            <a:r>
              <a:rPr lang="en-US" sz="2800" b="1" u="sng" dirty="0">
                <a:solidFill>
                  <a:schemeClr val="bg2">
                    <a:lumMod val="25000"/>
                  </a:schemeClr>
                </a:solidFill>
                <a:latin typeface="Cambria Math" panose="02040503050406030204" pitchFamily="18" charset="0"/>
              </a:rPr>
              <a:t>function header</a:t>
            </a:r>
            <a:r>
              <a:rPr lang="en-US" sz="2800" dirty="0">
                <a:latin typeface="Cambria Math" panose="02040503050406030204" pitchFamily="18" charset="0"/>
              </a:rPr>
              <a:t> lines:</a:t>
            </a:r>
            <a:endParaRPr lang="en-US" sz="2800" dirty="0">
              <a:latin typeface="Cambria Math" panose="02040503050406030204" pitchFamily="18" charset="0"/>
            </a:endParaRPr>
          </a:p>
          <a:p>
            <a:pPr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Cambria Math" panose="02040503050406030204" pitchFamily="18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//from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[5]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findMax(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[5]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None/>
              <a:defRPr/>
            </a:pPr>
            <a:endParaRPr lang="en-US" sz="2000" dirty="0"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//from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keys[256]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char findCharacter(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inKeys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[256]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None/>
              <a:defRPr/>
            </a:pPr>
            <a:endParaRPr lang="en-US" sz="2000" dirty="0"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 typeface="Symbol" panose="05050102010706020507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//from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[5],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units[500]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grades[500]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void calcTotal(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arr1[5]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arr2[500]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arr3[500]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          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926465"/>
            <a:ext cx="7025005" cy="52133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Arrays as Arguments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1735" y="2546350"/>
            <a:ext cx="3352800" cy="8299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4C216D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The names of arrays passed as arguments from main() </a:t>
            </a:r>
            <a:r>
              <a:rPr lang="en-US" sz="1600" b="1" dirty="0">
                <a:solidFill>
                  <a:srgbClr val="4C216D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NEED NOT BE THE SAME</a:t>
            </a:r>
            <a:endParaRPr lang="en-US" sz="1600" b="1" dirty="0">
              <a:solidFill>
                <a:srgbClr val="4C216D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4403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" y="922655"/>
            <a:ext cx="6858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1930" y="3009265"/>
            <a:ext cx="111887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2326640" y="4599940"/>
            <a:ext cx="1143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4765675" y="3421380"/>
            <a:ext cx="52006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4506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66335" y="3088005"/>
            <a:ext cx="2689860" cy="2755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solidFill>
                  <a:srgbClr val="7030A0"/>
                </a:solidFill>
              </a:rPr>
              <a:t>pass name of array in function call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15385" y="4552950"/>
            <a:ext cx="3417570" cy="2755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solidFill>
                  <a:srgbClr val="7030A0"/>
                </a:solidFill>
              </a:rPr>
              <a:t>pass name &amp; size of array in fucntion header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662555" y="2812415"/>
            <a:ext cx="1807845" cy="2755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solidFill>
                  <a:srgbClr val="7030A0"/>
                </a:solidFill>
              </a:rPr>
              <a:t>declare array with size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285740" y="2314575"/>
            <a:ext cx="2604770" cy="2755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sz="1200">
                <a:solidFill>
                  <a:srgbClr val="7030A0"/>
                </a:solidFill>
              </a:rPr>
              <a:t>pass datatype &amp; size in prototype</a:t>
            </a:r>
            <a:endParaRPr lang="en-US" sz="12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1423" y="892175"/>
            <a:ext cx="7024687" cy="6492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Arrays as Arguments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8" y="1541463"/>
            <a:ext cx="69850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438400" y="3060065"/>
            <a:ext cx="3810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966720" y="305974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  <a:endParaRPr lang="en-MY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902575" y="5565775"/>
            <a:ext cx="2286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5643880" y="4272280"/>
            <a:ext cx="26022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nums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+mn-lt"/>
                <a:cs typeface="Arial" panose="020B0604020202020204" pitchFamily="34" charset="0"/>
              </a:rPr>
              <a:t>is mapped to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vals</a:t>
            </a:r>
            <a:endParaRPr lang="en-MY" sz="1600" b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608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82015" y="1751330"/>
            <a:ext cx="7633335" cy="4630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One-dimensional array (</a:t>
            </a:r>
            <a:r>
              <a:rPr lang="en-US" altLang="en-US" sz="2800" b="1" dirty="0"/>
              <a:t>single-dimension array </a:t>
            </a:r>
            <a:r>
              <a:rPr lang="en-US" altLang="en-US" sz="2800" dirty="0"/>
              <a:t>or </a:t>
            </a:r>
            <a:r>
              <a:rPr lang="en-US" altLang="en-US" sz="2800" b="1" dirty="0"/>
              <a:t>vector</a:t>
            </a:r>
            <a:r>
              <a:rPr lang="en-US" altLang="en-US" sz="2800" dirty="0"/>
              <a:t>) : 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 list of </a:t>
            </a:r>
            <a:r>
              <a:rPr lang="en-US" altLang="en-US" sz="2400" b="1" dirty="0">
                <a:solidFill>
                  <a:srgbClr val="FF0000"/>
                </a:solidFill>
              </a:rPr>
              <a:t>related values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 items in list have </a:t>
            </a:r>
            <a:r>
              <a:rPr lang="en-US" altLang="en-US" sz="2400" b="1" dirty="0">
                <a:solidFill>
                  <a:srgbClr val="FF0000"/>
                </a:solidFill>
              </a:rPr>
              <a:t>same data type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 list members stored using </a:t>
            </a:r>
            <a:r>
              <a:rPr lang="en-US" altLang="en-US" sz="2400" b="1" dirty="0">
                <a:solidFill>
                  <a:srgbClr val="FF0000"/>
                </a:solidFill>
              </a:rPr>
              <a:t>single</a:t>
            </a:r>
            <a:r>
              <a:rPr lang="en-US" altLang="en-US" sz="2400" dirty="0">
                <a:solidFill>
                  <a:srgbClr val="FF0000"/>
                </a:solidFill>
              </a:rPr>
              <a:t> group name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367030" lvl="1" indent="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Example: a list of grades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98, 87, 92, 79, 85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All grades are </a:t>
            </a:r>
            <a:r>
              <a:rPr lang="en-US" altLang="en-US" sz="2400" b="1" dirty="0">
                <a:solidFill>
                  <a:srgbClr val="FF0000"/>
                </a:solidFill>
              </a:rPr>
              <a:t>integers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must be declared</a:t>
            </a:r>
            <a:endParaRPr lang="en-US" altLang="en-US" sz="2400" b="1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Can be declared as single unit under a </a:t>
            </a:r>
            <a:r>
              <a:rPr lang="en-US" altLang="en-US" sz="2000" b="1" dirty="0"/>
              <a:t>common name</a:t>
            </a:r>
            <a:r>
              <a:rPr lang="en-US" altLang="en-US" sz="2000" dirty="0"/>
              <a:t> (the </a:t>
            </a:r>
            <a:r>
              <a:rPr lang="en-US" altLang="en-US" sz="2000" b="1" dirty="0"/>
              <a:t>array name</a:t>
            </a:r>
            <a:r>
              <a:rPr lang="en-US" altLang="en-US" sz="2000" dirty="0"/>
              <a:t>)</a:t>
            </a:r>
            <a:endParaRPr lang="en-US" altLang="en-US" sz="20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792163"/>
            <a:ext cx="7024688" cy="8778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0865"/>
            <a:ext cx="8229600" cy="4286885"/>
          </a:xfrm>
        </p:spPr>
        <p:txBody>
          <a:bodyPr rtlCol="0"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Array declaration statement provides: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(list)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type</a:t>
            </a:r>
            <a:r>
              <a:rPr lang="en-US" dirty="0"/>
              <a:t> of array items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number of items</a:t>
            </a:r>
            <a:r>
              <a:rPr lang="en-US" dirty="0"/>
              <a:t> in array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Syntax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	   </a:t>
            </a:r>
            <a:r>
              <a:rPr lang="en-US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dataType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arrayName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numberOfItems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Common programming practice requires defining </a:t>
            </a:r>
            <a:r>
              <a:rPr lang="en-US" b="1" dirty="0">
                <a:solidFill>
                  <a:srgbClr val="FF0000"/>
                </a:solidFill>
              </a:rPr>
              <a:t>number of array items</a:t>
            </a:r>
            <a:r>
              <a:rPr lang="en-US" b="1" dirty="0"/>
              <a:t> </a:t>
            </a:r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constant</a:t>
            </a:r>
            <a:r>
              <a:rPr lang="en-US" dirty="0"/>
              <a:t> before declaring the array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5230" y="1064895"/>
            <a:ext cx="7024370" cy="58483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24600" y="3955256"/>
            <a:ext cx="0" cy="3476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5756080" y="3837146"/>
            <a:ext cx="2336800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normally define as a </a:t>
            </a:r>
            <a:endParaRPr lang="en-US" altLang="en-US" sz="1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chemeClr val="tx1"/>
                </a:solidFill>
                <a:latin typeface="Arial" panose="020B0604020202020204" pitchFamily="34" charset="0"/>
              </a:rPr>
              <a:t>constant</a:t>
            </a:r>
            <a:endParaRPr lang="en-MY" altLang="en-US" sz="1600" b="1" i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85" y="3333115"/>
            <a:ext cx="2264181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2252663"/>
            <a:ext cx="6934200" cy="4038600"/>
          </a:xfrm>
        </p:spPr>
        <p:txBody>
          <a:bodyPr rtlCol="0">
            <a:normAutofit fontScale="6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Examples of array declaration statements: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marL="0" lvl="1" indent="0" eaLnBrk="1" fontAlgn="auto" hangingPunct="1">
              <a:lnSpc>
                <a:spcPct val="90000"/>
              </a:lnSpc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  // define constant for </a:t>
            </a:r>
            <a:r>
              <a:rPr lang="en-US" b="1" dirty="0">
                <a:latin typeface="Courier New" panose="02070309020205020404" pitchFamily="49" charset="0"/>
              </a:rPr>
              <a:t>number of items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i="1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 = 10; 			 	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</a:rPr>
              <a:t>]; // declare array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i="1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MAX</a:t>
            </a:r>
            <a:r>
              <a:rPr lang="en-US" dirty="0">
                <a:latin typeface="Courier New" panose="02070309020205020404" pitchFamily="49" charset="0"/>
              </a:rPr>
              <a:t> = 4;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code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</a:rPr>
              <a:t>MAX</a:t>
            </a:r>
            <a:r>
              <a:rPr lang="en-US" dirty="0">
                <a:latin typeface="Courier New" panose="02070309020205020404" pitchFamily="49" charset="0"/>
              </a:rPr>
              <a:t>]; // array name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code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i="1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</a:rPr>
              <a:t> = 100;</a:t>
            </a: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amount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</a:rPr>
              <a:t>]; // array name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amount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5175"/>
            <a:ext cx="7024688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4005" y="2314770"/>
            <a:ext cx="1600200" cy="1076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C0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Use constants to define size of array</a:t>
            </a:r>
            <a:endParaRPr lang="en-US" sz="16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458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28675" y="3855085"/>
            <a:ext cx="7409180" cy="246443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Each array allocates sufficient memory to hold the number of data items given in declaration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Array element </a:t>
            </a:r>
            <a:r>
              <a:rPr lang="en-US" altLang="en-US" sz="2400" dirty="0"/>
              <a:t>(component): an </a:t>
            </a:r>
            <a:r>
              <a:rPr lang="en-US" altLang="en-US" sz="2400" dirty="0">
                <a:solidFill>
                  <a:srgbClr val="FF0000"/>
                </a:solidFill>
              </a:rPr>
              <a:t>item</a:t>
            </a:r>
            <a:r>
              <a:rPr lang="en-US" altLang="en-US" sz="2400" dirty="0"/>
              <a:t> of the array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Individual array elements stored </a:t>
            </a:r>
            <a:r>
              <a:rPr lang="en-US" altLang="en-US" sz="2400" dirty="0">
                <a:solidFill>
                  <a:srgbClr val="FF0000"/>
                </a:solidFill>
              </a:rPr>
              <a:t>sequentially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A key feature of arrays that provides a simple mechanism for easily locating single elements</a:t>
            </a:r>
            <a:endParaRPr lang="en-US" altLang="en-US" sz="20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584" y="751010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4" name="Picture 7" descr="http://2.bp.blogspot.com/-v-dkON4gwhQ/U4cw77VA-2I/AAAAAAAABkI/RL1x8PGgt-U/s1600/Array+in+Java+Comparision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879723"/>
            <a:ext cx="3810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1"/>
          <p:cNvSpPr>
            <a:spLocks noChangeArrowheads="1"/>
          </p:cNvSpPr>
          <p:nvPr/>
        </p:nvSpPr>
        <p:spPr bwMode="auto">
          <a:xfrm>
            <a:off x="6300788" y="2709863"/>
            <a:ext cx="1700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int num[10]</a:t>
            </a:r>
            <a:endParaRPr lang="en-MY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578223" y="2852739"/>
            <a:ext cx="38100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1441939" y="2740025"/>
            <a:ext cx="1150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array 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element</a:t>
            </a:r>
            <a:endParaRPr lang="en-MY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826294"/>
            <a:ext cx="7024687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466975"/>
            <a:ext cx="74104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1"/>
          <p:cNvSpPr txBox="1">
            <a:spLocks noChangeArrowheads="1"/>
          </p:cNvSpPr>
          <p:nvPr/>
        </p:nvSpPr>
        <p:spPr bwMode="auto">
          <a:xfrm>
            <a:off x="5867400" y="5046663"/>
            <a:ext cx="242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1 char = 1 byte</a:t>
            </a:r>
            <a:endParaRPr lang="en-US" altLang="en-US" sz="16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4 char = 4 x 1 = 4 bytes</a:t>
            </a:r>
            <a:endParaRPr lang="en-MY" altLang="en-US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5878513" y="3830638"/>
            <a:ext cx="2357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1 int = 4 bytes</a:t>
            </a:r>
            <a:endParaRPr lang="en-US" altLang="en-US" sz="16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6 int = 4 x 6 = 24 bytes</a:t>
            </a:r>
            <a:endParaRPr lang="en-MY" altLang="en-US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676400" y="2097088"/>
            <a:ext cx="1563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int num[6]</a:t>
            </a:r>
            <a:endParaRPr lang="en-MY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1654175" y="4021138"/>
            <a:ext cx="1563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char ch[4]</a:t>
            </a:r>
            <a:endParaRPr lang="en-MY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78510" y="2039620"/>
            <a:ext cx="7739380" cy="4202430"/>
          </a:xfrm>
        </p:spPr>
        <p:txBody>
          <a:bodyPr rtlCol="0">
            <a:normAutofit fontScale="900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Index</a:t>
            </a:r>
            <a:r>
              <a:rPr lang="en-US" b="1" dirty="0">
                <a:latin typeface="Cambria Math" panose="02040503050406030204" pitchFamily="18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subscript</a:t>
            </a:r>
            <a:r>
              <a:rPr lang="en-US" b="1" dirty="0">
                <a:latin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value</a:t>
            </a:r>
            <a:r>
              <a:rPr lang="en-US" b="1" dirty="0">
                <a:latin typeface="Cambria Math" panose="02040503050406030204" pitchFamily="18" charset="0"/>
              </a:rPr>
              <a:t>):</a:t>
            </a:r>
            <a:r>
              <a:rPr lang="en-US" dirty="0">
                <a:latin typeface="Cambria Math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position</a:t>
            </a:r>
            <a:r>
              <a:rPr lang="en-US" dirty="0">
                <a:latin typeface="Cambria Math" panose="02040503050406030204" pitchFamily="18" charset="0"/>
              </a:rPr>
              <a:t> of individual element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in an array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Accessing of array elements: done by giving array name and element’s index </a:t>
            </a:r>
            <a:endParaRPr lang="en-US" dirty="0">
              <a:latin typeface="Cambria Math" panose="02040503050406030204" pitchFamily="18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grade[0]</a:t>
            </a:r>
            <a:r>
              <a:rPr lang="en-US" b="1" dirty="0">
                <a:latin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refers to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</a:rPr>
              <a:t>first grade stored in grade array</a:t>
            </a:r>
            <a:endParaRPr lang="en-US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latin typeface="Cambria Math" panose="02040503050406030204" pitchFamily="18" charset="0"/>
              </a:rPr>
              <a:t>Subscripted variables can be used anywhere that scalar variables are valid:</a:t>
            </a:r>
            <a:endParaRPr lang="en-US" dirty="0">
              <a:latin typeface="Cambria Math" panose="02040503050406030204" pitchFamily="18" charset="0"/>
            </a:endParaRPr>
          </a:p>
          <a:p>
            <a:pPr marL="457200" lvl="1" indent="28448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ambria Math" panose="02040503050406030204" pitchFamily="18" charset="0"/>
              </a:rPr>
              <a:t>grade[0] = 95.75;</a:t>
            </a:r>
            <a:endParaRPr lang="en-US" dirty="0">
              <a:latin typeface="Cambria Math" panose="02040503050406030204" pitchFamily="18" charset="0"/>
            </a:endParaRPr>
          </a:p>
          <a:p>
            <a:pPr marL="457200" lvl="1" indent="28448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>
              <a:latin typeface="Cambria Math" panose="02040503050406030204" pitchFamily="18" charset="0"/>
            </a:endParaRPr>
          </a:p>
          <a:p>
            <a:pPr marL="457200" lvl="1" indent="28448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ambria Math" panose="02040503050406030204" pitchFamily="18" charset="0"/>
              </a:rPr>
              <a:t>grade[1] = grade[0] - 11.0;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7" y="786607"/>
            <a:ext cx="7024687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4664552" y="4733963"/>
            <a:ext cx="28305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assigning value to an array</a:t>
            </a:r>
            <a:endParaRPr lang="en-US" altLang="en-US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5876925" y="5385246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subtracting value from an array</a:t>
            </a:r>
            <a:endParaRPr lang="en-US" altLang="en-US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61314" y="4902873"/>
            <a:ext cx="37306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85118" y="5677346"/>
            <a:ext cx="3730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33600" y="5334000"/>
            <a:ext cx="3810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4177" y="5172113"/>
            <a:ext cx="16840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index/subscript</a:t>
            </a:r>
            <a:endParaRPr lang="en-US" altLang="en-US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359" y="1003300"/>
            <a:ext cx="7024687" cy="52070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Arrays (cont'd.)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600200" y="2743200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155690" y="3996373"/>
            <a:ext cx="228600" cy="1952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Week8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6505" y="1524000"/>
            <a:ext cx="6650990" cy="4943475"/>
            <a:chOff x="1963" y="2400"/>
            <a:chExt cx="10474" cy="7785"/>
          </a:xfrm>
        </p:grpSpPr>
        <p:pic>
          <p:nvPicPr>
            <p:cNvPr id="2867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" y="2400"/>
              <a:ext cx="10475" cy="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TextBox 15"/>
            <p:cNvSpPr txBox="1">
              <a:spLocks noChangeArrowheads="1"/>
            </p:cNvSpPr>
            <p:nvPr/>
          </p:nvSpPr>
          <p:spPr bwMode="auto">
            <a:xfrm>
              <a:off x="11534" y="9603"/>
              <a:ext cx="49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  <a:endParaRPr lang="en-MY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15"/>
            <p:cNvSpPr txBox="1">
              <a:spLocks noChangeArrowheads="1"/>
            </p:cNvSpPr>
            <p:nvPr/>
          </p:nvSpPr>
          <p:spPr bwMode="auto">
            <a:xfrm>
              <a:off x="9694" y="6157"/>
              <a:ext cx="49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  <a:endParaRPr lang="en-MY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4891" y="7608"/>
              <a:ext cx="493" cy="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  <a:endParaRPr lang="en-MY" altLang="en-US" sz="18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8610</Words>
  <Application>WPS Presentation</Application>
  <PresentationFormat>On-screen Show (4:3)</PresentationFormat>
  <Paragraphs>524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SimSun</vt:lpstr>
      <vt:lpstr>Wingdings</vt:lpstr>
      <vt:lpstr>Times New Roman</vt:lpstr>
      <vt:lpstr>Century Gothic</vt:lpstr>
      <vt:lpstr>Calibri</vt:lpstr>
      <vt:lpstr>Cambria Math</vt:lpstr>
      <vt:lpstr>Courier New</vt:lpstr>
      <vt:lpstr>Wingdings 2</vt:lpstr>
      <vt:lpstr>Symbol</vt:lpstr>
      <vt:lpstr>Candara</vt:lpstr>
      <vt:lpstr>Britannic Bold</vt:lpstr>
      <vt:lpstr>Yu Gothic Medium</vt:lpstr>
      <vt:lpstr>Cambria</vt:lpstr>
      <vt:lpstr>Microsoft YaHei</vt:lpstr>
      <vt:lpstr/>
      <vt:lpstr>Arial Unicode MS</vt:lpstr>
      <vt:lpstr>Segoe Print</vt:lpstr>
      <vt:lpstr>Georgia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Objectives</vt:lpstr>
      <vt:lpstr>One-Dimensional Arrays</vt:lpstr>
      <vt:lpstr>One-Dimensional Arrays (cont'd.)</vt:lpstr>
      <vt:lpstr>One-Dimensional Arrays (cont'd.)</vt:lpstr>
      <vt:lpstr>One-Dimensional Arrays (cont'd.)</vt:lpstr>
      <vt:lpstr>One-Dimensional Arrays (cont'd.)</vt:lpstr>
      <vt:lpstr>One-Dimensional Arrays (cont'd.)</vt:lpstr>
      <vt:lpstr>One-Dimensional Arrays (cont'd.)</vt:lpstr>
      <vt:lpstr>One-Dimensional Arrays (cont'd.)</vt:lpstr>
      <vt:lpstr>Input and Output of Array Values</vt:lpstr>
      <vt:lpstr>Input and Output of Array Values (cont'd.)</vt:lpstr>
      <vt:lpstr>Input and Output of Array Values (cont'd.)</vt:lpstr>
      <vt:lpstr>Input and Output of Array Values (cont'd.)</vt:lpstr>
      <vt:lpstr>Input and Output of Array Values (cont'd.)</vt:lpstr>
      <vt:lpstr>Array Initialization</vt:lpstr>
      <vt:lpstr>Array Initialization (cont'd.)</vt:lpstr>
      <vt:lpstr>Array Initialization (cont'd.)</vt:lpstr>
      <vt:lpstr>PowerPoint 演示文稿</vt:lpstr>
      <vt:lpstr>Array Initialization (cont'd.)</vt:lpstr>
      <vt:lpstr>More Examples for Array Declarations</vt:lpstr>
      <vt:lpstr>Arrays as Arguments</vt:lpstr>
      <vt:lpstr>Arrays as Arguments (cont'd.)</vt:lpstr>
      <vt:lpstr>Arrays as Arguments (cont'd.)</vt:lpstr>
      <vt:lpstr>PowerPoint 演示文稿</vt:lpstr>
      <vt:lpstr>Arrays as Arguments (cont'd.)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423</cp:revision>
  <dcterms:created xsi:type="dcterms:W3CDTF">2004-12-27T16:03:00Z</dcterms:created>
  <dcterms:modified xsi:type="dcterms:W3CDTF">2017-11-06T09:01:23Z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