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5"/>
  </p:handoutMasterIdLst>
  <p:sldIdLst>
    <p:sldId id="487" r:id="rId4"/>
    <p:sldId id="610" r:id="rId6"/>
    <p:sldId id="618" r:id="rId7"/>
    <p:sldId id="617" r:id="rId8"/>
    <p:sldId id="619" r:id="rId9"/>
    <p:sldId id="612" r:id="rId10"/>
    <p:sldId id="622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6" r:id="rId26"/>
    <p:sldId id="597" r:id="rId27"/>
    <p:sldId id="658" r:id="rId28"/>
    <p:sldId id="599" r:id="rId29"/>
    <p:sldId id="659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13" r:id="rId39"/>
    <p:sldId id="614" r:id="rId40"/>
    <p:sldId id="615" r:id="rId41"/>
    <p:sldId id="616" r:id="rId42"/>
    <p:sldId id="656" r:id="rId43"/>
    <p:sldId id="65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C216D"/>
    <a:srgbClr val="E4CCFF"/>
    <a:srgbClr val="5D2884"/>
    <a:srgbClr val="DAA204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 varScale="1">
        <p:scale>
          <a:sx n="112" d="100"/>
          <a:sy n="112" d="100"/>
        </p:scale>
        <p:origin x="1050" y="108"/>
      </p:cViewPr>
      <p:guideLst>
        <p:guide orient="horz" pos="2144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819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00B800-3912-456C-A6E3-32FD77A2C91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GIF"/><Relationship Id="rId2" Type="http://schemas.openxmlformats.org/officeDocument/2006/relationships/image" Target="../media/image22.w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7 (Pt 2)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Typedef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 </a:t>
            </a:r>
            <a:r>
              <a:rPr lang="en-US" sz="28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Enum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&amp;Two Dimensional Arrays</a:t>
            </a: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9155" y="1278890"/>
            <a:ext cx="6947535" cy="582930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Two-Dimensional Arrays (cont'd.)</a:t>
            </a:r>
            <a:endParaRPr lang="en-US" altLang="en-US" sz="320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590800"/>
            <a:ext cx="8048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5257800" y="4114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856615" y="1727200"/>
            <a:ext cx="7409180" cy="438086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+mj-lt"/>
              </a:rPr>
              <a:t>Initialization: can be done within declaration statements (similar to single-dimension arrays)</a:t>
            </a:r>
            <a:endParaRPr lang="en-US" altLang="en-US" sz="2400">
              <a:latin typeface="+mj-lt"/>
            </a:endParaRPr>
          </a:p>
          <a:p>
            <a:pPr eaLnBrk="1" hangingPunct="1"/>
            <a:r>
              <a:rPr lang="en-US" altLang="en-US" sz="2400">
                <a:latin typeface="+mj-lt"/>
              </a:rPr>
              <a:t>Example:</a:t>
            </a:r>
            <a:endParaRPr lang="en-US" altLang="en-US" sz="2400">
              <a:latin typeface="+mj-lt"/>
            </a:endParaRPr>
          </a:p>
          <a:p>
            <a:pPr lvl="3" eaLnBrk="1" hangingPunct="1">
              <a:buFontTx/>
              <a:buNone/>
            </a:pPr>
            <a:r>
              <a:rPr lang="en-US" altLang="en-US" sz="2400">
                <a:latin typeface="+mj-lt"/>
              </a:rPr>
              <a:t>int val[3][4] = </a:t>
            </a:r>
            <a:r>
              <a:rPr lang="en-US" altLang="en-US" sz="2400" b="1">
                <a:latin typeface="+mj-lt"/>
              </a:rPr>
              <a:t>{ {</a:t>
            </a:r>
            <a:r>
              <a:rPr lang="en-US" altLang="en-US" sz="2400">
                <a:latin typeface="+mj-lt"/>
              </a:rPr>
              <a:t>8,16,9,52</a:t>
            </a:r>
            <a:r>
              <a:rPr lang="en-US" altLang="en-US" sz="2400" b="1">
                <a:latin typeface="+mj-lt"/>
              </a:rPr>
              <a:t>}</a:t>
            </a:r>
            <a:r>
              <a:rPr lang="en-US" altLang="en-US" sz="2400">
                <a:latin typeface="+mj-lt"/>
              </a:rPr>
              <a:t>,</a:t>
            </a:r>
            <a:endParaRPr lang="en-US" altLang="en-US" sz="2400">
              <a:latin typeface="+mj-lt"/>
            </a:endParaRPr>
          </a:p>
          <a:p>
            <a:pPr lvl="3" eaLnBrk="1" hangingPunct="1">
              <a:buFontTx/>
              <a:buNone/>
            </a:pPr>
            <a:r>
              <a:rPr lang="en-US" altLang="en-US" sz="2400">
                <a:latin typeface="+mj-lt"/>
              </a:rPr>
              <a:t>			     </a:t>
            </a:r>
            <a:r>
              <a:rPr lang="en-US" altLang="en-US" sz="2400" b="1">
                <a:latin typeface="+mj-lt"/>
              </a:rPr>
              <a:t>{</a:t>
            </a:r>
            <a:r>
              <a:rPr lang="en-US" altLang="en-US" sz="2400">
                <a:latin typeface="+mj-lt"/>
              </a:rPr>
              <a:t>3,15,27,6</a:t>
            </a:r>
            <a:r>
              <a:rPr lang="en-US" altLang="en-US" sz="2400" b="1">
                <a:latin typeface="+mj-lt"/>
              </a:rPr>
              <a:t>}</a:t>
            </a:r>
            <a:r>
              <a:rPr lang="en-US" altLang="en-US" sz="2400">
                <a:latin typeface="+mj-lt"/>
              </a:rPr>
              <a:t>,</a:t>
            </a:r>
            <a:endParaRPr lang="en-US" altLang="en-US" sz="2400">
              <a:latin typeface="+mj-lt"/>
            </a:endParaRPr>
          </a:p>
          <a:p>
            <a:pPr lvl="3" eaLnBrk="1" hangingPunct="1">
              <a:buFontTx/>
              <a:buNone/>
            </a:pPr>
            <a:r>
              <a:rPr lang="en-US" altLang="en-US" sz="2400">
                <a:latin typeface="+mj-lt"/>
              </a:rPr>
              <a:t>			     </a:t>
            </a:r>
            <a:r>
              <a:rPr lang="en-US" altLang="en-US" sz="2400" b="1">
                <a:latin typeface="+mj-lt"/>
              </a:rPr>
              <a:t>{</a:t>
            </a:r>
            <a:r>
              <a:rPr lang="en-US" altLang="en-US" sz="2400">
                <a:latin typeface="+mj-lt"/>
              </a:rPr>
              <a:t>14,25,2,10</a:t>
            </a:r>
            <a:r>
              <a:rPr lang="en-US" altLang="en-US" sz="2400" b="1">
                <a:latin typeface="+mj-lt"/>
              </a:rPr>
              <a:t>}</a:t>
            </a:r>
            <a:r>
              <a:rPr lang="en-US" altLang="en-US" sz="2400">
                <a:latin typeface="+mj-lt"/>
              </a:rPr>
              <a:t> </a:t>
            </a:r>
            <a:r>
              <a:rPr lang="en-US" altLang="en-US" sz="2400" b="1">
                <a:latin typeface="+mj-lt"/>
              </a:rPr>
              <a:t>}</a:t>
            </a:r>
            <a:r>
              <a:rPr lang="en-US" altLang="en-US" sz="2400">
                <a:latin typeface="+mj-lt"/>
              </a:rPr>
              <a:t>;</a:t>
            </a:r>
            <a:endParaRPr lang="en-US" altLang="en-US" sz="2400">
              <a:latin typeface="+mj-lt"/>
            </a:endParaRPr>
          </a:p>
          <a:p>
            <a:pPr lvl="1" eaLnBrk="1" hangingPunct="1"/>
            <a:endParaRPr lang="en-US" altLang="en-US" sz="2000">
              <a:latin typeface="+mj-lt"/>
            </a:endParaRPr>
          </a:p>
          <a:p>
            <a:pPr lvl="1" eaLnBrk="1" hangingPunct="1"/>
            <a:r>
              <a:rPr lang="en-US" altLang="en-US" sz="2000">
                <a:latin typeface="+mj-lt"/>
              </a:rPr>
              <a:t>First set of internal braces contains values for row 0, second set for row 1, and third set for row 2</a:t>
            </a:r>
            <a:endParaRPr lang="en-US" altLang="en-US" sz="2000">
              <a:latin typeface="+mj-lt"/>
            </a:endParaRPr>
          </a:p>
          <a:p>
            <a:pPr lvl="1" eaLnBrk="1" hangingPunct="1"/>
            <a:r>
              <a:rPr lang="en-US" altLang="en-US" sz="2000">
                <a:latin typeface="+mj-lt"/>
              </a:rPr>
              <a:t>Commas in initialization braces are required; </a:t>
            </a:r>
            <a:r>
              <a:rPr lang="en-US" altLang="en-US" sz="2000" b="1">
                <a:latin typeface="+mj-lt"/>
              </a:rPr>
              <a:t>inner braces can be omitted </a:t>
            </a:r>
            <a:endParaRPr lang="en-US" altLang="en-US" sz="2000" b="1">
              <a:latin typeface="+mj-lt"/>
            </a:endParaRPr>
          </a:p>
          <a:p>
            <a:pPr lvl="3" eaLnBrk="1" hangingPunct="1">
              <a:buFontTx/>
              <a:buNone/>
            </a:pPr>
            <a:endParaRPr lang="en-US" altLang="en-US" sz="2000">
              <a:latin typeface="+mj-lt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106426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Two-Dimensional Arrays (cont'd.)</a:t>
            </a:r>
            <a:endParaRPr lang="en-US" altLang="en-US" sz="320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9140" y="2842260"/>
            <a:ext cx="1066800" cy="152400"/>
            <a:chOff x="7080" y="5400"/>
            <a:chExt cx="1680" cy="24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080" y="5400"/>
              <a:ext cx="0" cy="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60" y="5400"/>
              <a:ext cx="0" cy="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160" y="5400"/>
              <a:ext cx="0" cy="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760" y="5400"/>
              <a:ext cx="0" cy="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008120" y="2525713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col  0    1     2     3</a:t>
            </a:r>
            <a:endParaRPr lang="en-MY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96965" y="2646680"/>
            <a:ext cx="890905" cy="1599571"/>
            <a:chOff x="10515" y="5228"/>
            <a:chExt cx="1403" cy="210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0515" y="5880"/>
              <a:ext cx="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560" y="6480"/>
              <a:ext cx="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0515" y="7065"/>
              <a:ext cx="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4" name="TextBox 16"/>
            <p:cNvSpPr txBox="1">
              <a:spLocks noChangeArrowheads="1"/>
            </p:cNvSpPr>
            <p:nvPr/>
          </p:nvSpPr>
          <p:spPr bwMode="auto">
            <a:xfrm>
              <a:off x="10680" y="5228"/>
              <a:ext cx="1238" cy="2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alibri" panose="020F0502020204030204" pitchFamily="34" charset="0"/>
                </a:rPr>
                <a:t>row  </a:t>
              </a:r>
              <a:endParaRPr lang="en-US" altLang="en-US" sz="180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Calibri" panose="020F0502020204030204" pitchFamily="34" charset="0"/>
                </a:rPr>
                <a:t>  0   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Calibri" panose="020F0502020204030204" pitchFamily="34" charset="0"/>
                </a:rPr>
                <a:t>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Calibri" panose="020F0502020204030204" pitchFamily="34" charset="0"/>
                </a:rPr>
                <a:t>  1   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Calibri" panose="020F0502020204030204" pitchFamily="34" charset="0"/>
                </a:rPr>
                <a:t>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Calibri" panose="020F0502020204030204" pitchFamily="34" charset="0"/>
                </a:rPr>
                <a:t>  2</a:t>
              </a:r>
              <a:endParaRPr lang="en-MY" altLang="en-US" sz="16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07" y="1288348"/>
            <a:ext cx="7024687" cy="596332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2069466"/>
            <a:ext cx="7808052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1" y="1858806"/>
            <a:ext cx="6415088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809" y="1064259"/>
            <a:ext cx="7024687" cy="700245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742882" y="2346453"/>
            <a:ext cx="411163" cy="25479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7165611" y="3458369"/>
            <a:ext cx="14160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nested loop</a:t>
            </a:r>
            <a:endParaRPr lang="en-MY" dirty="0"/>
          </a:p>
        </p:txBody>
      </p:sp>
      <p:sp>
        <p:nvSpPr>
          <p:cNvPr id="32776" name="TextBox 3"/>
          <p:cNvSpPr txBox="1">
            <a:spLocks noChangeArrowheads="1"/>
          </p:cNvSpPr>
          <p:nvPr/>
        </p:nvSpPr>
        <p:spPr bwMode="auto">
          <a:xfrm>
            <a:off x="4015875" y="2177384"/>
            <a:ext cx="925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//rows</a:t>
            </a:r>
            <a:endParaRPr lang="en-MY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4941387" y="3560781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//cols</a:t>
            </a:r>
            <a:endParaRPr lang="en-MY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1563370"/>
            <a:ext cx="8013065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Processing two-dimensional arrays: 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nested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solidFill>
                  <a:srgbClr val="FF0000"/>
                </a:solidFill>
              </a:rPr>
              <a:t> loops </a:t>
            </a:r>
            <a:r>
              <a:rPr lang="en-US" altLang="en-US" sz="2000" dirty="0">
                <a:solidFill>
                  <a:srgbClr val="002060"/>
                </a:solidFill>
              </a:rPr>
              <a:t>are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typically used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Easy to cycle through each array element</a:t>
            </a:r>
            <a:endParaRPr lang="en-US" altLang="en-US" sz="2000" dirty="0"/>
          </a:p>
          <a:p>
            <a:pPr lvl="2" eaLnBrk="1" hangingPunct="1"/>
            <a:r>
              <a:rPr lang="en-US" altLang="en-US" sz="1800" dirty="0"/>
              <a:t>A pass through </a:t>
            </a:r>
            <a:r>
              <a:rPr lang="en-US" altLang="en-US" sz="1800" dirty="0">
                <a:solidFill>
                  <a:srgbClr val="FF0000"/>
                </a:solidFill>
              </a:rPr>
              <a:t>outer loop corresponds to a row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 sz="1800" dirty="0"/>
              <a:t>A pass through </a:t>
            </a:r>
            <a:r>
              <a:rPr lang="en-US" altLang="en-US" sz="1800" dirty="0">
                <a:solidFill>
                  <a:srgbClr val="FF0000"/>
                </a:solidFill>
              </a:rPr>
              <a:t>inner loop corresponds to a column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b="1" dirty="0"/>
              <a:t>Nested </a:t>
            </a:r>
            <a:r>
              <a:rPr lang="en-US" altLang="en-US" sz="2000" b="1" dirty="0">
                <a:latin typeface="Courier New" panose="02070309020205020404" pitchFamily="49" charset="0"/>
              </a:rPr>
              <a:t>for</a:t>
            </a:r>
            <a:r>
              <a:rPr lang="en-US" altLang="en-US" sz="2000" b="1" dirty="0"/>
              <a:t> loop</a:t>
            </a:r>
            <a:r>
              <a:rPr lang="en-US" altLang="en-US" sz="2000" dirty="0"/>
              <a:t> in Program 7.7 used to multiply each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i="1" dirty="0"/>
              <a:t> </a:t>
            </a:r>
            <a:r>
              <a:rPr lang="en-US" altLang="en-US" sz="2000" dirty="0"/>
              <a:t>element by 10 and display results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Output of Program 7.7</a:t>
            </a:r>
            <a:endParaRPr lang="en-US" altLang="en-US" sz="2400" dirty="0"/>
          </a:p>
          <a:p>
            <a:pPr lvl="2" eaLnBrk="1" hangingPunct="1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Display of multiplied elements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80  160   90  520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30  150   270  60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140  250   20  100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US" altLang="en-US" sz="1800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024687" cy="5730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820" y="1120140"/>
            <a:ext cx="7024370" cy="32131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6520"/>
            <a:ext cx="7769390" cy="471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133" y="1028700"/>
            <a:ext cx="7024687" cy="760412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5" y="2116931"/>
            <a:ext cx="769028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960120" y="1770380"/>
            <a:ext cx="7323455" cy="394144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Prototypes for functions that pass two-dimensional arrays can omit the row size of the array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/>
              <a:t>Example (Program 7.8):           </a:t>
            </a:r>
            <a:endParaRPr lang="en-US" sz="2000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  display 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 ]</a:t>
            </a:r>
            <a:r>
              <a:rPr lang="en-US" sz="2000" dirty="0">
                <a:latin typeface="Courier New" panose="02070309020205020404" pitchFamily="49" charset="0"/>
              </a:rPr>
              <a:t>[4]);</a:t>
            </a:r>
            <a:endParaRPr lang="en-US" sz="20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2800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sz="2000" b="1" u="sng" dirty="0">
                <a:solidFill>
                  <a:srgbClr val="FF0000"/>
                </a:solidFill>
              </a:rPr>
              <a:t>Row size is optional</a:t>
            </a:r>
            <a:r>
              <a:rPr lang="en-US" sz="2000" dirty="0">
                <a:solidFill>
                  <a:srgbClr val="FF0000"/>
                </a:solidFill>
              </a:rPr>
              <a:t>, but </a:t>
            </a:r>
            <a:r>
              <a:rPr lang="en-US" sz="2000" b="1" u="sng" dirty="0">
                <a:solidFill>
                  <a:srgbClr val="FF0000"/>
                </a:solidFill>
              </a:rPr>
              <a:t>column size is required</a:t>
            </a:r>
            <a:endParaRPr lang="en-US" sz="2000" b="1" u="sng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en-US" sz="1800" dirty="0"/>
              <a:t>Assuming 4 bytes for an </a:t>
            </a:r>
            <a:r>
              <a:rPr lang="en-US" sz="1800" dirty="0" err="1"/>
              <a:t>int</a:t>
            </a:r>
            <a:r>
              <a:rPr lang="en-US" sz="1800" dirty="0"/>
              <a:t>, the element </a:t>
            </a:r>
            <a:r>
              <a:rPr lang="en-US" sz="1800" dirty="0" err="1">
                <a:latin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</a:rPr>
              <a:t>[1][3]</a:t>
            </a:r>
            <a:r>
              <a:rPr lang="en-US" sz="1800" dirty="0"/>
              <a:t> is located </a:t>
            </a:r>
            <a:r>
              <a:rPr lang="en-US" sz="1800" b="1" dirty="0"/>
              <a:t>28 bytes from the start of the array</a:t>
            </a:r>
            <a:r>
              <a:rPr lang="en-US" sz="1800" dirty="0"/>
              <a:t> (i.e., </a:t>
            </a:r>
            <a:r>
              <a:rPr lang="en-US" sz="1800" b="1" dirty="0"/>
              <a:t>offset</a:t>
            </a:r>
            <a:r>
              <a:rPr lang="en-US" sz="1800" dirty="0"/>
              <a:t>)</a:t>
            </a:r>
            <a:endParaRPr lang="en-US" sz="1800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7365" y="106426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Two-Dimensional Arrays (cont'd.)</a:t>
            </a:r>
            <a:endParaRPr lang="en-US" altLang="en-US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185160" y="3627120"/>
            <a:ext cx="990600" cy="60960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33935" y="2077425"/>
            <a:ext cx="6777037" cy="35083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Determining </a:t>
            </a:r>
            <a:r>
              <a:rPr lang="en-US" altLang="en-US" sz="2400" b="1" dirty="0">
                <a:solidFill>
                  <a:srgbClr val="FF0000"/>
                </a:solidFill>
              </a:rPr>
              <a:t>offset of an array (int </a:t>
            </a:r>
            <a:r>
              <a:rPr lang="en-US" altLang="en-US" sz="2400" b="1" dirty="0" err="1">
                <a:solidFill>
                  <a:srgbClr val="FF0000"/>
                </a:solidFill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</a:rPr>
              <a:t> [1][3])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Computer </a:t>
            </a:r>
            <a:r>
              <a:rPr lang="en-US" altLang="en-US" sz="2000" b="1" dirty="0"/>
              <a:t>uses row index, column index, and column size</a:t>
            </a:r>
            <a:r>
              <a:rPr lang="en-US" altLang="en-US" sz="2000" dirty="0"/>
              <a:t> to </a:t>
            </a:r>
            <a:r>
              <a:rPr lang="en-US" altLang="en-US" sz="2000" b="1" u="sng" dirty="0"/>
              <a:t>determine offset</a:t>
            </a:r>
            <a:endParaRPr lang="en-US" altLang="en-US" sz="2000" b="1" u="sng" dirty="0"/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37418"/>
            <a:ext cx="7024687" cy="705213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5" y="3488940"/>
            <a:ext cx="4943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6976745" y="2025650"/>
            <a:ext cx="1313180" cy="3205480"/>
          </a:xfrm>
          <a:custGeom>
            <a:avLst/>
            <a:gdLst>
              <a:gd name="connsiteX0" fmla="*/ 0 w 2035622"/>
              <a:gd name="connsiteY0" fmla="*/ 102920 h 3015937"/>
              <a:gd name="connsiteX1" fmla="*/ 979714 w 2035622"/>
              <a:gd name="connsiteY1" fmla="*/ 37606 h 3015937"/>
              <a:gd name="connsiteX2" fmla="*/ 1959429 w 2035622"/>
              <a:gd name="connsiteY2" fmla="*/ 612372 h 3015937"/>
              <a:gd name="connsiteX3" fmla="*/ 1920240 w 2035622"/>
              <a:gd name="connsiteY3" fmla="*/ 2023160 h 3015937"/>
              <a:gd name="connsiteX4" fmla="*/ 1515291 w 2035622"/>
              <a:gd name="connsiteY4" fmla="*/ 2819995 h 3015937"/>
              <a:gd name="connsiteX5" fmla="*/ 235131 w 2035622"/>
              <a:gd name="connsiteY5" fmla="*/ 3015937 h 3015937"/>
              <a:gd name="connsiteX6" fmla="*/ 235131 w 2035622"/>
              <a:gd name="connsiteY6" fmla="*/ 3015937 h 301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5622" h="3015937">
                <a:moveTo>
                  <a:pt x="0" y="102920"/>
                </a:moveTo>
                <a:cubicBezTo>
                  <a:pt x="326571" y="27808"/>
                  <a:pt x="653143" y="-47303"/>
                  <a:pt x="979714" y="37606"/>
                </a:cubicBezTo>
                <a:cubicBezTo>
                  <a:pt x="1306285" y="122515"/>
                  <a:pt x="1802675" y="281446"/>
                  <a:pt x="1959429" y="612372"/>
                </a:cubicBezTo>
                <a:cubicBezTo>
                  <a:pt x="2116183" y="943298"/>
                  <a:pt x="1994263" y="1655223"/>
                  <a:pt x="1920240" y="2023160"/>
                </a:cubicBezTo>
                <a:cubicBezTo>
                  <a:pt x="1846217" y="2391097"/>
                  <a:pt x="1796142" y="2654532"/>
                  <a:pt x="1515291" y="2819995"/>
                </a:cubicBezTo>
                <a:cubicBezTo>
                  <a:pt x="1234440" y="2985458"/>
                  <a:pt x="235131" y="3015937"/>
                  <a:pt x="235131" y="3015937"/>
                </a:cubicBezTo>
                <a:lnTo>
                  <a:pt x="235131" y="3015937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4" name="Freeform 3"/>
          <p:cNvSpPr/>
          <p:nvPr/>
        </p:nvSpPr>
        <p:spPr>
          <a:xfrm>
            <a:off x="6505575" y="1718945"/>
            <a:ext cx="1328420" cy="3218180"/>
          </a:xfrm>
          <a:custGeom>
            <a:avLst/>
            <a:gdLst>
              <a:gd name="connsiteX0" fmla="*/ 0 w 2252683"/>
              <a:gd name="connsiteY0" fmla="*/ 432533 h 3227985"/>
              <a:gd name="connsiteX1" fmla="*/ 352697 w 2252683"/>
              <a:gd name="connsiteY1" fmla="*/ 236590 h 3227985"/>
              <a:gd name="connsiteX2" fmla="*/ 1110343 w 2252683"/>
              <a:gd name="connsiteY2" fmla="*/ 1459 h 3227985"/>
              <a:gd name="connsiteX3" fmla="*/ 2024743 w 2252683"/>
              <a:gd name="connsiteY3" fmla="*/ 354156 h 3227985"/>
              <a:gd name="connsiteX4" fmla="*/ 2246811 w 2252683"/>
              <a:gd name="connsiteY4" fmla="*/ 2274396 h 3227985"/>
              <a:gd name="connsiteX5" fmla="*/ 1867989 w 2252683"/>
              <a:gd name="connsiteY5" fmla="*/ 3058168 h 3227985"/>
              <a:gd name="connsiteX6" fmla="*/ 548640 w 2252683"/>
              <a:gd name="connsiteY6" fmla="*/ 3227985 h 3227985"/>
              <a:gd name="connsiteX7" fmla="*/ 548640 w 2252683"/>
              <a:gd name="connsiteY7" fmla="*/ 3227985 h 3227985"/>
              <a:gd name="connsiteX8" fmla="*/ 548640 w 2252683"/>
              <a:gd name="connsiteY8" fmla="*/ 3227985 h 322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683" h="3227985">
                <a:moveTo>
                  <a:pt x="0" y="432533"/>
                </a:moveTo>
                <a:cubicBezTo>
                  <a:pt x="83820" y="370484"/>
                  <a:pt x="167640" y="308436"/>
                  <a:pt x="352697" y="236590"/>
                </a:cubicBezTo>
                <a:cubicBezTo>
                  <a:pt x="537754" y="164744"/>
                  <a:pt x="831669" y="-18135"/>
                  <a:pt x="1110343" y="1459"/>
                </a:cubicBezTo>
                <a:cubicBezTo>
                  <a:pt x="1389017" y="21053"/>
                  <a:pt x="1835332" y="-24667"/>
                  <a:pt x="2024743" y="354156"/>
                </a:cubicBezTo>
                <a:cubicBezTo>
                  <a:pt x="2214154" y="732979"/>
                  <a:pt x="2272937" y="1823727"/>
                  <a:pt x="2246811" y="2274396"/>
                </a:cubicBezTo>
                <a:cubicBezTo>
                  <a:pt x="2220685" y="2725065"/>
                  <a:pt x="2151017" y="2899237"/>
                  <a:pt x="1867989" y="3058168"/>
                </a:cubicBezTo>
                <a:cubicBezTo>
                  <a:pt x="1584961" y="3217099"/>
                  <a:pt x="548640" y="3227985"/>
                  <a:pt x="548640" y="3227985"/>
                </a:cubicBezTo>
                <a:lnTo>
                  <a:pt x="548640" y="3227985"/>
                </a:lnTo>
                <a:lnTo>
                  <a:pt x="548640" y="3227985"/>
                </a:lnTo>
              </a:path>
            </a:pathLst>
          </a:custGeom>
          <a:noFill/>
          <a:ln w="28575">
            <a:solidFill>
              <a:srgbClr val="D22CA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0" name="Freeform 9"/>
          <p:cNvSpPr/>
          <p:nvPr/>
        </p:nvSpPr>
        <p:spPr>
          <a:xfrm>
            <a:off x="5988050" y="1643380"/>
            <a:ext cx="2507615" cy="2768600"/>
          </a:xfrm>
          <a:custGeom>
            <a:avLst/>
            <a:gdLst>
              <a:gd name="connsiteX0" fmla="*/ 0 w 2252683"/>
              <a:gd name="connsiteY0" fmla="*/ 432533 h 3227985"/>
              <a:gd name="connsiteX1" fmla="*/ 352697 w 2252683"/>
              <a:gd name="connsiteY1" fmla="*/ 236590 h 3227985"/>
              <a:gd name="connsiteX2" fmla="*/ 1110343 w 2252683"/>
              <a:gd name="connsiteY2" fmla="*/ 1459 h 3227985"/>
              <a:gd name="connsiteX3" fmla="*/ 2024743 w 2252683"/>
              <a:gd name="connsiteY3" fmla="*/ 354156 h 3227985"/>
              <a:gd name="connsiteX4" fmla="*/ 2246811 w 2252683"/>
              <a:gd name="connsiteY4" fmla="*/ 2274396 h 3227985"/>
              <a:gd name="connsiteX5" fmla="*/ 1867989 w 2252683"/>
              <a:gd name="connsiteY5" fmla="*/ 3058168 h 3227985"/>
              <a:gd name="connsiteX6" fmla="*/ 548640 w 2252683"/>
              <a:gd name="connsiteY6" fmla="*/ 3227985 h 3227985"/>
              <a:gd name="connsiteX7" fmla="*/ 548640 w 2252683"/>
              <a:gd name="connsiteY7" fmla="*/ 3227985 h 3227985"/>
              <a:gd name="connsiteX8" fmla="*/ 548640 w 2252683"/>
              <a:gd name="connsiteY8" fmla="*/ 3227985 h 322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683" h="3227985">
                <a:moveTo>
                  <a:pt x="0" y="432533"/>
                </a:moveTo>
                <a:cubicBezTo>
                  <a:pt x="83820" y="370484"/>
                  <a:pt x="167640" y="308436"/>
                  <a:pt x="352697" y="236590"/>
                </a:cubicBezTo>
                <a:cubicBezTo>
                  <a:pt x="537754" y="164744"/>
                  <a:pt x="831669" y="-18135"/>
                  <a:pt x="1110343" y="1459"/>
                </a:cubicBezTo>
                <a:cubicBezTo>
                  <a:pt x="1389017" y="21053"/>
                  <a:pt x="1835332" y="-24667"/>
                  <a:pt x="2024743" y="354156"/>
                </a:cubicBezTo>
                <a:cubicBezTo>
                  <a:pt x="2214154" y="732979"/>
                  <a:pt x="2272937" y="1823727"/>
                  <a:pt x="2246811" y="2274396"/>
                </a:cubicBezTo>
                <a:cubicBezTo>
                  <a:pt x="2220685" y="2725065"/>
                  <a:pt x="2151017" y="2899237"/>
                  <a:pt x="1867989" y="3058168"/>
                </a:cubicBezTo>
                <a:cubicBezTo>
                  <a:pt x="1584961" y="3217099"/>
                  <a:pt x="548640" y="3227985"/>
                  <a:pt x="548640" y="3227985"/>
                </a:cubicBezTo>
                <a:lnTo>
                  <a:pt x="548640" y="3227985"/>
                </a:lnTo>
                <a:lnTo>
                  <a:pt x="548640" y="3227985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37898" name="TextBox 4"/>
          <p:cNvSpPr txBox="1">
            <a:spLocks noChangeArrowheads="1"/>
          </p:cNvSpPr>
          <p:nvPr/>
        </p:nvSpPr>
        <p:spPr bwMode="auto">
          <a:xfrm>
            <a:off x="6202680" y="4504712"/>
            <a:ext cx="495300" cy="33813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alibri" panose="020F0502020204030204" pitchFamily="34" charset="0"/>
              </a:rPr>
              <a:t>3+1</a:t>
            </a:r>
            <a:endParaRPr lang="en-MY" altLang="en-US" sz="1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498" y="1385979"/>
            <a:ext cx="7024687" cy="674596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2504282"/>
            <a:ext cx="74676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821656" y="3083720"/>
            <a:ext cx="785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117056" y="3061495"/>
            <a:ext cx="785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4336256" y="3055145"/>
            <a:ext cx="785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5631656" y="3055145"/>
            <a:ext cx="785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22" name="TextBox 9"/>
          <p:cNvSpPr txBox="1">
            <a:spLocks noChangeArrowheads="1"/>
          </p:cNvSpPr>
          <p:nvPr/>
        </p:nvSpPr>
        <p:spPr bwMode="auto">
          <a:xfrm>
            <a:off x="1815306" y="3421857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23" name="TextBox 10"/>
          <p:cNvSpPr txBox="1">
            <a:spLocks noChangeArrowheads="1"/>
          </p:cNvSpPr>
          <p:nvPr/>
        </p:nvSpPr>
        <p:spPr bwMode="auto">
          <a:xfrm>
            <a:off x="3117056" y="3431382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24" name="TextBox 11"/>
          <p:cNvSpPr txBox="1">
            <a:spLocks noChangeArrowheads="1"/>
          </p:cNvSpPr>
          <p:nvPr/>
        </p:nvSpPr>
        <p:spPr bwMode="auto">
          <a:xfrm>
            <a:off x="4336256" y="3431382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830865" y="3465029"/>
            <a:ext cx="381000" cy="242933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4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897890" y="1951990"/>
            <a:ext cx="7348220" cy="3822700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 learn about: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User defined data types: typedef &amp; enums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Two-Dimensional Arrays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Common Programming Errors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Searching and </a:t>
            </a:r>
            <a:r>
              <a:rPr lang="en-US" altLang="en-US">
                <a:solidFill>
                  <a:srgbClr val="FF0000"/>
                </a:solidFill>
              </a:rPr>
              <a:t>Sorting Methods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66800"/>
            <a:ext cx="7024687" cy="7223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68203" y="1758270"/>
            <a:ext cx="7627144" cy="433773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Arrays</a:t>
            </a:r>
            <a:r>
              <a:rPr lang="en-US" altLang="en-US" sz="2400" dirty="0"/>
              <a:t> with </a:t>
            </a:r>
            <a:r>
              <a:rPr lang="en-US" altLang="en-US" sz="2400" b="1" dirty="0"/>
              <a:t>more than two dimensions</a:t>
            </a:r>
            <a:r>
              <a:rPr lang="en-US" altLang="en-US" sz="2400" dirty="0"/>
              <a:t> allowed in C++ but </a:t>
            </a:r>
            <a:r>
              <a:rPr lang="en-US" altLang="en-US" sz="2400" b="1" dirty="0"/>
              <a:t>not commonly used</a:t>
            </a:r>
            <a:endParaRPr lang="en-US" altLang="en-US" sz="2400" b="1" dirty="0"/>
          </a:p>
          <a:p>
            <a:pPr eaLnBrk="1" hangingPunct="1"/>
            <a:r>
              <a:rPr lang="en-US" altLang="en-US" sz="2400" dirty="0"/>
              <a:t>Example: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response[4][10][6]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First element is </a:t>
            </a:r>
            <a:r>
              <a:rPr lang="en-US" altLang="en-US" sz="2000" dirty="0">
                <a:latin typeface="Courier New" panose="02070309020205020404" pitchFamily="49" charset="0"/>
              </a:rPr>
              <a:t>response[0][0][0]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Last element is </a:t>
            </a:r>
            <a:r>
              <a:rPr lang="en-US" altLang="en-US" sz="2000" dirty="0">
                <a:latin typeface="Courier New" panose="02070309020205020404" pitchFamily="49" charset="0"/>
              </a:rPr>
              <a:t>response[3][9][5]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three-dimensional array</a:t>
            </a:r>
            <a:r>
              <a:rPr lang="en-US" altLang="en-US" sz="2400" dirty="0"/>
              <a:t> can be viewed as a </a:t>
            </a:r>
            <a:r>
              <a:rPr lang="en-US" altLang="en-US" sz="2400" b="1" dirty="0"/>
              <a:t>book of data tables</a:t>
            </a:r>
            <a:r>
              <a:rPr lang="en-US" altLang="en-US" sz="2400" dirty="0"/>
              <a:t> (Figure 7.10)</a:t>
            </a:r>
            <a:endParaRPr lang="en-US" altLang="en-US" sz="2400" dirty="0"/>
          </a:p>
          <a:p>
            <a:pPr lvl="1" eaLnBrk="1" hangingPunct="1"/>
            <a:r>
              <a:rPr lang="en-US" altLang="en-US" sz="2000" b="1" dirty="0"/>
              <a:t>First subscript</a:t>
            </a:r>
            <a:r>
              <a:rPr lang="en-US" altLang="en-US" sz="2000" dirty="0"/>
              <a:t> (rank) is </a:t>
            </a:r>
            <a:r>
              <a:rPr lang="en-US" altLang="en-US" sz="2000" b="1" dirty="0"/>
              <a:t>page number of table</a:t>
            </a:r>
            <a:endParaRPr lang="en-US" altLang="en-US" sz="2000" b="1" dirty="0"/>
          </a:p>
          <a:p>
            <a:pPr lvl="1" eaLnBrk="1" hangingPunct="1"/>
            <a:r>
              <a:rPr lang="en-US" altLang="en-US" sz="2000" b="1" dirty="0"/>
              <a:t>Second subscript</a:t>
            </a:r>
            <a:r>
              <a:rPr lang="en-US" altLang="en-US" sz="2000" dirty="0"/>
              <a:t> is </a:t>
            </a:r>
            <a:r>
              <a:rPr lang="en-US" altLang="en-US" sz="2000" b="1" dirty="0"/>
              <a:t>row</a:t>
            </a:r>
            <a:r>
              <a:rPr lang="en-US" altLang="en-US" sz="2000" dirty="0"/>
              <a:t> in table</a:t>
            </a:r>
            <a:endParaRPr lang="en-US" altLang="en-US" sz="2000" dirty="0"/>
          </a:p>
          <a:p>
            <a:pPr lvl="1" eaLnBrk="1" hangingPunct="1"/>
            <a:r>
              <a:rPr lang="en-US" altLang="en-US" sz="2000" b="1" dirty="0"/>
              <a:t>Third subscript</a:t>
            </a:r>
            <a:r>
              <a:rPr lang="en-US" altLang="en-US" sz="2000" dirty="0"/>
              <a:t> is desired </a:t>
            </a:r>
            <a:r>
              <a:rPr lang="en-US" altLang="en-US" sz="2000" b="1" dirty="0"/>
              <a:t>column</a:t>
            </a:r>
            <a:endParaRPr lang="en-US" altLang="en-US" sz="2000" b="1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33100"/>
            <a:ext cx="7024687" cy="573087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Dimensional Arrays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756" y="809625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86000"/>
            <a:ext cx="6705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 bwMode="auto">
          <a:xfrm>
            <a:off x="533400" y="989239"/>
            <a:ext cx="8077200" cy="609600"/>
          </a:xfrm>
          <a:prstGeom prst="rect">
            <a:avLst/>
          </a:prstGeom>
          <a:solidFill>
            <a:srgbClr val="1DBD2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Copying Arrays</a:t>
            </a:r>
            <a:endParaRPr lang="en-MY" sz="2400" b="1" kern="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76500"/>
            <a:ext cx="73564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714500"/>
            <a:ext cx="4267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347345" y="931545"/>
            <a:ext cx="8077200" cy="493395"/>
          </a:xfrm>
          <a:prstGeom prst="rect">
            <a:avLst/>
          </a:prstGeom>
          <a:solidFill>
            <a:srgbClr val="1DBD2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Swapping Arrays</a:t>
            </a:r>
            <a:endParaRPr lang="en-MY" sz="2400" b="1" kern="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482725"/>
            <a:ext cx="461772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537835" y="1709420"/>
            <a:ext cx="2622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Assume we want to swap </a:t>
            </a: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between values[1]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) </a:t>
            </a:r>
            <a:r>
              <a:rPr lang="en-US" altLang="en-US" dirty="0">
                <a:latin typeface="Calibri" panose="020F0502020204030204" pitchFamily="34" charset="0"/>
              </a:rPr>
              <a:t>and </a:t>
            </a: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values[3]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(j)</a:t>
            </a:r>
            <a:endParaRPr lang="en-MY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5621111" y="2989421"/>
            <a:ext cx="2379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Copy values[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] in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temp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  <a:endParaRPr lang="en-MY" altLang="en-US" dirty="0">
              <a:latin typeface="Calibri" panose="020F0502020204030204" pitchFamily="34" charset="0"/>
            </a:endParaRP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5621020" y="4116343"/>
            <a:ext cx="27352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Copy values[j] to values[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].  </a:t>
            </a: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Now values[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] get replaced with values[j]</a:t>
            </a:r>
            <a:endParaRPr lang="en-MY" altLang="en-US" dirty="0">
              <a:latin typeface="Calibri" panose="020F0502020204030204" pitchFamily="34" charset="0"/>
            </a:endParaRPr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5583237" y="5620815"/>
            <a:ext cx="2976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Copy temp back to values[j].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62915" y="1196340"/>
            <a:ext cx="8218170" cy="556260"/>
          </a:xfrm>
          <a:prstGeom prst="rect">
            <a:avLst/>
          </a:prstGeom>
          <a:solidFill>
            <a:srgbClr val="1DBD2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Sorting Arrays using Swapping Method (Bubble Sort)</a:t>
            </a:r>
            <a:endParaRPr lang="en-MY" sz="2400" b="1" kern="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750888" y="18288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MY" altLang="en-US">
                <a:latin typeface="Calibri" panose="020F0502020204030204" pitchFamily="34" charset="0"/>
              </a:rPr>
              <a:t>A sorting algorithm rearranges the elements of a sequence so that they are stored in sorted order.</a:t>
            </a:r>
            <a:endParaRPr lang="en-MY" altLang="en-US">
              <a:latin typeface="Calibri" panose="020F0502020204030204" pitchFamily="3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4061460" y="2797810"/>
          <a:ext cx="4228465" cy="35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4429125" imgH="3800475" progId="Paint.Picture">
                  <p:embed/>
                </p:oleObj>
              </mc:Choice>
              <mc:Fallback>
                <p:oleObj name="" r:id="rId1" imgW="4429125" imgH="38004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1460" y="2797810"/>
                        <a:ext cx="4228465" cy="350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Bubble-s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3284855"/>
            <a:ext cx="2580640" cy="154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3515"/>
            <a:ext cx="6873875" cy="479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883920" y="930162"/>
            <a:ext cx="2215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main function</a:t>
            </a:r>
            <a:endParaRPr lang="en-MY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1570355"/>
            <a:ext cx="4460875" cy="495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059815" y="929640"/>
            <a:ext cx="2673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sort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function</a:t>
            </a:r>
            <a:endParaRPr lang="en-MY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35120" y="4077335"/>
            <a:ext cx="4638675" cy="1410970"/>
            <a:chOff x="6513" y="5977"/>
            <a:chExt cx="6101" cy="2222"/>
          </a:xfrm>
        </p:grpSpPr>
        <p:sp>
          <p:nvSpPr>
            <p:cNvPr id="7" name="TextBox 6"/>
            <p:cNvSpPr txBox="1"/>
            <p:nvPr/>
          </p:nvSpPr>
          <p:spPr>
            <a:xfrm>
              <a:off x="6520" y="5977"/>
              <a:ext cx="4380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/>
                <a:t>1. Assign current to temp (temp = 5)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5" y="6577"/>
              <a:ext cx="5301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/>
                <a:t>2. Assign previous to current (</a:t>
              </a:r>
              <a:r>
                <a:rPr lang="en-US" sz="1200" dirty="0" err="1"/>
                <a:t>nums</a:t>
              </a:r>
              <a:r>
                <a:rPr lang="en-US" sz="1200" dirty="0"/>
                <a:t>[j] = 22) </a:t>
              </a:r>
              <a:endParaRPr lang="en-MY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20" y="7180"/>
              <a:ext cx="4981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/>
                <a:t>3. Assign temp to previous (</a:t>
              </a:r>
              <a:r>
                <a:rPr lang="en-US" sz="1200" dirty="0" err="1"/>
                <a:t>nums</a:t>
              </a:r>
              <a:r>
                <a:rPr lang="en-US" sz="1200" dirty="0"/>
                <a:t>[j-1] = 5</a:t>
              </a:r>
              <a:endParaRPr lang="en-MY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3" y="7765"/>
              <a:ext cx="6101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/>
                <a:t>4. Add one to moves counter to keep track of num. of moves</a:t>
              </a:r>
              <a:endParaRPr lang="en-MY" sz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34894" y="3388360"/>
            <a:ext cx="4264660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Compare first pair, '22' and '5' (first and second element)</a:t>
            </a:r>
            <a:endParaRPr lang="en-US" sz="1200" b="1" dirty="0"/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139904" y="3733346"/>
            <a:ext cx="3532505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If current number less than previous (if 5 &lt; 22)</a:t>
            </a:r>
            <a:endParaRPr lang="en-US" sz="1200" dirty="0"/>
          </a:p>
        </p:txBody>
      </p:sp>
      <p:sp>
        <p:nvSpPr>
          <p:cNvPr id="17" name="TextBox 3"/>
          <p:cNvSpPr txBox="1"/>
          <p:nvPr/>
        </p:nvSpPr>
        <p:spPr>
          <a:xfrm>
            <a:off x="4611779" y="2475230"/>
            <a:ext cx="3554730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No of passes/iterations/rounds sorting is done</a:t>
            </a:r>
            <a:endParaRPr lang="en-US" sz="1200" b="1" dirty="0"/>
          </a:p>
        </p:txBody>
      </p:sp>
      <p:sp>
        <p:nvSpPr>
          <p:cNvPr id="18" name="TextBox 3"/>
          <p:cNvSpPr txBox="1"/>
          <p:nvPr/>
        </p:nvSpPr>
        <p:spPr>
          <a:xfrm>
            <a:off x="4134894" y="3017520"/>
            <a:ext cx="3027045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Compare pairs of numbers size-1 times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26920"/>
            <a:ext cx="7924800" cy="3657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Most programmers encounter the need to both sort and search a list of data items at some time in their programming careers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r>
              <a:rPr lang="en-MY" altLang="en-US" sz="2400" dirty="0">
                <a:latin typeface="Calibri" panose="020F0502020204030204" pitchFamily="34" charset="0"/>
              </a:rPr>
              <a:t>Example, in a list of names and phone numbers, you might search for a specific name so that the corresponding phone number can be printed, or you might need to search the list simply to determine whether a name is there</a:t>
            </a:r>
            <a:endParaRPr lang="en-MY" altLang="en-US" sz="2400" dirty="0">
              <a:latin typeface="Calibri" panose="020F0502020204030204" pitchFamily="34" charset="0"/>
            </a:endParaRPr>
          </a:p>
          <a:p>
            <a:r>
              <a:rPr lang="en-MY" altLang="en-US" sz="2400" dirty="0">
                <a:latin typeface="Calibri" panose="020F0502020204030204" pitchFamily="34" charset="0"/>
              </a:rPr>
              <a:t>The two most common methods of performing these searches are the linear and binary search algorithms.</a:t>
            </a:r>
            <a:endParaRPr lang="en-MY" altLang="en-US" sz="2400" dirty="0">
              <a:latin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15" y="1294130"/>
            <a:ext cx="7481570" cy="417195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and Sorting Methods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95655" y="1699260"/>
            <a:ext cx="7409180" cy="45485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Linear (sequential) search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sz="2400" dirty="0"/>
              <a:t>Each item in the list is examined in the order in which it occurs until the desired item is found or the end of the list is reached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/>
              <a:t>List doesn’t have to be in sorted order to perform the search</a:t>
            </a: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465" y="877253"/>
            <a:ext cx="7024687" cy="7000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Search Algorithm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05" y="4385945"/>
            <a:ext cx="4935855" cy="186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8309" y="5132189"/>
            <a:ext cx="153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pseudo-code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509657" y="4495165"/>
            <a:ext cx="373872" cy="1752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9620" y="1013461"/>
            <a:ext cx="7696200" cy="533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Search 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7985"/>
            <a:ext cx="5578475" cy="47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2"/>
          <p:cNvSpPr txBox="1">
            <a:spLocks noChangeArrowheads="1"/>
          </p:cNvSpPr>
          <p:nvPr/>
        </p:nvSpPr>
        <p:spPr bwMode="auto">
          <a:xfrm>
            <a:off x="5861050" y="3962972"/>
            <a:ext cx="221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main function</a:t>
            </a:r>
            <a:endParaRPr lang="en-MY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 txBox="1">
            <a:spLocks noGrp="1"/>
          </p:cNvSpPr>
          <p:nvPr>
            <p:ph type="sldNum" sz="quarter" idx="10"/>
          </p:nvPr>
        </p:nvSpPr>
        <p:spPr>
          <a:xfrm>
            <a:off x="4252595" y="6534785"/>
            <a:ext cx="4662805" cy="209550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sz="900" dirty="0">
                <a:effectLst/>
                <a:latin typeface="Century Gothic" panose="020B0502020202020204" pitchFamily="34" charset="0"/>
                <a:sym typeface="+mn-ea"/>
              </a:rPr>
              <a:t>C++ Programming: From Problem Analysis to Program Design (D.S. Malik, 2018)</a:t>
            </a:r>
            <a:fld id="{9A0DB2DC-4C9A-4742-B13C-FB6460FD3503}" type="slidenum">
              <a:rPr lang="en-US" altLang="en-US" sz="9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sym typeface="+mn-ea"/>
              </a:rPr>
            </a:fld>
            <a:endParaRPr lang="en-US" altLang="en-US" sz="900" dirty="0">
              <a:solidFill>
                <a:schemeClr val="bg1"/>
              </a:solidFill>
              <a:effectLst/>
            </a:endParaRPr>
          </a:p>
        </p:txBody>
      </p:sp>
      <p:sp>
        <p:nvSpPr>
          <p:cNvPr id="23556" name="Rectangle 3"/>
          <p:cNvSpPr txBox="1"/>
          <p:nvPr/>
        </p:nvSpPr>
        <p:spPr>
          <a:xfrm>
            <a:off x="735330" y="1798320"/>
            <a:ext cx="7536815" cy="3803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93090" y="1064260"/>
            <a:ext cx="7239635" cy="582930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User define data type 1: </a:t>
            </a:r>
            <a:r>
              <a:rPr lang="en-US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typedef</a:t>
            </a:r>
            <a:endParaRPr lang="en-US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808355" y="1861820"/>
            <a:ext cx="7795260" cy="438277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 C++, you can create synonyms or aliases to a previously defined data type by using the </a:t>
            </a:r>
            <a:r>
              <a:rPr lang="en-US" altLang="en-US" sz="2400" dirty="0">
                <a:latin typeface="Courier New" panose="02070309020205020404" pitchFamily="49" charset="0"/>
              </a:rPr>
              <a:t>typedef </a:t>
            </a:r>
            <a:r>
              <a:rPr lang="en-US" altLang="en-US" sz="2400" dirty="0"/>
              <a:t>statement shown in the following syntax :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4C216D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dirty="0">
                <a:solidFill>
                  <a:srgbClr val="4C216D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9900"/>
                </a:solidFill>
                <a:latin typeface="Courier New" panose="02070309020205020404" pitchFamily="49" charset="0"/>
              </a:rPr>
              <a:t>existingTypeName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newTypeName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4C216D"/>
                </a:solidFill>
                <a:latin typeface="Courier New" panose="02070309020205020404" pitchFamily="49" charset="0"/>
              </a:rPr>
              <a:t>typedef </a:t>
            </a:r>
            <a:r>
              <a:rPr lang="en-US" altLang="en-US" sz="2000" b="1" dirty="0">
                <a:solidFill>
                  <a:srgbClr val="FF99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4C216D"/>
                </a:solidFill>
                <a:latin typeface="Courier New" panose="02070309020205020404" pitchFamily="49" charset="0"/>
              </a:rPr>
              <a:t>typedef </a:t>
            </a:r>
            <a:r>
              <a:rPr lang="en-US" altLang="en-US" sz="2000" b="1" dirty="0">
                <a:solidFill>
                  <a:srgbClr val="FF99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decimal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sym typeface="+mn-ea"/>
              </a:rPr>
              <a:t>typedef</a:t>
            </a:r>
            <a:r>
              <a:rPr lang="en-US" altLang="en-US" sz="2400" dirty="0">
                <a:latin typeface="+mj-lt"/>
                <a:sym typeface="+mn-ea"/>
              </a:rPr>
              <a:t> is a reserved word in C++. It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sym typeface="+mn-ea"/>
              </a:rPr>
              <a:t>does not create a new datatype</a:t>
            </a:r>
            <a:r>
              <a:rPr lang="en-US" altLang="en-US" sz="2400" dirty="0">
                <a:latin typeface="+mj-lt"/>
                <a:sym typeface="+mn-ea"/>
              </a:rPr>
              <a:t>, but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sym typeface="+mn-ea"/>
              </a:rPr>
              <a:t>create aliases</a:t>
            </a:r>
            <a:r>
              <a:rPr lang="en-US" altLang="en-US" sz="2400" dirty="0">
                <a:latin typeface="+mj-lt"/>
                <a:sym typeface="+mn-ea"/>
              </a:rPr>
              <a:t> to an existing datatype.</a:t>
            </a:r>
            <a:endParaRPr lang="en-US" altLang="en-US" sz="2400" dirty="0"/>
          </a:p>
        </p:txBody>
      </p:sp>
      <p:sp>
        <p:nvSpPr>
          <p:cNvPr id="2" name="Text Box 1"/>
          <p:cNvSpPr txBox="1"/>
          <p:nvPr/>
        </p:nvSpPr>
        <p:spPr>
          <a:xfrm>
            <a:off x="4793615" y="3729990"/>
            <a:ext cx="3306445" cy="306705"/>
          </a:xfrm>
          <a:prstGeom prst="rect">
            <a:avLst/>
          </a:prstGeom>
          <a:solidFill>
            <a:srgbClr val="E4CCFF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Garamond" panose="02020404030301010803" charset="0"/>
              </a:rPr>
              <a:t>creates an alias “integer” for data type int</a:t>
            </a:r>
            <a:endParaRPr lang="en-US" sz="1400">
              <a:solidFill>
                <a:srgbClr val="7030A0"/>
              </a:solidFill>
              <a:latin typeface="Garamond" panose="020204040303010108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93615" y="4161790"/>
            <a:ext cx="3684905" cy="306705"/>
          </a:xfrm>
          <a:prstGeom prst="rect">
            <a:avLst/>
          </a:prstGeom>
          <a:solidFill>
            <a:srgbClr val="E4CCFF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Garamond" panose="02020404030301010803" charset="0"/>
              </a:rPr>
              <a:t>creates an alias “decimal” for data type double</a:t>
            </a:r>
            <a:endParaRPr lang="en-US" sz="1400">
              <a:solidFill>
                <a:srgbClr val="7030A0"/>
              </a:solidFill>
              <a:latin typeface="Garamond" panose="02020404030301010803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069341"/>
            <a:ext cx="7696200" cy="554038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Search (cont')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TextBox 2"/>
          <p:cNvSpPr txBox="1">
            <a:spLocks noChangeArrowheads="1"/>
          </p:cNvSpPr>
          <p:nvPr/>
        </p:nvSpPr>
        <p:spPr bwMode="auto">
          <a:xfrm>
            <a:off x="763179" y="1696584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search function</a:t>
            </a:r>
            <a:endParaRPr lang="en-MY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0452"/>
            <a:ext cx="61722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90" y="4300720"/>
            <a:ext cx="5259388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3570288"/>
            <a:ext cx="1230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Output</a:t>
            </a:r>
            <a:endParaRPr lang="en-MY" altLang="en-US" sz="2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54685" y="1496060"/>
            <a:ext cx="8001000" cy="488569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/>
              <a:t>Binary search</a:t>
            </a:r>
            <a:endParaRPr lang="en-US" altLang="en-US" sz="2200" dirty="0"/>
          </a:p>
          <a:p>
            <a:pPr lvl="1" eaLnBrk="1" hangingPunct="1">
              <a:defRPr/>
            </a:pPr>
            <a:r>
              <a:rPr lang="en-US" altLang="en-US" sz="2000" dirty="0"/>
              <a:t>Starting with an ordered list, the desired item is first compared with the element in the middle of the list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If item is not found, you continue the search on either the first or second half of the list</a:t>
            </a:r>
            <a:endParaRPr lang="en-US" altLang="en-US" sz="2000" dirty="0"/>
          </a:p>
          <a:p>
            <a:pPr lvl="1" eaLnBrk="1" hangingPunct="1">
              <a:defRPr/>
            </a:pPr>
            <a:endParaRPr lang="en-US" altLang="en-US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7807"/>
            <a:ext cx="7024687" cy="589053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Algorithm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4700"/>
            <a:ext cx="596423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4679315"/>
            <a:ext cx="1374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pseudo-code</a:t>
            </a:r>
            <a:endParaRPr lang="en-US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876415" y="3558540"/>
            <a:ext cx="374015" cy="2633980"/>
          </a:xfrm>
          <a:prstGeom prst="rightBrace">
            <a:avLst>
              <a:gd name="adj1" fmla="val 8984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876300"/>
            <a:ext cx="7024370" cy="498475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64945"/>
            <a:ext cx="4852035" cy="1943100"/>
          </a:xfrm>
        </p:spPr>
        <p:txBody>
          <a:bodyPr/>
          <a:lstStyle/>
          <a:p>
            <a:pPr>
              <a:defRPr/>
            </a:pPr>
            <a:r>
              <a:rPr lang="en-MY" sz="2800" dirty="0">
                <a:latin typeface="Calibri" panose="020F0502020204030204" pitchFamily="34" charset="0"/>
              </a:rPr>
              <a:t>We cut the size of the search in half in each step. </a:t>
            </a:r>
            <a:endParaRPr lang="en-MY" sz="28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Items must be sorted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Example: Search value -&gt;  6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1206908"/>
            <a:ext cx="29241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Binary search (searched value: 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7820"/>
            <a:ext cx="29718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4915" y="1061085"/>
            <a:ext cx="7024370" cy="508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749425"/>
            <a:ext cx="5749925" cy="426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3909060" y="1629803"/>
            <a:ext cx="1923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main function</a:t>
            </a:r>
            <a:endParaRPr lang="en-MY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1394"/>
            <a:ext cx="7024687" cy="563562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(</a:t>
            </a:r>
            <a:r>
              <a:rPr lang="en-US" altLang="en-US" sz="3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cont'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2961"/>
            <a:ext cx="48482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37962"/>
            <a:ext cx="4684713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3570648" y="4709417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Output:</a:t>
            </a:r>
            <a:endParaRPr lang="en-MY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19" name="TextBox 10"/>
          <p:cNvSpPr txBox="1">
            <a:spLocks noChangeArrowheads="1"/>
          </p:cNvSpPr>
          <p:nvPr/>
        </p:nvSpPr>
        <p:spPr bwMode="auto">
          <a:xfrm>
            <a:off x="685800" y="1355327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search function</a:t>
            </a:r>
            <a:endParaRPr lang="en-MY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97205" y="1645285"/>
            <a:ext cx="8315960" cy="46259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Forgetting to declare</a:t>
            </a:r>
            <a:r>
              <a:rPr lang="en-US" altLang="en-US" sz="2800" dirty="0"/>
              <a:t> an array 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Results in a </a:t>
            </a:r>
            <a:r>
              <a:rPr lang="en-US" altLang="en-US" sz="2400" dirty="0">
                <a:solidFill>
                  <a:srgbClr val="FF0000"/>
                </a:solidFill>
              </a:rPr>
              <a:t>compiler error message </a:t>
            </a:r>
            <a:r>
              <a:rPr lang="en-US" altLang="en-US" sz="2400" dirty="0"/>
              <a:t>equivalent to “</a:t>
            </a:r>
            <a:r>
              <a:rPr lang="en-US" altLang="en-US" sz="2400" dirty="0">
                <a:solidFill>
                  <a:srgbClr val="FF0000"/>
                </a:solidFill>
              </a:rPr>
              <a:t>invalid indirection</a:t>
            </a:r>
            <a:r>
              <a:rPr lang="en-US" altLang="en-US" sz="2400" dirty="0"/>
              <a:t>” each time a subscripted variable is encountered within a program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Using a subscript that </a:t>
            </a:r>
            <a:r>
              <a:rPr lang="en-US" altLang="en-US" sz="2800" dirty="0">
                <a:solidFill>
                  <a:srgbClr val="FF0000"/>
                </a:solidFill>
              </a:rPr>
              <a:t>references</a:t>
            </a:r>
            <a:r>
              <a:rPr lang="en-US" altLang="en-US" sz="2800" dirty="0"/>
              <a:t> a </a:t>
            </a:r>
            <a:r>
              <a:rPr lang="en-US" altLang="en-US" sz="2800" dirty="0">
                <a:solidFill>
                  <a:srgbClr val="FF0000"/>
                </a:solidFill>
              </a:rPr>
              <a:t>nonexistent array element (exceeding declared size/index)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dirty="0"/>
              <a:t>For example, declaring </a:t>
            </a:r>
            <a:r>
              <a:rPr lang="en-US" altLang="en-US" sz="2400" dirty="0">
                <a:solidFill>
                  <a:srgbClr val="FF0000"/>
                </a:solidFill>
              </a:rPr>
              <a:t>array</a:t>
            </a:r>
            <a:r>
              <a:rPr lang="en-US" altLang="en-US" sz="2400" dirty="0"/>
              <a:t> to be of </a:t>
            </a:r>
            <a:r>
              <a:rPr lang="en-US" altLang="en-US" sz="2400" dirty="0">
                <a:solidFill>
                  <a:srgbClr val="FF0000"/>
                </a:solidFill>
              </a:rPr>
              <a:t>size 20 (</a:t>
            </a:r>
            <a:r>
              <a:rPr lang="en-US" altLang="en-US" sz="2400" b="1" dirty="0" err="1">
                <a:solidFill>
                  <a:srgbClr val="FF0000"/>
                </a:solidFill>
              </a:rPr>
              <a:t>e.g</a:t>
            </a:r>
            <a:r>
              <a:rPr lang="en-US" altLang="en-US" sz="2400" b="1" dirty="0">
                <a:solidFill>
                  <a:srgbClr val="FF0000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/>
              <a:t>and using a </a:t>
            </a:r>
            <a:r>
              <a:rPr lang="en-US" altLang="en-US" sz="2400" dirty="0">
                <a:solidFill>
                  <a:srgbClr val="FF0000"/>
                </a:solidFill>
              </a:rPr>
              <a:t>subscript value of 25 (</a:t>
            </a:r>
            <a:r>
              <a:rPr lang="en-US" altLang="en-US" sz="2400" b="1" dirty="0" err="1">
                <a:solidFill>
                  <a:srgbClr val="FF0000"/>
                </a:solidFill>
              </a:rPr>
              <a:t>e.g</a:t>
            </a:r>
            <a:r>
              <a:rPr lang="en-US" altLang="en-US" sz="2400" b="1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[25]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dirty="0"/>
              <a:t>Not detected by most C++ compilers and will probably cause a </a:t>
            </a:r>
            <a:r>
              <a:rPr lang="en-US" altLang="en-US" sz="2400" b="1" dirty="0"/>
              <a:t>runtime error</a:t>
            </a:r>
            <a:endParaRPr lang="en-US" altLang="en-US" sz="2400" b="1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44880"/>
            <a:ext cx="7024687" cy="6096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727075" y="2002790"/>
            <a:ext cx="7807325" cy="4260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Not using a </a:t>
            </a:r>
            <a:r>
              <a:rPr lang="en-US" altLang="en-US" sz="2800" b="1" dirty="0"/>
              <a:t>large enough counter</a:t>
            </a:r>
            <a:r>
              <a:rPr lang="en-US" altLang="en-US" sz="2800" dirty="0"/>
              <a:t> value in a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counter </a:t>
            </a:r>
            <a:r>
              <a:rPr lang="en-US" altLang="en-US" sz="2800" b="1" dirty="0"/>
              <a:t>to cycle through all array elements</a:t>
            </a:r>
            <a:endParaRPr lang="en-US" altLang="en-US" sz="2800" b="1" dirty="0"/>
          </a:p>
          <a:p>
            <a:pPr eaLnBrk="1" hangingPunct="1">
              <a:defRPr/>
            </a:pPr>
            <a:r>
              <a:rPr lang="en-US" altLang="en-US" sz="2800" dirty="0">
                <a:sym typeface="+mn-ea"/>
              </a:rPr>
              <a:t>Forgetting to </a:t>
            </a:r>
            <a:r>
              <a:rPr lang="en-US" altLang="en-US" sz="2800" b="1" dirty="0">
                <a:sym typeface="+mn-ea"/>
              </a:rPr>
              <a:t>initialize array elements</a:t>
            </a:r>
            <a:endParaRPr lang="en-US" altLang="en-US" sz="2800" b="1" dirty="0"/>
          </a:p>
          <a:p>
            <a:pPr lvl="1" eaLnBrk="1" hangingPunct="1">
              <a:defRPr/>
            </a:pPr>
            <a:r>
              <a:rPr lang="en-US" altLang="en-US" sz="2400" dirty="0">
                <a:sym typeface="+mn-ea"/>
              </a:rPr>
              <a:t>Don’t assume compiler does this.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>
                <a:sym typeface="+mn-ea"/>
              </a:rPr>
              <a:t>Example:</a:t>
            </a:r>
            <a:endParaRPr lang="en-US" altLang="en-US" sz="2400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sz="2800" dirty="0">
                <a:sym typeface="+mn-ea"/>
              </a:rPr>
              <a:t> </a:t>
            </a:r>
            <a:r>
              <a:rPr lang="en-US" altLang="en-US" sz="2000" b="1" dirty="0" err="1">
                <a:sym typeface="+mn-ea"/>
              </a:rPr>
              <a:t>val</a:t>
            </a:r>
            <a:r>
              <a:rPr lang="en-US" altLang="en-US" sz="2000" b="1" dirty="0">
                <a:sym typeface="+mn-ea"/>
              </a:rPr>
              <a:t> [8] = 60; </a:t>
            </a:r>
            <a:r>
              <a:rPr lang="en-US" altLang="en-US" sz="2000" dirty="0">
                <a:sym typeface="+mn-ea"/>
              </a:rPr>
              <a:t>// initialize or assign value to your array element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C++ does not allow functions to return a value of type array</a:t>
            </a:r>
            <a:endParaRPr lang="en-US" altLang="en-US" sz="2800" dirty="0">
              <a:solidFill>
                <a:srgbClr val="FF0000"/>
              </a:solidFill>
              <a:sym typeface="+mn-ea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endParaRPr lang="en-US" altLang="en-US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1485" y="1064260"/>
            <a:ext cx="7649210" cy="682625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23" y="4434840"/>
            <a:ext cx="2094349" cy="215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26745" y="1706245"/>
            <a:ext cx="6577330" cy="4613910"/>
          </a:xfrm>
        </p:spPr>
        <p:txBody>
          <a:bodyPr rtlCol="0">
            <a:normAutofit fontScale="77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One-dimensional array: </a:t>
            </a:r>
            <a:r>
              <a:rPr lang="en-US" b="1" dirty="0"/>
              <a:t>a data structure that stores a list of values of same data type </a:t>
            </a:r>
            <a:endParaRPr lang="en-US" b="1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Must </a:t>
            </a:r>
            <a:r>
              <a:rPr lang="en-US" b="1" dirty="0">
                <a:solidFill>
                  <a:srgbClr val="FF0000"/>
                </a:solidFill>
              </a:rPr>
              <a:t>specify data type and array size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Example:</a:t>
            </a:r>
            <a:endParaRPr lang="en-US" dirty="0"/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num[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</a:rPr>
              <a:t>];</a:t>
            </a:r>
            <a:r>
              <a:rPr lang="en-US" dirty="0"/>
              <a:t> </a:t>
            </a:r>
            <a:r>
              <a:rPr lang="en-US" sz="2000" dirty="0"/>
              <a:t>//creates an array of 100 integers</a:t>
            </a:r>
            <a:endParaRPr lang="en-US" sz="20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Array elements are stored in </a:t>
            </a:r>
            <a:r>
              <a:rPr lang="en-US" b="1" dirty="0"/>
              <a:t>contiguous locations (in sequence)</a:t>
            </a:r>
            <a:r>
              <a:rPr lang="en-US" dirty="0"/>
              <a:t> in memory and </a:t>
            </a:r>
            <a:r>
              <a:rPr lang="en-US" b="1" dirty="0"/>
              <a:t>referenced using the array name and a subscript</a:t>
            </a:r>
            <a:endParaRPr lang="en-US" b="1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</a:rPr>
              <a:t>values[4] </a:t>
            </a:r>
            <a:endParaRPr lang="en-US" b="1" dirty="0">
              <a:latin typeface="Courier New" panose="02070309020205020404" pitchFamily="49" charset="0"/>
            </a:endParaRPr>
          </a:p>
          <a:p>
            <a:pPr lvl="2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</a:rPr>
              <a:t>means access the </a:t>
            </a:r>
            <a:r>
              <a:rPr lang="en-US" b="1" dirty="0">
                <a:latin typeface="Courier New" panose="02070309020205020404" pitchFamily="49" charset="0"/>
              </a:rPr>
              <a:t>5</a:t>
            </a:r>
            <a:r>
              <a:rPr lang="en-US" b="1" baseline="30000" dirty="0">
                <a:latin typeface="Courier New" panose="02070309020205020404" pitchFamily="49" charset="0"/>
              </a:rPr>
              <a:t>th</a:t>
            </a:r>
            <a:r>
              <a:rPr lang="en-US" b="1" dirty="0">
                <a:latin typeface="Courier New" panose="02070309020205020404" pitchFamily="49" charset="0"/>
              </a:rPr>
              <a:t> element</a:t>
            </a:r>
            <a:r>
              <a:rPr lang="en-US" dirty="0">
                <a:latin typeface="Courier New" panose="02070309020205020404" pitchFamily="49" charset="0"/>
              </a:rPr>
              <a:t> of the </a:t>
            </a:r>
            <a:r>
              <a:rPr lang="en-US" b="1" dirty="0">
                <a:latin typeface="Courier New" panose="02070309020205020404" pitchFamily="49" charset="0"/>
              </a:rPr>
              <a:t>values</a:t>
            </a:r>
            <a:r>
              <a:rPr lang="en-US" dirty="0">
                <a:latin typeface="Courier New" panose="02070309020205020404" pitchFamily="49" charset="0"/>
              </a:rPr>
              <a:t> array at </a:t>
            </a:r>
            <a:r>
              <a:rPr lang="en-US" b="1" dirty="0">
                <a:latin typeface="Courier New" panose="02070309020205020404" pitchFamily="49" charset="0"/>
              </a:rPr>
              <a:t>index 4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280" y="1064260"/>
            <a:ext cx="7024370" cy="497205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176678" y="4343400"/>
            <a:ext cx="1166722" cy="38732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00755" y="4874895"/>
            <a:ext cx="2362200" cy="52861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20000" cy="4495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Two-dimensional array </a:t>
            </a:r>
            <a:r>
              <a:rPr lang="en-US" altLang="en-US" sz="2800" dirty="0"/>
              <a:t>is declared by listing both a </a:t>
            </a:r>
            <a:r>
              <a:rPr lang="en-US" altLang="en-US" sz="2800" dirty="0">
                <a:solidFill>
                  <a:srgbClr val="FF0000"/>
                </a:solidFill>
              </a:rPr>
              <a:t>row and column size </a:t>
            </a:r>
            <a:r>
              <a:rPr lang="en-US" altLang="en-US" sz="2800" dirty="0"/>
              <a:t>with data type and name of array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Arrays may be initialized when they are declared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For </a:t>
            </a:r>
            <a:r>
              <a:rPr lang="en-US" altLang="en-US" sz="2400" b="1" dirty="0"/>
              <a:t>two-dimensional arrays</a:t>
            </a:r>
            <a:r>
              <a:rPr lang="en-US" altLang="en-US" sz="2400" dirty="0"/>
              <a:t>, you list the </a:t>
            </a:r>
            <a:r>
              <a:rPr lang="en-US" altLang="en-US" sz="2400" b="1" dirty="0"/>
              <a:t>initial values</a:t>
            </a:r>
            <a:r>
              <a:rPr lang="en-US" altLang="en-US" sz="2400" dirty="0"/>
              <a:t>, in a </a:t>
            </a:r>
            <a:r>
              <a:rPr lang="en-US" altLang="en-US" sz="2400" b="1" dirty="0"/>
              <a:t>row-by-row manner</a:t>
            </a:r>
            <a:r>
              <a:rPr lang="en-US" altLang="en-US" sz="2400" dirty="0"/>
              <a:t>, </a:t>
            </a:r>
            <a:r>
              <a:rPr lang="en-US" altLang="en-US" sz="2400" b="1" dirty="0"/>
              <a:t>within braces and separating them with commas</a:t>
            </a:r>
            <a:endParaRPr lang="en-US" altLang="en-US" sz="2400" b="1" dirty="0"/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Arrays are passed to a function by passing name of array as an argument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9490" y="1021080"/>
            <a:ext cx="7024370" cy="533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45966"/>
            <a:ext cx="7024687" cy="496887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Array Exercise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00729" y="1284474"/>
            <a:ext cx="7807517" cy="19169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Given the following table listing the </a:t>
            </a:r>
            <a:r>
              <a:rPr lang="en-US" altLang="en-US" sz="2000" b="1" dirty="0">
                <a:solidFill>
                  <a:schemeClr val="tx1"/>
                </a:solidFill>
              </a:rPr>
              <a:t>sold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items</a:t>
            </a:r>
            <a:r>
              <a:rPr lang="en-US" altLang="en-US" sz="2000" dirty="0">
                <a:solidFill>
                  <a:schemeClr val="tx1"/>
                </a:solidFill>
              </a:rPr>
              <a:t> in an </a:t>
            </a:r>
            <a:r>
              <a:rPr lang="en-US" altLang="en-US" sz="2000" b="1" dirty="0">
                <a:solidFill>
                  <a:schemeClr val="tx1"/>
                </a:solidFill>
              </a:rPr>
              <a:t>electrical store</a:t>
            </a:r>
            <a:r>
              <a:rPr lang="en-US" altLang="en-US" sz="2000" dirty="0">
                <a:solidFill>
                  <a:schemeClr val="tx1"/>
                </a:solidFill>
              </a:rPr>
              <a:t>, write a function with a </a:t>
            </a:r>
            <a:r>
              <a:rPr lang="en-US" altLang="en-US" sz="2000" b="1" dirty="0">
                <a:solidFill>
                  <a:schemeClr val="tx1"/>
                </a:solidFill>
              </a:rPr>
              <a:t>2d array argument </a:t>
            </a:r>
            <a:r>
              <a:rPr lang="en-US" altLang="en-US" sz="2000" dirty="0">
                <a:solidFill>
                  <a:schemeClr val="tx1"/>
                </a:solidFill>
              </a:rPr>
              <a:t>that </a:t>
            </a:r>
            <a:r>
              <a:rPr lang="en-US" altLang="en-US" sz="2000" b="1" dirty="0">
                <a:solidFill>
                  <a:schemeClr val="tx1"/>
                </a:solidFill>
              </a:rPr>
              <a:t>displays the Cost and Selling Price</a:t>
            </a:r>
            <a:r>
              <a:rPr lang="en-US" altLang="en-US" sz="2000" dirty="0">
                <a:solidFill>
                  <a:schemeClr val="tx1"/>
                </a:solidFill>
              </a:rPr>
              <a:t> of each item (as shown in table) and </a:t>
            </a:r>
            <a:r>
              <a:rPr lang="en-US" altLang="en-US" sz="2000" b="1" dirty="0">
                <a:solidFill>
                  <a:schemeClr val="tx1"/>
                </a:solidFill>
              </a:rPr>
              <a:t>compute the Profit/Loss (Selling Price – Cost)</a:t>
            </a:r>
            <a:r>
              <a:rPr lang="en-US" altLang="en-US" sz="2000" dirty="0">
                <a:solidFill>
                  <a:schemeClr val="tx1"/>
                </a:solidFill>
              </a:rPr>
              <a:t> gained for each item. </a:t>
            </a:r>
            <a:r>
              <a:rPr lang="en-US" altLang="en-US" sz="2000" b="1" dirty="0">
                <a:solidFill>
                  <a:schemeClr val="tx1"/>
                </a:solidFill>
              </a:rPr>
              <a:t>All values for Cost and Selling Price shall be entered by the user (</a:t>
            </a:r>
            <a:r>
              <a:rPr lang="en-US" altLang="en-US" sz="2000" b="1" dirty="0" err="1">
                <a:solidFill>
                  <a:schemeClr val="tx1"/>
                </a:solidFill>
              </a:rPr>
              <a:t>cin</a:t>
            </a:r>
            <a:r>
              <a:rPr lang="en-US" altLang="en-US" sz="2000" b="1" dirty="0">
                <a:solidFill>
                  <a:schemeClr val="tx1"/>
                </a:solidFill>
              </a:rPr>
              <a:t> &gt;&gt; ). 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199" y="3995599"/>
          <a:ext cx="6753893" cy="2282257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306467"/>
                <a:gridCol w="1260104"/>
                <a:gridCol w="1704847"/>
                <a:gridCol w="1482475"/>
              </a:tblGrid>
              <a:tr h="393251"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Profit/Loss</a:t>
                      </a:r>
                      <a:endParaRPr lang="en-US" sz="1400" dirty="0"/>
                    </a:p>
                  </a:txBody>
                  <a:tcPr marT="45737" marB="45737"/>
                </a:tc>
              </a:tr>
              <a:tr h="393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Fridge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4500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en-US" sz="1400" dirty="0"/>
                    </a:p>
                  </a:txBody>
                  <a:tcPr marT="45737" marB="45737" anchor="ctr"/>
                </a:tc>
              </a:tr>
              <a:tr h="287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Air-conditioner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1200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1900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en-US" sz="1400" dirty="0"/>
                    </a:p>
                  </a:txBody>
                  <a:tcPr marT="45737" marB="45737" anchor="ctr"/>
                </a:tc>
              </a:tr>
              <a:tr h="4044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Washing machine</a:t>
                      </a:r>
                      <a:endParaRPr lang="en-US" sz="1400" dirty="0"/>
                    </a:p>
                  </a:txBody>
                  <a:tcPr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3300</a:t>
                      </a:r>
                      <a:endParaRPr lang="en-US" sz="1400" dirty="0"/>
                    </a:p>
                  </a:txBody>
                  <a:tcPr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3100</a:t>
                      </a:r>
                      <a:endParaRPr lang="en-US" sz="1400" dirty="0"/>
                    </a:p>
                  </a:txBody>
                  <a:tcPr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en-US" sz="1400" dirty="0"/>
                    </a:p>
                  </a:txBody>
                  <a:tcPr marT="45737" marB="45737" anchor="ctr"/>
                </a:tc>
              </a:tr>
              <a:tr h="393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Television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2555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3600</a:t>
                      </a:r>
                      <a:endParaRPr lang="en-US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en-US" sz="1400" dirty="0"/>
                    </a:p>
                  </a:txBody>
                  <a:tcPr marT="45737" marB="45737" anchor="ctr"/>
                </a:tc>
              </a:tr>
              <a:tr h="393251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Oven</a:t>
                      </a:r>
                      <a:endParaRPr lang="en-MY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2100</a:t>
                      </a:r>
                      <a:endParaRPr lang="en-MY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2999</a:t>
                      </a:r>
                      <a:endParaRPr lang="en-MY" sz="1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?</a:t>
                      </a:r>
                      <a:endParaRPr lang="en-US" sz="1400" dirty="0"/>
                    </a:p>
                  </a:txBody>
                  <a:tcPr marT="45737" marB="45737" anchor="ctr"/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7631280" y="4419600"/>
            <a:ext cx="292323" cy="18288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4" name="Right Brace 13"/>
          <p:cNvSpPr/>
          <p:nvPr/>
        </p:nvSpPr>
        <p:spPr>
          <a:xfrm rot="16200000">
            <a:off x="5013973" y="1889771"/>
            <a:ext cx="358454" cy="3786803"/>
          </a:xfrm>
          <a:prstGeom prst="rightBrace">
            <a:avLst>
              <a:gd name="adj1" fmla="val 8333"/>
              <a:gd name="adj2" fmla="val 5000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359344" y="3234613"/>
            <a:ext cx="1667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(column)</a:t>
            </a:r>
            <a:endParaRPr lang="en-MY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7923603" y="4967288"/>
            <a:ext cx="610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ith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row</a:t>
            </a:r>
            <a:endParaRPr lang="en-MY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873760"/>
            <a:ext cx="8229600" cy="582613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 : Using 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typedef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1160" y="1461770"/>
            <a:ext cx="3808730" cy="1195277"/>
            <a:chOff x="6092" y="2975"/>
            <a:chExt cx="6465" cy="2127"/>
          </a:xfrm>
        </p:grpSpPr>
        <p:pic>
          <p:nvPicPr>
            <p:cNvPr id="23557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2" y="2975"/>
              <a:ext cx="5331" cy="66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8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2" y="3814"/>
              <a:ext cx="6298" cy="12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6092" y="3790"/>
              <a:ext cx="6465" cy="681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49600" y="1751330"/>
            <a:ext cx="3487420" cy="1011555"/>
            <a:chOff x="-895" y="3242"/>
            <a:chExt cx="3585" cy="1593"/>
          </a:xfrm>
        </p:grpSpPr>
        <p:sp>
          <p:nvSpPr>
            <p:cNvPr id="4" name="Text Box 3"/>
            <p:cNvSpPr txBox="1"/>
            <p:nvPr/>
          </p:nvSpPr>
          <p:spPr>
            <a:xfrm>
              <a:off x="-895" y="3242"/>
              <a:ext cx="3585" cy="725"/>
            </a:xfrm>
            <a:prstGeom prst="rect">
              <a:avLst/>
            </a:prstGeom>
            <a:solidFill>
              <a:srgbClr val="E4C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7030A0"/>
                  </a:solidFill>
                  <a:latin typeface="Garamond" panose="02020404030301010803" charset="0"/>
                </a:rPr>
                <a:t>creates an array alias “list[SIZE]” of data type double</a:t>
              </a:r>
              <a:endParaRPr lang="en-US" sz="1200">
                <a:solidFill>
                  <a:srgbClr val="7030A0"/>
                </a:solidFill>
                <a:latin typeface="Garamond" panose="02020404030301010803" charset="0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-895" y="4110"/>
              <a:ext cx="3585" cy="725"/>
            </a:xfrm>
            <a:prstGeom prst="rect">
              <a:avLst/>
            </a:prstGeom>
            <a:solidFill>
              <a:srgbClr val="E4C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7030A0"/>
                  </a:solidFill>
                  <a:latin typeface="Garamond" panose="02020404030301010803" charset="0"/>
                </a:rPr>
                <a:t>uses the alias “list” to define a new variable yourList &amp; myList as arrays of data type double</a:t>
              </a:r>
              <a:endParaRPr lang="en-US" sz="1200">
                <a:solidFill>
                  <a:srgbClr val="7030A0"/>
                </a:solidFill>
                <a:latin typeface="Garamond" panose="02020404030301010803" charset="0"/>
              </a:endParaRPr>
            </a:p>
          </p:txBody>
        </p:sp>
      </p:grp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1160" y="2884805"/>
          <a:ext cx="505650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5657850" imgH="3800475" progId="Paint.Picture">
                  <p:embed/>
                </p:oleObj>
              </mc:Choice>
              <mc:Fallback>
                <p:oleObj name="" r:id="rId3" imgW="5657850" imgH="380047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60" y="2884805"/>
                        <a:ext cx="5056505" cy="3676650"/>
                      </a:xfrm>
                      <a:prstGeom prst="rect">
                        <a:avLst/>
                      </a:prstGeom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5219700" y="4662805"/>
          <a:ext cx="3641725" cy="181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7543800" imgH="3324225" progId="Paint.Picture">
                  <p:embed/>
                </p:oleObj>
              </mc:Choice>
              <mc:Fallback>
                <p:oleObj name="" r:id="rId5" imgW="7543800" imgH="33242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662805"/>
                        <a:ext cx="3641725" cy="181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195185" cy="41497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Steps: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ym typeface="+mn-ea"/>
              </a:rPr>
              <a:t>Create a 1d array of strings with </a:t>
            </a:r>
            <a:r>
              <a:rPr lang="en-US" altLang="en-US" sz="1800" dirty="0">
                <a:solidFill>
                  <a:schemeClr val="tx1"/>
                </a:solidFill>
              </a:rPr>
              <a:t>5 rows.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Initialize the 1d array with the names of the items (fridge, air-conditioner, etc...)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Create another </a:t>
            </a:r>
            <a:r>
              <a:rPr lang="en-US" altLang="en-US" sz="1800" b="1" dirty="0">
                <a:solidFill>
                  <a:schemeClr val="tx1"/>
                </a:solidFill>
              </a:rPr>
              <a:t>empty 2d array </a:t>
            </a:r>
            <a:r>
              <a:rPr lang="en-US" altLang="en-US" sz="1800" dirty="0">
                <a:solidFill>
                  <a:schemeClr val="tx1"/>
                </a:solidFill>
              </a:rPr>
              <a:t>with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 row and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sz="1800" dirty="0">
                <a:solidFill>
                  <a:schemeClr val="tx1"/>
                </a:solidFill>
              </a:rPr>
              <a:t>columns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Request the user to </a:t>
            </a:r>
            <a:r>
              <a:rPr lang="en-US" altLang="en-US" sz="1800" dirty="0" err="1">
                <a:solidFill>
                  <a:schemeClr val="tx1"/>
                </a:solidFill>
              </a:rPr>
              <a:t>cin</a:t>
            </a:r>
            <a:r>
              <a:rPr lang="en-US" altLang="en-US" sz="1800" dirty="0">
                <a:solidFill>
                  <a:schemeClr val="tx1"/>
                </a:solidFill>
              </a:rPr>
              <a:t> the values up until j-1 columns only (col 0 and col 1)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Pass the 2d array with user values to your function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In your function, calculate the profit/loss and </a:t>
            </a:r>
            <a:r>
              <a:rPr lang="en-US" altLang="en-US" sz="1800" dirty="0">
                <a:solidFill>
                  <a:srgbClr val="FF0000"/>
                </a:solidFill>
              </a:rPr>
              <a:t>update only the final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</a:t>
            </a:r>
            <a:r>
              <a:rPr lang="en-US" altLang="en-US" sz="1800" dirty="0">
                <a:solidFill>
                  <a:srgbClr val="FF0000"/>
                </a:solidFill>
              </a:rPr>
              <a:t> column (col 2)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ym typeface="+mn-ea"/>
              </a:rPr>
              <a:t>Display the items from the 1d array of strings 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ym typeface="+mn-ea"/>
              </a:rPr>
              <a:t>Display the selling price, cost and the profit/loss (negative values indicate loss)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3559" name="Footer Placeholder 7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dirty="0">
                <a:solidFill>
                  <a:schemeClr val="bg1"/>
                </a:solidFill>
              </a:rPr>
              <a:t>C++ Programming: From Problem Analysis to Program Design, Seventh Edition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593090" y="1647825"/>
            <a:ext cx="8013065" cy="5074285"/>
          </a:xfrm>
        </p:spPr>
        <p:txBody>
          <a:bodyPr/>
          <a:lstStyle/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enum</a:t>
            </a:r>
            <a:r>
              <a:rPr lang="en-US" altLang="en-US" sz="2400" dirty="0"/>
              <a:t> is user-defined data type in C++ consisting of a set of named values called elements, members, enumeral, or enumerators of the type.</a:t>
            </a:r>
            <a:endParaRPr lang="en-US" altLang="en-US" sz="2400" dirty="0"/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To define an enumeration data type, you need the following items:</a:t>
            </a:r>
            <a:endParaRPr lang="en-US" altLang="en-US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FF0000"/>
                </a:solidFill>
              </a:rPr>
              <a:t>Name </a:t>
            </a:r>
            <a:r>
              <a:rPr lang="en-US" altLang="en-US" sz="2100" dirty="0"/>
              <a:t>of the data type</a:t>
            </a:r>
            <a:endParaRPr lang="en-US" altLang="en-US" sz="21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FF0000"/>
                </a:solidFill>
              </a:rPr>
              <a:t>A set of values</a:t>
            </a:r>
            <a:r>
              <a:rPr lang="en-US" altLang="en-US" sz="2100" dirty="0"/>
              <a:t> for the data type (must be valid identifiers/ variables)</a:t>
            </a:r>
            <a:endParaRPr lang="en-US" altLang="en-US" sz="21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100" dirty="0"/>
              <a:t>A set of </a:t>
            </a:r>
            <a:r>
              <a:rPr lang="en-US" altLang="en-US" sz="2100" dirty="0">
                <a:solidFill>
                  <a:srgbClr val="FF0000"/>
                </a:solidFill>
              </a:rPr>
              <a:t>operations on the values</a:t>
            </a:r>
            <a:endParaRPr lang="en-US" altLang="en-US" sz="2100" dirty="0">
              <a:solidFill>
                <a:srgbClr val="FF0000"/>
              </a:solidFill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The syntax for enumeration type :</a:t>
            </a:r>
            <a:endParaRPr lang="en-US" altLang="en-US" sz="2400" dirty="0"/>
          </a:p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000" b="1" dirty="0">
                <a:solidFill>
                  <a:srgbClr val="4C216D"/>
                </a:solidFill>
                <a:latin typeface="Courier New" panose="02070309020205020404" pitchFamily="49" charset="0"/>
              </a:rPr>
              <a:t>enum </a:t>
            </a:r>
            <a:r>
              <a:rPr lang="en-US" altLang="en-US" sz="2000" b="1" dirty="0">
                <a:solidFill>
                  <a:srgbClr val="FF9900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{value1, value2, ....}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C++ allows any integral type to be used as an array index</a:t>
            </a:r>
            <a:endParaRPr lang="en-US" altLang="en-US" sz="2000" dirty="0"/>
          </a:p>
          <a:p>
            <a:pPr lvl="1"/>
            <a:r>
              <a:rPr lang="en-US" altLang="en-US" sz="2000" dirty="0">
                <a:sym typeface="+mn-ea"/>
              </a:rPr>
              <a:t>Improves code readability</a:t>
            </a:r>
            <a:endParaRPr lang="en-US" altLang="en-US" sz="2000" dirty="0"/>
          </a:p>
          <a:p>
            <a:pPr marL="0" lvl="0" indent="0" eaLnBrk="1" hangingPunct="1">
              <a:buFont typeface="Arial" panose="020B0604020202020204" pitchFamily="34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593090" y="1010920"/>
            <a:ext cx="7239635" cy="491490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User define data type 2: </a:t>
            </a:r>
            <a:r>
              <a:rPr lang="en-US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enum</a:t>
            </a:r>
            <a:endParaRPr lang="en-US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>
          <a:xfrm>
            <a:off x="4252595" y="6534785"/>
            <a:ext cx="4662805" cy="209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sz="900" dirty="0">
                <a:effectLst/>
                <a:latin typeface="Century Gothic" panose="020B0502020202020204" pitchFamily="34" charset="0"/>
                <a:sym typeface="+mn-ea"/>
              </a:rPr>
              <a:t>C++ Programming: From Problem Analysis to Program Design (D.S. Malik, 2018)</a:t>
            </a:r>
            <a:fld id="{9A0DB2DC-4C9A-4742-B13C-FB6460FD3503}" type="slidenum">
              <a:rPr lang="en-US" altLang="en-US" sz="9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sym typeface="+mn-ea"/>
              </a:rPr>
            </a:fld>
            <a:endParaRPr lang="en-US" altLang="en-US" sz="9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861060" y="1064260"/>
            <a:ext cx="7908925" cy="425450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 : Using </a:t>
            </a:r>
            <a:r>
              <a:rPr lang="en-US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enum</a:t>
            </a:r>
            <a:endParaRPr lang="en-US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2532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7560" y="1694815"/>
            <a:ext cx="7368540" cy="1780540"/>
            <a:chOff x="1256" y="2669"/>
            <a:chExt cx="11604" cy="2971"/>
          </a:xfrm>
        </p:grpSpPr>
        <p:pic>
          <p:nvPicPr>
            <p:cNvPr id="22533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56" y="2669"/>
              <a:ext cx="11505" cy="10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4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" y="3896"/>
              <a:ext cx="11417" cy="11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5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" y="5164"/>
              <a:ext cx="7118" cy="47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6" name="Footer Placeholder 8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dirty="0">
                <a:solidFill>
                  <a:schemeClr val="bg1"/>
                </a:solidFill>
              </a:rPr>
              <a:t>C++ Programming: From Problem Analysis to Program Design, Seventh Edition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9310" y="1694815"/>
            <a:ext cx="7313295" cy="68072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673735" y="3605530"/>
            <a:ext cx="8013065" cy="2773680"/>
          </a:xfrm>
        </p:spPr>
        <p:txBody>
          <a:bodyPr/>
          <a:lstStyle/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No arithmetic operations or decrement/increment are allowed on the enumeration type without casting:</a:t>
            </a:r>
            <a:endParaRPr lang="en-US" altLang="en-US" sz="2000" dirty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100" b="1" dirty="0">
                <a:solidFill>
                  <a:srgbClr val="4C216D"/>
                </a:solidFill>
                <a:latin typeface="Courier New" panose="02070309020205020404" pitchFamily="49" charset="0"/>
                <a:sym typeface="+mn-ea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paint = paint + 1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; (illegal)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sym typeface="+mn-ea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paint++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; (illegal)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sym typeface="+mn-ea"/>
            </a:endParaRPr>
          </a:p>
          <a:p>
            <a:pPr marL="0" lvl="1" indent="0"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sym typeface="+mn-ea"/>
              </a:rPr>
              <a:t>	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sym typeface="+mn-ea"/>
              </a:rPr>
              <a:t>paint = static_cast&lt;paintType&gt;(paint + 1)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sym typeface="+mn-ea"/>
              </a:rPr>
              <a:t>; (legal)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sym typeface="+mn-ea"/>
            </a:endParaRPr>
          </a:p>
          <a:p>
            <a:pPr marL="0" lvl="1" indent="0" eaLnBrk="1" hangingPunct="1">
              <a:buFont typeface="Arial" panose="020B0604020202020204" pitchFamily="34" charset="0"/>
              <a:buNone/>
            </a:pPr>
            <a:endParaRPr lang="en-US" altLang="en-US" sz="2100" dirty="0">
              <a:sym typeface="+mn-ea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100" dirty="0">
                <a:sym typeface="+mn-ea"/>
              </a:rPr>
              <a:t>The </a:t>
            </a:r>
            <a:r>
              <a:rPr lang="en-US" altLang="en-US" sz="21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last statement</a:t>
            </a:r>
            <a:r>
              <a:rPr lang="en-US" altLang="en-US" sz="2100" dirty="0">
                <a:sym typeface="+mn-ea"/>
              </a:rPr>
              <a:t> will change the value of paint from GREEN to RED.</a:t>
            </a:r>
            <a:endParaRPr lang="en-US" altLang="en-US" sz="21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3555" name="Slide Number Placeholder 4"/>
          <p:cNvSpPr txBox="1">
            <a:spLocks noGrp="1"/>
          </p:cNvSpPr>
          <p:nvPr/>
        </p:nvSpPr>
        <p:spPr>
          <a:xfrm>
            <a:off x="4252595" y="6534785"/>
            <a:ext cx="4662805" cy="209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sz="900" dirty="0">
                <a:effectLst/>
                <a:latin typeface="Century Gothic" panose="020B0502020202020204" pitchFamily="34" charset="0"/>
                <a:sym typeface="+mn-ea"/>
              </a:rPr>
              <a:t>C++ Programming: From Problem Analysis to Program Design (D.S. Malik, 2018)</a:t>
            </a:r>
            <a:fld id="{9A0DB2DC-4C9A-4742-B13C-FB6460FD3503}" type="slidenum">
              <a:rPr lang="en-US" altLang="en-US" sz="9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sym typeface="+mn-ea"/>
              </a:rPr>
            </a:fld>
            <a:endParaRPr lang="en-US" altLang="en-US" sz="9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71500" y="1064260"/>
            <a:ext cx="8229600" cy="582613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 : Using </a:t>
            </a:r>
            <a:r>
              <a:rPr lang="en-US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enum</a:t>
            </a:r>
            <a:endParaRPr lang="en-US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0865" y="1753235"/>
          <a:ext cx="8230235" cy="309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0401300" imgH="3352800" progId="Paint.Picture">
                  <p:embed/>
                </p:oleObj>
              </mc:Choice>
              <mc:Fallback>
                <p:oleObj name="" r:id="rId1" imgW="10401300" imgH="3352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865" y="1753235"/>
                        <a:ext cx="8230235" cy="309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Slide Number Placeholder 4"/>
          <p:cNvSpPr txBox="1">
            <a:spLocks noGrp="1"/>
          </p:cNvSpPr>
          <p:nvPr>
            <p:ph type="sldNum" sz="quarter" idx="10"/>
          </p:nvPr>
        </p:nvSpPr>
        <p:spPr>
          <a:xfrm>
            <a:off x="4252595" y="6534785"/>
            <a:ext cx="4662805" cy="209550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sz="900" dirty="0">
                <a:effectLst/>
                <a:latin typeface="Century Gothic" panose="020B0502020202020204" pitchFamily="34" charset="0"/>
                <a:sym typeface="+mn-ea"/>
              </a:rPr>
              <a:t>C++ Programming: From Problem Analysis to Program Design (D.S. Malik, 2018)</a:t>
            </a:r>
            <a:fld id="{9A0DB2DC-4C9A-4742-B13C-FB6460FD3503}" type="slidenum">
              <a:rPr lang="en-US" altLang="en-US" sz="9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sym typeface="+mn-ea"/>
              </a:rPr>
            </a:fld>
            <a:endParaRPr lang="en-US" altLang="en-US" sz="9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67180"/>
            <a:ext cx="7410450" cy="463296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en-US" sz="2400" dirty="0"/>
              <a:t>Two-dimensional array (table): </a:t>
            </a:r>
            <a:r>
              <a:rPr lang="en-US" altLang="en-US" sz="2400" b="1" dirty="0"/>
              <a:t>consists of</a:t>
            </a:r>
            <a:r>
              <a:rPr lang="en-US" altLang="en-US" sz="2400" dirty="0"/>
              <a:t> both </a:t>
            </a:r>
            <a:r>
              <a:rPr lang="en-US" altLang="en-US" sz="2400" b="1" dirty="0">
                <a:solidFill>
                  <a:srgbClr val="FF0000"/>
                </a:solidFill>
              </a:rPr>
              <a:t>rows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FF0000"/>
                </a:solidFill>
              </a:rPr>
              <a:t>columns</a:t>
            </a:r>
            <a:r>
              <a:rPr lang="en-US" altLang="en-US" sz="2400" dirty="0"/>
              <a:t> of elements</a:t>
            </a:r>
            <a:endParaRPr lang="en-US" altLang="en-US" sz="2400" dirty="0"/>
          </a:p>
          <a:p>
            <a:pPr marL="533400" indent="-533400" eaLnBrk="1" hangingPunct="1">
              <a:defRPr/>
            </a:pPr>
            <a:r>
              <a:rPr lang="en-US" altLang="en-US" sz="2400" dirty="0"/>
              <a:t>Example: two-dimensional array of integers</a:t>
            </a:r>
            <a:endParaRPr lang="en-US" altLang="en-US" sz="2400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col[0]   col[1]     col[2]   col[3]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row[0]    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	   16	 	 9	   5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row[1]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	   15	        </a:t>
            </a: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6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row[2]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	   25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10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 eaLnBrk="1" hangingPunct="1">
              <a:defRPr/>
            </a:pPr>
            <a:r>
              <a:rPr lang="en-US" altLang="en-US" sz="2400" dirty="0"/>
              <a:t>Array declaration: names the array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400" dirty="0"/>
              <a:t> and reserves storage for it</a:t>
            </a:r>
            <a:endParaRPr lang="en-US" altLang="en-US" sz="2400" dirty="0"/>
          </a:p>
          <a:p>
            <a:pPr marL="1371600" lvl="2" indent="-457200" eaLnBrk="1" hangingPunct="1">
              <a:spcBef>
                <a:spcPts val="0"/>
              </a:spcBef>
              <a:spcAft>
                <a:spcPts val="2400"/>
              </a:spcAft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[2][2];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1371600" lvl="2" indent="-457200" eaLnBrk="1" hangingPunct="1">
              <a:spcBef>
                <a:spcPts val="0"/>
              </a:spcBef>
              <a:spcAft>
                <a:spcPts val="2400"/>
              </a:spcAft>
              <a:buFontTx/>
              <a:buNone/>
              <a:defRPr/>
            </a:pPr>
            <a:r>
              <a:rPr lang="en-US" altLang="en-US" sz="1800" dirty="0">
                <a:solidFill>
                  <a:srgbClr val="002060"/>
                </a:solidFill>
              </a:rPr>
              <a:t>                          row           col</a:t>
            </a:r>
            <a:endParaRPr lang="en-US" altLang="en-US" sz="1800" dirty="0">
              <a:solidFill>
                <a:srgbClr val="002060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080" y="1064260"/>
            <a:ext cx="7024370" cy="50292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Two-Dimensional Arrays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553596" y="5421381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315120" y="5421325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74530" y="5215006"/>
          <a:ext cx="1447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252412"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  <a:tr h="252412">
                <a:tc>
                  <a:txBody>
                    <a:bodyPr/>
                    <a:lstStyle/>
                    <a:p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67" name="TextBox 3"/>
          <p:cNvSpPr txBox="1">
            <a:spLocks noChangeArrowheads="1"/>
          </p:cNvSpPr>
          <p:nvPr/>
        </p:nvSpPr>
        <p:spPr bwMode="auto">
          <a:xfrm>
            <a:off x="5455603" y="5947042"/>
            <a:ext cx="311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array </a:t>
            </a:r>
            <a:r>
              <a:rPr lang="en-US" alt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val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2 cols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2 rows</a:t>
            </a:r>
            <a:endParaRPr lang="en-MY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668" name="TextBox 9"/>
          <p:cNvSpPr txBox="1">
            <a:spLocks noChangeArrowheads="1"/>
          </p:cNvSpPr>
          <p:nvPr/>
        </p:nvSpPr>
        <p:spPr bwMode="auto">
          <a:xfrm>
            <a:off x="5683930" y="5202306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row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row 1</a:t>
            </a:r>
            <a:endParaRPr lang="en-MY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669" name="TextBox 10"/>
          <p:cNvSpPr txBox="1">
            <a:spLocks noChangeArrowheads="1"/>
          </p:cNvSpPr>
          <p:nvPr/>
        </p:nvSpPr>
        <p:spPr bwMode="auto">
          <a:xfrm>
            <a:off x="6674530" y="4848293"/>
            <a:ext cx="1452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 col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0     col 1</a:t>
            </a:r>
            <a:endParaRPr lang="en-MY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88035" y="1564005"/>
            <a:ext cx="7658100" cy="483806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Locating array elements  </a:t>
            </a:r>
            <a:endParaRPr lang="en-US" altLang="en-US" sz="2400" dirty="0"/>
          </a:p>
          <a:p>
            <a:pPr lvl="1" eaLnBrk="1" hangingPunct="1"/>
            <a:r>
              <a:rPr lang="en-US" altLang="en-US" sz="20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</a:rPr>
              <a:t>[1][3]</a:t>
            </a:r>
            <a:r>
              <a:rPr lang="en-US" altLang="en-US" sz="2000" dirty="0"/>
              <a:t> uniquely identifies element in </a:t>
            </a:r>
            <a:r>
              <a:rPr lang="en-US" altLang="en-US" sz="2000" b="1" dirty="0"/>
              <a:t>row 1</a:t>
            </a:r>
            <a:r>
              <a:rPr lang="en-US" altLang="en-US" sz="2000" dirty="0"/>
              <a:t>, </a:t>
            </a:r>
            <a:r>
              <a:rPr lang="en-US" altLang="en-US" sz="2000" b="1" dirty="0"/>
              <a:t>column 3</a:t>
            </a:r>
            <a:endParaRPr lang="en-US" altLang="en-US" sz="2000" b="1" dirty="0"/>
          </a:p>
          <a:p>
            <a:pPr marL="457200" lvl="1" indent="0" eaLnBrk="1" hangingPunct="1">
              <a:buNone/>
            </a:pPr>
            <a:endParaRPr lang="en-US" altLang="en-US" sz="2000" b="1" dirty="0"/>
          </a:p>
          <a:p>
            <a:pPr eaLnBrk="1" hangingPunct="1"/>
            <a:r>
              <a:rPr lang="en-US" altLang="en-US" sz="2400" dirty="0"/>
              <a:t>Examples using elements of </a:t>
            </a:r>
            <a:r>
              <a:rPr lang="en-US" altLang="en-US" sz="2400" dirty="0" err="1">
                <a:latin typeface="Courier New" panose="02070309020205020404" pitchFamily="49" charset="0"/>
              </a:rPr>
              <a:t>val</a:t>
            </a:r>
            <a:r>
              <a:rPr lang="en-US" altLang="en-US" sz="2400" dirty="0"/>
              <a:t> array:</a:t>
            </a:r>
            <a:endParaRPr lang="en-US" altLang="en-US" sz="2400" dirty="0"/>
          </a:p>
          <a:p>
            <a:pPr marL="0" lvl="2" eaLnBrk="1" hangingPunct="1"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price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[2][3]; </a:t>
            </a:r>
            <a:r>
              <a:rPr lang="en-US" altLang="en-US" sz="1800" dirty="0">
                <a:latin typeface="Courier New" panose="02070309020205020404" pitchFamily="49" charset="0"/>
                <a:sym typeface="+mn-ea"/>
              </a:rPr>
              <a:t>// assign value in row 2, 				     // col 3 into variable price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buFont typeface="Symbol" panose="050501020107060205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[0][0] = 62;</a:t>
            </a:r>
            <a:r>
              <a:rPr lang="en-US" altLang="en-US" sz="1800" dirty="0">
                <a:latin typeface="Courier New" panose="02070309020205020404" pitchFamily="49" charset="0"/>
              </a:rPr>
              <a:t>//assign 62 to row 0, col 0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newnum</a:t>
            </a:r>
            <a:r>
              <a:rPr lang="en-US" altLang="en-US" sz="1800" b="1" dirty="0">
                <a:latin typeface="Courier New" panose="02070309020205020404" pitchFamily="49" charset="0"/>
              </a:rPr>
              <a:t> = 4 *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[1][0] - 5);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sumRow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[0][0]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[0][1]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[0][2] +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val</a:t>
            </a:r>
            <a:r>
              <a:rPr lang="en-US" altLang="en-US" sz="1800" b="1" dirty="0">
                <a:latin typeface="Courier New" panose="02070309020205020404" pitchFamily="49" charset="0"/>
              </a:rPr>
              <a:t>[0][3];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The last statement adds the elements in row 0 and sum is stored in </a:t>
            </a:r>
            <a:r>
              <a:rPr lang="en-US" altLang="en-US" sz="2400" dirty="0" err="1">
                <a:latin typeface="Courier New" panose="02070309020205020404" pitchFamily="49" charset="0"/>
              </a:rPr>
              <a:t>sumRow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3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30910"/>
            <a:ext cx="7710170" cy="514985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Week9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11801</Words>
  <Application>WPS Presentation</Application>
  <PresentationFormat>On-screen Show (4:3)</PresentationFormat>
  <Paragraphs>709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Arial</vt:lpstr>
      <vt:lpstr>SimSun</vt:lpstr>
      <vt:lpstr>Wingdings</vt:lpstr>
      <vt:lpstr>Times New Roman</vt:lpstr>
      <vt:lpstr>Century Gothic</vt:lpstr>
      <vt:lpstr>Calibri</vt:lpstr>
      <vt:lpstr>Symbol</vt:lpstr>
      <vt:lpstr>Candara</vt:lpstr>
      <vt:lpstr>Britannic Bold</vt:lpstr>
      <vt:lpstr>Yu Gothic Medium</vt:lpstr>
      <vt:lpstr>Cambria Math</vt:lpstr>
      <vt:lpstr>Courier New</vt:lpstr>
      <vt:lpstr>Garamond</vt:lpstr>
      <vt:lpstr>Wingdings 2</vt:lpstr>
      <vt:lpstr>Microsoft YaHei</vt:lpstr>
      <vt:lpstr/>
      <vt:lpstr>Arial Unicode MS</vt:lpstr>
      <vt:lpstr>Cambria</vt:lpstr>
      <vt:lpstr>3_Default Design</vt:lpstr>
      <vt:lpstr>Data Pie Charts</vt:lpstr>
      <vt:lpstr>Paint.Picture</vt:lpstr>
      <vt:lpstr>Paint.Picture</vt:lpstr>
      <vt:lpstr>Paint.Picture</vt:lpstr>
      <vt:lpstr>Paint.Picture</vt:lpstr>
      <vt:lpstr>C++ Programming: From Problem Analysis to Program Design (D.S. Malik, 2018)  A First Book of C++, (G. Bronson, 2012)  C++ for Everyone (C.S. Horstman, 2012)</vt:lpstr>
      <vt:lpstr>Objectives</vt:lpstr>
      <vt:lpstr>User define data type 1: typedef</vt:lpstr>
      <vt:lpstr>Example : Using typedef</vt:lpstr>
      <vt:lpstr>User define data type 2: enum</vt:lpstr>
      <vt:lpstr>Example : Using enum</vt:lpstr>
      <vt:lpstr>Example : Using enum</vt:lpstr>
      <vt:lpstr>Two-Dimensional Arrays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Two-Dimensional Arrays (cont'd.)</vt:lpstr>
      <vt:lpstr>Larger Dimensional Arrays</vt:lpstr>
      <vt:lpstr>Larger Dimensional Arrays (cont'd.)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Searching and Sorting Methods</vt:lpstr>
      <vt:lpstr>Linear Search Algorithm</vt:lpstr>
      <vt:lpstr>Linear Search </vt:lpstr>
      <vt:lpstr>Linear Search (cont')</vt:lpstr>
      <vt:lpstr>Binary Search Algorithm</vt:lpstr>
      <vt:lpstr>Binary Search </vt:lpstr>
      <vt:lpstr>Binary Search </vt:lpstr>
      <vt:lpstr>Binary Search (cont')</vt:lpstr>
      <vt:lpstr>Common Programming Errors</vt:lpstr>
      <vt:lpstr>Common Programming Errors (cont'd.)</vt:lpstr>
      <vt:lpstr>Summary</vt:lpstr>
      <vt:lpstr>Summary (cont'd.)</vt:lpstr>
      <vt:lpstr>2d Array Exercise</vt:lpstr>
      <vt:lpstr>PowerPoint 演示文稿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447</cp:revision>
  <dcterms:created xsi:type="dcterms:W3CDTF">2004-12-27T16:03:00Z</dcterms:created>
  <dcterms:modified xsi:type="dcterms:W3CDTF">2017-11-16T02:55:16Z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