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44"/>
  </p:handoutMasterIdLst>
  <p:sldIdLst>
    <p:sldId id="369" r:id="rId4"/>
    <p:sldId id="406" r:id="rId6"/>
    <p:sldId id="407" r:id="rId7"/>
    <p:sldId id="456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40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41" r:id="rId40"/>
    <p:sldId id="438" r:id="rId41"/>
    <p:sldId id="439" r:id="rId42"/>
    <p:sldId id="391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D12965"/>
    <a:srgbClr val="981E7E"/>
    <a:srgbClr val="00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94673" autoAdjust="0"/>
  </p:normalViewPr>
  <p:slideViewPr>
    <p:cSldViewPr>
      <p:cViewPr varScale="1">
        <p:scale>
          <a:sx n="64" d="100"/>
          <a:sy n="64" d="100"/>
        </p:scale>
        <p:origin x="600" y="66"/>
      </p:cViewPr>
      <p:guideLst>
        <p:guide orient="horz" pos="2128"/>
        <p:guide pos="2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20B71858-BBBA-4F73-859A-2CA0EA69F55F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6814AE6F-D878-4D1A-A588-2AE81FE06462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E9820498-EFCA-4DC2-A80B-670A49034A6E}" type="slidenum">
              <a:rPr lang="en-US" smtClean="0">
                <a:solidFill>
                  <a:srgbClr val="000000"/>
                </a:solidFill>
              </a:rPr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D3D230C-4BC5-4FAF-8ACB-740A34C310E1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CBFD077E-86C3-43A8-8056-725F665485FE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8D6A928-23EE-4C6A-91AA-1CF4F37710EB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0"/>
          <p:cNvGrpSpPr/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5" name="Group 44"/>
            <p:cNvGrpSpPr/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8" name="Group 4"/>
              <p:cNvGrpSpPr/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1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2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9" name="Group 5"/>
              <p:cNvGrpSpPr/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9"/>
              <p:cNvGrpSpPr/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sp>
            <p:nvSpPr>
              <p:cNvPr id="31" name="Rectangle 30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Hexagon 16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649788" y="-22225"/>
            <a:ext cx="3505200" cy="2312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688" y="1516063"/>
            <a:ext cx="2133600" cy="752475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838" y="5719763"/>
            <a:ext cx="283051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788" y="5719763"/>
            <a:ext cx="64293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A440065-999D-4735-9958-E801C36129C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52AEA-8D92-4E1C-A921-45260E219367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659E2-2501-4EEA-9EFB-1813FB1BBFF7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D6CD2-8BE2-49EF-ACDF-1C22A2C477C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3AFAE-EA7C-415C-BD8A-D1515B41648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D3EBF-8C20-472F-8B10-4E37472D836E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F2A06-8A07-444C-8178-00EB0C8FCE1C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/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/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/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/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/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BE3E9-465C-475F-AAFF-575EBD5D8FD2}" type="slidenum">
              <a:rPr lang="en-US"/>
            </a:fld>
            <a:endParaRPr lang="en-US" dirty="0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12130A3E-4396-4F9F-A564-E39548DE6397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/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/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/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/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/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4F300-3110-41D2-AB3E-BC78349F47D9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60BB9-E3C6-4A0A-89C6-A43B9F46B8D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2EA9C-63E4-435E-937A-E5B736A764AD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FDF9F94-CA1A-488F-9B67-86015745ED4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3E803F23-5E90-438C-B8A4-EBFC4634FAEE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A19A91C-CABF-4723-9507-476E699C5DC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7AEBC8F-A92A-4C93-936C-526D22B7DF16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2C0979D1-10F6-4014-84E7-69A3CEFB3ECE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08E9C76-E7D3-4B03-A941-CD310F042DF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3FB4548-F4DE-47A5-9BF3-1A31FF44B0E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solidFill>
                  <a:srgbClr val="222222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rgbClr val="222222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222222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E554C90C-18AA-4EB4-906A-79FFD41CE890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2F35F"/>
            </a:gs>
            <a:gs pos="62000">
              <a:srgbClr val="92BE3F"/>
            </a:gs>
            <a:gs pos="100000">
              <a:srgbClr val="80A33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1"/>
          <p:cNvGrpSpPr/>
          <p:nvPr/>
        </p:nvGrpSpPr>
        <p:grpSpPr bwMode="auto">
          <a:xfrm>
            <a:off x="-304800" y="0"/>
            <a:ext cx="9932988" cy="6858000"/>
            <a:chOff x="-382404" y="0"/>
            <a:chExt cx="9932332" cy="6858000"/>
          </a:xfrm>
        </p:grpSpPr>
        <p:grpSp>
          <p:nvGrpSpPr>
            <p:cNvPr id="2059" name="Group 44"/>
            <p:cNvGrpSpPr/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082" name="Group 4"/>
              <p:cNvGrpSpPr/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083" name="Group 5"/>
              <p:cNvGrpSpPr/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084" name="Group 9"/>
              <p:cNvGrpSpPr/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2540" y="5035550"/>
              <a:ext cx="9144983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2540" y="3467100"/>
              <a:ext cx="9144983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2540" y="5284788"/>
              <a:ext cx="9144983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6793" y="5132388"/>
              <a:ext cx="6982951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5573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19425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8949" y="159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6524" y="32543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2326" y="53832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3969" y="540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542" y="28495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394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09771" y="54117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8820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443" y="15636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997" y="4056063"/>
              <a:ext cx="1242931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997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375"/>
            <a:ext cx="8229600" cy="6186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0888" y="-22225"/>
            <a:ext cx="3679825" cy="70008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54" name="Title Placeholder 1"/>
          <p:cNvSpPr>
            <a:spLocks noGrp="1"/>
          </p:cNvSpPr>
          <p:nvPr>
            <p:ph type="title"/>
          </p:nvPr>
        </p:nvSpPr>
        <p:spPr bwMode="auto">
          <a:xfrm>
            <a:off x="1042988" y="1027113"/>
            <a:ext cx="70246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42988" y="2324100"/>
            <a:ext cx="677703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575" y="2238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850" y="5851525"/>
            <a:ext cx="350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788" y="223838"/>
            <a:ext cx="1331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65D3980-C051-4FF6-A7EF-9048A2DF6D90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anose="05020102010507070707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anose="05020102010507070707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anose="05020102010507070707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39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anose="05020102010507070707" pitchFamily="18" charset="2"/>
        <a:buChar char="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anose="05020102010507070707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4802188" y="838200"/>
            <a:ext cx="3241675" cy="53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3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8 (Pt 1):</a:t>
            </a:r>
            <a:endParaRPr lang="en-US" sz="3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459" name="Group 6"/>
          <p:cNvGrpSpPr/>
          <p:nvPr/>
        </p:nvGrpSpPr>
        <p:grpSpPr bwMode="auto">
          <a:xfrm>
            <a:off x="647700" y="2254250"/>
            <a:ext cx="3581400" cy="2438400"/>
            <a:chOff x="533400" y="2133600"/>
            <a:chExt cx="3581400" cy="2438400"/>
          </a:xfrm>
        </p:grpSpPr>
        <p:sp>
          <p:nvSpPr>
            <p:cNvPr id="8" name="Rectangle 7"/>
            <p:cNvSpPr/>
            <p:nvPr/>
          </p:nvSpPr>
          <p:spPr>
            <a:xfrm>
              <a:off x="762000" y="2286000"/>
              <a:ext cx="3352800" cy="2286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MY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3400" y="2133600"/>
              <a:ext cx="3429000" cy="22320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ts val="0"/>
                </a:spcBef>
                <a:defRPr/>
              </a:pP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endParaRPr>
            </a:p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Arial" panose="020B0604020202020204" pitchFamily="34" charset="0"/>
                </a:rPr>
                <a:t>ELEMENTS OF PROGRAMMING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endParaRPr>
            </a:p>
            <a:p>
              <a:pPr algn="ctr" eaLnBrk="1" hangingPunct="1">
                <a:defRPr/>
              </a:pP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Arial" panose="020B0604020202020204" pitchFamily="34" charset="0"/>
                </a:rPr>
                <a:t>CSC 1100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endParaRPr>
            </a:p>
            <a:p>
              <a:pPr algn="ctr" eaLnBrk="1" hangingPunct="1">
                <a:defRPr/>
              </a:pPr>
              <a:endPara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0" name="Title 1"/>
          <p:cNvSpPr txBox="1"/>
          <p:nvPr/>
        </p:nvSpPr>
        <p:spPr bwMode="auto">
          <a:xfrm>
            <a:off x="4724400" y="2743200"/>
            <a:ext cx="3313113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rmAutofit fontScale="900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Pointers &amp; Array names as pointers</a:t>
            </a:r>
            <a:endParaRPr lang="en-US" sz="32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871538" y="1949840"/>
            <a:ext cx="7408862" cy="42138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Address can be stored in suitably declared variables</a:t>
            </a: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Example:	 </a:t>
            </a:r>
            <a:endParaRPr lang="en-US" altLang="en-US" dirty="0"/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endParaRPr lang="en-US" altLang="en-US" dirty="0"/>
          </a:p>
          <a:p>
            <a:pPr marL="303530" lvl="1" indent="0" eaLnBrk="1" hangingPunct="1">
              <a:buFont typeface="Symbol" panose="05050102010706020507" pitchFamily="18" charset="2"/>
              <a:buNone/>
              <a:defRPr/>
            </a:pPr>
            <a:r>
              <a:rPr lang="en-US" altLang="en-US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B0F0"/>
                </a:solidFill>
                <a:latin typeface="Courier New" panose="02070309020205020404" pitchFamily="49" charset="0"/>
              </a:rPr>
              <a:t> *</a:t>
            </a:r>
            <a:r>
              <a:rPr lang="en-US" altLang="en-US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numAddr</a:t>
            </a:r>
            <a:r>
              <a:rPr lang="en-US" altLang="en-US" dirty="0">
                <a:solidFill>
                  <a:srgbClr val="00B0F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dirty="0">
                <a:latin typeface="Courier New" panose="02070309020205020404" pitchFamily="49" charset="0"/>
              </a:rPr>
              <a:t>//declare pointer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303530" lvl="1" indent="0" eaLnBrk="1" hangingPunct="1">
              <a:buFont typeface="Symbol" panose="05050102010706020507" pitchFamily="18" charset="2"/>
              <a:buNone/>
              <a:defRPr/>
            </a:pPr>
            <a:r>
              <a:rPr lang="en-US" altLang="en-US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numAddr</a:t>
            </a:r>
            <a:r>
              <a:rPr lang="en-US" altLang="en-US" b="1" dirty="0">
                <a:solidFill>
                  <a:srgbClr val="00B0F0"/>
                </a:solidFill>
                <a:latin typeface="Courier New" panose="02070309020205020404" pitchFamily="49" charset="0"/>
              </a:rPr>
              <a:t> = &amp;</a:t>
            </a:r>
            <a:r>
              <a:rPr lang="en-US" altLang="en-US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b="1" dirty="0">
                <a:solidFill>
                  <a:srgbClr val="00B0F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dirty="0">
                <a:latin typeface="Courier New" panose="02070309020205020404" pitchFamily="49" charset="0"/>
              </a:rPr>
              <a:t> //store </a:t>
            </a:r>
            <a:r>
              <a:rPr lang="en-US" altLang="en-US" dirty="0" err="1">
                <a:latin typeface="Courier New" panose="02070309020205020404" pitchFamily="49" charset="0"/>
              </a:rPr>
              <a:t>addr</a:t>
            </a:r>
            <a:r>
              <a:rPr lang="en-US" altLang="en-US" dirty="0">
                <a:latin typeface="Courier New" panose="02070309020205020404" pitchFamily="49" charset="0"/>
              </a:rPr>
              <a:t> into pointer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303530" lvl="1" indent="0" eaLnBrk="1" hangingPunct="1">
              <a:buFont typeface="Symbol" panose="05050102010706020507" pitchFamily="18" charset="2"/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US" altLang="en-US" dirty="0"/>
              <a:t>Statement </a:t>
            </a:r>
            <a:r>
              <a:rPr lang="en-US" altLang="en-US" b="1" dirty="0">
                <a:solidFill>
                  <a:srgbClr val="FF0000"/>
                </a:solidFill>
              </a:rPr>
              <a:t>stores address of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b="1" dirty="0">
                <a:solidFill>
                  <a:srgbClr val="FF0000"/>
                </a:solidFill>
              </a:rPr>
              <a:t> in</a:t>
            </a:r>
            <a:r>
              <a:rPr lang="en-US" altLang="en-US" dirty="0">
                <a:solidFill>
                  <a:srgbClr val="FF0000"/>
                </a:solidFill>
              </a:rPr>
              <a:t> variable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numAddr</a:t>
            </a: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numAddr</a:t>
            </a:r>
            <a:r>
              <a:rPr lang="en-US" altLang="en-US" dirty="0">
                <a:solidFill>
                  <a:srgbClr val="FF0000"/>
                </a:solidFill>
              </a:rPr>
              <a:t> is a </a:t>
            </a:r>
            <a:r>
              <a:rPr lang="en-US" altLang="en-US" b="1" dirty="0">
                <a:solidFill>
                  <a:srgbClr val="FF0000"/>
                </a:solidFill>
              </a:rPr>
              <a:t>pointer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55713" y="804863"/>
            <a:ext cx="7024687" cy="72548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Storing Addresses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1905000" y="3523358"/>
            <a:ext cx="1600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>
              <a:solidFill>
                <a:srgbClr val="C00000"/>
              </a:solidFill>
            </a:endParaRPr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8162" y="828675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Storing Addresses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4825"/>
            <a:ext cx="548640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824646" y="1839570"/>
            <a:ext cx="7557354" cy="410403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Indirection Operator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 dirty="0"/>
              <a:t> </a:t>
            </a:r>
            <a:r>
              <a:rPr lang="en-US" altLang="en-US" dirty="0"/>
              <a:t>: the </a:t>
            </a:r>
            <a:r>
              <a:rPr lang="en-US" altLang="en-US" b="1" dirty="0">
                <a:latin typeface="Courier New" panose="02070309020205020404" pitchFamily="49" charset="0"/>
              </a:rPr>
              <a:t>*</a:t>
            </a:r>
            <a:r>
              <a:rPr lang="en-US" altLang="en-US" b="1" dirty="0"/>
              <a:t> </a:t>
            </a:r>
            <a:r>
              <a:rPr lang="en-US" altLang="en-US" dirty="0"/>
              <a:t>symbol, when followed by a pointer, means </a:t>
            </a:r>
            <a:r>
              <a:rPr lang="en-US" altLang="en-US" b="1" dirty="0"/>
              <a:t>“the variable whose address is stored in”</a:t>
            </a:r>
            <a:endParaRPr lang="en-US" altLang="en-US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</a:t>
            </a:r>
            <a:r>
              <a:rPr lang="en-US" altLang="en-US" b="1" dirty="0">
                <a:latin typeface="Courier New" panose="02070309020205020404" pitchFamily="49" charset="0"/>
              </a:rPr>
              <a:t>y</a:t>
            </a:r>
            <a:r>
              <a:rPr lang="en-US" altLang="en-US" b="1" dirty="0"/>
              <a:t> is a pointer</a:t>
            </a:r>
            <a:r>
              <a:rPr lang="en-US" altLang="en-US" dirty="0"/>
              <a:t>, then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*y</a:t>
            </a:r>
            <a:r>
              <a:rPr lang="en-US" altLang="en-US" dirty="0"/>
              <a:t> means “</a:t>
            </a:r>
            <a:r>
              <a:rPr lang="en-US" altLang="en-US" dirty="0">
                <a:solidFill>
                  <a:srgbClr val="FF0000"/>
                </a:solidFill>
              </a:rPr>
              <a:t>the variable whose address is stored in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dirty="0"/>
              <a:t>”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Commonly shortened to “</a:t>
            </a:r>
            <a:r>
              <a:rPr lang="en-US" altLang="en-US" dirty="0">
                <a:solidFill>
                  <a:srgbClr val="FF0000"/>
                </a:solidFill>
              </a:rPr>
              <a:t>the variable pointed to by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dirty="0"/>
              <a:t>”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Example (Figure 8.6): 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The </a:t>
            </a:r>
            <a:r>
              <a:rPr lang="en-US" altLang="en-US" b="1" dirty="0"/>
              <a:t>content of </a:t>
            </a:r>
            <a:r>
              <a:rPr lang="en-US" altLang="en-US" b="1" dirty="0">
                <a:latin typeface="Courier New" panose="02070309020205020404" pitchFamily="49" charset="0"/>
              </a:rPr>
              <a:t>y</a:t>
            </a:r>
            <a:r>
              <a:rPr lang="en-US" altLang="en-US" b="1" dirty="0"/>
              <a:t> is the address </a:t>
            </a:r>
            <a:r>
              <a:rPr lang="en-US" altLang="en-US" b="1" dirty="0" err="1">
                <a:solidFill>
                  <a:srgbClr val="FF0000"/>
                </a:solidFill>
                <a:latin typeface="+mj-lt"/>
              </a:rPr>
              <a:t>mmmm</a:t>
            </a:r>
            <a:endParaRPr lang="en-US" altLang="en-US" b="1" dirty="0">
              <a:solidFill>
                <a:srgbClr val="FF0000"/>
              </a:solidFill>
              <a:latin typeface="+mj-lt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The </a:t>
            </a:r>
            <a:r>
              <a:rPr lang="en-US" altLang="en-US" b="1" dirty="0"/>
              <a:t>variable pointed to by </a:t>
            </a:r>
            <a:r>
              <a:rPr lang="en-US" altLang="en-US" b="1" dirty="0">
                <a:latin typeface="Courier New" panose="02070309020205020404" pitchFamily="49" charset="0"/>
              </a:rPr>
              <a:t>y is </a:t>
            </a:r>
            <a:r>
              <a:rPr lang="en-US" altLang="en-US" b="1" dirty="0" err="1">
                <a:latin typeface="Courier New" panose="02070309020205020404" pitchFamily="49" charset="0"/>
              </a:rPr>
              <a:t>qqqq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The </a:t>
            </a:r>
            <a:r>
              <a:rPr lang="en-US" altLang="en-US" b="1" dirty="0"/>
              <a:t>content at address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+mj-lt"/>
              </a:rPr>
              <a:t>mmmm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is </a:t>
            </a:r>
            <a:r>
              <a:rPr lang="en-US" altLang="en-US" b="1" dirty="0" err="1">
                <a:latin typeface="Courier New" panose="02070309020205020404" pitchFamily="49" charset="0"/>
              </a:rPr>
              <a:t>qqqq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821" y="855394"/>
            <a:ext cx="7024687" cy="6492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Addresses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1" y="869681"/>
            <a:ext cx="7024687" cy="57785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Addresses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788701"/>
            <a:ext cx="73818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TextBox 1"/>
          <p:cNvSpPr txBox="1">
            <a:spLocks noChangeArrowheads="1"/>
          </p:cNvSpPr>
          <p:nvPr/>
        </p:nvSpPr>
        <p:spPr bwMode="auto">
          <a:xfrm>
            <a:off x="1752600" y="2418813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*y</a:t>
            </a:r>
            <a:endParaRPr lang="en-MY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2800" y="2351345"/>
            <a:ext cx="21463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Indirect Addressing</a:t>
            </a:r>
            <a:endParaRPr lang="en-MY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 pointer requires a double lookup </a:t>
            </a:r>
            <a:endParaRPr lang="en-US" altLang="en-US"/>
          </a:p>
          <a:p>
            <a:pPr lvl="1" eaLnBrk="1" hangingPunct="1"/>
            <a:r>
              <a:rPr lang="en-US" altLang="en-US"/>
              <a:t>First an </a:t>
            </a:r>
            <a:r>
              <a:rPr lang="en-US" altLang="en-US">
                <a:solidFill>
                  <a:srgbClr val="FF0000"/>
                </a:solidFill>
              </a:rPr>
              <a:t>address is retrieved</a:t>
            </a:r>
            <a:endParaRPr lang="en-US" altLang="en-US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/>
              <a:t>Address is used to </a:t>
            </a:r>
            <a:r>
              <a:rPr lang="en-US" altLang="en-US">
                <a:solidFill>
                  <a:srgbClr val="FF0000"/>
                </a:solidFill>
              </a:rPr>
              <a:t>retrieve actual data</a:t>
            </a:r>
            <a:endParaRPr lang="en-US" altLang="en-US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b="1"/>
              <a:t>Why store addresses if data can be retrieved in one step using variable’s name?</a:t>
            </a:r>
            <a:endParaRPr lang="en-US" altLang="en-US" b="1"/>
          </a:p>
          <a:p>
            <a:pPr eaLnBrk="1" hangingPunct="1"/>
            <a:r>
              <a:rPr lang="en-US" altLang="en-US"/>
              <a:t>Pointers make it </a:t>
            </a:r>
            <a:r>
              <a:rPr lang="en-US" altLang="en-US" b="1">
                <a:solidFill>
                  <a:srgbClr val="FF0000"/>
                </a:solidFill>
              </a:rPr>
              <a:t>possible to create and delete new storage locations dynamically</a:t>
            </a:r>
            <a:r>
              <a:rPr lang="en-US" altLang="en-US"/>
              <a:t> during program execution</a:t>
            </a:r>
            <a:endParaRPr lang="en-US" alt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Addresses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>
          <a:xfrm>
            <a:off x="914400" y="2022475"/>
            <a:ext cx="7408863" cy="3962400"/>
          </a:xfrm>
        </p:spPr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dirty="0"/>
              <a:t>Pointers must be declared</a:t>
            </a:r>
            <a:r>
              <a:rPr lang="en-US" dirty="0"/>
              <a:t> before they can store an address</a:t>
            </a:r>
            <a:endParaRPr lang="en-US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Example: if </a:t>
            </a:r>
            <a:r>
              <a:rPr lang="en-US" b="1" dirty="0"/>
              <a:t>address in pointer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</a:rPr>
              <a:t>numAddr</a:t>
            </a:r>
            <a:r>
              <a:rPr lang="en-US" dirty="0"/>
              <a:t> is the </a:t>
            </a:r>
            <a:r>
              <a:rPr lang="en-US" b="1" dirty="0"/>
              <a:t>address of an integer</a:t>
            </a:r>
            <a:r>
              <a:rPr lang="en-US" dirty="0"/>
              <a:t>, the declaration is:</a:t>
            </a:r>
            <a:endParaRPr lang="en-US" dirty="0"/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*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numAddr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This declaration is read as “</a:t>
            </a:r>
            <a:r>
              <a:rPr lang="en-US" b="1" dirty="0">
                <a:solidFill>
                  <a:srgbClr val="FF0000"/>
                </a:solidFill>
              </a:rPr>
              <a:t>the variable pointed to by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numAddr</a:t>
            </a:r>
            <a:r>
              <a:rPr lang="en-US" b="1" dirty="0">
                <a:solidFill>
                  <a:srgbClr val="FF0000"/>
                </a:solidFill>
              </a:rPr>
              <a:t> is an integer</a:t>
            </a:r>
            <a:r>
              <a:rPr lang="en-US" dirty="0"/>
              <a:t>”</a:t>
            </a:r>
            <a:endParaRPr lang="en-US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The declaration specifies:</a:t>
            </a:r>
            <a:endParaRPr lang="en-US" dirty="0"/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b="1" dirty="0"/>
              <a:t>variable pointed to by </a:t>
            </a:r>
            <a:r>
              <a:rPr lang="en-US" b="1" dirty="0" err="1">
                <a:latin typeface="Courier New" panose="02070309020205020404" pitchFamily="49" charset="0"/>
              </a:rPr>
              <a:t>numAddr</a:t>
            </a:r>
            <a:r>
              <a:rPr lang="en-US" b="1" dirty="0"/>
              <a:t> is an integer</a:t>
            </a:r>
            <a:endParaRPr lang="en-US" b="1" dirty="0"/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dirty="0" err="1">
                <a:latin typeface="Courier New" panose="02070309020205020404" pitchFamily="49" charset="0"/>
              </a:rPr>
              <a:t>numAddr</a:t>
            </a:r>
            <a:r>
              <a:rPr lang="en-US" b="1" dirty="0"/>
              <a:t> is a </a:t>
            </a:r>
            <a:r>
              <a:rPr lang="en-US" b="1" dirty="0">
                <a:solidFill>
                  <a:srgbClr val="FF0000"/>
                </a:solidFill>
              </a:rPr>
              <a:t>pointer</a:t>
            </a:r>
            <a:r>
              <a:rPr lang="en-US" dirty="0"/>
              <a:t> (because it is used with the indirection operator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891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98576" y="838200"/>
            <a:ext cx="7024687" cy="6492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Pointers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18162" y="796925"/>
            <a:ext cx="7024687" cy="758824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Pointers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41" name="AutoShape 2" descr="Image result for C++ point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MY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42" name="AutoShape 4" descr="Image result for C++ pointers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MY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9943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819400"/>
            <a:ext cx="24003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TextBox 5"/>
          <p:cNvSpPr txBox="1">
            <a:spLocks noChangeArrowheads="1"/>
          </p:cNvSpPr>
          <p:nvPr/>
        </p:nvSpPr>
        <p:spPr bwMode="auto">
          <a:xfrm>
            <a:off x="650875" y="2667000"/>
            <a:ext cx="928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char c;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val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; </a:t>
            </a:r>
            <a:endParaRPr lang="en-MY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994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057400"/>
            <a:ext cx="39338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1146298" y="785019"/>
            <a:ext cx="7024687" cy="649287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Pointers and Memory</a:t>
            </a:r>
            <a:endParaRPr lang="en-MY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56153"/>
            <a:ext cx="8001000" cy="353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C++ for Everyone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2"/>
          <p:cNvSpPr>
            <a:spLocks noGrp="1"/>
          </p:cNvSpPr>
          <p:nvPr>
            <p:ph type="title"/>
          </p:nvPr>
        </p:nvSpPr>
        <p:spPr>
          <a:xfrm>
            <a:off x="1219200" y="838200"/>
            <a:ext cx="7024687" cy="649287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Pointers and Memory</a:t>
            </a:r>
            <a:endParaRPr lang="en-MY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14500"/>
            <a:ext cx="80772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102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41387"/>
            <a:ext cx="7620000" cy="523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85800"/>
          </a:xfrm>
          <a:gradFill rotWithShape="1">
            <a:gsLst>
              <a:gs pos="0">
                <a:srgbClr val="537E25"/>
              </a:gs>
              <a:gs pos="50000">
                <a:srgbClr val="7AB73A"/>
              </a:gs>
              <a:gs pos="100000">
                <a:srgbClr val="92DA46"/>
              </a:gs>
            </a:gsLst>
            <a:lin ang="0" scaled="1"/>
          </a:gradFill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bg1"/>
                </a:solidFill>
                <a:latin typeface="Cambria" panose="02040503050406030204" pitchFamily="18" charset="0"/>
              </a:rPr>
              <a:t>Self Reflection </a:t>
            </a:r>
            <a:endParaRPr lang="en-MY" altLang="en-US"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21790"/>
            <a:ext cx="7772400" cy="4648200"/>
          </a:xfrm>
          <a:solidFill>
            <a:srgbClr val="DFF1CB"/>
          </a:solidFill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KICT motto: “Codes to Heaven”</a:t>
            </a:r>
            <a:endParaRPr lang="en-US" sz="32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defRPr/>
            </a:pPr>
            <a:endParaRPr lang="en-MY" dirty="0"/>
          </a:p>
          <a:p>
            <a:pPr marL="0" indent="0">
              <a:buFontTx/>
              <a:buNone/>
              <a:defRPr/>
            </a:pPr>
            <a:r>
              <a:rPr lang="en-MY" b="1" i="1" dirty="0">
                <a:latin typeface="Calibri" panose="020F0502020204030204" pitchFamily="34" charset="0"/>
              </a:rPr>
              <a:t>Prophet Muhammad(</a:t>
            </a:r>
            <a:r>
              <a:rPr lang="en-MY" b="1" i="1" dirty="0" err="1">
                <a:latin typeface="Calibri" panose="020F0502020204030204" pitchFamily="34" charset="0"/>
              </a:rPr>
              <a:t>s.a.w</a:t>
            </a:r>
            <a:r>
              <a:rPr lang="en-MY" b="1" i="1" dirty="0">
                <a:latin typeface="Calibri" panose="020F0502020204030204" pitchFamily="34" charset="0"/>
              </a:rPr>
              <a:t>) said:</a:t>
            </a:r>
            <a:endParaRPr lang="en-MY" b="1" i="1" dirty="0">
              <a:latin typeface="Calibri" panose="020F0502020204030204" pitchFamily="34" charset="0"/>
            </a:endParaRPr>
          </a:p>
          <a:p>
            <a:pPr marL="0" indent="0" algn="ctr">
              <a:buFontTx/>
              <a:buNone/>
              <a:defRPr/>
            </a:pPr>
            <a:r>
              <a:rPr lang="en-MY" i="1" dirty="0">
                <a:latin typeface="Agency FB" panose="020B0503020202020204" pitchFamily="34" charset="0"/>
              </a:rPr>
              <a:t>"Whoever bears arms against us is not one of us, and whoever cheats us is not one of us." (</a:t>
            </a:r>
            <a:r>
              <a:rPr lang="en-MY" i="1" dirty="0" err="1">
                <a:latin typeface="Agency FB" panose="020B0503020202020204" pitchFamily="34" charset="0"/>
              </a:rPr>
              <a:t>Saheeh</a:t>
            </a:r>
            <a:r>
              <a:rPr lang="en-MY" i="1" dirty="0">
                <a:latin typeface="Agency FB" panose="020B0503020202020204" pitchFamily="34" charset="0"/>
              </a:rPr>
              <a:t> Muslim)</a:t>
            </a:r>
            <a:endParaRPr lang="en-MY" i="1" dirty="0">
              <a:latin typeface="Agency FB" panose="020B0503020202020204" pitchFamily="34" charset="0"/>
            </a:endParaRPr>
          </a:p>
          <a:p>
            <a:pPr marL="0" indent="0" algn="ctr">
              <a:buFontTx/>
              <a:buNone/>
              <a:defRPr/>
            </a:pPr>
            <a:endParaRPr lang="en-US" i="1" dirty="0">
              <a:latin typeface="Agency FB" panose="020B0503020202020204" pitchFamily="34" charset="0"/>
            </a:endParaRPr>
          </a:p>
          <a:p>
            <a:pPr marL="0" indent="0" algn="ctr">
              <a:buFontTx/>
              <a:buNone/>
              <a:defRPr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“ASK ourselves what WRONG have we done yesterday 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FontTx/>
              <a:buNone/>
              <a:defRPr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AND NOT 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FontTx/>
              <a:buNone/>
              <a:defRPr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what GOOD have we done today…”</a:t>
            </a:r>
            <a:endParaRPr lang="en-MY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FontTx/>
              <a:buNone/>
              <a:defRPr/>
            </a:pPr>
            <a:endParaRPr lang="en-MY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08175"/>
            <a:ext cx="6981825" cy="3924300"/>
          </a:xfrm>
        </p:spPr>
        <p:txBody>
          <a:bodyPr/>
          <a:lstStyle/>
          <a:p>
            <a:pPr eaLnBrk="1" hangingPunct="1"/>
            <a:r>
              <a:rPr lang="en-US" altLang="en-US" dirty="0"/>
              <a:t>Program 8.3 output:</a:t>
            </a: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The address stored in </a:t>
            </a:r>
            <a:r>
              <a:rPr lang="en-US" altLang="en-US" dirty="0" err="1">
                <a:latin typeface="Courier New" panose="02070309020205020404" pitchFamily="49" charset="0"/>
              </a:rPr>
              <a:t>numAddr</a:t>
            </a:r>
            <a:r>
              <a:rPr lang="en-US" altLang="en-US" dirty="0">
                <a:latin typeface="Courier New" panose="02070309020205020404" pitchFamily="49" charset="0"/>
              </a:rPr>
              <a:t> is 0012FEC8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The value pointed to by </a:t>
            </a:r>
            <a:r>
              <a:rPr lang="en-US" altLang="en-US" dirty="0" err="1">
                <a:latin typeface="Courier New" panose="02070309020205020404" pitchFamily="49" charset="0"/>
              </a:rPr>
              <a:t>numAddr</a:t>
            </a:r>
            <a:r>
              <a:rPr lang="en-US" altLang="en-US" dirty="0">
                <a:latin typeface="Courier New" panose="02070309020205020404" pitchFamily="49" charset="0"/>
              </a:rPr>
              <a:t> is 22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The address now stored in </a:t>
            </a:r>
            <a:r>
              <a:rPr lang="en-US" altLang="en-US" dirty="0" err="1">
                <a:latin typeface="Courier New" panose="02070309020205020404" pitchFamily="49" charset="0"/>
              </a:rPr>
              <a:t>numAddr</a:t>
            </a:r>
            <a:r>
              <a:rPr lang="en-US" altLang="en-US" dirty="0">
                <a:latin typeface="Courier New" panose="02070309020205020404" pitchFamily="49" charset="0"/>
              </a:rPr>
              <a:t> is 0012FEBC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The value now pointed to by </a:t>
            </a:r>
            <a:r>
              <a:rPr lang="en-US" altLang="en-US" dirty="0" err="1">
                <a:latin typeface="Courier New" panose="02070309020205020404" pitchFamily="49" charset="0"/>
              </a:rPr>
              <a:t>numAddr</a:t>
            </a:r>
            <a:r>
              <a:rPr lang="en-US" altLang="en-US" dirty="0">
                <a:latin typeface="Courier New" panose="02070309020205020404" pitchFamily="49" charset="0"/>
              </a:rPr>
              <a:t> is 158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22705" y="915988"/>
            <a:ext cx="7024687" cy="609599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Pointers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620000" cy="435610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Program 8.3 actions:</a:t>
            </a:r>
            <a:endParaRPr lang="en-US" dirty="0"/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Declaration statement </a:t>
            </a:r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</a:rPr>
              <a:t>numAddr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  <a:r>
              <a:rPr lang="en-US" b="1" dirty="0"/>
              <a:t> </a:t>
            </a:r>
            <a:endParaRPr lang="en-US" b="1" dirty="0"/>
          </a:p>
          <a:p>
            <a:pPr lvl="2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dirty="0"/>
              <a:t>declares </a:t>
            </a:r>
            <a:r>
              <a:rPr lang="en-US" b="1" dirty="0" err="1">
                <a:latin typeface="Courier New" panose="02070309020205020404" pitchFamily="49" charset="0"/>
              </a:rPr>
              <a:t>numAddr</a:t>
            </a:r>
            <a:r>
              <a:rPr lang="en-US" dirty="0"/>
              <a:t> as </a:t>
            </a:r>
            <a:r>
              <a:rPr lang="en-US" b="1" dirty="0">
                <a:solidFill>
                  <a:srgbClr val="FF0000"/>
                </a:solidFill>
              </a:rPr>
              <a:t>pointer variable storing the address of an integer variable</a:t>
            </a:r>
            <a:endParaRPr lang="en-US" b="1" dirty="0">
              <a:solidFill>
                <a:srgbClr val="FF0000"/>
              </a:solidFill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Data type</a:t>
            </a:r>
            <a:r>
              <a:rPr lang="en-US" dirty="0"/>
              <a:t> determines pointer </a:t>
            </a:r>
            <a:r>
              <a:rPr lang="en-US" b="1" dirty="0">
                <a:solidFill>
                  <a:srgbClr val="FF0000"/>
                </a:solidFill>
              </a:rPr>
              <a:t>storage requirements</a:t>
            </a:r>
            <a:endParaRPr lang="en-US" b="1" dirty="0">
              <a:solidFill>
                <a:srgbClr val="FF0000"/>
              </a:solidFill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Statement </a:t>
            </a:r>
            <a:r>
              <a:rPr lang="en-US" b="1" dirty="0" err="1">
                <a:latin typeface="Courier New" panose="02070309020205020404" pitchFamily="49" charset="0"/>
              </a:rPr>
              <a:t>numAddr</a:t>
            </a:r>
            <a:r>
              <a:rPr lang="en-US" b="1" dirty="0">
                <a:latin typeface="Courier New" panose="02070309020205020404" pitchFamily="49" charset="0"/>
              </a:rPr>
              <a:t> = &amp;miles</a:t>
            </a:r>
            <a:r>
              <a:rPr lang="en-US" dirty="0">
                <a:latin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</a:endParaRPr>
          </a:p>
          <a:p>
            <a:pPr lvl="2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stores address of variable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miles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into pointer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numAddr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First </a:t>
            </a:r>
            <a:r>
              <a:rPr lang="en-US" dirty="0" err="1">
                <a:latin typeface="Courier New" panose="02070309020205020404" pitchFamily="49" charset="0"/>
              </a:rPr>
              <a:t>cout</a:t>
            </a:r>
            <a:r>
              <a:rPr lang="en-US" dirty="0"/>
              <a:t> statement: displays address</a:t>
            </a:r>
            <a:endParaRPr lang="en-US" dirty="0"/>
          </a:p>
          <a:p>
            <a:pPr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Second </a:t>
            </a:r>
            <a:r>
              <a:rPr lang="en-US" dirty="0" err="1">
                <a:latin typeface="Courier New" panose="02070309020205020404" pitchFamily="49" charset="0"/>
              </a:rPr>
              <a:t>cout</a:t>
            </a:r>
            <a:r>
              <a:rPr lang="en-US" dirty="0"/>
              <a:t> statement: uses indirection operator (*) to retrieve and display the value pointed to by </a:t>
            </a:r>
            <a:r>
              <a:rPr lang="en-US" dirty="0" err="1">
                <a:latin typeface="Courier New" panose="02070309020205020404" pitchFamily="49" charset="0"/>
              </a:rPr>
              <a:t>numAddr</a:t>
            </a:r>
            <a:r>
              <a:rPr lang="en-US" dirty="0"/>
              <a:t> (the value stored in miles)</a:t>
            </a:r>
            <a:endParaRPr lang="en-US" dirty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76" y="762000"/>
            <a:ext cx="7024687" cy="6492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Pointers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405687" cy="4419600"/>
          </a:xfrm>
        </p:spPr>
        <p:txBody>
          <a:bodyPr/>
          <a:lstStyle/>
          <a:p>
            <a:pPr eaLnBrk="1" hangingPunct="1"/>
            <a:r>
              <a:rPr lang="en-US" altLang="en-US" dirty="0"/>
              <a:t>Program 8.3 actions: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Statement </a:t>
            </a:r>
            <a:r>
              <a:rPr lang="en-US" altLang="en-US" b="1" dirty="0" err="1">
                <a:latin typeface="Courier New" panose="02070309020205020404" pitchFamily="49" charset="0"/>
              </a:rPr>
              <a:t>numAddr</a:t>
            </a:r>
            <a:r>
              <a:rPr lang="en-US" altLang="en-US" b="1" dirty="0">
                <a:latin typeface="Courier New" panose="02070309020205020404" pitchFamily="49" charset="0"/>
              </a:rPr>
              <a:t> = &amp;</a:t>
            </a:r>
            <a:r>
              <a:rPr lang="en-US" altLang="en-US" b="1" dirty="0" err="1">
                <a:latin typeface="Courier New" panose="02070309020205020404" pitchFamily="49" charset="0"/>
              </a:rPr>
              <a:t>dist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  <a:r>
              <a:rPr lang="en-US" altLang="en-US" dirty="0"/>
              <a:t> 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changes </a:t>
            </a:r>
            <a:r>
              <a:rPr lang="en-US" altLang="en-US" dirty="0" err="1">
                <a:latin typeface="Courier New" panose="02070309020205020404" pitchFamily="49" charset="0"/>
              </a:rPr>
              <a:t>numAddr</a:t>
            </a:r>
            <a:r>
              <a:rPr lang="en-US" altLang="en-US" dirty="0" err="1"/>
              <a:t>’s</a:t>
            </a:r>
            <a:r>
              <a:rPr lang="en-US" altLang="en-US" dirty="0"/>
              <a:t> value to address of variable </a:t>
            </a:r>
            <a:r>
              <a:rPr lang="en-US" altLang="en-US" dirty="0" err="1">
                <a:latin typeface="Courier New" panose="02070309020205020404" pitchFamily="49" charset="0"/>
              </a:rPr>
              <a:t>dist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dirty="0"/>
              <a:t>This is </a:t>
            </a:r>
            <a:r>
              <a:rPr lang="en-US" altLang="en-US" b="1" dirty="0"/>
              <a:t>allowed</a:t>
            </a:r>
            <a:r>
              <a:rPr lang="en-US" altLang="en-US" dirty="0"/>
              <a:t> because the </a:t>
            </a:r>
            <a:r>
              <a:rPr lang="en-US" altLang="en-US" b="1" dirty="0"/>
              <a:t>pointer </a:t>
            </a:r>
            <a:r>
              <a:rPr lang="en-US" altLang="en-US" b="1" dirty="0" err="1">
                <a:latin typeface="Courier New" panose="02070309020205020404" pitchFamily="49" charset="0"/>
              </a:rPr>
              <a:t>numAddr</a:t>
            </a:r>
            <a:r>
              <a:rPr lang="en-US" altLang="en-US" b="1" dirty="0"/>
              <a:t> can be used to point to any integer value</a:t>
            </a:r>
            <a:r>
              <a:rPr lang="en-US" altLang="en-US" dirty="0"/>
              <a:t> (</a:t>
            </a:r>
            <a:r>
              <a:rPr lang="en-US" altLang="en-US" dirty="0">
                <a:latin typeface="Courier New" panose="02070309020205020404" pitchFamily="49" charset="0"/>
              </a:rPr>
              <a:t>miles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</a:rPr>
              <a:t>dist</a:t>
            </a:r>
            <a:r>
              <a:rPr lang="en-US" altLang="en-US" dirty="0"/>
              <a:t> are both integer values)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Last two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/>
              <a:t> statements: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Verify change in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numAddr</a:t>
            </a:r>
            <a:r>
              <a:rPr lang="en-US" altLang="en-US" dirty="0"/>
              <a:t> value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Confirm that new stored address points to variable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dist</a:t>
            </a: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024687" cy="609599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Pointers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874713"/>
            <a:ext cx="7024687" cy="6492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Pointers (cont'd.)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6" y="2286000"/>
            <a:ext cx="75806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2"/>
          <p:cNvSpPr>
            <a:spLocks noGrp="1"/>
          </p:cNvSpPr>
          <p:nvPr>
            <p:ph type="title"/>
          </p:nvPr>
        </p:nvSpPr>
        <p:spPr>
          <a:xfrm>
            <a:off x="1116037" y="685800"/>
            <a:ext cx="6982265" cy="609600"/>
          </a:xfrm>
        </p:spPr>
        <p:txBody>
          <a:bodyPr/>
          <a:lstStyle/>
          <a:p>
            <a:pPr algn="ctr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 Declarations Examples</a:t>
            </a:r>
            <a:endParaRPr lang="en-MY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C++ for Everyone 2</a:t>
            </a:r>
            <a:r>
              <a:rPr lang="en-US" altLang="en-US" sz="10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nd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799" y="1295401"/>
            <a:ext cx="5388429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2"/>
          <p:cNvSpPr>
            <a:spLocks noGrp="1"/>
          </p:cNvSpPr>
          <p:nvPr>
            <p:ph type="title"/>
          </p:nvPr>
        </p:nvSpPr>
        <p:spPr>
          <a:xfrm>
            <a:off x="561535" y="877888"/>
            <a:ext cx="3962400" cy="728662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MY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965200"/>
            <a:ext cx="4191000" cy="530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533400" y="2209800"/>
            <a:ext cx="39624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MY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For the variables and addresses in Figure 8.10, fill in the data determined by the</a:t>
            </a:r>
            <a:endParaRPr lang="en-MY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MY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following statements (</a:t>
            </a:r>
            <a:r>
              <a:rPr lang="en-MY" altLang="en-US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Pg</a:t>
            </a:r>
            <a:r>
              <a:rPr lang="en-MY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353, 354):</a:t>
            </a:r>
            <a:endParaRPr lang="en-MY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MY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MY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a. </a:t>
            </a:r>
            <a:r>
              <a:rPr lang="en-MY" altLang="en-US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ptNum</a:t>
            </a:r>
            <a:r>
              <a:rPr lang="en-MY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=&amp;</a:t>
            </a:r>
            <a:r>
              <a:rPr lang="en-MY" altLang="en-US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firstnum</a:t>
            </a:r>
            <a:r>
              <a:rPr lang="en-MY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;</a:t>
            </a:r>
            <a:endParaRPr lang="en-MY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MY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b. </a:t>
            </a:r>
            <a:r>
              <a:rPr lang="en-MY" altLang="en-US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amtAddr</a:t>
            </a:r>
            <a:r>
              <a:rPr lang="en-MY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=&amp;k;</a:t>
            </a:r>
            <a:endParaRPr lang="en-MY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MY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c. *</a:t>
            </a:r>
            <a:r>
              <a:rPr lang="en-MY" altLang="en-US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zAddr</a:t>
            </a:r>
            <a:r>
              <a:rPr lang="en-MY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= 48;</a:t>
            </a:r>
            <a:endParaRPr lang="en-MY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MY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d. m =*</a:t>
            </a:r>
            <a:r>
              <a:rPr lang="en-MY" altLang="en-US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numAddr</a:t>
            </a:r>
            <a:r>
              <a:rPr lang="en-MY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;</a:t>
            </a:r>
            <a:endParaRPr lang="en-MY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MY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e. </a:t>
            </a:r>
            <a:r>
              <a:rPr lang="en-MY" altLang="en-US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ptDay</a:t>
            </a:r>
            <a:r>
              <a:rPr lang="en-MY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= </a:t>
            </a:r>
            <a:r>
              <a:rPr lang="en-MY" altLang="en-US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amtAddr</a:t>
            </a:r>
            <a:r>
              <a:rPr lang="en-MY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;</a:t>
            </a:r>
            <a:endParaRPr lang="en-MY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MY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f. *</a:t>
            </a:r>
            <a:r>
              <a:rPr lang="en-MY" altLang="en-US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ptYr</a:t>
            </a:r>
            <a:r>
              <a:rPr lang="en-MY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= 2016;</a:t>
            </a:r>
            <a:endParaRPr lang="en-MY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MY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g. *</a:t>
            </a:r>
            <a:r>
              <a:rPr lang="en-MY" altLang="en-US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amtAddr</a:t>
            </a:r>
            <a:r>
              <a:rPr lang="en-MY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= *</a:t>
            </a:r>
            <a:r>
              <a:rPr lang="en-MY" altLang="en-US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zAddr</a:t>
            </a:r>
            <a:r>
              <a:rPr lang="en-MY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;</a:t>
            </a:r>
            <a:endParaRPr lang="en-MY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507038" y="1606550"/>
            <a:ext cx="754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18938</a:t>
            </a:r>
            <a:endParaRPr lang="en-MY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391400" y="1606550"/>
            <a:ext cx="754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24608</a:t>
            </a:r>
            <a:endParaRPr lang="en-MY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13413" y="557688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48</a:t>
            </a:r>
            <a:endParaRPr lang="en-MY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505700" y="4005263"/>
            <a:ext cx="525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154</a:t>
            </a:r>
            <a:endParaRPr lang="en-MY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599113" y="4005263"/>
            <a:ext cx="6397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2016</a:t>
            </a:r>
            <a:endParaRPr lang="en-MY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494588" y="5583238"/>
            <a:ext cx="4111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48</a:t>
            </a:r>
            <a:endParaRPr lang="en-MY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541963" y="3200400"/>
            <a:ext cx="754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24608</a:t>
            </a:r>
            <a:endParaRPr lang="en-MY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905001"/>
            <a:ext cx="7045789" cy="3276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Reference</a:t>
            </a:r>
            <a:r>
              <a:rPr lang="en-US" altLang="en-US" dirty="0"/>
              <a:t>: named </a:t>
            </a:r>
            <a:r>
              <a:rPr lang="en-US" altLang="en-US" b="1" dirty="0"/>
              <a:t>constant for an address</a:t>
            </a:r>
            <a:endParaRPr lang="en-US" altLang="en-US" b="1" dirty="0"/>
          </a:p>
          <a:p>
            <a:pPr lvl="1" eaLnBrk="1" hangingPunct="1"/>
            <a:r>
              <a:rPr lang="en-US" altLang="en-US" b="1" dirty="0"/>
              <a:t>Address</a:t>
            </a:r>
            <a:r>
              <a:rPr lang="en-US" altLang="en-US" dirty="0"/>
              <a:t> named as a reference </a:t>
            </a:r>
            <a:r>
              <a:rPr lang="en-US" altLang="en-US" b="1" dirty="0">
                <a:solidFill>
                  <a:srgbClr val="FF0000"/>
                </a:solidFill>
              </a:rPr>
              <a:t>can’t be altered after the address has been assigned</a:t>
            </a:r>
            <a:r>
              <a:rPr lang="en-US" altLang="en-US" dirty="0"/>
              <a:t> </a:t>
            </a:r>
            <a:endParaRPr lang="en-US" altLang="en-US" dirty="0"/>
          </a:p>
          <a:p>
            <a:pPr eaLnBrk="1" hangingPunct="1"/>
            <a:r>
              <a:rPr lang="en-US" altLang="en-US" b="1" dirty="0"/>
              <a:t>Automatic dereference</a:t>
            </a:r>
            <a:r>
              <a:rPr lang="en-US" altLang="en-US" dirty="0"/>
              <a:t>: an </a:t>
            </a:r>
            <a:r>
              <a:rPr lang="en-US" altLang="en-US" b="1" dirty="0"/>
              <a:t>indirect access of a variable’s value</a:t>
            </a:r>
            <a:r>
              <a:rPr lang="en-US" altLang="en-US" dirty="0"/>
              <a:t> </a:t>
            </a:r>
            <a:r>
              <a:rPr lang="en-US" altLang="en-US" u="sng" dirty="0"/>
              <a:t>without using the indirection operator symbol</a:t>
            </a:r>
            <a:r>
              <a:rPr lang="en-US" altLang="en-US" dirty="0"/>
              <a:t> (</a:t>
            </a:r>
            <a:r>
              <a:rPr lang="en-US" altLang="en-US" dirty="0">
                <a:latin typeface="Courier New" panose="02070309020205020404" pitchFamily="49" charset="0"/>
              </a:rPr>
              <a:t>*</a:t>
            </a:r>
            <a:r>
              <a:rPr lang="en-US" altLang="en-US" dirty="0"/>
              <a:t>) 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Instead, </a:t>
            </a:r>
            <a:r>
              <a:rPr lang="en-US" altLang="en-US" dirty="0">
                <a:solidFill>
                  <a:srgbClr val="FF0000"/>
                </a:solidFill>
              </a:rPr>
              <a:t>uses </a:t>
            </a:r>
            <a:r>
              <a:rPr lang="en-US" altLang="en-US" b="1" dirty="0">
                <a:solidFill>
                  <a:srgbClr val="FF0000"/>
                </a:solidFill>
              </a:rPr>
              <a:t>reference pointer(&amp;)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1" eaLnBrk="1" hangingPunct="1"/>
            <a:endParaRPr lang="en-US" altLang="en-US" dirty="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4090" y="762000"/>
            <a:ext cx="7024687" cy="6492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 and Pointers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16088"/>
            <a:ext cx="7408863" cy="4486276"/>
          </a:xfrm>
        </p:spPr>
        <p:txBody>
          <a:bodyPr rtlCol="0"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Example of </a:t>
            </a:r>
            <a:r>
              <a:rPr lang="en-US" b="1" dirty="0">
                <a:solidFill>
                  <a:srgbClr val="FF0000"/>
                </a:solidFill>
              </a:rPr>
              <a:t>automatic </a:t>
            </a:r>
            <a:r>
              <a:rPr lang="en-US" b="1" u="sng" dirty="0">
                <a:solidFill>
                  <a:srgbClr val="FF0000"/>
                </a:solidFill>
              </a:rPr>
              <a:t>dereference</a:t>
            </a:r>
            <a:r>
              <a:rPr lang="en-US" b="1" dirty="0">
                <a:solidFill>
                  <a:srgbClr val="FF0000"/>
                </a:solidFill>
              </a:rPr>
              <a:t>  (using &amp; instead of * get values of pointers)</a:t>
            </a:r>
            <a:r>
              <a:rPr lang="en-US" dirty="0"/>
              <a:t>: </a:t>
            </a:r>
            <a:endParaRPr lang="en-US" dirty="0"/>
          </a:p>
          <a:p>
            <a:pPr lvl="3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b;      //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b is an integer variable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3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&amp;a = b; //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a is a reference variable  		  that stores b's address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3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a = 10;     </a:t>
            </a:r>
            <a:r>
              <a:rPr lang="en-US" sz="2000" dirty="0">
                <a:latin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this changes b's value to 10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400" dirty="0"/>
              <a:t>Statement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&amp;a = b</a:t>
            </a:r>
            <a:r>
              <a:rPr lang="en-US" sz="2400" dirty="0">
                <a:latin typeface="Courier New" panose="02070309020205020404" pitchFamily="49" charset="0"/>
              </a:rPr>
              <a:t>;</a:t>
            </a:r>
            <a:r>
              <a:rPr lang="en-US" sz="2400" dirty="0"/>
              <a:t> </a:t>
            </a:r>
            <a:endParaRPr lang="en-US" sz="2400" dirty="0"/>
          </a:p>
          <a:p>
            <a:pPr lvl="2" indent="-274320" eaLnBrk="1" fontAlgn="auto" hangingPunct="1"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declared a </a:t>
            </a:r>
            <a:r>
              <a:rPr lang="en-US" dirty="0">
                <a:solidFill>
                  <a:srgbClr val="FF0000"/>
                </a:solidFill>
              </a:rPr>
              <a:t>reference variable</a:t>
            </a:r>
            <a:endParaRPr lang="en-US" dirty="0"/>
          </a:p>
          <a:p>
            <a:pPr lvl="2" indent="-274320" eaLnBrk="1" fontAlgn="auto" hangingPunct="1">
              <a:spcAft>
                <a:spcPts val="0"/>
              </a:spcAft>
              <a:defRPr/>
            </a:pPr>
            <a:r>
              <a:rPr lang="en-US" sz="2200" dirty="0"/>
              <a:t>Compiler </a:t>
            </a:r>
            <a:r>
              <a:rPr lang="en-US" sz="2200" dirty="0">
                <a:solidFill>
                  <a:srgbClr val="FF0000"/>
                </a:solidFill>
              </a:rPr>
              <a:t>assigns address of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FF0000"/>
                </a:solidFill>
              </a:rPr>
              <a:t>not</a:t>
            </a:r>
            <a:r>
              <a:rPr lang="en-US" sz="2200" dirty="0"/>
              <a:t> the </a:t>
            </a:r>
            <a:r>
              <a:rPr lang="en-US" sz="2200" dirty="0">
                <a:solidFill>
                  <a:srgbClr val="FF0000"/>
                </a:solidFill>
              </a:rPr>
              <a:t>contents</a:t>
            </a:r>
            <a:r>
              <a:rPr lang="en-US" sz="2200" dirty="0"/>
              <a:t> of </a:t>
            </a:r>
            <a:r>
              <a:rPr lang="en-US" sz="2200" dirty="0">
                <a:latin typeface="Courier New" panose="02070309020205020404" pitchFamily="49" charset="0"/>
              </a:rPr>
              <a:t>b</a:t>
            </a:r>
            <a:r>
              <a:rPr lang="en-US" sz="2200" dirty="0"/>
              <a:t>)</a:t>
            </a:r>
            <a:endParaRPr lang="en-US" sz="2200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400" dirty="0"/>
              <a:t>Statement </a:t>
            </a:r>
            <a:r>
              <a:rPr lang="en-US" sz="2400" b="1" dirty="0">
                <a:latin typeface="Courier New" panose="02070309020205020404" pitchFamily="49" charset="0"/>
              </a:rPr>
              <a:t>a = 10</a:t>
            </a:r>
            <a:r>
              <a:rPr lang="en-US" sz="2400" dirty="0">
                <a:latin typeface="Courier New" panose="02070309020205020404" pitchFamily="49" charset="0"/>
              </a:rPr>
              <a:t>;</a:t>
            </a:r>
            <a:r>
              <a:rPr lang="en-US" dirty="0"/>
              <a:t> </a:t>
            </a:r>
            <a:r>
              <a:rPr lang="en-US" sz="2400" u="sng" dirty="0"/>
              <a:t>compiler </a:t>
            </a:r>
            <a:r>
              <a:rPr lang="en-US" sz="2400" u="sng" dirty="0">
                <a:solidFill>
                  <a:srgbClr val="FF0000"/>
                </a:solidFill>
              </a:rPr>
              <a:t>uses address stored in </a:t>
            </a:r>
            <a:r>
              <a:rPr lang="en-US" sz="2400" b="1" u="sng" dirty="0">
                <a:solidFill>
                  <a:srgbClr val="7030A0"/>
                </a:solidFill>
                <a:latin typeface="Courier New" panose="02070309020205020404" pitchFamily="49" charset="0"/>
              </a:rPr>
              <a:t>a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to </a:t>
            </a:r>
            <a:r>
              <a:rPr lang="en-US" sz="2400" u="sng" dirty="0">
                <a:solidFill>
                  <a:srgbClr val="FF0000"/>
                </a:solidFill>
              </a:rPr>
              <a:t>change the value stored in </a:t>
            </a:r>
            <a:r>
              <a:rPr lang="en-US" sz="2400" b="1" u="sng" dirty="0">
                <a:solidFill>
                  <a:srgbClr val="7030A0"/>
                </a:solidFill>
                <a:latin typeface="Courier New" panose="02070309020205020404" pitchFamily="49" charset="0"/>
              </a:rPr>
              <a:t>b</a:t>
            </a:r>
            <a:r>
              <a:rPr lang="en-US" sz="2400" b="1" u="sng" dirty="0">
                <a:solidFill>
                  <a:srgbClr val="7030A0"/>
                </a:solidFill>
              </a:rPr>
              <a:t> </a:t>
            </a:r>
            <a:r>
              <a:rPr lang="en-US" sz="2400" u="sng" dirty="0">
                <a:solidFill>
                  <a:srgbClr val="FF0000"/>
                </a:solidFill>
              </a:rPr>
              <a:t>to </a:t>
            </a:r>
            <a:r>
              <a:rPr lang="en-US" sz="2400" b="1" u="sng" dirty="0">
                <a:solidFill>
                  <a:srgbClr val="7030A0"/>
                </a:solidFill>
              </a:rPr>
              <a:t>10</a:t>
            </a:r>
            <a:endParaRPr lang="en-US" sz="2400" b="1" u="sng" dirty="0">
              <a:solidFill>
                <a:srgbClr val="7030A0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7254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 and Pointers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40568" y="1828800"/>
            <a:ext cx="7793832" cy="3962400"/>
          </a:xfrm>
        </p:spPr>
        <p:txBody>
          <a:bodyPr/>
          <a:lstStyle/>
          <a:p>
            <a:pPr eaLnBrk="1" hangingPunct="1"/>
            <a:r>
              <a:rPr lang="en-US" altLang="en-US" dirty="0"/>
              <a:t>Repeat of previous example using </a:t>
            </a:r>
            <a:r>
              <a:rPr lang="en-US" altLang="en-US" b="1" dirty="0">
                <a:solidFill>
                  <a:srgbClr val="FF0000"/>
                </a:solidFill>
              </a:rPr>
              <a:t>pointers</a:t>
            </a:r>
            <a:r>
              <a:rPr lang="en-US" altLang="en-US" dirty="0"/>
              <a:t> instead of automatic dereferencing (use </a:t>
            </a:r>
            <a:r>
              <a:rPr lang="en-US" altLang="en-US" b="1" dirty="0"/>
              <a:t>*</a:t>
            </a:r>
            <a:r>
              <a:rPr lang="en-US" altLang="en-US" dirty="0"/>
              <a:t> instead of </a:t>
            </a:r>
            <a:r>
              <a:rPr lang="en-US" altLang="en-US" b="1" dirty="0"/>
              <a:t>&amp;</a:t>
            </a:r>
            <a:r>
              <a:rPr lang="en-US" altLang="en-US" dirty="0"/>
              <a:t> to get values of pointers)</a:t>
            </a:r>
            <a:endParaRPr lang="en-US" altLang="en-US" dirty="0"/>
          </a:p>
          <a:p>
            <a:pPr lvl="2" eaLnBrk="1" hangingPunct="1">
              <a:buFontTx/>
              <a:buNone/>
            </a:pPr>
            <a:r>
              <a:rPr lang="en-US" altLang="en-US" sz="2200" dirty="0" err="1"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</a:rPr>
              <a:t> b; 	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b is an integer variable</a:t>
            </a:r>
            <a:endParaRPr lang="en-US" altLang="en-US" sz="22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 eaLnBrk="1" hangingPunct="1">
              <a:buFont typeface="Symbol" panose="05050102010706020507" pitchFamily="18" charset="2"/>
              <a:buNone/>
            </a:pPr>
            <a:r>
              <a:rPr lang="en-US" altLang="en-US" sz="2200" dirty="0" err="1"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</a:rPr>
              <a:t> *a = &amp;b;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 is a pointer				 // store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 b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's address in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endParaRPr lang="en-US" altLang="en-US" sz="2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*a = 10</a:t>
            </a:r>
            <a:r>
              <a:rPr lang="en-US" altLang="en-US" sz="2200" dirty="0">
                <a:latin typeface="Courier New" panose="02070309020205020404" pitchFamily="49" charset="0"/>
              </a:rPr>
              <a:t>;    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// this changes b's value </a:t>
            </a:r>
            <a:endParaRPr lang="en-US" altLang="en-US" sz="22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		      //  to 10</a:t>
            </a:r>
            <a:endParaRPr lang="en-US" altLang="en-US" sz="22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b="1" dirty="0"/>
              <a:t> is a pointer initialized to store address of </a:t>
            </a:r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  <a:endParaRPr lang="en-US" altLang="en-US" b="1" i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47737"/>
            <a:ext cx="7924800" cy="6096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 and Pointers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31340"/>
            <a:ext cx="8066088" cy="4750410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900" b="1" dirty="0">
                <a:solidFill>
                  <a:srgbClr val="FF0000"/>
                </a:solidFill>
              </a:rPr>
              <a:t>Pointer </a:t>
            </a:r>
            <a:r>
              <a:rPr lang="en-US" sz="2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900" b="1" dirty="0">
                <a:solidFill>
                  <a:srgbClr val="FF0000"/>
                </a:solidFill>
              </a:rPr>
              <a:t> can be altered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/>
              <a:t>to point to a different variable</a:t>
            </a:r>
            <a:endParaRPr lang="en-US" sz="2900" dirty="0"/>
          </a:p>
          <a:p>
            <a:pPr marL="627380" lvl="2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en-US" sz="2600" dirty="0"/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err="1">
                <a:latin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</a:rPr>
              <a:t> b, c;     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</a:rPr>
              <a:t>// b is an integer variable</a:t>
            </a:r>
            <a:endParaRPr lang="en-US" sz="26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err="1">
                <a:latin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</a:rPr>
              <a:t> *a = &amp;b;  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</a:rPr>
              <a:t>// a is a pointer – store b's address in a</a:t>
            </a:r>
            <a:endParaRPr lang="en-US" sz="26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>
                <a:latin typeface="Courier New" panose="02070309020205020404" pitchFamily="49" charset="0"/>
              </a:rPr>
              <a:t>*a = 10;      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</a:rPr>
              <a:t>// this changes b's value to 10</a:t>
            </a:r>
            <a:endParaRPr lang="en-US" sz="26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 *a = &amp;c;  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</a:rPr>
              <a:t>// a is a pointer – store c's address in a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*a = 15;	   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</a:rPr>
              <a:t>// this changes c's value to 15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	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627380" lvl="2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b="1" dirty="0">
                <a:solidFill>
                  <a:srgbClr val="FF0000"/>
                </a:solidFill>
              </a:rPr>
              <a:t>Reference variable </a:t>
            </a:r>
            <a:r>
              <a:rPr lang="en-US" sz="29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sz="2900" b="1" dirty="0">
                <a:solidFill>
                  <a:srgbClr val="FF0000"/>
                </a:solidFill>
              </a:rPr>
              <a:t> </a:t>
            </a:r>
            <a:r>
              <a:rPr lang="en-US" sz="2900" dirty="0">
                <a:solidFill>
                  <a:srgbClr val="FF0000"/>
                </a:solidFill>
              </a:rPr>
              <a:t>(from previous example) </a:t>
            </a:r>
            <a:r>
              <a:rPr lang="en-US" sz="2900" b="1" dirty="0">
                <a:solidFill>
                  <a:srgbClr val="FF0000"/>
                </a:solidFill>
              </a:rPr>
              <a:t>cannot be altered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/>
              <a:t>to refer to any variable except one to which it was initialized</a:t>
            </a:r>
            <a:endParaRPr lang="en-US" sz="29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600" dirty="0"/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500" dirty="0" err="1">
                <a:latin typeface="Courier New" panose="02070309020205020404" pitchFamily="49" charset="0"/>
              </a:rPr>
              <a:t>int</a:t>
            </a:r>
            <a:r>
              <a:rPr lang="en-US" sz="2500" dirty="0">
                <a:latin typeface="Courier New" panose="02070309020205020404" pitchFamily="49" charset="0"/>
              </a:rPr>
              <a:t> b, c;      </a:t>
            </a:r>
            <a:r>
              <a:rPr lang="en-US" sz="2500" dirty="0">
                <a:solidFill>
                  <a:srgbClr val="FF0000"/>
                </a:solidFill>
                <a:latin typeface="Courier New" panose="02070309020205020404" pitchFamily="49" charset="0"/>
              </a:rPr>
              <a:t>//</a:t>
            </a:r>
            <a:r>
              <a:rPr lang="en-US" sz="2500" dirty="0">
                <a:latin typeface="Courier New" panose="02070309020205020404" pitchFamily="49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Courier New" panose="02070309020205020404" pitchFamily="49" charset="0"/>
              </a:rPr>
              <a:t>b is an integer variable</a:t>
            </a:r>
            <a:endParaRPr lang="en-US" sz="25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500" dirty="0" err="1">
                <a:latin typeface="Courier New" panose="02070309020205020404" pitchFamily="49" charset="0"/>
              </a:rPr>
              <a:t>int</a:t>
            </a:r>
            <a:r>
              <a:rPr lang="en-US" sz="2500" dirty="0">
                <a:latin typeface="Courier New" panose="02070309020205020404" pitchFamily="49" charset="0"/>
              </a:rPr>
              <a:t> &amp;a = b;    </a:t>
            </a:r>
            <a:r>
              <a:rPr lang="en-US" sz="2500" dirty="0">
                <a:solidFill>
                  <a:srgbClr val="FF0000"/>
                </a:solidFill>
                <a:latin typeface="Courier New" panose="02070309020205020404" pitchFamily="49" charset="0"/>
              </a:rPr>
              <a:t>// a is a reference variable that store b's  </a:t>
            </a:r>
            <a:endParaRPr lang="en-US" sz="25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500" dirty="0">
                <a:solidFill>
                  <a:srgbClr val="FF0000"/>
                </a:solidFill>
                <a:latin typeface="Courier New" panose="02070309020205020404" pitchFamily="49" charset="0"/>
              </a:rPr>
              <a:t>			    // address</a:t>
            </a:r>
            <a:endParaRPr lang="en-US" sz="25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500" dirty="0">
                <a:latin typeface="Courier New" panose="02070309020205020404" pitchFamily="49" charset="0"/>
              </a:rPr>
              <a:t>a = 10;        </a:t>
            </a:r>
            <a:r>
              <a:rPr lang="en-US" sz="2500" dirty="0">
                <a:solidFill>
                  <a:srgbClr val="FF0000"/>
                </a:solidFill>
                <a:latin typeface="Courier New" panose="02070309020205020404" pitchFamily="49" charset="0"/>
              </a:rPr>
              <a:t>// this changes b's value to 10</a:t>
            </a:r>
            <a:endParaRPr lang="en-US" sz="25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 &amp;a = c; </a:t>
            </a:r>
            <a:r>
              <a:rPr lang="en-US" sz="2500" dirty="0">
                <a:solidFill>
                  <a:srgbClr val="FF0000"/>
                </a:solidFill>
                <a:latin typeface="Courier New" panose="02070309020205020404" pitchFamily="49" charset="0"/>
              </a:rPr>
              <a:t>   // this is an invalid assignment</a:t>
            </a:r>
            <a:endParaRPr lang="en-US" sz="25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a = 15;        </a:t>
            </a:r>
            <a:r>
              <a:rPr lang="en-US" sz="2500" dirty="0">
                <a:solidFill>
                  <a:srgbClr val="FF0000"/>
                </a:solidFill>
                <a:latin typeface="Courier New" panose="02070309020205020404" pitchFamily="49" charset="0"/>
              </a:rPr>
              <a:t>// this is an invalid assignment</a:t>
            </a:r>
            <a:endParaRPr lang="en-US" sz="25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200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670800" cy="64074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 and Pointers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838200" y="5257800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981200"/>
            <a:ext cx="7186612" cy="1866900"/>
          </a:xfrm>
        </p:spPr>
        <p:txBody>
          <a:bodyPr/>
          <a:lstStyle/>
          <a:p>
            <a:pPr eaLnBrk="1" hangingPunct="1"/>
            <a:r>
              <a:rPr lang="en-US" altLang="en-US" dirty="0"/>
              <a:t>In this chapter, you will learn about:</a:t>
            </a:r>
            <a:endParaRPr lang="en-US" altLang="en-US" dirty="0"/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Introduction to Pointers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Array Names as Pointers	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72548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3992563"/>
          </a:xfrm>
        </p:spPr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//Program 8.4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MY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total = 20.5;  //declare and initialize total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&amp;sum = total;  // declare another name for total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"sum = " &lt;&lt; sum &lt;&lt;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displays address of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endParaRPr lang="en-US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18.6; //changes the value of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endParaRPr lang="en-US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"total = " &lt;&lt; total &lt;&lt;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//display 18.6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251" name="Title 2"/>
          <p:cNvSpPr>
            <a:spLocks noGrp="1"/>
          </p:cNvSpPr>
          <p:nvPr>
            <p:ph type="title"/>
          </p:nvPr>
        </p:nvSpPr>
        <p:spPr>
          <a:xfrm>
            <a:off x="609600" y="762000"/>
            <a:ext cx="7772400" cy="6858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 and Pointers (cont'd.)</a:t>
            </a:r>
            <a:endParaRPr lang="en-MY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43219"/>
            <a:ext cx="7772400" cy="4373563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</a:rPr>
              <a:t>grade</a:t>
            </a:r>
            <a:r>
              <a:rPr lang="en-US" dirty="0"/>
              <a:t> is a single-dimensional array containing five integers, the </a:t>
            </a:r>
            <a:r>
              <a:rPr lang="en-US" dirty="0">
                <a:solidFill>
                  <a:srgbClr val="FF0000"/>
                </a:solidFill>
              </a:rPr>
              <a:t>fourth</a:t>
            </a:r>
            <a:r>
              <a:rPr lang="en-US" dirty="0"/>
              <a:t> element is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grade[3]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C++ compiler computation of the address of </a:t>
            </a:r>
            <a:r>
              <a:rPr lang="en-US" dirty="0">
                <a:latin typeface="Courier New" panose="02070309020205020404" pitchFamily="49" charset="0"/>
              </a:rPr>
              <a:t>grade[3]</a:t>
            </a:r>
            <a:r>
              <a:rPr lang="en-US" dirty="0"/>
              <a:t>: (assuming 4 bytes per integer)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&amp;grade[3] = &amp;grade[0] + (3 * 4)  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					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col*byte size (offset)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365760" lvl="1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This statement reads as “</a:t>
            </a:r>
            <a:r>
              <a:rPr lang="en-US" dirty="0">
                <a:solidFill>
                  <a:srgbClr val="FF0000"/>
                </a:solidFill>
              </a:rPr>
              <a:t>the address of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grade[3]</a:t>
            </a:r>
            <a:r>
              <a:rPr lang="en-US" dirty="0">
                <a:solidFill>
                  <a:srgbClr val="FF0000"/>
                </a:solidFill>
              </a:rPr>
              <a:t> equals the address of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grade[0]</a:t>
            </a:r>
            <a:r>
              <a:rPr lang="en-US" dirty="0">
                <a:solidFill>
                  <a:srgbClr val="FF0000"/>
                </a:solidFill>
              </a:rPr>
              <a:t> plus 12</a:t>
            </a:r>
            <a:r>
              <a:rPr lang="en-US" dirty="0"/>
              <a:t>”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Figure 8.12 illustrates the address computation used to locate </a:t>
            </a:r>
            <a:r>
              <a:rPr lang="en-US" dirty="0">
                <a:latin typeface="Courier New" panose="02070309020205020404" pitchFamily="49" charset="0"/>
              </a:rPr>
              <a:t>grade[3]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51766"/>
            <a:ext cx="7024687" cy="5730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Names as Pointers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172200" y="3352800"/>
            <a:ext cx="1143000" cy="1524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69095" y="999465"/>
            <a:ext cx="7810500" cy="671513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Names as Pointers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95" y="2286000"/>
            <a:ext cx="78105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44688"/>
            <a:ext cx="7408863" cy="3694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Offset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0000"/>
                </a:solidFill>
              </a:rPr>
              <a:t>number of positions beyond first element in array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Using offset, we can simulate process used by  computer to access array elements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Example (Figure 8.14 and Table 8.1):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Store address of </a:t>
            </a:r>
            <a:r>
              <a:rPr lang="en-US" altLang="en-US" dirty="0">
                <a:latin typeface="Courier New" panose="02070309020205020404" pitchFamily="49" charset="0"/>
              </a:rPr>
              <a:t>grade[0]</a:t>
            </a:r>
            <a:r>
              <a:rPr lang="en-US" altLang="en-US" dirty="0"/>
              <a:t> in </a:t>
            </a:r>
            <a:r>
              <a:rPr lang="en-US" altLang="en-US" dirty="0">
                <a:solidFill>
                  <a:srgbClr val="FF0000"/>
                </a:solidFill>
              </a:rPr>
              <a:t>pointer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gPtr</a:t>
            </a: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Use offset to find location of </a:t>
            </a:r>
            <a:r>
              <a:rPr lang="en-US" altLang="en-US" dirty="0">
                <a:latin typeface="Courier New" panose="02070309020205020404" pitchFamily="49" charset="0"/>
              </a:rPr>
              <a:t>grade[3]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Expression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*(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gPtr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+ 3)</a:t>
            </a:r>
            <a:r>
              <a:rPr lang="en-US" altLang="en-US" dirty="0"/>
              <a:t> references variable that is </a:t>
            </a:r>
            <a:r>
              <a:rPr lang="en-US" altLang="en-US" dirty="0">
                <a:solidFill>
                  <a:srgbClr val="FF0000"/>
                </a:solidFill>
              </a:rPr>
              <a:t>three integers beyond variable pointed to by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gPtr</a:t>
            </a: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740923" y="914400"/>
            <a:ext cx="7610475" cy="6492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Names as Pointers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07672"/>
            <a:ext cx="7772400" cy="729065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Names as Pointers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383027"/>
            <a:ext cx="72580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855565" y="876300"/>
            <a:ext cx="7562948" cy="6477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Names as Pointers (cont'd.)</a:t>
            </a:r>
            <a:endParaRPr lang="en-US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65" y="2020806"/>
            <a:ext cx="7791548" cy="200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18038"/>
            <a:ext cx="7808913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3048000" y="5791200"/>
            <a:ext cx="304800" cy="317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72000" y="5778500"/>
            <a:ext cx="304800" cy="317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43600" y="5791200"/>
            <a:ext cx="304800" cy="317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43800" y="5791200"/>
            <a:ext cx="304800" cy="317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1"/>
          <p:cNvSpPr>
            <a:spLocks noGrp="1"/>
          </p:cNvSpPr>
          <p:nvPr>
            <p:ph idx="1"/>
          </p:nvPr>
        </p:nvSpPr>
        <p:spPr>
          <a:xfrm>
            <a:off x="609600" y="1697527"/>
            <a:ext cx="7924800" cy="4419600"/>
          </a:xfrm>
        </p:spPr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//Program 8.6 – Method 1, assign starting address to pointer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ARRAYSIZE = 5;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gptr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declare a pointer to an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grade[ARRAYSIZE] = {98,87,92,79,85};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gptr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&amp;grade[0]; 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store starting of array address in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ARRAYSIZE;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nElement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 is " &lt;&lt;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gptr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MY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388" y="812801"/>
            <a:ext cx="7924800" cy="573087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Array Elements using Pointers 1</a:t>
            </a:r>
            <a:endParaRPr lang="en-MY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685800" y="1905000"/>
            <a:ext cx="7696200" cy="4419600"/>
          </a:xfrm>
        </p:spPr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//Program 8.7 – Method 2, use array itself as pointer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ARRAYSIZE = 5;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grade[ARRAYSIZE] = {98,87,92,79,85};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ARRAYSIZE;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"\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nElement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 is " &lt;&lt;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*(grade +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MY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40985"/>
            <a:ext cx="7848600" cy="947737"/>
          </a:xfrm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Array Elements Using Pointers 2</a:t>
            </a:r>
            <a:endParaRPr lang="en-MY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1"/>
          <p:cNvSpPr>
            <a:spLocks noGrp="1"/>
          </p:cNvSpPr>
          <p:nvPr>
            <p:ph idx="1"/>
          </p:nvPr>
        </p:nvSpPr>
        <p:spPr>
          <a:xfrm>
            <a:off x="576263" y="2251540"/>
            <a:ext cx="7924800" cy="840666"/>
          </a:xfrm>
        </p:spPr>
        <p:txBody>
          <a:bodyPr/>
          <a:lstStyle/>
          <a:p>
            <a:r>
              <a:rPr lang="en-US" altLang="en-US" dirty="0"/>
              <a:t>What are the printouts for the following statements?</a:t>
            </a:r>
            <a:endParaRPr lang="en-US" altLang="en-US" dirty="0"/>
          </a:p>
        </p:txBody>
      </p:sp>
      <p:sp>
        <p:nvSpPr>
          <p:cNvPr id="61443" name="Title 2"/>
          <p:cNvSpPr>
            <a:spLocks noGrp="1"/>
          </p:cNvSpPr>
          <p:nvPr>
            <p:ph type="title"/>
          </p:nvPr>
        </p:nvSpPr>
        <p:spPr>
          <a:xfrm>
            <a:off x="609600" y="835024"/>
            <a:ext cx="8000999" cy="1173163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you understood your pointers?</a:t>
            </a:r>
            <a:endParaRPr lang="en-MY" altLang="en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807937" y="5401010"/>
            <a:ext cx="2667000" cy="922338"/>
          </a:xfrm>
          <a:prstGeom prst="rect">
            <a:avLst/>
          </a:prstGeom>
          <a:solidFill>
            <a:srgbClr val="DFF1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Compilation error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(cannot convert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float)</a:t>
            </a:r>
            <a:endParaRPr lang="en-MY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81000" y="3429000"/>
            <a:ext cx="2590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12573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 = 45;</a:t>
            </a: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*x = &amp;a;</a:t>
            </a: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*x;</a:t>
            </a: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b = 35;</a:t>
            </a: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&amp;b;</a:t>
            </a: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*x;</a:t>
            </a:r>
            <a:endParaRPr lang="en-MY" altLang="en-US" sz="18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090863" y="3435350"/>
            <a:ext cx="2895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12573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m = 3.4;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*p1 = &amp;m;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n = 5.5;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*p2 = &amp;n;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*p2 - *p1;</a:t>
            </a:r>
            <a:endParaRPr lang="en-MY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019800" y="3429000"/>
            <a:ext cx="2590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12573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 = 5;</a:t>
            </a: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*qY = &amp;x;</a:t>
            </a: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*qY;</a:t>
            </a:r>
            <a:endParaRPr lang="en-MY" altLang="en-US" sz="18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904875" y="5543550"/>
            <a:ext cx="441325" cy="647700"/>
          </a:xfrm>
          <a:prstGeom prst="rect">
            <a:avLst/>
          </a:prstGeom>
          <a:solidFill>
            <a:srgbClr val="DFF1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45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35</a:t>
            </a:r>
            <a:endParaRPr lang="en-MY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878263" y="5683250"/>
            <a:ext cx="504825" cy="368300"/>
          </a:xfrm>
          <a:prstGeom prst="rect">
            <a:avLst/>
          </a:prstGeom>
          <a:solidFill>
            <a:srgbClr val="DFF1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2.1</a:t>
            </a:r>
            <a:endParaRPr lang="en-MY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189" y="1001917"/>
            <a:ext cx="7024687" cy="496887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 Exercise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909656" y="1790700"/>
            <a:ext cx="7324071" cy="32765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Create a </a:t>
            </a:r>
            <a:r>
              <a:rPr lang="en-US" altLang="en-US" sz="2000" b="1" dirty="0">
                <a:solidFill>
                  <a:schemeClr val="tx1"/>
                </a:solidFill>
              </a:rPr>
              <a:t>one dimensional array </a:t>
            </a:r>
            <a:r>
              <a:rPr lang="en-US" altLang="en-US" sz="2000" dirty="0">
                <a:solidFill>
                  <a:schemeClr val="tx1"/>
                </a:solidFill>
              </a:rPr>
              <a:t>named </a:t>
            </a:r>
            <a:r>
              <a:rPr lang="en-US" altLang="en-US" sz="2000" b="1" dirty="0" err="1">
                <a:solidFill>
                  <a:schemeClr val="tx1"/>
                </a:solidFill>
              </a:rPr>
              <a:t>myMessage</a:t>
            </a:r>
            <a:r>
              <a:rPr lang="en-US" altLang="en-US" sz="2000" dirty="0">
                <a:solidFill>
                  <a:schemeClr val="tx1"/>
                </a:solidFill>
              </a:rPr>
              <a:t> that </a:t>
            </a:r>
            <a:r>
              <a:rPr lang="en-US" altLang="en-US" sz="2000" b="1" dirty="0">
                <a:solidFill>
                  <a:schemeClr val="tx1"/>
                </a:solidFill>
              </a:rPr>
              <a:t>stores the string </a:t>
            </a:r>
            <a:r>
              <a:rPr lang="en-US" altLang="en-US" sz="2000" dirty="0">
                <a:solidFill>
                  <a:schemeClr val="tx1"/>
                </a:solidFill>
              </a:rPr>
              <a:t>“Pointers are confusing”</a:t>
            </a:r>
            <a:r>
              <a:rPr lang="en-US" altLang="en-US" sz="2000" b="1" dirty="0">
                <a:solidFill>
                  <a:schemeClr val="tx1"/>
                </a:solidFill>
              </a:rPr>
              <a:t>. 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Create </a:t>
            </a:r>
            <a:r>
              <a:rPr lang="en-US" altLang="en-US" sz="2000" b="1" dirty="0">
                <a:solidFill>
                  <a:schemeClr val="tx1"/>
                </a:solidFill>
              </a:rPr>
              <a:t>a pointer variable </a:t>
            </a:r>
            <a:r>
              <a:rPr lang="en-US" altLang="en-US" sz="2000" dirty="0">
                <a:solidFill>
                  <a:schemeClr val="tx1"/>
                </a:solidFill>
              </a:rPr>
              <a:t>that points to the content of </a:t>
            </a:r>
            <a:r>
              <a:rPr lang="en-US" altLang="en-US" sz="2000" dirty="0" err="1">
                <a:solidFill>
                  <a:schemeClr val="tx1"/>
                </a:solidFill>
              </a:rPr>
              <a:t>myMessage.</a:t>
            </a:r>
            <a:r>
              <a:rPr lang="en-US" altLang="en-US" sz="2000" dirty="0">
                <a:solidFill>
                  <a:schemeClr val="tx1"/>
                </a:solidFill>
              </a:rPr>
              <a:t> Using a function, </a:t>
            </a:r>
            <a:r>
              <a:rPr lang="en-US" altLang="en-US" sz="2000" b="1" dirty="0">
                <a:solidFill>
                  <a:schemeClr val="tx1"/>
                </a:solidFill>
              </a:rPr>
              <a:t>display only the characters at locations of multiples of 3 (</a:t>
            </a:r>
            <a:r>
              <a:rPr lang="en-US" altLang="en-US" sz="2000" b="1" dirty="0" err="1">
                <a:solidFill>
                  <a:schemeClr val="tx1"/>
                </a:solidFill>
              </a:rPr>
              <a:t>i.e</a:t>
            </a:r>
            <a:r>
              <a:rPr lang="en-US" altLang="en-US" sz="2000" b="1" dirty="0">
                <a:solidFill>
                  <a:schemeClr val="tx1"/>
                </a:solidFill>
              </a:rPr>
              <a:t>, index 3,6,9,12, ...) </a:t>
            </a:r>
            <a:r>
              <a:rPr lang="en-US" altLang="en-US" sz="2000" dirty="0">
                <a:solidFill>
                  <a:schemeClr val="tx1"/>
                </a:solidFill>
              </a:rPr>
              <a:t>of the message in </a:t>
            </a:r>
            <a:r>
              <a:rPr lang="en-US" altLang="en-US" sz="2000" b="1" dirty="0">
                <a:solidFill>
                  <a:schemeClr val="tx1"/>
                </a:solidFill>
              </a:rPr>
              <a:t>reverse order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Your output shall display the following: 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69850" indent="0" algn="just" eaLnBrk="1" hangingPunct="1">
              <a:buNone/>
              <a:defRPr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69850" indent="0" algn="just" eaLnBrk="1" hangingPunct="1">
              <a:buNone/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lang="en-US" altLang="en-US" sz="2000" b="1" i="1" dirty="0">
                <a:solidFill>
                  <a:schemeClr val="tx1"/>
                </a:solidFill>
              </a:rPr>
              <a:t>gs</a:t>
            </a:r>
            <a:r>
              <a:rPr lang="en-US" altLang="en-US" sz="2000" b="1" i="1" dirty="0">
                <a:solidFill>
                  <a:schemeClr val="tx1"/>
                </a:solidFill>
              </a:rPr>
              <a:t>n a</a:t>
            </a:r>
            <a:r>
              <a:rPr lang="en-US" altLang="en-US" sz="2000" b="1" i="1" dirty="0" err="1">
                <a:solidFill>
                  <a:schemeClr val="tx1"/>
                </a:solidFill>
              </a:rPr>
              <a:t>rn</a:t>
            </a:r>
            <a:endParaRPr lang="en-US" altLang="en-US" sz="2000" b="1" i="1" dirty="0">
              <a:solidFill>
                <a:schemeClr val="tx1"/>
              </a:solidFill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</a:t>
            </a:r>
            <a:r>
              <a:rPr 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59815" y="814070"/>
            <a:ext cx="7024370" cy="53784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Introduction to Pointers: The Concept</a:t>
            </a:r>
            <a:endParaRPr 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Content Placeholder 1" descr="14938-illustration-of-a-yellow-house-pv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5485130" y="2880995"/>
            <a:ext cx="2698115" cy="1518285"/>
          </a:xfrm>
          <a:prstGeom prst="rect">
            <a:avLst/>
          </a:prstGeom>
        </p:spPr>
      </p:pic>
      <p:pic>
        <p:nvPicPr>
          <p:cNvPr id="3" name="Content Placeholder 2" descr="house-1429409_1280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219200" y="2429510"/>
            <a:ext cx="2087245" cy="15328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612130" y="1932305"/>
            <a:ext cx="28714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  <a:latin typeface="+mj-lt"/>
              </a:rPr>
              <a:t>My Address: </a:t>
            </a:r>
            <a:endParaRPr lang="en-US" sz="1400" b="1" dirty="0">
              <a:solidFill>
                <a:schemeClr val="accent3"/>
              </a:solidFill>
              <a:latin typeface="+mj-lt"/>
            </a:endParaRPr>
          </a:p>
          <a:p>
            <a:pPr algn="ctr"/>
            <a:r>
              <a:rPr lang="en-US" sz="1400" b="1" dirty="0">
                <a:solidFill>
                  <a:schemeClr val="accent3"/>
                </a:solidFill>
                <a:latin typeface="+mj-lt"/>
              </a:rPr>
              <a:t>123, Taman Greenwood, </a:t>
            </a:r>
            <a:endParaRPr lang="en-US" sz="1400" b="1" dirty="0">
              <a:solidFill>
                <a:schemeClr val="accent3"/>
              </a:solidFill>
              <a:latin typeface="+mj-lt"/>
            </a:endParaRPr>
          </a:p>
          <a:p>
            <a:pPr algn="ctr"/>
            <a:r>
              <a:rPr lang="en-US" sz="1400" b="1" dirty="0">
                <a:solidFill>
                  <a:schemeClr val="accent3"/>
                </a:solidFill>
                <a:latin typeface="+mj-lt"/>
              </a:rPr>
              <a:t>68100 </a:t>
            </a:r>
            <a:r>
              <a:rPr lang="en-US" sz="1400" b="1" dirty="0" err="1">
                <a:solidFill>
                  <a:schemeClr val="accent3"/>
                </a:solidFill>
                <a:latin typeface="+mj-lt"/>
              </a:rPr>
              <a:t>Batu</a:t>
            </a:r>
            <a:r>
              <a:rPr lang="en-US" sz="1400" b="1" dirty="0">
                <a:solidFill>
                  <a:schemeClr val="accent3"/>
                </a:solidFill>
                <a:latin typeface="+mj-lt"/>
              </a:rPr>
              <a:t> Caves, Selangor</a:t>
            </a:r>
            <a:endParaRPr lang="en-US" sz="14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89690" y="1457315"/>
            <a:ext cx="28714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effectLst/>
                <a:latin typeface="+mj-lt"/>
              </a:rPr>
              <a:t>My Parents' Address: </a:t>
            </a:r>
            <a:endParaRPr lang="en-US" sz="1400" b="1" dirty="0">
              <a:solidFill>
                <a:srgbClr val="0070C0"/>
              </a:solidFill>
              <a:effectLst/>
              <a:latin typeface="+mj-lt"/>
            </a:endParaRPr>
          </a:p>
          <a:p>
            <a:pPr algn="ctr"/>
            <a:r>
              <a:rPr lang="en-US" sz="1400" b="1" dirty="0">
                <a:solidFill>
                  <a:srgbClr val="0070C0"/>
                </a:solidFill>
                <a:effectLst/>
                <a:latin typeface="+mj-lt"/>
              </a:rPr>
              <a:t>777, </a:t>
            </a:r>
            <a:r>
              <a:rPr lang="en-US" sz="1400" b="1" dirty="0" err="1">
                <a:solidFill>
                  <a:srgbClr val="0070C0"/>
                </a:solidFill>
                <a:effectLst/>
                <a:latin typeface="+mj-lt"/>
              </a:rPr>
              <a:t>Jalan</a:t>
            </a:r>
            <a:r>
              <a:rPr lang="en-US" sz="1400" b="1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effectLst/>
                <a:latin typeface="+mj-lt"/>
              </a:rPr>
              <a:t>Sulaman</a:t>
            </a:r>
            <a:r>
              <a:rPr lang="en-US" sz="1400" b="1" dirty="0">
                <a:solidFill>
                  <a:srgbClr val="0070C0"/>
                </a:solidFill>
                <a:effectLst/>
                <a:latin typeface="+mj-lt"/>
              </a:rPr>
              <a:t>, </a:t>
            </a:r>
            <a:endParaRPr lang="en-US" sz="1400" b="1" dirty="0">
              <a:solidFill>
                <a:srgbClr val="0070C0"/>
              </a:solidFill>
              <a:effectLst/>
              <a:latin typeface="+mj-lt"/>
            </a:endParaRPr>
          </a:p>
          <a:p>
            <a:pPr algn="ctr"/>
            <a:r>
              <a:rPr lang="en-US" sz="1400" b="1" dirty="0">
                <a:solidFill>
                  <a:srgbClr val="0070C0"/>
                </a:solidFill>
                <a:effectLst/>
                <a:latin typeface="+mj-lt"/>
              </a:rPr>
              <a:t>88400 Kota </a:t>
            </a:r>
            <a:r>
              <a:rPr lang="en-US" sz="1400" b="1" dirty="0" err="1">
                <a:solidFill>
                  <a:srgbClr val="0070C0"/>
                </a:solidFill>
                <a:effectLst/>
                <a:latin typeface="+mj-lt"/>
              </a:rPr>
              <a:t>Kinabalu</a:t>
            </a:r>
            <a:r>
              <a:rPr lang="en-US" sz="1400" b="1" dirty="0">
                <a:solidFill>
                  <a:srgbClr val="0070C0"/>
                </a:solidFill>
                <a:effectLst/>
                <a:latin typeface="+mj-lt"/>
              </a:rPr>
              <a:t>, Sabah</a:t>
            </a:r>
            <a:endParaRPr lang="en-US" sz="1400" b="1" dirty="0">
              <a:solidFill>
                <a:srgbClr val="0070C0"/>
              </a:solidFill>
              <a:effectLst/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94130" y="4404995"/>
            <a:ext cx="5259070" cy="1843405"/>
            <a:chOff x="1294130" y="4399280"/>
            <a:chExt cx="5201285" cy="1843405"/>
          </a:xfrm>
        </p:grpSpPr>
        <p:pic>
          <p:nvPicPr>
            <p:cNvPr id="4" name="Picture 3" descr="small_blue_house_3125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4130" y="4399280"/>
              <a:ext cx="2272665" cy="1769745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3623945" y="5505450"/>
              <a:ext cx="287147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j-lt"/>
                </a:rPr>
                <a:t>My Friend's Address: 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endParaRP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j-lt"/>
                </a:rPr>
                <a:t>321, Kent Street, Sydney, NSW 2000, Australia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 flipV="1">
            <a:off x="3500162" y="3180798"/>
            <a:ext cx="2103755" cy="4441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1"/>
          </p:cNvCxnSpPr>
          <p:nvPr/>
        </p:nvCxnSpPr>
        <p:spPr>
          <a:xfrm flipH="1">
            <a:off x="3566796" y="3640138"/>
            <a:ext cx="1918334" cy="193960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033520" y="2002790"/>
            <a:ext cx="984250" cy="1264920"/>
            <a:chOff x="4033520" y="2002790"/>
            <a:chExt cx="984250" cy="1264920"/>
          </a:xfrm>
        </p:grpSpPr>
        <p:sp>
          <p:nvSpPr>
            <p:cNvPr id="14" name="Text Box 13"/>
            <p:cNvSpPr txBox="1"/>
            <p:nvPr/>
          </p:nvSpPr>
          <p:spPr>
            <a:xfrm>
              <a:off x="4038600" y="2899410"/>
              <a:ext cx="73533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Narrow" panose="020B0606020202030204" charset="0"/>
                </a:rPr>
                <a:t>ship to</a:t>
              </a:r>
              <a:endParaRPr lang="en-US" dirty="0">
                <a:latin typeface="Arial Narrow" panose="020B0606020202030204" charset="0"/>
              </a:endParaRPr>
            </a:p>
          </p:txBody>
        </p:sp>
        <p:pic>
          <p:nvPicPr>
            <p:cNvPr id="16" name="Picture 15" descr="parcel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00000">
              <a:off x="4033520" y="2002790"/>
              <a:ext cx="984250" cy="89662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3499485" y="4243070"/>
            <a:ext cx="2009775" cy="916305"/>
            <a:chOff x="3499485" y="4243070"/>
            <a:chExt cx="2009775" cy="916305"/>
          </a:xfrm>
        </p:grpSpPr>
        <p:sp>
          <p:nvSpPr>
            <p:cNvPr id="15" name="Text Box 14"/>
            <p:cNvSpPr txBox="1"/>
            <p:nvPr/>
          </p:nvSpPr>
          <p:spPr>
            <a:xfrm>
              <a:off x="3499485" y="4243070"/>
              <a:ext cx="73533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Narrow" panose="020B0606020202030204" charset="0"/>
                </a:rPr>
                <a:t>ship to</a:t>
              </a:r>
              <a:endParaRPr lang="en-US" dirty="0">
                <a:latin typeface="Arial Narrow" panose="020B0606020202030204" charset="0"/>
              </a:endParaRPr>
            </a:p>
          </p:txBody>
        </p:sp>
        <p:pic>
          <p:nvPicPr>
            <p:cNvPr id="17" name="Picture 16" descr="parcel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760000">
              <a:off x="4670425" y="4320540"/>
              <a:ext cx="779145" cy="8985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 major items of a variable:</a:t>
            </a:r>
            <a:endParaRPr lang="en-US" altLang="en-US"/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Value</a:t>
            </a:r>
            <a:r>
              <a:rPr lang="en-US" altLang="en-US"/>
              <a:t> stored</a:t>
            </a:r>
            <a:endParaRPr lang="en-US" altLang="en-US"/>
          </a:p>
          <a:p>
            <a:pPr lvl="1" eaLnBrk="1" hangingPunct="1"/>
            <a:r>
              <a:rPr lang="en-US" altLang="en-US"/>
              <a:t>Number of </a:t>
            </a:r>
            <a:r>
              <a:rPr lang="en-US" altLang="en-US">
                <a:solidFill>
                  <a:srgbClr val="FF0000"/>
                </a:solidFill>
              </a:rPr>
              <a:t>bytes</a:t>
            </a:r>
            <a:r>
              <a:rPr lang="en-US" altLang="en-US"/>
              <a:t> reserved</a:t>
            </a:r>
            <a:endParaRPr lang="en-US" altLang="en-US"/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Where</a:t>
            </a:r>
            <a:r>
              <a:rPr lang="en-US" altLang="en-US"/>
              <a:t> in memory these bytes are </a:t>
            </a:r>
            <a:r>
              <a:rPr lang="en-US" altLang="en-US">
                <a:solidFill>
                  <a:srgbClr val="FF0000"/>
                </a:solidFill>
              </a:rPr>
              <a:t>located</a:t>
            </a:r>
            <a:endParaRPr lang="en-US" altLang="en-US">
              <a:solidFill>
                <a:srgbClr val="FF0000"/>
              </a:solidFill>
            </a:endParaRPr>
          </a:p>
          <a:p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95408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Pointers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828007"/>
            <a:ext cx="7034212" cy="3886994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Programmers are usually only concerned with a variable’s value, not its address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Address operator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: determines the address of a variable</a:t>
            </a:r>
            <a:endParaRPr lang="en-US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means</a:t>
            </a:r>
            <a:r>
              <a:rPr lang="en-US" dirty="0">
                <a:solidFill>
                  <a:srgbClr val="FF0000"/>
                </a:solidFill>
              </a:rPr>
              <a:t> “address of”</a:t>
            </a:r>
            <a:endParaRPr lang="en-US" dirty="0">
              <a:solidFill>
                <a:srgbClr val="FF0000"/>
              </a:solidFill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When placed in front of variable </a:t>
            </a:r>
            <a:r>
              <a:rPr lang="en-US" dirty="0" err="1">
                <a:latin typeface="Courier New" panose="02070309020205020404" pitchFamily="49" charset="0"/>
              </a:rPr>
              <a:t>num</a:t>
            </a:r>
            <a:r>
              <a:rPr lang="en-US" dirty="0"/>
              <a:t>, is translated as “</a:t>
            </a:r>
            <a:r>
              <a:rPr lang="en-US" dirty="0">
                <a:solidFill>
                  <a:srgbClr val="FF0000"/>
                </a:solidFill>
              </a:rPr>
              <a:t>the address of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</a:t>
            </a:r>
            <a:r>
              <a:rPr lang="en-US" dirty="0"/>
              <a:t>” </a:t>
            </a:r>
            <a:r>
              <a:rPr lang="en-US" dirty="0">
                <a:solidFill>
                  <a:srgbClr val="FF0000"/>
                </a:solidFill>
              </a:rPr>
              <a:t>(&amp;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Program 8.2 uses the address operator to display the address of variable </a:t>
            </a:r>
            <a:r>
              <a:rPr lang="en-US" dirty="0" err="1">
                <a:latin typeface="Courier New" panose="02070309020205020404" pitchFamily="49" charset="0"/>
              </a:rPr>
              <a:t>num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7406"/>
            <a:ext cx="7558087" cy="686594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Pointers (cont'd.)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45380" y="932003"/>
            <a:ext cx="7534275" cy="4968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Pointers (cont'd.)</a:t>
            </a:r>
            <a:endParaRPr lang="en-US" altLang="en-US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25" name="Picture 102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746390"/>
            <a:ext cx="7631112" cy="442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7113"/>
            <a:ext cx="7620000" cy="64928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Pointers (cont'd.)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2819400"/>
            <a:ext cx="68707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Box 1"/>
          <p:cNvSpPr txBox="1">
            <a:spLocks noChangeArrowheads="1"/>
          </p:cNvSpPr>
          <p:nvPr/>
        </p:nvSpPr>
        <p:spPr bwMode="auto">
          <a:xfrm>
            <a:off x="6950075" y="3810000"/>
            <a:ext cx="709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Arial" panose="020B0604020202020204" pitchFamily="34" charset="0"/>
              </a:rPr>
              <a:t>value</a:t>
            </a:r>
            <a:endParaRPr lang="en-MY" altLang="en-US" sz="1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1751" name="TextBox 6"/>
          <p:cNvSpPr txBox="1">
            <a:spLocks noChangeArrowheads="1"/>
          </p:cNvSpPr>
          <p:nvPr/>
        </p:nvSpPr>
        <p:spPr bwMode="auto">
          <a:xfrm>
            <a:off x="6950075" y="2819400"/>
            <a:ext cx="573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Arial" panose="020B0604020202020204" pitchFamily="34" charset="0"/>
              </a:rPr>
              <a:t>size</a:t>
            </a:r>
            <a:endParaRPr lang="en-MY" altLang="en-US" sz="1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1752" name="TextBox 7"/>
          <p:cNvSpPr txBox="1">
            <a:spLocks noChangeArrowheads="1"/>
          </p:cNvSpPr>
          <p:nvPr/>
        </p:nvSpPr>
        <p:spPr bwMode="auto">
          <a:xfrm>
            <a:off x="2667000" y="3810000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Arial" panose="020B0604020202020204" pitchFamily="34" charset="0"/>
              </a:rPr>
              <a:t>location</a:t>
            </a:r>
            <a:endParaRPr lang="en-MY" altLang="en-US" sz="1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982028" y="2316651"/>
            <a:ext cx="7408862" cy="3017349"/>
          </a:xfrm>
        </p:spPr>
        <p:txBody>
          <a:bodyPr/>
          <a:lstStyle/>
          <a:p>
            <a:r>
              <a:rPr lang="en-MY" altLang="en-US" dirty="0"/>
              <a:t>A </a:t>
            </a:r>
            <a:r>
              <a:rPr lang="en-MY" altLang="en-US" dirty="0">
                <a:solidFill>
                  <a:srgbClr val="FF0000"/>
                </a:solidFill>
              </a:rPr>
              <a:t>pointer tells you where a value is located</a:t>
            </a:r>
            <a:r>
              <a:rPr lang="en-MY" altLang="en-US" dirty="0"/>
              <a:t>, not what the value is.</a:t>
            </a:r>
            <a:endParaRPr lang="en-MY" altLang="en-US" dirty="0"/>
          </a:p>
          <a:p>
            <a:r>
              <a:rPr lang="en-MY" altLang="en-US" dirty="0"/>
              <a:t>With a </a:t>
            </a:r>
            <a:r>
              <a:rPr lang="en-MY" altLang="en-US" dirty="0">
                <a:solidFill>
                  <a:srgbClr val="FF0000"/>
                </a:solidFill>
              </a:rPr>
              <a:t>variable</a:t>
            </a:r>
            <a:r>
              <a:rPr lang="en-MY" altLang="en-US" dirty="0"/>
              <a:t>, you can access a value at a </a:t>
            </a:r>
            <a:r>
              <a:rPr lang="en-MY" altLang="en-US" dirty="0">
                <a:solidFill>
                  <a:srgbClr val="FF0000"/>
                </a:solidFill>
              </a:rPr>
              <a:t>fixed location</a:t>
            </a:r>
            <a:r>
              <a:rPr lang="en-MY" altLang="en-US" dirty="0"/>
              <a:t>, with a </a:t>
            </a:r>
            <a:r>
              <a:rPr lang="en-MY" altLang="en-US" dirty="0">
                <a:solidFill>
                  <a:srgbClr val="FF0000"/>
                </a:solidFill>
              </a:rPr>
              <a:t>pointer</a:t>
            </a:r>
            <a:r>
              <a:rPr lang="en-MY" altLang="en-US" dirty="0"/>
              <a:t> the </a:t>
            </a:r>
            <a:r>
              <a:rPr lang="en-MY" altLang="en-US" dirty="0">
                <a:solidFill>
                  <a:srgbClr val="FF0000"/>
                </a:solidFill>
              </a:rPr>
              <a:t>location can vary</a:t>
            </a:r>
            <a:r>
              <a:rPr lang="en-MY" altLang="en-US" dirty="0"/>
              <a:t>. </a:t>
            </a:r>
            <a:endParaRPr lang="en-MY" altLang="en-US" dirty="0"/>
          </a:p>
          <a:p>
            <a:r>
              <a:rPr lang="en-MY" altLang="en-US" dirty="0">
                <a:solidFill>
                  <a:srgbClr val="FF0000"/>
                </a:solidFill>
              </a:rPr>
              <a:t>Pointers can be used to share values </a:t>
            </a:r>
            <a:r>
              <a:rPr lang="en-MY" altLang="en-US" dirty="0"/>
              <a:t>among different parts of a program</a:t>
            </a:r>
            <a:endParaRPr lang="en-MY" altLang="en-US" dirty="0"/>
          </a:p>
          <a:p>
            <a:endParaRPr lang="en-MY" altLang="en-US" dirty="0"/>
          </a:p>
          <a:p>
            <a:endParaRPr lang="en-MY" altLang="en-US" dirty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415212" cy="801687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Pointers (cont'd.)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ABE257-CA7B-4A78-99FF-3FBED7FFCCBF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533400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Wk10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10807</Words>
  <Application>WPS Presentation</Application>
  <PresentationFormat>On-screen Show (4:3)</PresentationFormat>
  <Paragraphs>598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61" baseType="lpstr">
      <vt:lpstr>Arial</vt:lpstr>
      <vt:lpstr>SimSun</vt:lpstr>
      <vt:lpstr>Wingdings</vt:lpstr>
      <vt:lpstr>Times New Roman</vt:lpstr>
      <vt:lpstr>Century Gothic</vt:lpstr>
      <vt:lpstr>Wingdings 2</vt:lpstr>
      <vt:lpstr>Cambria</vt:lpstr>
      <vt:lpstr>Calibri</vt:lpstr>
      <vt:lpstr>Agency FB</vt:lpstr>
      <vt:lpstr>Aharoni</vt:lpstr>
      <vt:lpstr>Symbol</vt:lpstr>
      <vt:lpstr>Candara</vt:lpstr>
      <vt:lpstr>Cambria Math</vt:lpstr>
      <vt:lpstr>Arial Narrow</vt:lpstr>
      <vt:lpstr>Courier New</vt:lpstr>
      <vt:lpstr>Microsoft YaHei</vt:lpstr>
      <vt:lpstr/>
      <vt:lpstr>Arial Unicode MS</vt:lpstr>
      <vt:lpstr>Yu Gothic UI Semibold</vt:lpstr>
      <vt:lpstr>Segoe Print</vt:lpstr>
      <vt:lpstr>3_Default Design</vt:lpstr>
      <vt:lpstr>Austin</vt:lpstr>
      <vt:lpstr>PowerPoint 演示文稿</vt:lpstr>
      <vt:lpstr>Self Reflection </vt:lpstr>
      <vt:lpstr>Objectives</vt:lpstr>
      <vt:lpstr>Introduction to Pointers: The Concept</vt:lpstr>
      <vt:lpstr>Introduction to Pointers</vt:lpstr>
      <vt:lpstr>Introduction to Pointers (cont'd.)</vt:lpstr>
      <vt:lpstr>Introduction to Pointers (cont'd.)</vt:lpstr>
      <vt:lpstr>Introduction to Pointers (cont'd.)</vt:lpstr>
      <vt:lpstr>Introduction to Pointers (cont'd.)</vt:lpstr>
      <vt:lpstr>Storing Addresses</vt:lpstr>
      <vt:lpstr>Storing Addresses (cont'd.)</vt:lpstr>
      <vt:lpstr>Using Addresses</vt:lpstr>
      <vt:lpstr>Using Addresses (cont'd.)</vt:lpstr>
      <vt:lpstr>Using Addresses (cont'd.)</vt:lpstr>
      <vt:lpstr>Declaring Pointers</vt:lpstr>
      <vt:lpstr>Declaring Pointers (cont'd.)</vt:lpstr>
      <vt:lpstr>Pointers and Memory</vt:lpstr>
      <vt:lpstr>Pointers and Memory</vt:lpstr>
      <vt:lpstr>PowerPoint 演示文稿</vt:lpstr>
      <vt:lpstr>Declaring Pointers (cont'd.)</vt:lpstr>
      <vt:lpstr>Declaring Pointers (cont'd.)</vt:lpstr>
      <vt:lpstr>Declaring Pointers (cont'd.)</vt:lpstr>
      <vt:lpstr>Declaring Pointers (cont'd.)</vt:lpstr>
      <vt:lpstr>Pointer Declarations Examples</vt:lpstr>
      <vt:lpstr>Exercise</vt:lpstr>
      <vt:lpstr>References and Pointers</vt:lpstr>
      <vt:lpstr>References and Pointers (cont'd.)</vt:lpstr>
      <vt:lpstr>References and Pointers (cont'd.)</vt:lpstr>
      <vt:lpstr>References and Pointers (cont'd.)</vt:lpstr>
      <vt:lpstr>References and Pointers (cont'd.)</vt:lpstr>
      <vt:lpstr>Array Names as Pointers</vt:lpstr>
      <vt:lpstr>Array Names as Pointers (cont'd.)</vt:lpstr>
      <vt:lpstr>Array Names as Pointers (cont'd.)</vt:lpstr>
      <vt:lpstr>Array Names as Pointers (cont'd.)</vt:lpstr>
      <vt:lpstr>Array Names as Pointers (cont'd.)</vt:lpstr>
      <vt:lpstr>Accessing Array Elements using Pointers 1</vt:lpstr>
      <vt:lpstr>Accessing Array Elements Using Pointers 2</vt:lpstr>
      <vt:lpstr>Have you understood your pointers?</vt:lpstr>
      <vt:lpstr>Pointer Exercise</vt:lpstr>
    </vt:vector>
  </TitlesOfParts>
  <Company>Tulane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Adelman</dc:creator>
  <cp:lastModifiedBy>RAGS 12-006-0006</cp:lastModifiedBy>
  <cp:revision>418</cp:revision>
  <dcterms:created xsi:type="dcterms:W3CDTF">2004-12-27T16:03:00Z</dcterms:created>
  <dcterms:modified xsi:type="dcterms:W3CDTF">2017-11-20T08:23:19Z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