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4"/>
  </p:handoutMasterIdLst>
  <p:sldIdLst>
    <p:sldId id="369" r:id="rId4"/>
    <p:sldId id="407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D12965"/>
    <a:srgbClr val="981E7E"/>
    <a:srgbClr val="00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94673" autoAdjust="0"/>
  </p:normalViewPr>
  <p:slideViewPr>
    <p:cSldViewPr>
      <p:cViewPr varScale="1">
        <p:scale>
          <a:sx n="64" d="100"/>
          <a:sy n="64" d="100"/>
        </p:scale>
        <p:origin x="5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20B71858-BBBA-4F73-859A-2CA0EA69F55F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6814AE6F-D878-4D1A-A588-2AE81FE06462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9820498-EFCA-4DC2-A80B-670A49034A6E}" type="slidenum">
              <a:rPr lang="en-US" smtClean="0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3D230C-4BC5-4FAF-8ACB-740A34C310E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BFD077E-86C3-43A8-8056-725F665485F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8D6A928-23EE-4C6A-91AA-1CF4F37710E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A440065-999D-4735-9958-E801C36129C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2AEA-8D92-4E1C-A921-45260E21936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659E2-2501-4EEA-9EFB-1813FB1BBFF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6CD2-8BE2-49EF-ACDF-1C22A2C477C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3AFAE-EA7C-415C-BD8A-D1515B4164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3EBF-8C20-472F-8B10-4E37472D836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2A06-8A07-444C-8178-00EB0C8FCE1C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BE3E9-465C-475F-AAFF-575EBD5D8FD2}" type="slidenum">
              <a:rPr lang="en-US"/>
            </a:fld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2130A3E-4396-4F9F-A564-E39548DE639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4F300-3110-41D2-AB3E-BC78349F47D9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0BB9-E3C6-4A0A-89C6-A43B9F46B8D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2EA9C-63E4-435E-937A-E5B736A764A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FDF9F94-CA1A-488F-9B67-86015745ED4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E803F23-5E90-438C-B8A4-EBFC4634FAE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A19A91C-CABF-4723-9507-476E699C5DC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7AEBC8F-A92A-4C93-936C-526D22B7DF16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C0979D1-10F6-4014-84E7-69A3CEFB3EC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08E9C76-E7D3-4B03-A941-CD310F042DF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3FB4548-F4DE-47A5-9BF3-1A31FF44B0E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E554C90C-18AA-4EB4-906A-79FFD41CE890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1"/>
          <p:cNvGrpSpPr/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2059" name="Group 44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082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083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084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5D3980-C051-4FF6-A7EF-9048A2DF6D90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4802188" y="838200"/>
            <a:ext cx="3241675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3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8 (Pt 2):</a:t>
            </a:r>
            <a:endParaRPr lang="en-US" sz="3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459" name="Group 6"/>
          <p:cNvGrpSpPr/>
          <p:nvPr/>
        </p:nvGrpSpPr>
        <p:grpSpPr bwMode="auto">
          <a:xfrm>
            <a:off x="647700" y="2254250"/>
            <a:ext cx="3581400" cy="2438400"/>
            <a:chOff x="533400" y="2133600"/>
            <a:chExt cx="3581400" cy="2438400"/>
          </a:xfrm>
        </p:grpSpPr>
        <p:sp>
          <p:nvSpPr>
            <p:cNvPr id="8" name="Rectangle 7"/>
            <p:cNvSpPr/>
            <p:nvPr/>
          </p:nvSpPr>
          <p:spPr>
            <a:xfrm>
              <a:off x="762000" y="2286000"/>
              <a:ext cx="3352800" cy="228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MY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2133600"/>
              <a:ext cx="3429000" cy="22320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0"/>
                </a:spcBef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Arial" panose="020B0604020202020204" pitchFamily="34" charset="0"/>
                </a:rPr>
                <a:t>ELEMENTS OF PROGRAMMING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Arial" panose="020B0604020202020204" pitchFamily="34" charset="0"/>
                </a:rPr>
                <a:t>CSC 1100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endPara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0" name="Title 1"/>
          <p:cNvSpPr txBox="1"/>
          <p:nvPr/>
        </p:nvSpPr>
        <p:spPr bwMode="auto">
          <a:xfrm>
            <a:off x="4724400" y="2743200"/>
            <a:ext cx="33131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 fontScale="900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 &amp; Passing Addresses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079626"/>
            <a:ext cx="7200899" cy="375285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adding to and subtracting from pointers</a:t>
            </a:r>
            <a:r>
              <a:rPr lang="en-US" dirty="0"/>
              <a:t>, we can </a:t>
            </a:r>
            <a:r>
              <a:rPr lang="en-US" dirty="0">
                <a:solidFill>
                  <a:srgbClr val="FF0000"/>
                </a:solidFill>
              </a:rPr>
              <a:t>obtain different addresses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Pointers can be compared using relational operators ( </a:t>
            </a:r>
            <a:r>
              <a:rPr lang="en-US" dirty="0">
                <a:latin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  <a:r>
              <a:rPr lang="en-US" dirty="0"/>
              <a:t>, etc.)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Consider declarations: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[100];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</a:rPr>
              <a:t>nPt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Set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</a:t>
            </a:r>
            <a:r>
              <a:rPr lang="en-US" dirty="0"/>
              <a:t> using: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nPt</a:t>
            </a:r>
            <a:r>
              <a:rPr lang="en-US" dirty="0">
                <a:latin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[0];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nPt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43769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313237" y="5176838"/>
            <a:ext cx="152400" cy="4572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3" name="TextBox 2"/>
          <p:cNvSpPr txBox="1">
            <a:spLocks noChangeArrowheads="1"/>
          </p:cNvSpPr>
          <p:nvPr/>
        </p:nvSpPr>
        <p:spPr bwMode="auto">
          <a:xfrm>
            <a:off x="4495800" y="5199063"/>
            <a:ext cx="387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similar (an array is by default a pointer)</a:t>
            </a: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408862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After </a:t>
            </a:r>
            <a:r>
              <a:rPr lang="en-US" altLang="en-US" dirty="0" err="1">
                <a:latin typeface="Courier New" panose="02070309020205020404" pitchFamily="49" charset="0"/>
              </a:rPr>
              <a:t>nPt</a:t>
            </a:r>
            <a:r>
              <a:rPr lang="en-US" altLang="en-US" dirty="0"/>
              <a:t> is assigned a valid address, values can be added or subtracted to produce new addresses</a:t>
            </a:r>
            <a:endParaRPr lang="en-US" altLang="en-US" dirty="0"/>
          </a:p>
          <a:p>
            <a:pPr eaLnBrk="1" hangingPunct="1"/>
            <a:r>
              <a:rPr lang="en-US" altLang="en-US" dirty="0"/>
              <a:t>Scaling: automatic adjustment of computed address, ensures points to value of correct type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Example: </a:t>
            </a:r>
            <a:r>
              <a:rPr lang="en-US" altLang="en-US" dirty="0" err="1">
                <a:latin typeface="Courier New" panose="02070309020205020404" pitchFamily="49" charset="0"/>
              </a:rPr>
              <a:t>nPt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nPt</a:t>
            </a:r>
            <a:r>
              <a:rPr lang="en-US" altLang="en-US" dirty="0">
                <a:latin typeface="Courier New" panose="02070309020205020404" pitchFamily="49" charset="0"/>
              </a:rPr>
              <a:t> + 4;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/>
              <a:t>Assuming an </a:t>
            </a:r>
            <a:r>
              <a:rPr lang="en-US" altLang="en-US" b="1" dirty="0">
                <a:solidFill>
                  <a:srgbClr val="FF0000"/>
                </a:solidFill>
              </a:rPr>
              <a:t>integer</a:t>
            </a:r>
            <a:r>
              <a:rPr lang="en-US" altLang="en-US" dirty="0"/>
              <a:t> requires </a:t>
            </a:r>
            <a:r>
              <a:rPr lang="en-US" altLang="en-US" b="1" dirty="0">
                <a:solidFill>
                  <a:srgbClr val="FF0000"/>
                </a:solidFill>
              </a:rPr>
              <a:t>4 bytes</a:t>
            </a:r>
            <a:r>
              <a:rPr lang="en-US" altLang="en-US" dirty="0"/>
              <a:t>, the computer </a:t>
            </a:r>
            <a:r>
              <a:rPr lang="en-US" altLang="en-US" b="1" dirty="0"/>
              <a:t>multiplies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4 by 4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FF0000"/>
                </a:solidFill>
              </a:rPr>
              <a:t>adds 16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the address in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nPt</a:t>
            </a:r>
            <a:r>
              <a:rPr lang="en-US" altLang="en-US" i="1" dirty="0"/>
              <a:t> </a:t>
            </a:r>
            <a:endParaRPr lang="en-US" altLang="en-US" i="1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305425" y="4551362"/>
            <a:ext cx="76200" cy="2286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7" name="TextBox 1"/>
          <p:cNvSpPr txBox="1">
            <a:spLocks noChangeArrowheads="1"/>
          </p:cNvSpPr>
          <p:nvPr/>
        </p:nvSpPr>
        <p:spPr bwMode="auto">
          <a:xfrm>
            <a:off x="5410200" y="4495800"/>
            <a:ext cx="2349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computing new address</a:t>
            </a: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362200"/>
            <a:ext cx="77851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18984777">
            <a:off x="6813550" y="3209925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36871" name="TextBox 2"/>
          <p:cNvSpPr txBox="1">
            <a:spLocks noChangeArrowheads="1"/>
          </p:cNvSpPr>
          <p:nvPr/>
        </p:nvSpPr>
        <p:spPr bwMode="auto">
          <a:xfrm>
            <a:off x="2209800" y="3284538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+4 bytes</a:t>
            </a:r>
            <a:endParaRPr lang="en-MY" altLang="en-US" sz="1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3438525" y="3276600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+4 bytes</a:t>
            </a:r>
            <a:endParaRPr lang="en-MY" altLang="en-US" sz="1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Box 8"/>
          <p:cNvSpPr txBox="1">
            <a:spLocks noChangeArrowheads="1"/>
          </p:cNvSpPr>
          <p:nvPr/>
        </p:nvSpPr>
        <p:spPr bwMode="auto">
          <a:xfrm>
            <a:off x="4724400" y="3289300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+4 bytes</a:t>
            </a:r>
            <a:endParaRPr lang="en-MY" altLang="en-US" sz="1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6029325" y="3294063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+4 bytes</a:t>
            </a:r>
            <a:endParaRPr lang="en-MY" altLang="en-US" sz="1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38312"/>
            <a:ext cx="7772400" cy="4510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Pointers can be initialized when declared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</a:rPr>
              <a:t>ptNum</a:t>
            </a:r>
            <a:r>
              <a:rPr lang="en-US" altLang="en-US" dirty="0">
                <a:latin typeface="Courier New" panose="02070309020205020404" pitchFamily="49" charset="0"/>
              </a:rPr>
              <a:t> = &amp;miles;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Above initialization valid only if </a:t>
            </a:r>
            <a:r>
              <a:rPr lang="en-US" altLang="en-US" sz="2200" dirty="0">
                <a:latin typeface="Courier New" panose="02070309020205020404" pitchFamily="49" charset="0"/>
              </a:rPr>
              <a:t>miles</a:t>
            </a:r>
            <a:r>
              <a:rPr lang="en-US" altLang="en-US" sz="2200" dirty="0"/>
              <a:t> was declared as an integer prior to above statement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following statements produce an </a:t>
            </a:r>
            <a:r>
              <a:rPr lang="en-US" altLang="en-US" b="1" dirty="0">
                <a:solidFill>
                  <a:srgbClr val="FF0000"/>
                </a:solidFill>
              </a:rPr>
              <a:t>error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ptNum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= &amp;miles;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//miles not declared yet</a:t>
            </a: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miles;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Arrays can be initialized within declarations </a:t>
            </a:r>
            <a:endParaRPr lang="en-US" altLang="en-US" sz="22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double *zing = &amp;prices[0];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This statement is </a:t>
            </a:r>
            <a:r>
              <a:rPr lang="en-US" altLang="en-US" u="sng" dirty="0"/>
              <a:t>valid if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prices</a:t>
            </a:r>
            <a:r>
              <a:rPr lang="en-US" altLang="en-US" dirty="0"/>
              <a:t> </a:t>
            </a:r>
            <a:r>
              <a:rPr lang="en-US" altLang="en-US" u="sng" dirty="0"/>
              <a:t>has already been declared as a </a:t>
            </a:r>
            <a:r>
              <a:rPr lang="en-US" altLang="en-US" b="1" u="sng" dirty="0"/>
              <a:t>double-precision array</a:t>
            </a:r>
            <a:endParaRPr lang="en-US" altLang="en-US" b="1" u="sng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804864"/>
            <a:ext cx="7024687" cy="5730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Initialization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859631" y="2190750"/>
            <a:ext cx="7391400" cy="3508375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addresses to function using reference variables was addressed in Chapter 6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Implied use of addresses because the reference does provide the function with an address</a:t>
            </a:r>
            <a:endParaRPr lang="en-US" altLang="en-US" dirty="0"/>
          </a:p>
          <a:p>
            <a:pPr eaLnBrk="1" hangingPunct="1"/>
            <a:r>
              <a:rPr lang="en-US" altLang="en-US" dirty="0"/>
              <a:t>The function call </a:t>
            </a:r>
            <a:r>
              <a:rPr lang="en-US" altLang="en-US" dirty="0">
                <a:latin typeface="Courier New" panose="02070309020205020404" pitchFamily="49" charset="0"/>
              </a:rPr>
              <a:t>swap(num1, num2)</a:t>
            </a:r>
            <a:r>
              <a:rPr lang="en-US" altLang="en-US" dirty="0"/>
              <a:t> does not tell whether parameters are </a:t>
            </a:r>
            <a:r>
              <a:rPr lang="en-US" altLang="en-US" dirty="0">
                <a:solidFill>
                  <a:srgbClr val="FF0000"/>
                </a:solidFill>
              </a:rPr>
              <a:t>passed by value or reference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Must look at </a:t>
            </a:r>
            <a:r>
              <a:rPr lang="en-US" altLang="en-US" dirty="0">
                <a:solidFill>
                  <a:srgbClr val="FF0000"/>
                </a:solidFill>
              </a:rPr>
              <a:t>function prototype or header line </a:t>
            </a:r>
            <a:r>
              <a:rPr lang="en-US" altLang="en-US" dirty="0"/>
              <a:t>to determine</a:t>
            </a:r>
            <a:endParaRPr lang="en-US" altLang="en-US" dirty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375" y="963246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Addresses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46313"/>
            <a:ext cx="7891462" cy="3849687"/>
          </a:xfrm>
        </p:spPr>
        <p:txBody>
          <a:bodyPr/>
          <a:lstStyle/>
          <a:p>
            <a:pPr eaLnBrk="1" hangingPunct="1"/>
            <a:r>
              <a:rPr lang="en-US" altLang="en-US" dirty="0"/>
              <a:t>Explicit </a:t>
            </a:r>
            <a:r>
              <a:rPr lang="en-US" altLang="en-US" dirty="0">
                <a:solidFill>
                  <a:srgbClr val="FF0000"/>
                </a:solidFill>
              </a:rPr>
              <a:t>passing of an address to a function</a:t>
            </a:r>
            <a:r>
              <a:rPr lang="en-US" altLang="en-US" dirty="0"/>
              <a:t>: place the address operator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rgbClr val="FF0000"/>
                </a:solidFill>
              </a:rPr>
              <a:t>) in front of variable being passed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Example (Figure 8.19 and Program 8.11):   </a:t>
            </a:r>
            <a:endParaRPr lang="en-US" altLang="en-US" dirty="0"/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swap(&amp;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firstnum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secnum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//in function call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This function call </a:t>
            </a:r>
            <a:r>
              <a:rPr lang="en-US" altLang="en-US" b="1" dirty="0">
                <a:solidFill>
                  <a:srgbClr val="FF0000"/>
                </a:solidFill>
              </a:rPr>
              <a:t>passes the addresses</a:t>
            </a:r>
            <a:r>
              <a:rPr lang="en-US" altLang="en-US" dirty="0">
                <a:solidFill>
                  <a:srgbClr val="FF0000"/>
                </a:solidFill>
              </a:rPr>
              <a:t> of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firstnum</a:t>
            </a:r>
            <a:r>
              <a:rPr lang="en-US" altLang="en-US" dirty="0">
                <a:solidFill>
                  <a:srgbClr val="FF0000"/>
                </a:solidFill>
              </a:rPr>
              <a:t> and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secnum</a:t>
            </a:r>
            <a:r>
              <a:rPr lang="en-US" altLang="en-US" dirty="0">
                <a:solidFill>
                  <a:srgbClr val="FF0000"/>
                </a:solidFill>
              </a:rPr>
              <a:t> to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swap()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Explicitly passing addresses using the address operator is effectively a </a:t>
            </a:r>
            <a:r>
              <a:rPr lang="en-US" altLang="en-US" b="1" dirty="0">
                <a:solidFill>
                  <a:srgbClr val="FF0000"/>
                </a:solidFill>
              </a:rPr>
              <a:t>pass by reference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Addresses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Addresses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3247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687" cy="63976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Addresses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6800" y="1325562"/>
            <a:ext cx="7323137" cy="5210175"/>
            <a:chOff x="906463" y="1209675"/>
            <a:chExt cx="7323137" cy="5210175"/>
          </a:xfrm>
        </p:grpSpPr>
        <p:pic>
          <p:nvPicPr>
            <p:cNvPr id="41989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63" y="1209675"/>
              <a:ext cx="7323137" cy="521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2590800" y="4419600"/>
              <a:ext cx="2590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MY"/>
            </a:p>
          </p:txBody>
        </p:sp>
        <p:sp>
          <p:nvSpPr>
            <p:cNvPr id="3" name="Oval 2"/>
            <p:cNvSpPr/>
            <p:nvPr/>
          </p:nvSpPr>
          <p:spPr>
            <a:xfrm>
              <a:off x="1676400" y="3429000"/>
              <a:ext cx="20574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MY"/>
            </a:p>
          </p:txBody>
        </p:sp>
        <p:sp>
          <p:nvSpPr>
            <p:cNvPr id="8" name="Oval 7"/>
            <p:cNvSpPr/>
            <p:nvPr/>
          </p:nvSpPr>
          <p:spPr>
            <a:xfrm>
              <a:off x="1981200" y="2438400"/>
              <a:ext cx="19050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MY"/>
            </a:p>
          </p:txBody>
        </p:sp>
      </p:grp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228725" y="1981200"/>
            <a:ext cx="6653212" cy="3508375"/>
          </a:xfrm>
        </p:spPr>
        <p:txBody>
          <a:bodyPr/>
          <a:lstStyle/>
          <a:p>
            <a:pPr eaLnBrk="1" hangingPunct="1"/>
            <a:r>
              <a:rPr lang="en-US" altLang="en-US" dirty="0"/>
              <a:t>When </a:t>
            </a:r>
            <a:r>
              <a:rPr lang="en-US" altLang="en-US" dirty="0">
                <a:solidFill>
                  <a:srgbClr val="FF0000"/>
                </a:solidFill>
              </a:rPr>
              <a:t>array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FF0000"/>
                </a:solidFill>
              </a:rPr>
              <a:t>passed to a function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address of first location is the only item passed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Program 8.13 passes an array to a function using conventional array notation</a:t>
            </a:r>
            <a:endParaRPr lang="en-US" altLang="en-US" dirty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609599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Arrays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838200"/>
            <a:ext cx="7162800" cy="5577375"/>
            <a:chOff x="823913" y="381000"/>
            <a:chExt cx="7481887" cy="5899150"/>
          </a:xfrm>
        </p:grpSpPr>
        <p:grpSp>
          <p:nvGrpSpPr>
            <p:cNvPr id="3" name="Group 2"/>
            <p:cNvGrpSpPr/>
            <p:nvPr/>
          </p:nvGrpSpPr>
          <p:grpSpPr>
            <a:xfrm>
              <a:off x="823913" y="381000"/>
              <a:ext cx="7481887" cy="5899150"/>
              <a:chOff x="823913" y="381000"/>
              <a:chExt cx="7481887" cy="5899150"/>
            </a:xfrm>
          </p:grpSpPr>
          <p:pic>
            <p:nvPicPr>
              <p:cNvPr id="44036" name="Picture 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3913" y="381000"/>
                <a:ext cx="7481887" cy="589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Oval 1"/>
              <p:cNvSpPr/>
              <p:nvPr/>
            </p:nvSpPr>
            <p:spPr>
              <a:xfrm>
                <a:off x="1828800" y="4724400"/>
                <a:ext cx="1447800" cy="38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038" name="TextBox 3"/>
            <p:cNvSpPr txBox="1">
              <a:spLocks noChangeArrowheads="1"/>
            </p:cNvSpPr>
            <p:nvPr/>
          </p:nvSpPr>
          <p:spPr bwMode="auto">
            <a:xfrm>
              <a:off x="4467225" y="4354513"/>
              <a:ext cx="2009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//vals = &amp;nums[0]</a:t>
              </a:r>
              <a:endParaRPr lang="en-MY" alt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81200"/>
            <a:ext cx="7186612" cy="1866900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chapter, you will learn about: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Pointer Arithmetic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Passing Addresses 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Common Programming Errors	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086600" cy="3824287"/>
          </a:xfrm>
        </p:spPr>
        <p:txBody>
          <a:bodyPr/>
          <a:lstStyle/>
          <a:p>
            <a:pPr eaLnBrk="1" hangingPunct="1"/>
            <a:r>
              <a:rPr lang="en-US" altLang="en-US" dirty="0"/>
              <a:t>Parameter </a:t>
            </a:r>
            <a:r>
              <a:rPr lang="en-US" altLang="en-US" dirty="0" err="1">
                <a:latin typeface="Courier New" panose="02070309020205020404" pitchFamily="49" charset="0"/>
              </a:rPr>
              <a:t>vals</a:t>
            </a:r>
            <a:r>
              <a:rPr lang="en-US" altLang="en-US" dirty="0"/>
              <a:t> in header line declaration for </a:t>
            </a:r>
            <a:r>
              <a:rPr lang="en-US" altLang="en-US" dirty="0" err="1">
                <a:latin typeface="Courier New" panose="02070309020205020404" pitchFamily="49" charset="0"/>
              </a:rPr>
              <a:t>findMax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in Program 8.13 actually receives the address of array </a:t>
            </a:r>
            <a:r>
              <a:rPr lang="en-US" altLang="en-US" dirty="0" err="1">
                <a:latin typeface="Courier New" panose="02070309020205020404" pitchFamily="49" charset="0"/>
              </a:rPr>
              <a:t>nums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Thus, </a:t>
            </a:r>
            <a:r>
              <a:rPr lang="en-US" altLang="en-US" b="1" dirty="0" err="1">
                <a:latin typeface="Courier New" panose="02070309020205020404" pitchFamily="49" charset="0"/>
              </a:rPr>
              <a:t>val</a:t>
            </a:r>
            <a:r>
              <a:rPr lang="en-US" altLang="en-US" dirty="0"/>
              <a:t> </a:t>
            </a:r>
            <a:r>
              <a:rPr lang="en-US" altLang="en-US" u="sng" dirty="0"/>
              <a:t>is really a pointer</a:t>
            </a:r>
            <a:endParaRPr lang="en-US" altLang="en-US" u="sng" dirty="0"/>
          </a:p>
          <a:p>
            <a:pPr eaLnBrk="1" hangingPunct="1"/>
            <a:r>
              <a:rPr lang="en-US" altLang="en-US" dirty="0"/>
              <a:t>Another suitable header line for </a:t>
            </a:r>
            <a:r>
              <a:rPr lang="en-US" altLang="en-US" dirty="0" err="1">
                <a:latin typeface="Courier New" panose="02070309020205020404" pitchFamily="49" charset="0"/>
              </a:rPr>
              <a:t>findMax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is:</a:t>
            </a:r>
            <a:endParaRPr lang="en-US" altLang="en-US" dirty="0"/>
          </a:p>
          <a:p>
            <a:pPr lvl="2" eaLnBrk="1" hangingPunct="1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findMax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numels</a:t>
            </a:r>
            <a:r>
              <a:rPr lang="en-US" altLang="en-US" dirty="0">
                <a:latin typeface="Courier New" panose="02070309020205020404" pitchFamily="49" charset="0"/>
              </a:rPr>
              <a:t>)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here </a:t>
            </a:r>
            <a:r>
              <a:rPr lang="en-US" altLang="en-US" i="1" dirty="0" err="1">
                <a:latin typeface="Courier New" panose="02070309020205020404" pitchFamily="49" charset="0"/>
              </a:rPr>
              <a:t>vals</a:t>
            </a:r>
            <a:r>
              <a:rPr lang="en-US" altLang="en-US" dirty="0">
                <a:latin typeface="Courier New" panose="02070309020205020404" pitchFamily="49" charset="0"/>
              </a:rPr>
              <a:t> is declared as a pointer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to an integer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898525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Arrays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324100"/>
            <a:ext cx="6958012" cy="3508375"/>
          </a:xfrm>
        </p:spPr>
        <p:txBody>
          <a:bodyPr/>
          <a:lstStyle/>
          <a:p>
            <a:pPr eaLnBrk="1" hangingPunct="1"/>
            <a:r>
              <a:rPr lang="en-US" altLang="en-US" b="1" dirty="0"/>
              <a:t>Access</a:t>
            </a:r>
            <a:r>
              <a:rPr lang="en-US" altLang="en-US" dirty="0"/>
              <a:t> to </a:t>
            </a:r>
            <a:r>
              <a:rPr lang="en-US" altLang="en-US" b="1" dirty="0"/>
              <a:t>multidimensional arrays</a:t>
            </a:r>
            <a:r>
              <a:rPr lang="en-US" altLang="en-US" dirty="0"/>
              <a:t> can be made using </a:t>
            </a:r>
            <a:r>
              <a:rPr lang="en-US" altLang="en-US" b="1" dirty="0"/>
              <a:t>pointer notation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Example: consider the declaration:</a:t>
            </a:r>
            <a:endParaRPr lang="en-US" altLang="en-US" dirty="0"/>
          </a:p>
          <a:p>
            <a:pPr lvl="2" eaLnBrk="1" hangingPunct="1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nums</a:t>
            </a:r>
            <a:r>
              <a:rPr lang="en-US" altLang="en-US" dirty="0">
                <a:latin typeface="Courier New" panose="02070309020205020404" pitchFamily="49" charset="0"/>
              </a:rPr>
              <a:t>[2][3] = { {16,18,20},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   {25,26,27} };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Creates an array of elements and a set of pointer constants named </a:t>
            </a:r>
            <a:r>
              <a:rPr lang="en-US" altLang="en-US" dirty="0" err="1">
                <a:latin typeface="Courier New" panose="02070309020205020404" pitchFamily="49" charset="0"/>
              </a:rPr>
              <a:t>nums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nums</a:t>
            </a:r>
            <a:r>
              <a:rPr lang="en-US" altLang="en-US" dirty="0">
                <a:latin typeface="Courier New" panose="02070309020205020404" pitchFamily="49" charset="0"/>
              </a:rPr>
              <a:t>[0]</a:t>
            </a:r>
            <a:r>
              <a:rPr lang="en-US" altLang="en-US" dirty="0"/>
              <a:t>, and </a:t>
            </a:r>
            <a:r>
              <a:rPr lang="en-US" altLang="en-US" dirty="0" err="1">
                <a:latin typeface="Courier New" panose="02070309020205020404" pitchFamily="49" charset="0"/>
              </a:rPr>
              <a:t>nums</a:t>
            </a:r>
            <a:r>
              <a:rPr lang="en-US" altLang="en-US" dirty="0">
                <a:latin typeface="Courier New" panose="02070309020205020404" pitchFamily="49" charset="0"/>
              </a:rPr>
              <a:t>[1]</a:t>
            </a:r>
            <a:r>
              <a:rPr lang="en-US" altLang="en-US" dirty="0"/>
              <a:t>  (as shown in Figure 8.26)</a:t>
            </a:r>
            <a:endParaRPr lang="en-US" altLang="en-US" dirty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Pointer Notation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697" y="1066800"/>
            <a:ext cx="7934325" cy="1143000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Pointer Notation (cont'd.)</a:t>
            </a:r>
            <a:endParaRPr lang="en-MY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3" y="2743200"/>
            <a:ext cx="8010525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Two-dimensional array pointer constants allow for accessing array elements in several ways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Address of first element in first row of </a:t>
            </a:r>
            <a:r>
              <a:rPr lang="en-US" dirty="0" err="1">
                <a:latin typeface="Courier New" panose="02070309020205020404" pitchFamily="49" charset="0"/>
              </a:rPr>
              <a:t>nums</a:t>
            </a:r>
            <a:r>
              <a:rPr lang="en-US" dirty="0"/>
              <a:t> is </a:t>
            </a:r>
            <a:r>
              <a:rPr lang="en-US" dirty="0" err="1"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[0]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Address of first element in second row is </a:t>
            </a:r>
            <a:r>
              <a:rPr lang="en-US" dirty="0" err="1"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[1]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Variable pointed to by </a:t>
            </a:r>
            <a:r>
              <a:rPr lang="en-US" b="1" dirty="0" err="1">
                <a:latin typeface="Courier New" panose="02070309020205020404" pitchFamily="49" charset="0"/>
              </a:rPr>
              <a:t>nums</a:t>
            </a:r>
            <a:r>
              <a:rPr lang="en-US" b="1" dirty="0">
                <a:latin typeface="Courier New" panose="02070309020205020404" pitchFamily="49" charset="0"/>
              </a:rPr>
              <a:t>[0]</a:t>
            </a:r>
            <a:r>
              <a:rPr lang="en-US" dirty="0"/>
              <a:t> is </a:t>
            </a:r>
            <a:r>
              <a:rPr lang="en-US" b="1" dirty="0" err="1">
                <a:latin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</a:rPr>
              <a:t>[0][0]</a:t>
            </a:r>
            <a:endParaRPr lang="en-US" b="1" i="1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Variable pointed to by </a:t>
            </a:r>
            <a:r>
              <a:rPr lang="en-US" b="1" dirty="0" err="1">
                <a:latin typeface="Courier New" panose="02070309020205020404" pitchFamily="49" charset="0"/>
              </a:rPr>
              <a:t>nums</a:t>
            </a:r>
            <a:r>
              <a:rPr lang="en-US" b="1" dirty="0">
                <a:latin typeface="Courier New" panose="02070309020205020404" pitchFamily="49" charset="0"/>
              </a:rPr>
              <a:t>[1]</a:t>
            </a:r>
            <a:r>
              <a:rPr lang="en-US" dirty="0"/>
              <a:t> is </a:t>
            </a:r>
            <a:r>
              <a:rPr lang="en-US" b="1" dirty="0" err="1">
                <a:latin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</a:rPr>
              <a:t>[1][0]</a:t>
            </a:r>
            <a:endParaRPr lang="en-US" b="1" dirty="0"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Each element can be accessed by applying an </a:t>
            </a:r>
            <a:r>
              <a:rPr lang="en-US" b="1" dirty="0"/>
              <a:t>offset</a:t>
            </a:r>
            <a:r>
              <a:rPr lang="en-US" dirty="0"/>
              <a:t> to the correct pointer</a:t>
            </a:r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7406"/>
            <a:ext cx="7024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Pointer Notation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7" y="784225"/>
            <a:ext cx="7024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Pointer Notation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133600"/>
            <a:ext cx="74676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21531" y="4191000"/>
          <a:ext cx="7467600" cy="195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9200"/>
                <a:gridCol w="2489200"/>
                <a:gridCol w="248920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Pointer Notation</a:t>
                      </a:r>
                      <a:endParaRPr lang="en-MY" sz="1400" b="1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Subscript Notation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Values</a:t>
                      </a:r>
                      <a:endParaRPr lang="en-MY" sz="1200" dirty="0"/>
                    </a:p>
                  </a:txBody>
                  <a:tcPr marT="45727" marB="45727"/>
                </a:tc>
              </a:tr>
              <a:tr h="274365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*(*</a:t>
                      </a:r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)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[0][0]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16</a:t>
                      </a:r>
                      <a:endParaRPr lang="en-MY" sz="1200" dirty="0"/>
                    </a:p>
                  </a:txBody>
                  <a:tcPr marT="45727" marB="45727"/>
                </a:tc>
              </a:tr>
              <a:tr h="274365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*(*</a:t>
                      </a:r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 + 1)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[0][1]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18</a:t>
                      </a:r>
                      <a:endParaRPr lang="en-MY" sz="1200" dirty="0"/>
                    </a:p>
                  </a:txBody>
                  <a:tcPr marT="45727" marB="45727"/>
                </a:tc>
              </a:tr>
              <a:tr h="274365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*(*</a:t>
                      </a:r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 + 2)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[0][2]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20</a:t>
                      </a:r>
                      <a:endParaRPr lang="en-MY" sz="1200" dirty="0"/>
                    </a:p>
                  </a:txBody>
                  <a:tcPr marT="45727" marB="45727"/>
                </a:tc>
              </a:tr>
              <a:tr h="274365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*(*(</a:t>
                      </a:r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 + 1))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[1][0]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25</a:t>
                      </a:r>
                      <a:endParaRPr lang="en-MY" sz="1200" dirty="0"/>
                    </a:p>
                  </a:txBody>
                  <a:tcPr marT="45727" marB="45727"/>
                </a:tc>
              </a:tr>
              <a:tr h="274365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*(*(</a:t>
                      </a:r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 + 1) + 1)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[1][1]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26</a:t>
                      </a:r>
                      <a:endParaRPr lang="en-MY" sz="1200" dirty="0"/>
                    </a:p>
                  </a:txBody>
                  <a:tcPr marT="45727" marB="45727"/>
                </a:tc>
              </a:tr>
              <a:tr h="274365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*(*(</a:t>
                      </a:r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 + 1) + 2)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nums</a:t>
                      </a:r>
                      <a:r>
                        <a:rPr lang="en-MY" sz="1200" dirty="0"/>
                        <a:t>[1][2]</a:t>
                      </a:r>
                      <a:endParaRPr lang="en-MY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27</a:t>
                      </a:r>
                      <a:endParaRPr lang="en-MY" sz="1200" dirty="0"/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66640" y="1651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5941"/>
            <a:ext cx="8153400" cy="49748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Attempting to explicitly </a:t>
            </a:r>
            <a:r>
              <a:rPr lang="en-US" altLang="en-US" dirty="0">
                <a:solidFill>
                  <a:srgbClr val="FF0000"/>
                </a:solidFill>
              </a:rPr>
              <a:t>store an address in a variable that has not been declared as a pointer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Using a </a:t>
            </a:r>
            <a:r>
              <a:rPr lang="en-US" altLang="en-US" dirty="0">
                <a:solidFill>
                  <a:srgbClr val="FF0000"/>
                </a:solidFill>
              </a:rPr>
              <a:t>pointer</a:t>
            </a:r>
            <a:r>
              <a:rPr lang="en-US" altLang="en-US" dirty="0"/>
              <a:t> to </a:t>
            </a:r>
            <a:r>
              <a:rPr lang="en-US" altLang="en-US" dirty="0">
                <a:solidFill>
                  <a:srgbClr val="FF0000"/>
                </a:solidFill>
              </a:rPr>
              <a:t>access nonexistent array elements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Incorrect</a:t>
            </a:r>
            <a:r>
              <a:rPr lang="en-US" altLang="en-US" dirty="0"/>
              <a:t>ly applying address and </a:t>
            </a:r>
            <a:r>
              <a:rPr lang="en-US" altLang="en-US" dirty="0">
                <a:solidFill>
                  <a:srgbClr val="FF0000"/>
                </a:solidFill>
              </a:rPr>
              <a:t>indirection operators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dirty="0">
                <a:solidFill>
                  <a:srgbClr val="FF0000"/>
                </a:solidFill>
              </a:rPr>
              <a:t> is a pointer variable</a:t>
            </a:r>
            <a:r>
              <a:rPr lang="en-US" altLang="en-US" dirty="0"/>
              <a:t>, the expressions: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 = &amp;45  //must be variable name,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e.g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:&amp;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num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 = &amp;(miles + 10) //&amp;(miles +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)-&gt; ok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2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are both </a:t>
            </a:r>
            <a:r>
              <a:rPr lang="en-US" altLang="en-US" sz="2200" dirty="0">
                <a:solidFill>
                  <a:srgbClr val="FF0000"/>
                </a:solidFill>
              </a:rPr>
              <a:t>invalid</a:t>
            </a:r>
            <a:r>
              <a:rPr lang="en-US" altLang="en-US" sz="2200" dirty="0"/>
              <a:t> because they attempt to take</a:t>
            </a:r>
            <a:endParaRPr lang="en-US" altLang="en-US" sz="22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the address of a value</a:t>
            </a:r>
            <a:endParaRPr lang="en-US" altLang="en-US" sz="2200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496887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077973" y="2209800"/>
            <a:ext cx="6777037" cy="3508375"/>
          </a:xfrm>
        </p:spPr>
        <p:txBody>
          <a:bodyPr rtlCol="0">
            <a:normAutofit fontScale="925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Taking addresses of </a:t>
            </a:r>
            <a:r>
              <a:rPr lang="en-US" dirty="0">
                <a:solidFill>
                  <a:srgbClr val="FF0000"/>
                </a:solidFill>
              </a:rPr>
              <a:t>pointer constants 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For example, given the declarations:</a:t>
            </a:r>
            <a:endParaRPr lang="en-US" dirty="0"/>
          </a:p>
          <a:p>
            <a:pPr lvl="3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</a:rPr>
              <a:t>[25];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</a:rPr>
              <a:t>pt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     the assignment   </a:t>
            </a:r>
            <a:r>
              <a:rPr lang="en-US" dirty="0" err="1">
                <a:latin typeface="Courier New" panose="02070309020205020404" pitchFamily="49" charset="0"/>
              </a:rPr>
              <a:t>pt</a:t>
            </a:r>
            <a:r>
              <a:rPr lang="en-US" dirty="0">
                <a:latin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//INVALID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45160" lvl="1" indent="-3429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err="1">
                <a:latin typeface="Courier New" panose="02070309020205020404" pitchFamily="49" charset="0"/>
              </a:rPr>
              <a:t>nums</a:t>
            </a:r>
            <a:r>
              <a:rPr lang="en-US" dirty="0"/>
              <a:t> is a pointer constant that is itself equivalent to an address; the </a:t>
            </a:r>
            <a:r>
              <a:rPr lang="en-US" b="1" u="sng" dirty="0"/>
              <a:t>correct assignment</a:t>
            </a:r>
            <a:r>
              <a:rPr lang="en-US" dirty="0"/>
              <a:t> is : 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= &amp;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[0]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Taking addresses of a reference argument, reference variable, or register variable 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837488" cy="69849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0244" y="1625906"/>
            <a:ext cx="7854156" cy="4755844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Initializing pointer variables incorrectly 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Initialization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</a:rPr>
              <a:t>pt</a:t>
            </a:r>
            <a:r>
              <a:rPr lang="en-US" dirty="0">
                <a:latin typeface="Courier New" panose="02070309020205020404" pitchFamily="49" charset="0"/>
              </a:rPr>
              <a:t> = 5;</a:t>
            </a:r>
            <a:r>
              <a:rPr lang="en-US" i="1" dirty="0"/>
              <a:t> </a:t>
            </a:r>
            <a:r>
              <a:rPr lang="en-US" b="1" dirty="0">
                <a:solidFill>
                  <a:srgbClr val="FF0000"/>
                </a:solidFill>
              </a:rPr>
              <a:t>// INVALID</a:t>
            </a:r>
            <a:endParaRPr lang="en-US" b="1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</a:t>
            </a:r>
            <a:r>
              <a:rPr lang="en-US" dirty="0"/>
              <a:t> </a:t>
            </a:r>
            <a:r>
              <a:rPr lang="en-US" b="1" dirty="0"/>
              <a:t>is a pointer to an integer</a:t>
            </a:r>
            <a:r>
              <a:rPr lang="en-US" dirty="0"/>
              <a:t>; it must be </a:t>
            </a:r>
            <a:r>
              <a:rPr lang="en-US" b="1" dirty="0"/>
              <a:t>initialized with a valid address</a:t>
            </a:r>
            <a:endParaRPr lang="en-US" b="1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Becoming confused about whether a variable </a:t>
            </a:r>
            <a:r>
              <a:rPr lang="en-US" dirty="0">
                <a:solidFill>
                  <a:srgbClr val="FF0000"/>
                </a:solidFill>
              </a:rPr>
              <a:t>contains an address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is an address</a:t>
            </a: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miles;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 // contains an address or is an address???</a:t>
            </a:r>
            <a:endParaRPr lang="en-US" sz="18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&amp;miles;</a:t>
            </a:r>
            <a:r>
              <a:rPr lang="en-US" sz="1800" b="1" dirty="0">
                <a:solidFill>
                  <a:srgbClr val="0070C0"/>
                </a:solidFill>
              </a:rPr>
              <a:t> // contains an address or is an address???</a:t>
            </a:r>
            <a:endParaRPr lang="en-US" sz="1800" b="1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Forgetting to use the bracket set, </a:t>
            </a:r>
            <a:r>
              <a:rPr lang="en-US" dirty="0">
                <a:latin typeface="Courier New" panose="02070309020205020404" pitchFamily="49" charset="0"/>
              </a:rPr>
              <a:t>[ ]</a:t>
            </a:r>
            <a:r>
              <a:rPr lang="en-US" dirty="0"/>
              <a:t>,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operator when dynamically allocating or </a:t>
            </a:r>
            <a:r>
              <a:rPr lang="en-US" dirty="0" err="1"/>
              <a:t>deallocating</a:t>
            </a:r>
            <a:r>
              <a:rPr lang="en-US" dirty="0"/>
              <a:t> memory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307"/>
            <a:ext cx="8029697" cy="609294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7"/>
            <a:ext cx="7467600" cy="3998913"/>
          </a:xfrm>
        </p:spPr>
        <p:txBody>
          <a:bodyPr/>
          <a:lstStyle/>
          <a:p>
            <a:pPr eaLnBrk="1" hangingPunct="1"/>
            <a:r>
              <a:rPr lang="en-US" altLang="en-US" dirty="0"/>
              <a:t>Every variable has: data type, address, value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 pointer </a:t>
            </a:r>
            <a:r>
              <a:rPr lang="en-US" altLang="en-US" dirty="0"/>
              <a:t>is a variable that is </a:t>
            </a:r>
            <a:r>
              <a:rPr lang="en-US" altLang="en-US" dirty="0">
                <a:solidFill>
                  <a:srgbClr val="FF0000"/>
                </a:solidFill>
              </a:rPr>
              <a:t>used to store the address of another variable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dirty="0">
                <a:solidFill>
                  <a:srgbClr val="FF0000"/>
                </a:solidFill>
              </a:rPr>
              <a:t>array name is a pointer constant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Access to an array element using a subscript can always be replaced using a pointer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Arrays can be dynamically created as a program is executing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838200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81201"/>
            <a:ext cx="6958012" cy="3124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Arrays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FF0000"/>
                </a:solidFill>
              </a:rPr>
              <a:t>passed</a:t>
            </a:r>
            <a:r>
              <a:rPr lang="en-US" altLang="en-US" dirty="0"/>
              <a:t> to functions </a:t>
            </a:r>
            <a:r>
              <a:rPr lang="en-US" altLang="en-US" dirty="0">
                <a:solidFill>
                  <a:srgbClr val="FF0000"/>
                </a:solidFill>
              </a:rPr>
              <a:t>as addresses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When a single-dimensional array is passed to a function, the parameter declaration for the function can be either an array declaration or a pointer declaration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Pointers</a:t>
            </a:r>
            <a:r>
              <a:rPr lang="en-US" altLang="en-US" dirty="0"/>
              <a:t> can be </a:t>
            </a:r>
            <a:r>
              <a:rPr lang="en-US" altLang="en-US" dirty="0">
                <a:solidFill>
                  <a:srgbClr val="FF0000"/>
                </a:solidFill>
              </a:rPr>
              <a:t>incremented, decremented, compared, and assigned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057400"/>
            <a:ext cx="7034212" cy="3775075"/>
          </a:xfrm>
        </p:spPr>
        <p:txBody>
          <a:bodyPr rtlCol="0">
            <a:normAutofit fontScale="925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/>
              <a:t>Static array allocation</a:t>
            </a:r>
            <a:r>
              <a:rPr lang="en-US" dirty="0"/>
              <a:t>: as variables are defined, storage is assigned from a memory pool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Specific memory locations are fixed for life of a variable, used or not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Example: function requests storage for an array of 500 integers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If application requires less than 500 integers, unused storage is not released until array goes out of scope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If more than 500 integers required, array size must be increased and the function recompiled</a:t>
            </a:r>
            <a:endParaRPr lang="en-US" dirty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609599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 Allocation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46641"/>
            <a:ext cx="7408862" cy="4073159"/>
          </a:xfrm>
        </p:spPr>
        <p:txBody>
          <a:bodyPr/>
          <a:lstStyle/>
          <a:p>
            <a:pPr eaLnBrk="1" hangingPunct="1"/>
            <a:r>
              <a:rPr lang="en-US" altLang="en-US" b="1" dirty="0"/>
              <a:t>Dynamic allocation</a:t>
            </a:r>
            <a:r>
              <a:rPr lang="en-US" altLang="en-US" dirty="0"/>
              <a:t>: storage allocated is determined and adjusted </a:t>
            </a:r>
            <a:r>
              <a:rPr lang="en-US" altLang="en-US" dirty="0">
                <a:solidFill>
                  <a:srgbClr val="FF0000"/>
                </a:solidFill>
              </a:rPr>
              <a:t>as program is run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Useful when dealing with lists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Allows list to expand and contract as list items are added and deleted</a:t>
            </a:r>
            <a:endParaRPr lang="en-US" altLang="en-US" dirty="0"/>
          </a:p>
          <a:p>
            <a:pPr eaLnBrk="1" hangingPunct="1"/>
            <a:r>
              <a:rPr lang="en-US" altLang="en-US" dirty="0"/>
              <a:t>Example: constructing list of grades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Don’t know number of grades ultimately needed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Need a mechanism to enlarge and shrink array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operators: provide capability</a:t>
            </a:r>
            <a:endParaRPr lang="en-US" alt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915377"/>
            <a:ext cx="8001000" cy="6492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 Allocation (cont’d.)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7" y="2286000"/>
            <a:ext cx="73152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915377"/>
            <a:ext cx="8001000" cy="6492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 Allocation (cont’d.)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storage requests for scalar variables or arrays made in declaration or assignment statements</a:t>
            </a:r>
            <a:endParaRPr lang="en-US" altLang="en-US"/>
          </a:p>
          <a:p>
            <a:pPr eaLnBrk="1" hangingPunct="1"/>
            <a:r>
              <a:rPr lang="en-US" altLang="en-US"/>
              <a:t>Example 1 (assign value to pointer upon declaration): </a:t>
            </a:r>
            <a:endParaRPr lang="en-US" altLang="en-US"/>
          </a:p>
          <a:p>
            <a:pPr lvl="2" eaLnBrk="1" hangingPunct="1"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int *num = new int;</a:t>
            </a:r>
            <a:endParaRPr lang="en-US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Reserves space for an integer variable</a:t>
            </a:r>
            <a:endParaRPr lang="en-US" altLang="en-US"/>
          </a:p>
          <a:p>
            <a:pPr lvl="1" eaLnBrk="1" hangingPunct="1"/>
            <a:r>
              <a:rPr lang="en-US" altLang="en-US"/>
              <a:t>Stores address of this variable into pointer </a:t>
            </a:r>
            <a:r>
              <a:rPr lang="en-US" altLang="en-US">
                <a:latin typeface="Courier New" panose="02070309020205020404" pitchFamily="49" charset="0"/>
              </a:rPr>
              <a:t>num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endParaRPr lang="en-US" altLang="en-US" i="1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837406"/>
            <a:ext cx="7239000" cy="799306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 Allocation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91677"/>
            <a:ext cx="7696200" cy="430432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2: same function as Example 1</a:t>
            </a:r>
            <a:endParaRPr lang="en-US" altLang="en-US" dirty="0"/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dirty="0"/>
              <a:t>    (declare pointer first, assign value in next</a:t>
            </a:r>
            <a:endParaRPr lang="en-US" altLang="en-US" dirty="0"/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dirty="0"/>
              <a:t>      statement)</a:t>
            </a:r>
            <a:endParaRPr lang="en-US" altLang="en-US" dirty="0"/>
          </a:p>
          <a:p>
            <a:pPr lvl="2" eaLnBrk="1" hangingPunct="1">
              <a:buFontTx/>
              <a:buNone/>
              <a:defRPr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b="1" dirty="0"/>
              <a:t>Heap</a:t>
            </a:r>
            <a:r>
              <a:rPr lang="en-US" altLang="en-US" dirty="0"/>
              <a:t>: </a:t>
            </a:r>
            <a:r>
              <a:rPr lang="en-US" altLang="en-US" u="sng" dirty="0">
                <a:solidFill>
                  <a:srgbClr val="FF0000"/>
                </a:solidFill>
              </a:rPr>
              <a:t>free storage area of a computer  </a:t>
            </a:r>
            <a:endParaRPr lang="en-US" altLang="en-US" u="sng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dirty="0"/>
              <a:t>Consists of unallocated memory, can be allocated to a running program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In Examples 1 and 2, </a:t>
            </a:r>
            <a:r>
              <a:rPr lang="en-US" altLang="en-US" b="1" u="sng" dirty="0"/>
              <a:t>new storage</a:t>
            </a:r>
            <a:r>
              <a:rPr lang="en-US" altLang="en-US" b="1" dirty="0"/>
              <a:t> comes from  free storage area</a:t>
            </a:r>
            <a:r>
              <a:rPr lang="en-US" altLang="en-US" dirty="0"/>
              <a:t> </a:t>
            </a:r>
            <a:r>
              <a:rPr lang="en-US" altLang="en-US" b="1" dirty="0"/>
              <a:t>(heap)</a:t>
            </a:r>
            <a:endParaRPr lang="en-US" altLang="en-US" b="1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7259515" cy="6096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 Allocation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31056" y="2116931"/>
            <a:ext cx="7662862" cy="381000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 of dynamic allocation of an array: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*grade = new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[200];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Statement reserves storage for 200 integers and places address of first integer into pointer </a:t>
            </a:r>
            <a:r>
              <a:rPr lang="en-US" dirty="0">
                <a:latin typeface="Courier New" panose="02070309020205020404" pitchFamily="49" charset="0"/>
              </a:rPr>
              <a:t>grade</a:t>
            </a:r>
            <a:endParaRPr lang="en-US" dirty="0"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Same example with variable dimension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 &lt;&lt; "Enter the number of grades to be" 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     &lt;&lt; " processed: ";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</a:rPr>
              <a:t>numgrades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*grades = new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numgrades</a:t>
            </a:r>
            <a:r>
              <a:rPr lang="en-US" dirty="0">
                <a:latin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Size of array depends on user input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Values accessed by array notation: </a:t>
            </a:r>
            <a:r>
              <a:rPr lang="en-US" dirty="0">
                <a:latin typeface="Courier New" panose="02070309020205020404" pitchFamily="49" charset="0"/>
              </a:rPr>
              <a:t>grades[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Values accessed by pointer notation: *(</a:t>
            </a:r>
            <a:r>
              <a:rPr lang="en-US" dirty="0" err="1">
                <a:latin typeface="Courier New" panose="02070309020205020404" pitchFamily="49" charset="0"/>
              </a:rPr>
              <a:t>grades+i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04863"/>
            <a:ext cx="7191375" cy="7191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 Allocation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419898"/>
            <a:ext cx="6818312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numgrades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//dynamic array allocation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the number of grades to be processed: ";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numgrades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*grades = new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numgrades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numgrades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"Please enter grade " &lt;&lt;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&lt;&lt; " ";  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*(</a:t>
            </a:r>
            <a:r>
              <a:rPr lang="en-MY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grades 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numgrades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*(</a:t>
            </a:r>
            <a:r>
              <a:rPr lang="en-MY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grades 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 j) &lt;&lt; </a:t>
            </a:r>
            <a:r>
              <a:rPr lang="en-MY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MY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7" name="Rectangle 2"/>
          <p:cNvSpPr txBox="1">
            <a:spLocks noChangeArrowheads="1"/>
          </p:cNvSpPr>
          <p:nvPr/>
        </p:nvSpPr>
        <p:spPr bwMode="auto">
          <a:xfrm>
            <a:off x="457200" y="734097"/>
            <a:ext cx="8229600" cy="4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58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598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2405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96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68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40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912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Dynamic array allocation at runtime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9330</Words>
  <Application>WPS Presentation</Application>
  <PresentationFormat>On-screen Show (4:3)</PresentationFormat>
  <Paragraphs>461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Century Gothic</vt:lpstr>
      <vt:lpstr>Wingdings 2</vt:lpstr>
      <vt:lpstr>Symbol</vt:lpstr>
      <vt:lpstr>Candara</vt:lpstr>
      <vt:lpstr>Courier New</vt:lpstr>
      <vt:lpstr>Calibri</vt:lpstr>
      <vt:lpstr>Microsoft YaHei</vt:lpstr>
      <vt:lpstr/>
      <vt:lpstr>Arial Unicode MS</vt:lpstr>
      <vt:lpstr>3_Default Design</vt:lpstr>
      <vt:lpstr>Austin</vt:lpstr>
      <vt:lpstr>PowerPoint 演示文稿</vt:lpstr>
      <vt:lpstr>Objectives</vt:lpstr>
      <vt:lpstr>Dynamic Array Allocation</vt:lpstr>
      <vt:lpstr>Dynamic Array Allocation (cont’d.)</vt:lpstr>
      <vt:lpstr>Dynamic Array Allocation (cont’d.)</vt:lpstr>
      <vt:lpstr>Dynamic Array Allocation (cont'd.)</vt:lpstr>
      <vt:lpstr>Dynamic Array Allocation (cont'd.)</vt:lpstr>
      <vt:lpstr>Dynamic Array Allocation (cont'd.)</vt:lpstr>
      <vt:lpstr>PowerPoint 演示文稿</vt:lpstr>
      <vt:lpstr>Pointer Arithmetic</vt:lpstr>
      <vt:lpstr>Pointer Arithmetic (cont'd.)</vt:lpstr>
      <vt:lpstr>Pointer Arithmetic (cont'd.)</vt:lpstr>
      <vt:lpstr>Pointer Initialization</vt:lpstr>
      <vt:lpstr>Passing Addresses</vt:lpstr>
      <vt:lpstr>Passing Addresses (cont'd.)</vt:lpstr>
      <vt:lpstr>Passing Addresses (cont'd.)</vt:lpstr>
      <vt:lpstr>Passing Addresses (cont'd.)</vt:lpstr>
      <vt:lpstr>Passing Arrays</vt:lpstr>
      <vt:lpstr>PowerPoint 演示文稿</vt:lpstr>
      <vt:lpstr>Passing Arrays (cont'd.)</vt:lpstr>
      <vt:lpstr>Advanced Pointer Notation</vt:lpstr>
      <vt:lpstr>Advanced Pointer Notation (cont'd.)</vt:lpstr>
      <vt:lpstr>Advanced Pointer Notation (cont'd.)</vt:lpstr>
      <vt:lpstr>Advanced Pointer Notation (cont'd.)</vt:lpstr>
      <vt:lpstr>Common Programming Errors</vt:lpstr>
      <vt:lpstr>Common Programming Errors (cont'd.)</vt:lpstr>
      <vt:lpstr>Common Programming Errors (cont'd.)</vt:lpstr>
      <vt:lpstr>Summary</vt:lpstr>
      <vt:lpstr>Summary (cont'd.)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413</cp:revision>
  <dcterms:created xsi:type="dcterms:W3CDTF">2004-12-27T16:03:00Z</dcterms:created>
  <dcterms:modified xsi:type="dcterms:W3CDTF">2017-11-22T05:55:38Z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