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9"/>
  </p:handoutMasterIdLst>
  <p:sldIdLst>
    <p:sldId id="487" r:id="rId4"/>
    <p:sldId id="610" r:id="rId6"/>
    <p:sldId id="660" r:id="rId7"/>
    <p:sldId id="661" r:id="rId8"/>
    <p:sldId id="662" r:id="rId9"/>
    <p:sldId id="663" r:id="rId10"/>
    <p:sldId id="664" r:id="rId11"/>
    <p:sldId id="665" r:id="rId12"/>
    <p:sldId id="666" r:id="rId13"/>
    <p:sldId id="667" r:id="rId14"/>
    <p:sldId id="66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9A3"/>
    <a:srgbClr val="5D2884"/>
    <a:srgbClr val="FF9900"/>
    <a:srgbClr val="4C216D"/>
    <a:srgbClr val="E4CCFF"/>
    <a:srgbClr val="DAA204"/>
    <a:srgbClr val="A57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0" autoAdjust="0"/>
    <p:restoredTop sz="94660"/>
  </p:normalViewPr>
  <p:slideViewPr>
    <p:cSldViewPr>
      <p:cViewPr varScale="1">
        <p:scale>
          <a:sx n="112" d="100"/>
          <a:sy n="112" d="100"/>
        </p:scale>
        <p:origin x="1050" y="108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  <a:endParaRPr 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65955" y="1071880"/>
            <a:ext cx="4398010" cy="329311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9 (Pt 1)</a:t>
            </a:r>
            <a:endParaRPr lang="en-US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Single Structures, Array names &amp; Structure as function  arguments</a:t>
            </a:r>
            <a:endParaRPr lang="en-U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98015"/>
            <a:ext cx="7087235" cy="4197985"/>
          </a:xfrm>
        </p:spPr>
        <p:txBody>
          <a:bodyPr rtlCol="0">
            <a:normAutofit fontScale="7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mbria Math" panose="02040503050406030204" pitchFamily="18" charset="0"/>
              </a:rPr>
              <a:t>Initialization of structures</a:t>
            </a:r>
            <a:r>
              <a:rPr lang="en-US" dirty="0">
                <a:latin typeface="Cambria Math" panose="02040503050406030204" pitchFamily="18" charset="0"/>
              </a:rPr>
              <a:t>:  follows </a:t>
            </a:r>
            <a:r>
              <a:rPr lang="en-US" u="sng" dirty="0">
                <a:latin typeface="Cambria Math" panose="02040503050406030204" pitchFamily="18" charset="0"/>
              </a:rPr>
              <a:t>same rules as initialization of arrays</a:t>
            </a:r>
            <a:endParaRPr lang="en-US" u="sng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Global and local structures are initialized by following the definition with list of initializers </a:t>
            </a:r>
            <a:endParaRPr lang="en-US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Example: 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Date birth = {12, 28, 1992}</a:t>
            </a:r>
            <a:r>
              <a:rPr lang="en-US" i="1" dirty="0">
                <a:latin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can replace first four statements in main() in Program 16.2</a:t>
            </a:r>
            <a:endParaRPr lang="en-US" dirty="0">
              <a:latin typeface="Cambria Math" panose="02040503050406030204" pitchFamily="18" charset="0"/>
            </a:endParaRPr>
          </a:p>
          <a:p>
            <a:pPr marL="468630" lvl="1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Individual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members of structure </a:t>
            </a:r>
            <a:r>
              <a:rPr lang="en-US" dirty="0">
                <a:latin typeface="Cambria Math" panose="02040503050406030204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not limited to one data type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Can be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any valid C++ data type, including both arrays and structures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820" y="1063943"/>
            <a:ext cx="7024687" cy="609599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Structures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/>
          <p:cNvSpPr/>
          <p:nvPr/>
        </p:nvSpPr>
        <p:spPr>
          <a:xfrm>
            <a:off x="3276600" y="4052887"/>
            <a:ext cx="76200" cy="5603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8200" y="939800"/>
            <a:ext cx="7752690" cy="5676900"/>
            <a:chOff x="1320" y="1560"/>
            <a:chExt cx="11745" cy="8940"/>
          </a:xfrm>
        </p:grpSpPr>
        <p:pic>
          <p:nvPicPr>
            <p:cNvPr id="35842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" y="1560"/>
              <a:ext cx="11745" cy="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560" y="3262"/>
              <a:ext cx="2040" cy="2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0" y="6142"/>
              <a:ext cx="4200" cy="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87" y="6104"/>
              <a:ext cx="6211" cy="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//initialize 3 </a:t>
              </a:r>
              <a:r>
                <a:rPr lang="en-US" sz="1200" b="1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birth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values at declaration </a:t>
              </a:r>
              <a:endParaRPr 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1920" y="6742"/>
              <a:ext cx="2520" cy="105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31" y="7054"/>
              <a:ext cx="2880" cy="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//can be removed</a:t>
              </a:r>
              <a:endParaRPr 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60" y="6373"/>
              <a:ext cx="272" cy="1293"/>
            </a:xfrm>
            <a:custGeom>
              <a:avLst/>
              <a:gdLst>
                <a:gd name="connsiteX0" fmla="*/ 249464 w 363764"/>
                <a:gd name="connsiteY0" fmla="*/ 820888 h 820888"/>
                <a:gd name="connsiteX1" fmla="*/ 135164 w 363764"/>
                <a:gd name="connsiteY1" fmla="*/ 696197 h 820888"/>
                <a:gd name="connsiteX2" fmla="*/ 41646 w 363764"/>
                <a:gd name="connsiteY2" fmla="*/ 561115 h 820888"/>
                <a:gd name="connsiteX3" fmla="*/ 10473 w 363764"/>
                <a:gd name="connsiteY3" fmla="*/ 322125 h 820888"/>
                <a:gd name="connsiteX4" fmla="*/ 218291 w 363764"/>
                <a:gd name="connsiteY4" fmla="*/ 51961 h 820888"/>
                <a:gd name="connsiteX5" fmla="*/ 363764 w 363764"/>
                <a:gd name="connsiteY5" fmla="*/ 6 h 820888"/>
                <a:gd name="connsiteX6" fmla="*/ 363764 w 363764"/>
                <a:gd name="connsiteY6" fmla="*/ 6 h 82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764" h="820888">
                  <a:moveTo>
                    <a:pt x="249464" y="820888"/>
                  </a:moveTo>
                  <a:cubicBezTo>
                    <a:pt x="209632" y="780190"/>
                    <a:pt x="169800" y="739492"/>
                    <a:pt x="135164" y="696197"/>
                  </a:cubicBezTo>
                  <a:cubicBezTo>
                    <a:pt x="100528" y="652902"/>
                    <a:pt x="62428" y="623460"/>
                    <a:pt x="41646" y="561115"/>
                  </a:cubicBezTo>
                  <a:cubicBezTo>
                    <a:pt x="20864" y="498770"/>
                    <a:pt x="-18968" y="406984"/>
                    <a:pt x="10473" y="322125"/>
                  </a:cubicBezTo>
                  <a:cubicBezTo>
                    <a:pt x="39914" y="237266"/>
                    <a:pt x="159409" y="105648"/>
                    <a:pt x="218291" y="51961"/>
                  </a:cubicBezTo>
                  <a:cubicBezTo>
                    <a:pt x="277173" y="-1726"/>
                    <a:pt x="363764" y="6"/>
                    <a:pt x="363764" y="6"/>
                  </a:cubicBezTo>
                  <a:lnTo>
                    <a:pt x="363764" y="6"/>
                  </a:ln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903899"/>
            <a:ext cx="7024687" cy="727074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vs Structures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905000"/>
            <a:ext cx="63341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24815" y="1624965"/>
            <a:ext cx="5899785" cy="4692015"/>
          </a:xfrm>
        </p:spPr>
        <p:txBody>
          <a:bodyPr rtlCol="0">
            <a:normAutofit fontScale="90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Real power of structures is realized when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same structure is used for lists of data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Example: Process employee data in Figure 16.1</a:t>
            </a:r>
            <a:endParaRPr lang="en-US" sz="2400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000" b="1" dirty="0">
                <a:latin typeface="Cambria Math" panose="02040503050406030204" pitchFamily="18" charset="0"/>
              </a:rPr>
              <a:t>Option 1: </a:t>
            </a:r>
            <a:r>
              <a:rPr lang="en-US" sz="2000" dirty="0">
                <a:latin typeface="Cambria Math" panose="02040503050406030204" pitchFamily="18" charset="0"/>
              </a:rPr>
              <a:t>Consider </a:t>
            </a:r>
            <a:r>
              <a:rPr lang="en-US" sz="2000" b="1" dirty="0">
                <a:latin typeface="Cambria Math" panose="02040503050406030204" pitchFamily="18" charset="0"/>
              </a:rPr>
              <a:t>each column </a:t>
            </a:r>
            <a:r>
              <a:rPr lang="en-US" sz="2000" dirty="0">
                <a:latin typeface="Cambria Math" panose="02040503050406030204" pitchFamily="18" charset="0"/>
              </a:rPr>
              <a:t>in </a:t>
            </a:r>
            <a:r>
              <a:rPr lang="en-US" sz="2000" b="1" dirty="0">
                <a:latin typeface="Cambria Math" panose="02040503050406030204" pitchFamily="18" charset="0"/>
              </a:rPr>
              <a:t>Figure 16.1 </a:t>
            </a:r>
            <a:r>
              <a:rPr lang="en-US" sz="2000" dirty="0">
                <a:latin typeface="Cambria Math" panose="02040503050406030204" pitchFamily="18" charset="0"/>
              </a:rPr>
              <a:t>as a separate list, stored in </a:t>
            </a:r>
            <a:r>
              <a:rPr lang="en-US" sz="2000" b="1" dirty="0">
                <a:latin typeface="Cambria Math" panose="02040503050406030204" pitchFamily="18" charset="0"/>
              </a:rPr>
              <a:t>its own array</a:t>
            </a:r>
            <a:endParaRPr lang="en-US" sz="2000" b="1" dirty="0">
              <a:latin typeface="Cambria Math" panose="02040503050406030204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Employee numbers</a:t>
            </a:r>
            <a:r>
              <a:rPr lang="en-US" sz="2000" b="1" dirty="0">
                <a:latin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</a:rPr>
              <a:t>are stored in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array of integers</a:t>
            </a:r>
            <a:endParaRPr 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Names</a:t>
            </a:r>
            <a:r>
              <a:rPr lang="en-US" sz="2000" dirty="0">
                <a:latin typeface="Cambria Math" panose="02040503050406030204" pitchFamily="18" charset="0"/>
              </a:rPr>
              <a:t> are stored in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array of strings/characters </a:t>
            </a:r>
            <a:endParaRPr 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Pay rate</a:t>
            </a:r>
            <a:r>
              <a:rPr lang="en-US" sz="2000" b="1" dirty="0">
                <a:latin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</a:rPr>
              <a:t>is stored in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array of double-precision numbers</a:t>
            </a:r>
            <a:endParaRPr 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</a:rPr>
              <a:t>Correspondence</a:t>
            </a:r>
            <a:r>
              <a:rPr lang="en-US" sz="2000" dirty="0">
                <a:latin typeface="Cambria Math" panose="02040503050406030204" pitchFamily="18" charset="0"/>
              </a:rPr>
              <a:t> between items for individual employee is maintained by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</a:rPr>
              <a:t>storing employee’s data in same array position in each array</a:t>
            </a:r>
            <a:endParaRPr lang="en-US" sz="20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836613"/>
            <a:ext cx="7024687" cy="6492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of Structures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6853" y="3354460"/>
            <a:ext cx="2362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</a:rPr>
              <a:t>empNum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[10];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string 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</a:rPr>
              <a:t>empName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[10];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double 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</a:rPr>
              <a:t>payRate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[10];</a:t>
            </a:r>
            <a:endParaRPr lang="en-MY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7895" name="TextBox 2"/>
          <p:cNvSpPr txBox="1">
            <a:spLocks noChangeArrowheads="1"/>
          </p:cNvSpPr>
          <p:nvPr/>
        </p:nvSpPr>
        <p:spPr bwMode="auto">
          <a:xfrm>
            <a:off x="6629400" y="4750288"/>
            <a:ext cx="205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3 different arrays for Employee information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336858" y="646271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30375"/>
            <a:ext cx="7939405" cy="4532630"/>
          </a:xfrm>
        </p:spPr>
        <p:txBody>
          <a:bodyPr/>
          <a:lstStyle/>
          <a:p>
            <a:pPr algn="just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</a:rPr>
              <a:t>Option 1:  Declare 3 different arrays with 3 data types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empNum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[10] = {32479, 33623, 34145,...};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empName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[10] = {"Abrams, B.", "Bohm, P.", "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Donaldson,S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.", ...};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Font typeface="Symbol" panose="05050102010706020507" pitchFamily="18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 double 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payRate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  <a:cs typeface="Courier New" panose="02070309020205020404" pitchFamily="49" charset="0"/>
              </a:rPr>
              <a:t>[10] = {16.72, 17.54, 15.56, ... };</a:t>
            </a:r>
            <a:endParaRPr lang="en-MY" sz="2000" b="1" dirty="0">
              <a:solidFill>
                <a:srgbClr val="0033CC"/>
              </a:solidFill>
              <a:latin typeface="Cambria Math" panose="02040503050406030204" pitchFamily="18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Cambria Math" panose="02040503050406030204" pitchFamily="18" charset="0"/>
              </a:rPr>
              <a:t>Option 1 is not a good choice</a:t>
            </a:r>
            <a:endParaRPr lang="en-US" altLang="en-US" sz="2400" dirty="0">
              <a:latin typeface="Cambria Math" panose="02040503050406030204" pitchFamily="18" charset="0"/>
            </a:endParaRPr>
          </a:p>
          <a:p>
            <a:pPr lvl="1" eaLnBrk="1" hangingPunct="1">
              <a:defRPr/>
            </a:pPr>
            <a:r>
              <a:rPr lang="en-US" altLang="en-US" sz="2000" dirty="0">
                <a:latin typeface="Cambria Math" panose="02040503050406030204" pitchFamily="18" charset="0"/>
              </a:rPr>
              <a:t>Items related to single employee constitute a natural organization of data into structures</a:t>
            </a:r>
            <a:endParaRPr lang="en-US" altLang="en-US" sz="2000" dirty="0">
              <a:latin typeface="Cambria Math" panose="02040503050406030204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>
              <a:latin typeface="Cambria Math" panose="02040503050406030204" pitchFamily="18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Better option</a:t>
            </a:r>
            <a:r>
              <a:rPr lang="en-US" altLang="en-US" sz="2400" dirty="0">
                <a:latin typeface="Cambria Math" panose="02040503050406030204" pitchFamily="18" charset="0"/>
              </a:rPr>
              <a:t>: use structure shown in </a:t>
            </a:r>
            <a:r>
              <a:rPr lang="en-US" altLang="en-US" sz="2400" b="1" dirty="0">
                <a:latin typeface="Cambria Math" panose="02040503050406030204" pitchFamily="18" charset="0"/>
              </a:rPr>
              <a:t>Figure 16.2</a:t>
            </a:r>
            <a:endParaRPr lang="en-US" altLang="en-US" sz="2400" b="1" dirty="0">
              <a:latin typeface="Cambria Math" panose="02040503050406030204" pitchFamily="18" charset="0"/>
            </a:endParaRP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rgbClr val="FF0000"/>
                </a:solidFill>
                <a:latin typeface="Cambria Math" panose="02040503050406030204" pitchFamily="18" charset="0"/>
              </a:rPr>
              <a:t>Data</a:t>
            </a:r>
            <a:r>
              <a:rPr lang="en-US" altLang="en-US" sz="2000" dirty="0">
                <a:latin typeface="Cambria Math" panose="02040503050406030204" pitchFamily="18" charset="0"/>
              </a:rPr>
              <a:t> can be processed as </a:t>
            </a:r>
            <a:r>
              <a:rPr lang="en-US" alt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single array of ten structures</a:t>
            </a:r>
            <a:endParaRPr lang="en-US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eaLnBrk="1" hangingPunct="1">
              <a:defRPr/>
            </a:pPr>
            <a:r>
              <a:rPr lang="en-US" altLang="en-US" sz="2000" dirty="0">
                <a:latin typeface="Cambria Math" panose="02040503050406030204" pitchFamily="18" charset="0"/>
              </a:rPr>
              <a:t>Maintains </a:t>
            </a:r>
            <a:r>
              <a:rPr lang="en-US" altLang="en-US" sz="2000" dirty="0">
                <a:solidFill>
                  <a:srgbClr val="FF0000"/>
                </a:solidFill>
                <a:latin typeface="Cambria Math" panose="02040503050406030204" pitchFamily="18" charset="0"/>
              </a:rPr>
              <a:t>integrity</a:t>
            </a:r>
            <a:r>
              <a:rPr lang="en-US" altLang="en-US" sz="2000" dirty="0">
                <a:latin typeface="Cambria Math" panose="02040503050406030204" pitchFamily="18" charset="0"/>
              </a:rPr>
              <a:t> of the data organization as a record</a:t>
            </a:r>
            <a:endParaRPr lang="en-US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6974" y="943026"/>
            <a:ext cx="7024687" cy="530224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of Structures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104" y="1063943"/>
            <a:ext cx="7024687" cy="6492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of Structures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19301"/>
            <a:ext cx="7620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71855" y="1865630"/>
            <a:ext cx="7408545" cy="435800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pitchFamily="18" charset="0"/>
              </a:rPr>
              <a:t>Declaring an array of structures: same as declaring an array of any other variable type</a:t>
            </a:r>
            <a:endParaRPr lang="en-US" sz="2800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If data type </a:t>
            </a:r>
            <a:r>
              <a:rPr lang="en-US" sz="2400" dirty="0" err="1">
                <a:latin typeface="Cambria Math" panose="02040503050406030204" pitchFamily="18" charset="0"/>
              </a:rPr>
              <a:t>PayRecord</a:t>
            </a:r>
            <a:r>
              <a:rPr lang="en-US" sz="2400" dirty="0">
                <a:latin typeface="Cambria Math" panose="02040503050406030204" pitchFamily="18" charset="0"/>
              </a:rPr>
              <a:t> is declared as (global):</a:t>
            </a:r>
            <a:endParaRPr lang="en-US" sz="2400" dirty="0"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struct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PayRecord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{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 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idNum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;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 string name;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 double rate;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};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An array of ten such structures can be defined as:</a:t>
            </a:r>
            <a:endParaRPr lang="en-US" sz="2400" dirty="0"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PayRecord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employee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[10];//array &amp; size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195" y="106394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of Structures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847725" y="1830705"/>
            <a:ext cx="7229475" cy="446532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Cambria Math" panose="02040503050406030204" pitchFamily="18" charset="0"/>
              </a:rPr>
              <a:t>Referencing an item </a:t>
            </a:r>
            <a:r>
              <a:rPr lang="en-US" altLang="en-US" sz="2800" dirty="0">
                <a:latin typeface="Cambria Math" panose="02040503050406030204" pitchFamily="18" charset="0"/>
              </a:rPr>
              <a:t>in an array of structures:</a:t>
            </a:r>
            <a:endParaRPr lang="en-US" altLang="en-US" sz="2800" dirty="0"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 b="1" dirty="0">
                <a:solidFill>
                  <a:srgbClr val="1709A3"/>
                </a:solidFill>
                <a:latin typeface="Cambria Math" panose="02040503050406030204" pitchFamily="18" charset="0"/>
              </a:rPr>
              <a:t>employee[0]</a:t>
            </a:r>
            <a:r>
              <a:rPr lang="en-US" altLang="en-US" sz="2400" b="1" dirty="0">
                <a:solidFill>
                  <a:srgbClr val="0033CC"/>
                </a:solidFill>
                <a:latin typeface="Cambria Math" panose="02040503050406030204" pitchFamily="18" charset="0"/>
              </a:rPr>
              <a:t>.rate </a:t>
            </a:r>
            <a:r>
              <a:rPr lang="en-US" altLang="en-US" sz="2400" dirty="0">
                <a:latin typeface="Cambria Math" panose="02040503050406030204" pitchFamily="18" charset="0"/>
              </a:rPr>
              <a:t>refers to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rate member </a:t>
            </a:r>
            <a:r>
              <a:rPr lang="en-US" altLang="en-US" sz="2400" dirty="0">
                <a:latin typeface="Cambria Math" panose="02040503050406030204" pitchFamily="18" charset="0"/>
              </a:rPr>
              <a:t>of the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first employee structure </a:t>
            </a:r>
            <a:r>
              <a:rPr lang="en-US" altLang="en-US" sz="2400" dirty="0">
                <a:latin typeface="Cambria Math" panose="02040503050406030204" pitchFamily="18" charset="0"/>
              </a:rPr>
              <a:t>in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employee array</a:t>
            </a:r>
            <a:endParaRPr lang="en-US" altLang="en-US" sz="24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</a:rPr>
              <a:t>Including structures as elements of array makes it possible to process list of structures using standard array programming techniques</a:t>
            </a:r>
            <a:endParaRPr lang="en-US" altLang="en-US" sz="2800" dirty="0">
              <a:latin typeface="Cambria Math" panose="02040503050406030204" pitchFamily="18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</a:rPr>
              <a:t>The following program displays first five employee records illustrated in Figure 16.2</a:t>
            </a:r>
            <a:endParaRPr lang="en-US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of Structures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9815" y="1078865"/>
            <a:ext cx="7024370" cy="59309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of Structures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6425"/>
            <a:ext cx="791972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2362200" y="2819400"/>
            <a:ext cx="152400" cy="762000"/>
          </a:xfrm>
          <a:prstGeom prst="rightBrace">
            <a:avLst/>
          </a:prstGeom>
          <a:noFill/>
          <a:ln w="190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971800"/>
            <a:ext cx="306686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the structure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PayRecord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datatype per column</a:t>
            </a:r>
            <a:endParaRPr lang="en-US" sz="12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239000" y="4343400"/>
            <a:ext cx="152400" cy="762000"/>
          </a:xfrm>
          <a:prstGeom prst="rightBrace">
            <a:avLst/>
          </a:prstGeom>
          <a:noFill/>
          <a:ln w="190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5063" y="4343400"/>
            <a:ext cx="1125537" cy="769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array structure with values</a:t>
            </a:r>
            <a:endParaRPr lang="en-US" sz="11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2124710" y="3376930"/>
            <a:ext cx="186690" cy="2410460"/>
          </a:xfrm>
          <a:prstGeom prst="rightBrace">
            <a:avLst/>
          </a:prstGeom>
          <a:noFill/>
          <a:ln w="28575">
            <a:solidFill>
              <a:srgbClr val="0033CC"/>
            </a:solidFill>
          </a:ln>
          <a:scene3d>
            <a:camera prst="orthographicFront">
              <a:rot lat="0" lon="27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4675188"/>
            <a:ext cx="1843088" cy="430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an array of structure of size 5</a:t>
            </a:r>
            <a:endParaRPr lang="en-US" sz="11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71855" y="1954530"/>
            <a:ext cx="7408545" cy="4565650"/>
          </a:xfrm>
        </p:spPr>
        <p:txBody>
          <a:bodyPr rtlCol="0">
            <a:normAutofit fontScale="8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Structure members can be passed to a function in the same manner as a scalar variable</a:t>
            </a:r>
            <a:endParaRPr lang="en-US" dirty="0"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Example: Given the structure definition:</a:t>
            </a:r>
            <a:endParaRPr lang="en-US" dirty="0">
              <a:latin typeface="Cambria Math" panose="02040503050406030204" pitchFamily="18" charset="0"/>
            </a:endParaRPr>
          </a:p>
          <a:p>
            <a:pPr lvl="3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struct</a:t>
            </a:r>
            <a:endParaRPr lang="en-US" sz="24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{</a:t>
            </a:r>
            <a:endParaRPr lang="en-US" sz="24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idNum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  double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payRate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  double hours;</a:t>
            </a:r>
            <a:endParaRPr lang="en-US" sz="24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}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emp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   </a:t>
            </a:r>
            <a:r>
              <a:rPr lang="en-US" dirty="0">
                <a:latin typeface="Cambria Math" panose="02040503050406030204" pitchFamily="18" charset="0"/>
              </a:rPr>
              <a:t>the statement</a:t>
            </a:r>
            <a:r>
              <a:rPr lang="en-US" dirty="0"/>
              <a:t>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</a:rPr>
              <a:t>display(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</a:rPr>
              <a:t>emp.idNum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</a:rPr>
              <a:t>passes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a copy</a:t>
            </a:r>
            <a:r>
              <a:rPr lang="en-US" dirty="0">
                <a:latin typeface="Cambria Math" panose="02040503050406030204" pitchFamily="18" charset="0"/>
              </a:rPr>
              <a:t> of the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structure member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</a:rPr>
              <a:t>emp.idNum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to a function named</a:t>
            </a:r>
            <a:r>
              <a:rPr lang="en-US" dirty="0"/>
              <a:t>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</a:rPr>
              <a:t>display()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63" y="881063"/>
            <a:ext cx="7632700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Structures as Function Arguments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897890" y="1951990"/>
            <a:ext cx="7348220" cy="3822700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chapter, you will learn about: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sym typeface="+mn-ea"/>
              </a:rPr>
              <a:t>Single Structures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sym typeface="+mn-ea"/>
              </a:rPr>
              <a:t>Arrays of Structures</a:t>
            </a:r>
            <a:r>
              <a:rPr lang="en-US" altLang="en-US" dirty="0">
                <a:sym typeface="+mn-ea"/>
              </a:rPr>
              <a:t>	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sym typeface="+mn-ea"/>
              </a:rPr>
              <a:t>Structures as Function Arguments	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66800"/>
            <a:ext cx="7024687" cy="7223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045970"/>
            <a:ext cx="7686675" cy="3762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Passing</a:t>
            </a:r>
            <a:r>
              <a:rPr lang="en-US" altLang="en-US" sz="2800" dirty="0">
                <a:latin typeface="Cambria Math" panose="02040503050406030204" pitchFamily="18" charset="0"/>
              </a:rPr>
              <a:t> complete copies of all members of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structure</a:t>
            </a:r>
            <a:r>
              <a:rPr lang="en-US" altLang="en-US" sz="2800" dirty="0">
                <a:latin typeface="Cambria Math" panose="020405030504060302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to</a:t>
            </a:r>
            <a:r>
              <a:rPr lang="en-US" altLang="en-US" sz="2800" dirty="0">
                <a:latin typeface="Cambria Math" panose="02040503050406030204" pitchFamily="18" charset="0"/>
              </a:rPr>
              <a:t> a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function</a:t>
            </a:r>
            <a:endParaRPr lang="en-US" altLang="en-US" sz="28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Include name of structure as argument</a:t>
            </a:r>
            <a:endParaRPr lang="en-US" altLang="en-US" sz="24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eaLnBrk="1" hangingPunct="1">
              <a:defRPr/>
            </a:pPr>
            <a:endParaRPr lang="en-US" altLang="en-US" sz="24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Cambria Math" panose="02040503050406030204" pitchFamily="18" charset="0"/>
              </a:rPr>
              <a:t>Example: The </a:t>
            </a:r>
            <a:r>
              <a:rPr lang="en-US" altLang="en-US" sz="2800" u="sng" dirty="0">
                <a:latin typeface="Cambria Math" panose="02040503050406030204" pitchFamily="18" charset="0"/>
              </a:rPr>
              <a:t>function call </a:t>
            </a:r>
            <a:r>
              <a:rPr lang="en-US" altLang="en-US" sz="2800" b="1" dirty="0" err="1">
                <a:solidFill>
                  <a:srgbClr val="1709A3"/>
                </a:solidFill>
                <a:latin typeface="Courier New" panose="02070309020205020404" pitchFamily="49" charset="0"/>
              </a:rPr>
              <a:t>calcNet</a:t>
            </a:r>
            <a:r>
              <a:rPr lang="en-US" altLang="en-US" sz="2800" b="1" dirty="0">
                <a:solidFill>
                  <a:srgbClr val="1709A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1709A3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sz="2800" dirty="0">
                <a:solidFill>
                  <a:srgbClr val="1709A3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800" dirty="0">
                <a:latin typeface="Cambria Math" panose="02040503050406030204" pitchFamily="18" charset="0"/>
              </a:rPr>
              <a:t>; passes a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copy of </a:t>
            </a:r>
            <a:r>
              <a:rPr lang="en-US" altLang="en-US" sz="2800" dirty="0">
                <a:latin typeface="Cambria Math" panose="02040503050406030204" pitchFamily="18" charset="0"/>
              </a:rPr>
              <a:t>the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complete </a:t>
            </a:r>
            <a:r>
              <a:rPr lang="en-US" altLang="en-US" sz="2800" b="1" dirty="0" err="1">
                <a:solidFill>
                  <a:srgbClr val="1709A3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 </a:t>
            </a:r>
            <a:r>
              <a:rPr lang="en-US" altLang="en-US" sz="2800" dirty="0">
                <a:latin typeface="Cambria Math" panose="02040503050406030204" pitchFamily="18" charset="0"/>
              </a:rPr>
              <a:t>structure to function </a:t>
            </a:r>
            <a:r>
              <a:rPr lang="en-US" altLang="en-US" sz="2800" b="1" dirty="0" err="1">
                <a:solidFill>
                  <a:srgbClr val="1709A3"/>
                </a:solidFill>
                <a:latin typeface="Courier New" panose="02070309020205020404" pitchFamily="49" charset="0"/>
              </a:rPr>
              <a:t>calcNet</a:t>
            </a:r>
            <a:r>
              <a:rPr lang="en-US" altLang="en-US" sz="2800" b="1" dirty="0">
                <a:solidFill>
                  <a:srgbClr val="1709A3"/>
                </a:solidFill>
                <a:latin typeface="Courier New" panose="02070309020205020404" pitchFamily="49" charset="0"/>
              </a:rPr>
              <a:t>()</a:t>
            </a:r>
            <a:endParaRPr lang="en-US" altLang="en-US" sz="2800" b="1" dirty="0">
              <a:solidFill>
                <a:srgbClr val="1709A3"/>
              </a:solidFill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en-US" sz="2400" dirty="0">
                <a:latin typeface="Cambria Math" panose="02040503050406030204" pitchFamily="18" charset="0"/>
              </a:rPr>
              <a:t>A declaration must be made to receive structure</a:t>
            </a:r>
            <a:endParaRPr lang="en-US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064260"/>
            <a:ext cx="7964170" cy="6826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Structures as Function Arguments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685800" y="4876800"/>
            <a:ext cx="1905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5800" y="2743200"/>
            <a:ext cx="0" cy="2133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5800" y="27432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33400" y="1066800"/>
            <a:ext cx="8077200" cy="5441950"/>
            <a:chOff x="840" y="1320"/>
            <a:chExt cx="12720" cy="8570"/>
          </a:xfrm>
        </p:grpSpPr>
        <p:pic>
          <p:nvPicPr>
            <p:cNvPr id="46084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" y="1320"/>
              <a:ext cx="12720" cy="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9" name="TextBox 1"/>
            <p:cNvSpPr txBox="1">
              <a:spLocks noChangeArrowheads="1"/>
            </p:cNvSpPr>
            <p:nvPr/>
          </p:nvSpPr>
          <p:spPr bwMode="auto">
            <a:xfrm>
              <a:off x="5160" y="1510"/>
              <a:ext cx="582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(Passing structures as arguments)</a:t>
              </a:r>
              <a:endParaRPr lang="en-MY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>
              <a:off x="4200" y="4320"/>
              <a:ext cx="240" cy="108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MY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920" y="4800"/>
              <a:ext cx="51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0080" y="4800"/>
              <a:ext cx="0" cy="3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43" y="7800"/>
              <a:ext cx="2737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94" name="TextBox 9"/>
            <p:cNvSpPr txBox="1">
              <a:spLocks noChangeArrowheads="1"/>
            </p:cNvSpPr>
            <p:nvPr/>
          </p:nvSpPr>
          <p:spPr bwMode="auto">
            <a:xfrm>
              <a:off x="3480" y="6700"/>
              <a:ext cx="1138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idnum</a:t>
              </a:r>
              <a:endParaRPr lang="en-MY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365" y="7185"/>
              <a:ext cx="0" cy="30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96" name="TextBox 22"/>
            <p:cNvSpPr txBox="1">
              <a:spLocks noChangeArrowheads="1"/>
            </p:cNvSpPr>
            <p:nvPr/>
          </p:nvSpPr>
          <p:spPr bwMode="auto">
            <a:xfrm>
              <a:off x="4560" y="6715"/>
              <a:ext cx="147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payRate</a:t>
              </a:r>
              <a:endParaRPr lang="en-MY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297" y="7200"/>
              <a:ext cx="0" cy="30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98" name="TextBox 24"/>
            <p:cNvSpPr txBox="1">
              <a:spLocks noChangeArrowheads="1"/>
            </p:cNvSpPr>
            <p:nvPr/>
          </p:nvSpPr>
          <p:spPr bwMode="auto">
            <a:xfrm>
              <a:off x="6000" y="6713"/>
              <a:ext cx="1138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hours</a:t>
              </a:r>
              <a:endParaRPr lang="en-MY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6480" y="7175"/>
              <a:ext cx="0" cy="30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480" y="7920"/>
              <a:ext cx="1018" cy="755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/>
            <p:cNvSpPr/>
            <p:nvPr/>
          </p:nvSpPr>
          <p:spPr>
            <a:xfrm rot="5400000">
              <a:off x="1933" y="8722"/>
              <a:ext cx="240" cy="1035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MY"/>
            </a:p>
          </p:txBody>
        </p:sp>
        <p:sp>
          <p:nvSpPr>
            <p:cNvPr id="23" name="TextBox 1"/>
            <p:cNvSpPr txBox="1">
              <a:spLocks noChangeArrowheads="1"/>
            </p:cNvSpPr>
            <p:nvPr/>
          </p:nvSpPr>
          <p:spPr bwMode="auto">
            <a:xfrm>
              <a:off x="840" y="9455"/>
              <a:ext cx="448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200" b="1" dirty="0">
                  <a:solidFill>
                    <a:srgbClr val="1709A3"/>
                  </a:solidFill>
                </a:rPr>
                <a:t>return value from function </a:t>
              </a:r>
              <a:r>
                <a:rPr lang="en-US" altLang="en-US" sz="1200" b="1" dirty="0" err="1">
                  <a:solidFill>
                    <a:srgbClr val="1709A3"/>
                  </a:solidFill>
                </a:rPr>
                <a:t>calcNet</a:t>
              </a:r>
              <a:r>
                <a:rPr lang="en-US" altLang="en-US" sz="1200" b="1" dirty="0">
                  <a:solidFill>
                    <a:srgbClr val="1709A3"/>
                  </a:solidFill>
                </a:rPr>
                <a:t>()</a:t>
              </a:r>
              <a:endParaRPr lang="en-US" altLang="en-US" sz="1200" b="1" dirty="0">
                <a:solidFill>
                  <a:srgbClr val="1709A3"/>
                </a:solidFill>
              </a:endParaRPr>
            </a:p>
          </p:txBody>
        </p:sp>
      </p:grpSp>
      <p:sp>
        <p:nvSpPr>
          <p:cNvPr id="2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785" y="5562600"/>
            <a:ext cx="475615" cy="24257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6085" y="1064260"/>
            <a:ext cx="8238490" cy="8921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Structures as Function Arguments (cont'd.)</a:t>
            </a:r>
            <a:endParaRPr lang="en-US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9526" y="2199005"/>
            <a:ext cx="7818674" cy="3820826"/>
            <a:chOff x="1007" y="3385"/>
            <a:chExt cx="12313" cy="5735"/>
          </a:xfrm>
        </p:grpSpPr>
        <p:pic>
          <p:nvPicPr>
            <p:cNvPr id="47109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" y="3385"/>
              <a:ext cx="12313" cy="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5400" y="7320"/>
              <a:ext cx="0" cy="355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12" name="TextBox 5"/>
            <p:cNvSpPr txBox="1">
              <a:spLocks noChangeArrowheads="1"/>
            </p:cNvSpPr>
            <p:nvPr/>
          </p:nvSpPr>
          <p:spPr bwMode="auto">
            <a:xfrm>
              <a:off x="4535" y="6730"/>
              <a:ext cx="737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 = emp // assign emp from main to temp</a:t>
              </a:r>
              <a:endParaRPr lang="en-MY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Footer Placeholder 3"/>
          <p:cNvSpPr txBox="1"/>
          <p:nvPr/>
        </p:nvSpPr>
        <p:spPr bwMode="auto">
          <a:xfrm>
            <a:off x="5162233" y="6528118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1043305" y="2324100"/>
            <a:ext cx="7047865" cy="377698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</a:rPr>
              <a:t>Example: Program 16.4 declares a global data type for Employee structure</a:t>
            </a:r>
            <a:endParaRPr lang="en-US" altLang="en-US" sz="2800" dirty="0">
              <a:latin typeface="Cambria Math" panose="02040503050406030204" pitchFamily="18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</a:rPr>
              <a:t>This type is then used by both main() and </a:t>
            </a:r>
            <a:r>
              <a:rPr lang="en-US" altLang="en-US" sz="2800" dirty="0" err="1">
                <a:latin typeface="Cambria Math" panose="02040503050406030204" pitchFamily="18" charset="0"/>
              </a:rPr>
              <a:t>calcNet</a:t>
            </a:r>
            <a:r>
              <a:rPr lang="en-US" altLang="en-US" sz="2800" dirty="0">
                <a:latin typeface="Cambria Math" panose="02040503050406030204" pitchFamily="18" charset="0"/>
              </a:rPr>
              <a:t>() functions to define specific structures with names </a:t>
            </a:r>
            <a:r>
              <a:rPr lang="en-US" altLang="en-US" sz="2800" dirty="0" err="1">
                <a:latin typeface="Cambria Math" panose="02040503050406030204" pitchFamily="18" charset="0"/>
              </a:rPr>
              <a:t>emp</a:t>
            </a:r>
            <a:r>
              <a:rPr lang="en-US" altLang="en-US" sz="2800" dirty="0">
                <a:latin typeface="Cambria Math" panose="02040503050406030204" pitchFamily="18" charset="0"/>
              </a:rPr>
              <a:t> and temp</a:t>
            </a:r>
            <a:endParaRPr lang="en-US" altLang="en-US" sz="2800" dirty="0">
              <a:latin typeface="Cambria Math" panose="02040503050406030204" pitchFamily="18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</a:rPr>
              <a:t>Output from Program 16.4 :</a:t>
            </a:r>
            <a:endParaRPr lang="en-US" altLang="en-US" sz="2800" dirty="0">
              <a:latin typeface="Cambria Math" panose="02040503050406030204" pitchFamily="18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solidFill>
                <a:srgbClr val="1709A3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solidFill>
                  <a:srgbClr val="1709A3"/>
                </a:solidFill>
                <a:latin typeface="Courier New" panose="02070309020205020404" pitchFamily="49" charset="0"/>
              </a:rPr>
              <a:t>The net pay for employee 6782 is $361.66</a:t>
            </a:r>
            <a:endParaRPr lang="en-US" altLang="en-US" sz="2000" b="1" dirty="0">
              <a:solidFill>
                <a:srgbClr val="1709A3"/>
              </a:solidFill>
              <a:latin typeface="Courier New" panose="02070309020205020404" pitchFamily="49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370" y="1015365"/>
            <a:ext cx="7612380" cy="83248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Structures as Function Arguments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26110" y="2048510"/>
            <a:ext cx="7718425" cy="4366260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pitchFamily="18" charset="0"/>
              </a:rPr>
              <a:t>In Program 16.4, both </a:t>
            </a:r>
            <a:r>
              <a:rPr lang="en-US" sz="2400" dirty="0">
                <a:solidFill>
                  <a:srgbClr val="1709A3"/>
                </a:solidFill>
                <a:latin typeface="Courier New" panose="02070309020205020404" pitchFamily="49" charset="0"/>
              </a:rPr>
              <a:t>main()</a:t>
            </a:r>
            <a:r>
              <a:rPr lang="en-US" sz="2800" dirty="0">
                <a:latin typeface="Cambria Math" panose="02040503050406030204" pitchFamily="18" charset="0"/>
              </a:rPr>
              <a:t> and </a:t>
            </a:r>
            <a:r>
              <a:rPr lang="en-US" sz="2400" dirty="0" err="1">
                <a:solidFill>
                  <a:srgbClr val="1709A3"/>
                </a:solidFill>
                <a:latin typeface="Courier New" panose="02070309020205020404" pitchFamily="49" charset="0"/>
              </a:rPr>
              <a:t>calcNet</a:t>
            </a:r>
            <a:r>
              <a:rPr lang="en-US" sz="2400" dirty="0">
                <a:solidFill>
                  <a:srgbClr val="1709A3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</a:rPr>
              <a:t>use the </a:t>
            </a:r>
            <a:r>
              <a:rPr lang="en-US" sz="2800" dirty="0">
                <a:solidFill>
                  <a:srgbClr val="1709A3"/>
                </a:solidFill>
                <a:latin typeface="Cambria Math" panose="02040503050406030204" pitchFamily="18" charset="0"/>
              </a:rPr>
              <a:t>Employee </a:t>
            </a:r>
            <a:r>
              <a:rPr lang="en-US" sz="2800" dirty="0">
                <a:latin typeface="Cambria Math" panose="02040503050406030204" pitchFamily="18" charset="0"/>
              </a:rPr>
              <a:t>data type</a:t>
            </a:r>
            <a:endParaRPr lang="en-US" sz="2800" dirty="0"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pitchFamily="18" charset="0"/>
              </a:rPr>
              <a:t>The variables defined in </a:t>
            </a:r>
            <a:r>
              <a:rPr lang="en-US" sz="2800" dirty="0">
                <a:solidFill>
                  <a:srgbClr val="1709A3"/>
                </a:solidFill>
                <a:latin typeface="Courier New" panose="02070309020205020404" pitchFamily="49" charset="0"/>
                <a:sym typeface="+mn-ea"/>
              </a:rPr>
              <a:t>main()</a:t>
            </a:r>
            <a:r>
              <a:rPr lang="en-US" sz="2800" dirty="0">
                <a:latin typeface="Cambria Math" panose="02040503050406030204" pitchFamily="18" charset="0"/>
              </a:rPr>
              <a:t> and </a:t>
            </a:r>
            <a:r>
              <a:rPr lang="en-US" sz="2400" dirty="0" err="1">
                <a:solidFill>
                  <a:srgbClr val="1709A3"/>
                </a:solidFill>
                <a:latin typeface="Courier New" panose="02070309020205020404" pitchFamily="49" charset="0"/>
                <a:sym typeface="+mn-ea"/>
              </a:rPr>
              <a:t>calcNet</a:t>
            </a:r>
            <a:r>
              <a:rPr lang="en-US" sz="2400" dirty="0">
                <a:solidFill>
                  <a:srgbClr val="1709A3"/>
                </a:solidFill>
                <a:latin typeface="Courier New" panose="02070309020205020404" pitchFamily="49" charset="0"/>
                <a:sym typeface="+mn-ea"/>
              </a:rPr>
              <a:t>()</a:t>
            </a:r>
            <a:r>
              <a:rPr lang="en-US" sz="2800" dirty="0">
                <a:latin typeface="Cambria Math" panose="02040503050406030204" pitchFamily="18" charset="0"/>
              </a:rPr>
              <a:t>are different structures</a:t>
            </a:r>
            <a:endParaRPr lang="en-US" sz="2800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Changes to local temp variable in </a:t>
            </a:r>
            <a:r>
              <a:rPr lang="en-US" sz="2400" dirty="0" err="1">
                <a:solidFill>
                  <a:srgbClr val="1709A3"/>
                </a:solidFill>
                <a:latin typeface="Courier New" panose="02070309020205020404" pitchFamily="49" charset="0"/>
                <a:sym typeface="+mn-ea"/>
              </a:rPr>
              <a:t>calcNet</a:t>
            </a:r>
            <a:r>
              <a:rPr lang="en-US" sz="2400" dirty="0">
                <a:solidFill>
                  <a:srgbClr val="1709A3"/>
                </a:solidFill>
                <a:latin typeface="Courier New" panose="02070309020205020404" pitchFamily="49" charset="0"/>
                <a:sym typeface="+mn-ea"/>
              </a:rPr>
              <a:t>()</a:t>
            </a:r>
            <a:r>
              <a:rPr lang="en-US" sz="2400" dirty="0">
                <a:latin typeface="Cambria Math" panose="02040503050406030204" pitchFamily="18" charset="0"/>
              </a:rPr>
              <a:t> are not reflected in </a:t>
            </a:r>
            <a:r>
              <a:rPr lang="en-US" sz="2400" dirty="0" err="1">
                <a:latin typeface="Cambria Math" panose="02040503050406030204" pitchFamily="18" charset="0"/>
              </a:rPr>
              <a:t>emp</a:t>
            </a:r>
            <a:r>
              <a:rPr lang="en-US" sz="2400" dirty="0">
                <a:latin typeface="Cambria Math" panose="02040503050406030204" pitchFamily="18" charset="0"/>
              </a:rPr>
              <a:t> variable of </a:t>
            </a:r>
            <a:r>
              <a:rPr lang="en-US" sz="2400" dirty="0">
                <a:solidFill>
                  <a:srgbClr val="1709A3"/>
                </a:solidFill>
                <a:latin typeface="Courier New" panose="02070309020205020404" pitchFamily="49" charset="0"/>
                <a:sym typeface="+mn-ea"/>
              </a:rPr>
              <a:t>main()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pitchFamily="18" charset="0"/>
              </a:rPr>
              <a:t>Same structure variable name could have been used in both functions with no ambiguity</a:t>
            </a:r>
            <a:endParaRPr lang="en-US" sz="2800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Both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structure variables</a:t>
            </a:r>
            <a:r>
              <a:rPr lang="en-US" sz="2400" dirty="0">
                <a:latin typeface="Cambria Math" panose="02040503050406030204" pitchFamily="18" charset="0"/>
              </a:rPr>
              <a:t> are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local to their respective functions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045" y="1158875"/>
            <a:ext cx="8286750" cy="72580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Structures as Function Arguments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26440" y="1902460"/>
            <a:ext cx="7960360" cy="422529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ambria Math" panose="02040503050406030204" pitchFamily="18" charset="0"/>
              </a:rPr>
              <a:t>Structure</a:t>
            </a:r>
            <a:r>
              <a:rPr lang="en-US" altLang="en-US">
                <a:latin typeface="Cambria Math" panose="02040503050406030204" pitchFamily="18" charset="0"/>
              </a:rPr>
              <a:t>: data structure that stores different types of data under single name</a:t>
            </a:r>
            <a:endParaRPr lang="en-US" altLang="en-US"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en-US">
                <a:latin typeface="Cambria Math" panose="02040503050406030204" pitchFamily="18" charset="0"/>
              </a:rPr>
              <a:t>A structure is a class that has </a:t>
            </a:r>
            <a:r>
              <a:rPr lang="en-US" altLang="en-US">
                <a:solidFill>
                  <a:srgbClr val="FF0000"/>
                </a:solidFill>
                <a:latin typeface="Cambria Math" panose="02040503050406030204" pitchFamily="18" charset="0"/>
              </a:rPr>
              <a:t>no methods</a:t>
            </a:r>
            <a:endParaRPr lang="en-US" altLang="en-US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en-US">
                <a:latin typeface="Cambria Math" panose="02040503050406030204" pitchFamily="18" charset="0"/>
              </a:rPr>
              <a:t>All </a:t>
            </a:r>
            <a:r>
              <a:rPr lang="en-US" altLang="en-US">
                <a:solidFill>
                  <a:srgbClr val="FF0000"/>
                </a:solidFill>
                <a:latin typeface="Cambria Math" panose="02040503050406030204" pitchFamily="18" charset="0"/>
              </a:rPr>
              <a:t>variables</a:t>
            </a:r>
            <a:r>
              <a:rPr lang="en-US" altLang="en-US">
                <a:latin typeface="Cambria Math" panose="02040503050406030204" pitchFamily="18" charset="0"/>
              </a:rPr>
              <a:t> of class are </a:t>
            </a:r>
            <a:r>
              <a:rPr lang="en-US" altLang="en-US">
                <a:solidFill>
                  <a:srgbClr val="FF0000"/>
                </a:solidFill>
                <a:latin typeface="Cambria Math" panose="02040503050406030204" pitchFamily="18" charset="0"/>
              </a:rPr>
              <a:t>public</a:t>
            </a:r>
            <a:r>
              <a:rPr lang="en-US" altLang="en-US">
                <a:latin typeface="Cambria Math" panose="02040503050406030204" pitchFamily="18" charset="0"/>
              </a:rPr>
              <a:t> (default)</a:t>
            </a:r>
            <a:endParaRPr lang="en-US" altLang="en-US">
              <a:latin typeface="Cambria Math" panose="02040503050406030204" pitchFamily="18" charset="0"/>
            </a:endParaRPr>
          </a:p>
          <a:p>
            <a:pPr eaLnBrk="1" hangingPunct="1"/>
            <a:r>
              <a:rPr lang="en-US" altLang="en-US">
                <a:latin typeface="Cambria Math" panose="02040503050406030204" pitchFamily="18" charset="0"/>
              </a:rPr>
              <a:t>Creating and using a structure requires </a:t>
            </a:r>
            <a:r>
              <a:rPr lang="en-US" altLang="en-US">
                <a:solidFill>
                  <a:srgbClr val="FF0000"/>
                </a:solidFill>
                <a:latin typeface="Cambria Math" panose="02040503050406030204" pitchFamily="18" charset="0"/>
              </a:rPr>
              <a:t>two steps</a:t>
            </a:r>
            <a:r>
              <a:rPr lang="en-US" altLang="en-US">
                <a:latin typeface="Cambria Math" panose="02040503050406030204" pitchFamily="18" charset="0"/>
              </a:rPr>
              <a:t>:</a:t>
            </a:r>
            <a:endParaRPr lang="en-US" altLang="en-US"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latin typeface="Cambria Math" panose="02040503050406030204" pitchFamily="18" charset="0"/>
              </a:rPr>
              <a:t>Declaration</a:t>
            </a:r>
            <a:endParaRPr lang="en-US" altLang="en-US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latin typeface="Cambria Math" panose="02040503050406030204" pitchFamily="18" charset="0"/>
              </a:rPr>
              <a:t>Assigning values</a:t>
            </a:r>
            <a:endParaRPr lang="en-US" altLang="en-US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830" y="987425"/>
            <a:ext cx="7024370" cy="68453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Structures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2514600"/>
            <a:ext cx="7408862" cy="3611563"/>
          </a:xfrm>
        </p:spPr>
        <p:txBody>
          <a:bodyPr rtlCol="0">
            <a:normAutofit fontScale="625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Structure </a:t>
            </a:r>
            <a:r>
              <a:rPr lang="en-US" dirty="0">
                <a:solidFill>
                  <a:srgbClr val="FF0000"/>
                </a:solidFill>
              </a:rPr>
              <a:t>declaration (local declaration)</a:t>
            </a:r>
            <a:r>
              <a:rPr lang="en-US" dirty="0"/>
              <a:t>: list the </a:t>
            </a:r>
            <a:r>
              <a:rPr lang="en-US" dirty="0">
                <a:solidFill>
                  <a:srgbClr val="FF0000"/>
                </a:solidFill>
              </a:rPr>
              <a:t>data types</a:t>
            </a:r>
            <a:r>
              <a:rPr lang="en-US" dirty="0"/>
              <a:t>, data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arrangements</a:t>
            </a:r>
            <a:r>
              <a:rPr lang="en-US" dirty="0"/>
              <a:t> of data items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lang="en-US" dirty="0">
                <a:solidFill>
                  <a:srgbClr val="FF0000"/>
                </a:solidFill>
              </a:rPr>
              <a:t> structure </a:t>
            </a:r>
            <a:r>
              <a:rPr lang="en-US" dirty="0"/>
              <a:t>consists of three data items or fields called </a:t>
            </a:r>
            <a:r>
              <a:rPr lang="en-US" b="1" u="sng" dirty="0"/>
              <a:t>structure members</a:t>
            </a:r>
            <a:endParaRPr lang="en-US" b="1" u="sng" dirty="0"/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struct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month;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day;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year;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}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birth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;      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</a:rPr>
              <a:t>name of structure</a:t>
            </a:r>
            <a:endParaRPr lang="en-US" sz="2000" b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677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052513" y="1215073"/>
            <a:ext cx="7024687" cy="6842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Structures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846705" y="5410200"/>
            <a:ext cx="734695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28988" y="4646613"/>
            <a:ext cx="3190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98825" y="4951413"/>
            <a:ext cx="319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325813" y="5246688"/>
            <a:ext cx="3190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09988" y="4448175"/>
            <a:ext cx="995362" cy="277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</a:rPr>
              <a:t>1st member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4113" y="4792663"/>
            <a:ext cx="1044575" cy="276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</a:rPr>
              <a:t>2nd member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3163" y="5133975"/>
            <a:ext cx="1012825" cy="276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</a:rPr>
              <a:t>3rd member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1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5650"/>
            <a:ext cx="8229600" cy="4102100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mbria Math" panose="02040503050406030204" pitchFamily="18" charset="0"/>
              </a:rPr>
              <a:t>Populating the structure</a:t>
            </a:r>
            <a:r>
              <a:rPr lang="en-US" dirty="0">
                <a:latin typeface="Cambria Math" panose="02040503050406030204" pitchFamily="18" charset="0"/>
              </a:rPr>
              <a:t>: </a:t>
            </a:r>
            <a:r>
              <a:rPr lang="en-US" u="sng" dirty="0">
                <a:latin typeface="Cambria Math" panose="02040503050406030204" pitchFamily="18" charset="0"/>
              </a:rPr>
              <a:t>assigning data values</a:t>
            </a:r>
            <a:r>
              <a:rPr lang="en-US" dirty="0">
                <a:latin typeface="Cambria Math" panose="02040503050406030204" pitchFamily="18" charset="0"/>
              </a:rPr>
              <a:t> to data items of a structure</a:t>
            </a:r>
            <a:endParaRPr lang="en-US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Data structure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members</a:t>
            </a:r>
            <a:r>
              <a:rPr lang="en-US" dirty="0">
                <a:latin typeface="Cambria Math" panose="02040503050406030204" pitchFamily="18" charset="0"/>
              </a:rPr>
              <a:t> are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access</a:t>
            </a:r>
            <a:r>
              <a:rPr lang="en-US" dirty="0">
                <a:latin typeface="Cambria Math" panose="02040503050406030204" pitchFamily="18" charset="0"/>
              </a:rPr>
              <a:t>ed by giving the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structure name </a:t>
            </a:r>
            <a:r>
              <a:rPr lang="en-US" dirty="0">
                <a:latin typeface="Cambria Math" panose="02040503050406030204" pitchFamily="18" charset="0"/>
              </a:rPr>
              <a:t>and individual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data item name separated by the dot (‘.’)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1709A3"/>
                </a:solidFill>
                <a:latin typeface="Cambria Math" panose="02040503050406030204" pitchFamily="18" charset="0"/>
              </a:rPr>
              <a:t>Dot</a:t>
            </a:r>
            <a:r>
              <a:rPr lang="en-US" dirty="0">
                <a:solidFill>
                  <a:srgbClr val="1709A3"/>
                </a:solidFill>
                <a:latin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is called </a:t>
            </a:r>
            <a:r>
              <a:rPr lang="en-US" b="1" dirty="0">
                <a:solidFill>
                  <a:srgbClr val="1709A3"/>
                </a:solidFill>
                <a:latin typeface="Cambria Math" panose="02040503050406030204" pitchFamily="18" charset="0"/>
              </a:rPr>
              <a:t>member access operator </a:t>
            </a:r>
            <a:r>
              <a:rPr lang="en-US" dirty="0">
                <a:solidFill>
                  <a:srgbClr val="1709A3"/>
                </a:solidFill>
                <a:latin typeface="Cambria Math" panose="02040503050406030204" pitchFamily="18" charset="0"/>
              </a:rPr>
              <a:t>(</a:t>
            </a:r>
            <a:r>
              <a:rPr lang="en-US" b="1" dirty="0">
                <a:solidFill>
                  <a:srgbClr val="1709A3"/>
                </a:solidFill>
                <a:latin typeface="Cambria Math" panose="02040503050406030204" pitchFamily="18" charset="0"/>
              </a:rPr>
              <a:t>dot operator</a:t>
            </a:r>
            <a:r>
              <a:rPr lang="en-US" dirty="0">
                <a:solidFill>
                  <a:srgbClr val="1709A3"/>
                </a:solidFill>
                <a:latin typeface="Cambria Math" panose="02040503050406030204" pitchFamily="18" charset="0"/>
              </a:rPr>
              <a:t>)</a:t>
            </a:r>
            <a:endParaRPr lang="en-US" dirty="0">
              <a:solidFill>
                <a:srgbClr val="1709A3"/>
              </a:solidFill>
              <a:latin typeface="Cambria Math" panose="02040503050406030204" pitchFamily="18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rgbClr val="1709A3"/>
              </a:solidFill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Example: </a:t>
            </a:r>
            <a:r>
              <a:rPr lang="en-US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birth.month</a:t>
            </a:r>
            <a:r>
              <a:rPr lang="en-US" dirty="0">
                <a:latin typeface="Cambria Math" panose="02040503050406030204" pitchFamily="18" charset="0"/>
              </a:rPr>
              <a:t> refers to the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first member of birth structure</a:t>
            </a:r>
            <a:r>
              <a:rPr lang="en-US" dirty="0">
                <a:latin typeface="Cambria Math" panose="02040503050406030204" pitchFamily="18" charset="0"/>
              </a:rPr>
              <a:t> </a:t>
            </a:r>
            <a:endParaRPr lang="en-US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Program 16.1 assigns values to individual members of birth</a:t>
            </a:r>
            <a:r>
              <a:rPr lang="en-US" i="1" dirty="0">
                <a:latin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structure</a:t>
            </a:r>
            <a:endParaRPr lang="en-US" dirty="0">
              <a:latin typeface="Cambria Math" panose="02040503050406030204" pitchFamily="18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Structures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1050925"/>
            <a:ext cx="7616825" cy="557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3352800" y="2955925"/>
            <a:ext cx="152400" cy="1066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5200" y="3324225"/>
            <a:ext cx="2590800" cy="460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</a:rPr>
              <a:t>'local' structure declaration </a:t>
            </a:r>
            <a:endParaRPr lang="en-US" sz="12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</a:rPr>
              <a:t>(declaring members of structure)</a:t>
            </a:r>
            <a:endParaRPr lang="en-US" sz="12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352800" y="4216400"/>
            <a:ext cx="152400" cy="685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5200" y="4421505"/>
            <a:ext cx="4736465" cy="27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</a:rPr>
              <a:t>assign values to structure members (using the “.” operator)</a:t>
            </a:r>
            <a:endParaRPr lang="en-US" sz="12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191000" y="5165725"/>
            <a:ext cx="152400" cy="838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08805" y="5447030"/>
            <a:ext cx="3342640" cy="27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</a:rPr>
              <a:t>display values from structure members</a:t>
            </a:r>
            <a:endParaRPr lang="en-US" sz="12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65200" y="1708785"/>
            <a:ext cx="7332980" cy="4810760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Output produced by program 16.1:</a:t>
            </a:r>
            <a:endParaRPr lang="en-US" sz="2400" dirty="0">
              <a:latin typeface="Cambria Math" panose="02040503050406030204" pitchFamily="18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My Birth date is 12/28/1992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Format of structure definition is flexible: the following is valid :</a:t>
            </a:r>
            <a:endParaRPr lang="en-US" sz="2400" dirty="0">
              <a:latin typeface="Cambria Math" panose="02040503050406030204" pitchFamily="18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struct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{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month; 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day; </a:t>
            </a:r>
            <a:r>
              <a:rPr lang="en-US" sz="2000" b="1" dirty="0" err="1">
                <a:solidFill>
                  <a:srgbClr val="0033CC"/>
                </a:solidFill>
                <a:latin typeface="Cambria Math" panose="02040503050406030204" pitchFamily="18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ambria Math" panose="02040503050406030204" pitchFamily="18" charset="0"/>
              </a:rPr>
              <a:t> year;} birth;</a:t>
            </a: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Multiple variables </a:t>
            </a:r>
            <a:r>
              <a:rPr lang="en-US" sz="2400" dirty="0">
                <a:latin typeface="Cambria Math" panose="02040503050406030204" pitchFamily="18" charset="0"/>
              </a:rPr>
              <a:t>can be declared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in</a:t>
            </a:r>
            <a:r>
              <a:rPr lang="en-US" sz="2400" dirty="0">
                <a:latin typeface="Cambria Math" panose="02040503050406030204" pitchFamily="18" charset="0"/>
              </a:rPr>
              <a:t> the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same statement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</a:rPr>
              <a:t> {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</a:rPr>
              <a:t> month;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</a:rPr>
              <a:t> day;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</a:rPr>
              <a:t> year;} </a:t>
            </a:r>
            <a:r>
              <a:rPr lang="en-US" sz="2000" dirty="0">
                <a:solidFill>
                  <a:srgbClr val="0033CC"/>
                </a:solidFill>
                <a:latin typeface="Cambria Math" panose="02040503050406030204" pitchFamily="18" charset="0"/>
              </a:rPr>
              <a:t>birth, current;</a:t>
            </a:r>
            <a:endParaRPr lang="en-US" sz="2000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Creates two structures of the same form 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birth.day</a:t>
            </a:r>
            <a:r>
              <a:rPr lang="en-US" sz="2000" dirty="0">
                <a:latin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birth.month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birth.year</a:t>
            </a:r>
            <a:endParaRPr lang="en-US" sz="2000" dirty="0" err="1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current.day</a:t>
            </a:r>
            <a:r>
              <a:rPr lang="en-US" sz="2000" dirty="0">
                <a:latin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current.month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current.year</a:t>
            </a:r>
            <a:endParaRPr lang="en-US" sz="2000" dirty="0" err="1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892176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Structures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279708" y="6519228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7815"/>
            <a:ext cx="7702550" cy="4836795"/>
          </a:xfrm>
        </p:spPr>
        <p:txBody>
          <a:bodyPr rtlCol="0">
            <a:normAutofit fontScale="9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Modified format for defining structures (global scope)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dirty="0"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struct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mbria Math" panose="02040503050406030204" pitchFamily="18" charset="0"/>
              </a:rPr>
              <a:t>Date</a:t>
            </a:r>
            <a:endParaRPr lang="en-US" sz="1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{</a:t>
            </a: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 month;</a:t>
            </a: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 day;</a:t>
            </a: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 year;</a:t>
            </a: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};</a:t>
            </a: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cs typeface="Courier New" panose="02070309020205020404" pitchFamily="49" charset="0"/>
              </a:rPr>
              <a:t>Date</a:t>
            </a:r>
            <a:r>
              <a:rPr lang="en-US" sz="2000" dirty="0">
                <a:latin typeface="Cambria Math" panose="02040503050406030204" pitchFamily="18" charset="0"/>
              </a:rPr>
              <a:t>:  structure type name </a:t>
            </a:r>
            <a:endParaRPr lang="en-US" sz="2000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000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ambria Math" panose="02040503050406030204" pitchFamily="18" charset="0"/>
              </a:rPr>
              <a:t>Definition statement:</a:t>
            </a:r>
            <a:endParaRPr lang="en-US" sz="2000" dirty="0">
              <a:latin typeface="Cambria Math" panose="02040503050406030204" pitchFamily="18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ambria Math" panose="02040503050406030204" pitchFamily="18" charset="0"/>
              </a:rPr>
              <a:t>	</a:t>
            </a:r>
            <a:endParaRPr lang="en-US" sz="1800" dirty="0">
              <a:latin typeface="Cambria Math" panose="02040503050406030204" pitchFamily="18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Cambria Math" panose="02040503050406030204" pitchFamily="18" charset="0"/>
              </a:rPr>
              <a:t>Date birth, current; </a:t>
            </a:r>
            <a:endParaRPr lang="en-US" sz="18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>
              <a:solidFill>
                <a:srgbClr val="0033CC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Reserves</a:t>
            </a:r>
            <a:r>
              <a:rPr lang="en-US" sz="1800" dirty="0">
                <a:latin typeface="Cambria Math" panose="02040503050406030204" pitchFamily="18" charset="0"/>
              </a:rPr>
              <a:t> storage for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</a:rPr>
              <a:t>two date structure variables </a:t>
            </a:r>
            <a:r>
              <a:rPr lang="en-US" sz="1800" dirty="0">
                <a:latin typeface="Cambria Math" panose="02040503050406030204" pitchFamily="18" charset="0"/>
              </a:rPr>
              <a:t>named </a:t>
            </a:r>
            <a:r>
              <a:rPr lang="en-US" sz="1800" b="1" dirty="0">
                <a:solidFill>
                  <a:srgbClr val="FF0000"/>
                </a:solidFill>
                <a:latin typeface="Cambria Math" panose="02040503050406030204" pitchFamily="18" charset="0"/>
              </a:rPr>
              <a:t>birth</a:t>
            </a:r>
            <a:r>
              <a:rPr lang="en-US" sz="1800" dirty="0">
                <a:latin typeface="Cambria Math" panose="02040503050406030204" pitchFamily="18" charset="0"/>
              </a:rPr>
              <a:t> and </a:t>
            </a:r>
            <a:r>
              <a:rPr lang="en-US" sz="1800" b="1" dirty="0">
                <a:solidFill>
                  <a:srgbClr val="FF0000"/>
                </a:solidFill>
                <a:latin typeface="Cambria Math" panose="02040503050406030204" pitchFamily="18" charset="0"/>
              </a:rPr>
              <a:t>current </a:t>
            </a:r>
            <a:endParaRPr lang="en-US" sz="1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914400" lvl="2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sz="2400" dirty="0"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Example: Program 16.2 illustrates declaration of a </a:t>
            </a:r>
            <a:r>
              <a:rPr lang="en-US" sz="2400" dirty="0">
                <a:solidFill>
                  <a:srgbClr val="1709A3"/>
                </a:solidFill>
                <a:latin typeface="Cambria Math" panose="02040503050406030204" pitchFamily="18" charset="0"/>
              </a:rPr>
              <a:t>Date</a:t>
            </a:r>
            <a:r>
              <a:rPr lang="en-US" sz="2400" dirty="0">
                <a:latin typeface="Cambria Math" panose="02040503050406030204" pitchFamily="18" charset="0"/>
              </a:rPr>
              <a:t> data type</a:t>
            </a:r>
            <a:endParaRPr lang="en-US" sz="2400" dirty="0">
              <a:latin typeface="Cambria Math" panose="02040503050406030204" pitchFamily="18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7444" y="842476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Structures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10560" y="2013585"/>
            <a:ext cx="2739390" cy="306070"/>
            <a:chOff x="5056" y="3171"/>
            <a:chExt cx="4314" cy="482"/>
          </a:xfrm>
        </p:grpSpPr>
        <p:sp>
          <p:nvSpPr>
            <p:cNvPr id="3" name="TextBox 2"/>
            <p:cNvSpPr txBox="1"/>
            <p:nvPr/>
          </p:nvSpPr>
          <p:spPr>
            <a:xfrm>
              <a:off x="5570" y="3171"/>
              <a:ext cx="3800" cy="4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0033CC"/>
                  </a:solidFill>
                  <a:latin typeface="Arial" panose="020B0604020202020204" pitchFamily="34" charset="0"/>
                </a:rPr>
                <a:t>name of global structure</a:t>
              </a:r>
              <a:endParaRPr lang="en-US" sz="1400" dirty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5056" y="3412"/>
              <a:ext cx="3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475538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1828800"/>
            <a:ext cx="12954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37338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3710305"/>
            <a:ext cx="4852035" cy="275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33CC"/>
                </a:solidFill>
                <a:cs typeface="Arial" panose="020B0604020202020204" pitchFamily="34" charset="0"/>
              </a:rPr>
              <a:t>//declare the variable </a:t>
            </a:r>
            <a:r>
              <a:rPr lang="en-US" sz="1200" b="1" dirty="0">
                <a:solidFill>
                  <a:srgbClr val="0033CC"/>
                </a:solidFill>
                <a:cs typeface="Arial" panose="020B0604020202020204" pitchFamily="34" charset="0"/>
              </a:rPr>
              <a:t>birth</a:t>
            </a:r>
            <a:r>
              <a:rPr lang="en-US" sz="1200" dirty="0">
                <a:solidFill>
                  <a:srgbClr val="0033CC"/>
                </a:solidFill>
                <a:cs typeface="Arial" panose="020B0604020202020204" pitchFamily="34" charset="0"/>
              </a:rPr>
              <a:t> of </a:t>
            </a:r>
            <a:r>
              <a:rPr lang="en-US" sz="1200" b="1" dirty="0">
                <a:solidFill>
                  <a:srgbClr val="0033CC"/>
                </a:solidFill>
                <a:cs typeface="Arial" panose="020B0604020202020204" pitchFamily="34" charset="0"/>
              </a:rPr>
              <a:t>type Date (</a:t>
            </a:r>
            <a:r>
              <a:rPr lang="en-US" sz="1200" u="sng" dirty="0">
                <a:solidFill>
                  <a:srgbClr val="0033CC"/>
                </a:solidFill>
                <a:cs typeface="Arial" panose="020B0604020202020204" pitchFamily="34" charset="0"/>
              </a:rPr>
              <a:t>global structure only)</a:t>
            </a:r>
            <a:endParaRPr lang="en-US" sz="1200" u="sng" dirty="0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7809</Words>
  <Application>WPS Presentation</Application>
  <PresentationFormat>On-screen Show (4:3)</PresentationFormat>
  <Paragraphs>417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Century Gothic</vt:lpstr>
      <vt:lpstr>Calibri</vt:lpstr>
      <vt:lpstr>Symbol</vt:lpstr>
      <vt:lpstr>Candara</vt:lpstr>
      <vt:lpstr>Britannic Bold</vt:lpstr>
      <vt:lpstr>Yu Gothic Medium</vt:lpstr>
      <vt:lpstr>Cambria Math</vt:lpstr>
      <vt:lpstr>Wingdings 2</vt:lpstr>
      <vt:lpstr>Courier New</vt:lpstr>
      <vt:lpstr>Microsoft YaHei</vt:lpstr>
      <vt:lpstr/>
      <vt:lpstr>Arial Unicode MS</vt:lpstr>
      <vt:lpstr>3_Default Design</vt:lpstr>
      <vt:lpstr>Data Pie Charts</vt:lpstr>
      <vt:lpstr>C++ Programming: From Problem Analysis to Program Design (D.S. Malik, 2018)  A First Book of C++, (G. Bronson, 2012)  C++ for Everyone (C.S. Horstman, 2012)</vt:lpstr>
      <vt:lpstr>Objectives</vt:lpstr>
      <vt:lpstr>Single Structures</vt:lpstr>
      <vt:lpstr>Single Structures (cont'd.)</vt:lpstr>
      <vt:lpstr>Single Structures (cont'd.)</vt:lpstr>
      <vt:lpstr>PowerPoint 演示文稿</vt:lpstr>
      <vt:lpstr>Single Structures (cont'd.)</vt:lpstr>
      <vt:lpstr>Single Structures (cont'd.)</vt:lpstr>
      <vt:lpstr>PowerPoint 演示文稿</vt:lpstr>
      <vt:lpstr>Single Structures (cont'd.)</vt:lpstr>
      <vt:lpstr>PowerPoint 演示文稿</vt:lpstr>
      <vt:lpstr>Arrays vs Structures</vt:lpstr>
      <vt:lpstr>Arrays of Structures</vt:lpstr>
      <vt:lpstr>Arrays of Structures (cont'd.)</vt:lpstr>
      <vt:lpstr>Arrays of Structures (cont'd.)</vt:lpstr>
      <vt:lpstr>Arrays of Structures (cont'd.)</vt:lpstr>
      <vt:lpstr>Arrays of Structures (cont'd.)</vt:lpstr>
      <vt:lpstr>Arrays of Structures (cont'd.)</vt:lpstr>
      <vt:lpstr>Structures as Function Arguments</vt:lpstr>
      <vt:lpstr>Structures as Function Arguments (cont'd.)</vt:lpstr>
      <vt:lpstr>PowerPoint 演示文稿</vt:lpstr>
      <vt:lpstr>Structures as Function Arguments (cont'd.)</vt:lpstr>
      <vt:lpstr>Structures as Function Arguments (cont'd.)</vt:lpstr>
      <vt:lpstr>Structures as Function Arguments (cont'd.)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449</cp:revision>
  <dcterms:created xsi:type="dcterms:W3CDTF">2004-12-27T16:03:00Z</dcterms:created>
  <dcterms:modified xsi:type="dcterms:W3CDTF">2017-11-28T03:23:43Z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