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9"/>
  </p:handoutMasterIdLst>
  <p:sldIdLst>
    <p:sldId id="369" r:id="rId4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33"/>
    <a:srgbClr val="D12965"/>
    <a:srgbClr val="981E7E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73" autoAdjust="0"/>
  </p:normalViewPr>
  <p:slideViewPr>
    <p:cSldViewPr>
      <p:cViewPr varScale="1">
        <p:scale>
          <a:sx n="68" d="100"/>
          <a:sy n="68" d="100"/>
        </p:scale>
        <p:origin x="9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0B71858-BBBA-4F73-859A-2CA0EA69F55F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814AE6F-D878-4D1A-A588-2AE81FE06462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9820498-EFCA-4DC2-A80B-670A49034A6E}" type="slidenum">
              <a:rPr 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3D230C-4BC5-4FAF-8ACB-740A34C310E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BFD077E-86C3-43A8-8056-725F665485F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D6A928-23EE-4C6A-91AA-1CF4F37710E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A440065-999D-4735-9958-E801C36129C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2AEA-8D92-4E1C-A921-45260E21936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59E2-2501-4EEA-9EFB-1813FB1BBFF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6CD2-8BE2-49EF-ACDF-1C22A2C477C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AFAE-EA7C-415C-BD8A-D1515B4164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3EBF-8C20-472F-8B10-4E37472D836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2A06-8A07-444C-8178-00EB0C8FCE1C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BE3E9-465C-475F-AAFF-575EBD5D8FD2}" type="slidenum">
              <a:rPr lang="en-US"/>
            </a:fld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2130A3E-4396-4F9F-A564-E39548DE639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4F300-3110-41D2-AB3E-BC78349F47D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0BB9-E3C6-4A0A-89C6-A43B9F46B8D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EA9C-63E4-435E-937A-E5B736A764A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FDF9F94-CA1A-488F-9B67-86015745ED4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E803F23-5E90-438C-B8A4-EBFC4634FA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A19A91C-CABF-4723-9507-476E699C5DC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AEBC8F-A92A-4C93-936C-526D22B7DF1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C0979D1-10F6-4014-84E7-69A3CEFB3EC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08E9C76-E7D3-4B03-A941-CD310F042DF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3FB4548-F4DE-47A5-9BF3-1A31FF44B0E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E554C90C-18AA-4EB4-906A-79FFD41CE8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1"/>
          <p:cNvGrpSpPr/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2059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082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3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4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5D3980-C051-4FF6-A7EF-9048A2DF6D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802188" y="838200"/>
            <a:ext cx="3241675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3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9</a:t>
            </a:r>
            <a:endParaRPr lang="en-US" sz="3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(Pt 2)</a:t>
            </a:r>
            <a:endParaRPr lang="en-US" sz="3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59" name="Group 6"/>
          <p:cNvGrpSpPr/>
          <p:nvPr/>
        </p:nvGrpSpPr>
        <p:grpSpPr bwMode="auto">
          <a:xfrm>
            <a:off x="647700" y="2254250"/>
            <a:ext cx="3581400" cy="2438400"/>
            <a:chOff x="533400" y="2133600"/>
            <a:chExt cx="3581400" cy="2438400"/>
          </a:xfrm>
        </p:grpSpPr>
        <p:sp>
          <p:nvSpPr>
            <p:cNvPr id="8" name="Rectangle 7"/>
            <p:cNvSpPr/>
            <p:nvPr/>
          </p:nvSpPr>
          <p:spPr>
            <a:xfrm>
              <a:off x="762000" y="2286000"/>
              <a:ext cx="3352800" cy="228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MY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133600"/>
              <a:ext cx="3429000" cy="223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0"/>
                </a:spcBef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ELEMENTS OF PROGRAMMING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CSC 1100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188" y="2667001"/>
            <a:ext cx="3313113" cy="30718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Pointers in Structures, Dynamic Structure Allocations &amp; Unions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9506" y="762000"/>
            <a:ext cx="7024687" cy="8778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862895"/>
            <a:ext cx="7467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2574387" y="4476371"/>
            <a:ext cx="969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(++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595489" y="3886200"/>
            <a:ext cx="969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96962" y="1676400"/>
            <a:ext cx="743743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iomanip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struct Employee  // declare a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global type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idNum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double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payRate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double hours;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};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(Employee *);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//function prototype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main()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Employee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= {6782, 8.93, 40.5};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double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netPay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14400"/>
            <a:ext cx="7319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3505200" y="990600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//passing a pointer</a:t>
            </a:r>
            <a:endParaRPr lang="en-MY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4675" y="4818697"/>
            <a:ext cx="1143000" cy="1077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Century" panose="02040604050505020304" pitchFamily="18" charset="0"/>
              </a:rPr>
              <a:t>Declare </a:t>
            </a:r>
            <a:r>
              <a:rPr lang="en-US" sz="1600" b="1" dirty="0" err="1">
                <a:latin typeface="Century" panose="02040604050505020304" pitchFamily="18" charset="0"/>
              </a:rPr>
              <a:t>emp</a:t>
            </a:r>
            <a:r>
              <a:rPr lang="en-US" sz="1600" dirty="0">
                <a:latin typeface="Century" panose="02040604050505020304" pitchFamily="18" charset="0"/>
              </a:rPr>
              <a:t> of type </a:t>
            </a:r>
            <a:r>
              <a:rPr lang="en-US" sz="1600" b="1" dirty="0">
                <a:latin typeface="Century" panose="02040604050505020304" pitchFamily="18" charset="0"/>
              </a:rPr>
              <a:t>Employee</a:t>
            </a:r>
            <a:endParaRPr lang="en-MY" sz="1600" b="1" dirty="0">
              <a:latin typeface="Century" panose="020406040505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48000" y="5105400"/>
            <a:ext cx="3876675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57200" y="1323975"/>
            <a:ext cx="8153400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   //pass an address</a:t>
            </a:r>
            <a:endParaRPr lang="en-US" altLang="en-US" sz="1700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netPay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700">
                <a:solidFill>
                  <a:srgbClr val="0033CC"/>
                </a:solidFill>
                <a:latin typeface="Courier New" panose="02070309020205020404" pitchFamily="49" charset="0"/>
              </a:rPr>
              <a:t>assign return </a:t>
            </a: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value to </a:t>
            </a:r>
            <a:r>
              <a:rPr lang="en-US" altLang="en-US" sz="1700" dirty="0" err="1">
                <a:solidFill>
                  <a:srgbClr val="0033CC"/>
                </a:solidFill>
                <a:latin typeface="Courier New" panose="02070309020205020404" pitchFamily="49" charset="0"/>
              </a:rPr>
              <a:t>netPay</a:t>
            </a: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endParaRPr lang="en-US" altLang="en-US" sz="1700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   // set output formats</a:t>
            </a:r>
            <a:endParaRPr lang="en-US" altLang="en-US" sz="1700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(10)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    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setiosflags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::fixed)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    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setiosflags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showpoint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    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setprecision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(2);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&lt;&lt; "The net pay for employee "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emp.idNum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     &lt;&lt; " is $"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netPay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 return 0;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0033CC"/>
                </a:solidFill>
                <a:latin typeface="Courier New" panose="02070309020205020404" pitchFamily="49" charset="0"/>
              </a:rPr>
              <a:t>//function header</a:t>
            </a:r>
            <a:endParaRPr lang="en-US" altLang="en-US" sz="1700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(Employee *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// </a:t>
            </a:r>
            <a:r>
              <a:rPr lang="en-US" altLang="en-US" sz="1700" dirty="0" err="1">
                <a:solidFill>
                  <a:schemeClr val="tx1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is a pointer to a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{ 			           // structure of Employee type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  return (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payRate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-&gt;hours</a:t>
            </a: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7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lang="en-US" altLang="en-US" sz="1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39762"/>
            <a:ext cx="730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3494088" y="744537"/>
            <a:ext cx="2805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//passing a pointer</a:t>
            </a:r>
            <a:endParaRPr lang="en-MY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7200" y="4343400"/>
            <a:ext cx="1697037" cy="369888"/>
            <a:chOff x="4173538" y="4873625"/>
            <a:chExt cx="1697037" cy="369888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173538" y="5091113"/>
              <a:ext cx="246062" cy="1524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2" name="TextBox 5"/>
            <p:cNvSpPr txBox="1">
              <a:spLocks noChangeArrowheads="1"/>
            </p:cNvSpPr>
            <p:nvPr/>
          </p:nvSpPr>
          <p:spPr bwMode="auto">
            <a:xfrm>
              <a:off x="4575175" y="4873625"/>
              <a:ext cx="12954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</a:t>
              </a:r>
              <a:r>
                <a:rPr lang="en-US" altLang="en-US" sz="1600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&amp;</a:t>
              </a:r>
              <a:r>
                <a:rPr lang="en-US" altLang="en-US" sz="1600" b="1" dirty="0" err="1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</a:t>
              </a:r>
              <a:endParaRPr lang="en-MY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Structure-handling functions get direct access to structure by receiving structure reference or address </a:t>
            </a:r>
            <a:endParaRPr lang="en-US" altLang="en-US"/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Equivalent to </a:t>
            </a:r>
            <a:r>
              <a:rPr lang="en-US" altLang="en-US" b="1">
                <a:solidFill>
                  <a:srgbClr val="FF0000"/>
                </a:solidFill>
              </a:rPr>
              <a:t>pass by reference</a:t>
            </a:r>
            <a:endParaRPr lang="en-US" altLang="en-US" b="1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Changes</a:t>
            </a:r>
            <a:r>
              <a:rPr lang="en-US" altLang="en-US"/>
              <a:t> to structure are </a:t>
            </a:r>
            <a:r>
              <a:rPr lang="en-US" altLang="en-US">
                <a:solidFill>
                  <a:srgbClr val="FF0000"/>
                </a:solidFill>
              </a:rPr>
              <a:t>made in function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/>
              <a:t>Functions can also </a:t>
            </a:r>
            <a:r>
              <a:rPr lang="en-US" altLang="en-US">
                <a:solidFill>
                  <a:srgbClr val="FF0000"/>
                </a:solidFill>
              </a:rPr>
              <a:t>return separate structure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/>
              <a:t>Must declare function appropriately and alert calling function to type of data being returned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Structures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23925" y="868362"/>
            <a:ext cx="7302500" cy="579438"/>
            <a:chOff x="923925" y="685800"/>
            <a:chExt cx="7302500" cy="579438"/>
          </a:xfrm>
        </p:grpSpPr>
        <p:pic>
          <p:nvPicPr>
            <p:cNvPr id="3891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" y="685800"/>
              <a:ext cx="73025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6" name="TextBox 2"/>
            <p:cNvSpPr txBox="1">
              <a:spLocks noChangeArrowheads="1"/>
            </p:cNvSpPr>
            <p:nvPr/>
          </p:nvSpPr>
          <p:spPr bwMode="auto">
            <a:xfrm>
              <a:off x="3694113" y="782638"/>
              <a:ext cx="44592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//Returning a single structure</a:t>
              </a:r>
              <a:endParaRPr lang="en-MY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52600" y="790575"/>
              <a:ext cx="1905000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Program 16.6 </a:t>
              </a:r>
              <a:endParaRPr lang="en-MY" dirty="0"/>
            </a:p>
          </p:txBody>
        </p:sp>
      </p:grp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069975" y="1628774"/>
            <a:ext cx="80740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iomanip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struct Employee  // declare a global data type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idNum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double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payRate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double hours;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};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Employee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getValues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(); //function prototype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main()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Employee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</a:rPr>
              <a:t>//a variable of type Employee</a:t>
            </a:r>
            <a:endParaRPr lang="en-US" altLang="en-US" sz="15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getValues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(); </a:t>
            </a: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</a:rPr>
              <a:t>//assign result(a structure) to 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endParaRPr lang="en-US" altLang="en-US" sz="15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"\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nThe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employee ID number is " &lt;&lt; 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emp.idNum</a:t>
            </a:r>
            <a:endParaRPr lang="en-US" altLang="en-US" sz="15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&lt;&lt; "\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nThe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employee pay rate is $" &lt;&lt; 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emp.payRate</a:t>
            </a:r>
            <a:endParaRPr lang="en-US" altLang="en-US" sz="15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&lt;&lt; "\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nThe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employee hours are " &lt;&lt; 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emp.hours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0;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0088" y="3521611"/>
            <a:ext cx="4051300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Structure(Employee) as a return type</a:t>
            </a:r>
            <a:endParaRPr lang="en-MY" altLang="en-US" sz="1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48032" y="3675062"/>
            <a:ext cx="1219200" cy="276225"/>
            <a:chOff x="1295400" y="3829050"/>
            <a:chExt cx="1219200" cy="276225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295400" y="3829050"/>
              <a:ext cx="0" cy="2762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95400" y="382905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85800"/>
            <a:ext cx="730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4038600" y="762000"/>
            <a:ext cx="321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//Returning structures</a:t>
            </a:r>
            <a:endParaRPr lang="en-MY" altLang="en-US" sz="1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790575"/>
            <a:ext cx="2300288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Program 16.6 (cont.)</a:t>
            </a:r>
            <a:endParaRPr lang="en-MY" dirty="0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688975" y="2633663"/>
            <a:ext cx="80740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Employee getValues() 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   Employee next;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   next.idNum = 6789;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   next.payRate = 16.25;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   next.hours = 38.0;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   return next;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810000" y="3121025"/>
            <a:ext cx="30845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structure</a:t>
            </a:r>
            <a:endParaRPr lang="en-MY" altLang="en-US" sz="1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88975" y="2017713"/>
            <a:ext cx="4159250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type is Employee (a structure)</a:t>
            </a:r>
            <a:endParaRPr lang="en-MY" altLang="en-US" sz="1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2325688"/>
            <a:ext cx="0" cy="307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05200" y="3286125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082925" y="4570413"/>
            <a:ext cx="4695825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solidFill>
                  <a:srgbClr val="0033CC"/>
                </a:solidFill>
                <a:latin typeface="Courier New" panose="02070309020205020404" pitchFamily="49" charset="0"/>
              </a:rPr>
              <a:t>return a whole Employee structure in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next.</a:t>
            </a:r>
            <a:endParaRPr lang="en-US" altLang="en-US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‘next’ is a structure.</a:t>
            </a:r>
            <a:endParaRPr lang="en-MY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43200" y="4724400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828800"/>
            <a:ext cx="7594600" cy="3852864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Structures can be sorted just like arrays.  For example, if we need to arrange a list of items in ascending order based on its quantity, we can use </a:t>
            </a:r>
            <a:r>
              <a:rPr lang="en-US" altLang="en-US" sz="2000" b="1" dirty="0"/>
              <a:t>bubble sort </a:t>
            </a:r>
            <a:r>
              <a:rPr lang="en-US" altLang="en-US" sz="2000" dirty="0"/>
              <a:t>to sort the items (refer pg.  337-339 of your textbook).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In bubble sort, adjacent elements of a list are exchanged with one another (swap).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Sorting in </a:t>
            </a:r>
            <a:r>
              <a:rPr lang="en-US" altLang="en-US" sz="2000" b="1" dirty="0"/>
              <a:t>ascending order</a:t>
            </a:r>
            <a:r>
              <a:rPr lang="en-US" altLang="en-US" sz="2000" dirty="0"/>
              <a:t>(from smallest to largest) places the </a:t>
            </a:r>
            <a:r>
              <a:rPr lang="en-US" altLang="en-US" sz="2000" b="1" dirty="0"/>
              <a:t>smaller value before the larger value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Sorting in </a:t>
            </a:r>
            <a:r>
              <a:rPr lang="en-US" altLang="en-US" sz="2000" b="1" dirty="0"/>
              <a:t>descending order</a:t>
            </a:r>
            <a:r>
              <a:rPr lang="en-US" altLang="en-US" sz="2000" dirty="0"/>
              <a:t>(from largest to smallest) places the </a:t>
            </a:r>
            <a:r>
              <a:rPr lang="en-US" altLang="en-US" sz="2000" b="1" dirty="0"/>
              <a:t>smaller value after the larger value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6705600" cy="7000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a Structure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077200" cy="4191000"/>
          </a:xfrm>
        </p:spPr>
        <p:txBody>
          <a:bodyPr/>
          <a:lstStyle/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//pass </a:t>
            </a: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of structure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records</a:t>
            </a:r>
            <a:endParaRPr lang="en-US" altLang="en-US" sz="16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sortAsc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6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numEmp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sorting all columns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Employee temp;  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numEmp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records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	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(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emp+i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)-&gt;id &lt; (emp+i-1)-&gt;id )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    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temp = *(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emp+i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 swapping entire structure          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*(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emp+i</a:t>
            </a: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*(emp+i-1);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*(emp+i-1) = temp;                 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     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0724"/>
            <a:ext cx="80772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Sorting Example using Pointers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 of Structure)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81868" y="5069681"/>
          <a:ext cx="3505200" cy="13811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/>
                <a:gridCol w="685800"/>
                <a:gridCol w="876300"/>
                <a:gridCol w="876300"/>
              </a:tblGrid>
              <a:tr h="314088">
                <a:tc>
                  <a:txBody>
                    <a:bodyPr/>
                    <a:lstStyle/>
                    <a:p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rate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hours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</a:tr>
              <a:tr h="43886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emp+i-1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MY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</a:tr>
              <a:tr h="31408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emp+i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1103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</a:tr>
              <a:tr h="31408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emp+i+1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MY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0" marB="45730"/>
                </a:tc>
              </a:tr>
            </a:tbl>
          </a:graphicData>
        </a:graphic>
      </p:graphicFrame>
      <p:sp>
        <p:nvSpPr>
          <p:cNvPr id="42016" name="TextBox 2"/>
          <p:cNvSpPr txBox="1">
            <a:spLocks noChangeArrowheads="1"/>
          </p:cNvSpPr>
          <p:nvPr/>
        </p:nvSpPr>
        <p:spPr bwMode="auto">
          <a:xfrm>
            <a:off x="4114800" y="5834063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entury" panose="02040604050505020304" pitchFamily="18" charset="0"/>
              </a:rPr>
              <a:t>current</a:t>
            </a:r>
            <a:endParaRPr lang="en-MY" altLang="en-US" sz="1400" b="1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42017" name="TextBox 7"/>
          <p:cNvSpPr txBox="1">
            <a:spLocks noChangeArrowheads="1"/>
          </p:cNvSpPr>
          <p:nvPr/>
        </p:nvSpPr>
        <p:spPr bwMode="auto">
          <a:xfrm>
            <a:off x="4114800" y="5376863"/>
            <a:ext cx="89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entury" panose="02040604050505020304" pitchFamily="18" charset="0"/>
              </a:rPr>
              <a:t>previous</a:t>
            </a:r>
            <a:endParaRPr lang="en-MY" altLang="en-US" sz="1400" b="1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42018" name="TextBox 8"/>
          <p:cNvSpPr txBox="1">
            <a:spLocks noChangeArrowheads="1"/>
          </p:cNvSpPr>
          <p:nvPr/>
        </p:nvSpPr>
        <p:spPr bwMode="auto">
          <a:xfrm>
            <a:off x="4197350" y="61388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entury" panose="02040604050505020304" pitchFamily="18" charset="0"/>
              </a:rPr>
              <a:t>next</a:t>
            </a:r>
            <a:endParaRPr lang="en-MY" altLang="en-US" sz="1600" b="1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6492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2373312" y="2236716"/>
            <a:ext cx="4249738" cy="33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First pass (comparing adjacent records)</a:t>
            </a:r>
            <a:endParaRPr lang="en-MY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59025" y="2981325"/>
          <a:ext cx="3519486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2"/>
                <a:gridCol w="1173162"/>
                <a:gridCol w="1173162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1234</a:t>
                      </a:r>
                      <a:endParaRPr lang="en-MY" sz="1800" dirty="0"/>
                    </a:p>
                  </a:txBody>
                  <a:tcPr marL="91447" marR="91447"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1103</a:t>
                      </a:r>
                      <a:endParaRPr lang="en-MY" sz="1800" dirty="0"/>
                    </a:p>
                  </a:txBody>
                  <a:tcPr marL="91447" marR="91447"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1012</a:t>
                      </a:r>
                      <a:endParaRPr lang="en-MY" sz="1800" dirty="0"/>
                    </a:p>
                  </a:txBody>
                  <a:tcPr marL="91447" marR="91447" marT="45798" marB="45798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71725" y="3798672"/>
          <a:ext cx="3521076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692"/>
                <a:gridCol w="1173692"/>
                <a:gridCol w="1173692"/>
              </a:tblGrid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1103</a:t>
                      </a:r>
                      <a:endParaRPr lang="en-MY" sz="1800" dirty="0"/>
                    </a:p>
                  </a:txBody>
                  <a:tcPr marL="91488" marR="91488" marT="45898" marB="458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1234</a:t>
                      </a:r>
                      <a:endParaRPr lang="en-MY" sz="1800" dirty="0"/>
                    </a:p>
                  </a:txBody>
                  <a:tcPr marL="91488" marR="91488" marT="45898" marB="458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1012</a:t>
                      </a:r>
                      <a:endParaRPr lang="en-MY" sz="1800" dirty="0"/>
                    </a:p>
                  </a:txBody>
                  <a:tcPr marL="91488" marR="91488" marT="45898" marB="45898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57437" y="4505325"/>
          <a:ext cx="3519489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3"/>
                <a:gridCol w="1173163"/>
                <a:gridCol w="117316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1103</a:t>
                      </a:r>
                      <a:endParaRPr lang="en-MY" sz="1800" dirty="0"/>
                    </a:p>
                  </a:txBody>
                  <a:tcPr marL="91447" marR="91447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1102</a:t>
                      </a:r>
                      <a:endParaRPr lang="en-MY" sz="1800" dirty="0"/>
                    </a:p>
                  </a:txBody>
                  <a:tcPr marL="91447" marR="91447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1234</a:t>
                      </a:r>
                      <a:endParaRPr lang="en-MY" sz="1800" dirty="0"/>
                    </a:p>
                  </a:txBody>
                  <a:tcPr marL="91447" marR="91447"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83312" y="2952895"/>
            <a:ext cx="1035050" cy="308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</a:rPr>
              <a:t>Exchange</a:t>
            </a:r>
            <a:endParaRPr lang="en-MY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1412" y="3851348"/>
            <a:ext cx="1036638" cy="307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</a:rPr>
              <a:t>Exchange</a:t>
            </a:r>
            <a:endParaRPr lang="en-MY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6962" y="4494285"/>
            <a:ext cx="1595438" cy="307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End of first pass</a:t>
            </a:r>
            <a:endParaRPr lang="en-MY" sz="16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38487" y="3346956"/>
            <a:ext cx="838200" cy="2208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912" y="2952895"/>
            <a:ext cx="1160463" cy="308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curr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prev</a:t>
            </a:r>
            <a:endParaRPr lang="en-MY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8075" y="3775148"/>
            <a:ext cx="1162050" cy="307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curr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prev</a:t>
            </a:r>
            <a:endParaRPr lang="en-MY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4900" y="4494285"/>
            <a:ext cx="1160462" cy="307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curr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&gt; </a:t>
            </a:r>
            <a:r>
              <a:rPr lang="en-US" sz="1600" b="1" dirty="0" err="1">
                <a:solidFill>
                  <a:srgbClr val="FF0000"/>
                </a:solidFill>
                <a:latin typeface="+mn-lt"/>
              </a:rPr>
              <a:t>prev</a:t>
            </a:r>
            <a:endParaRPr lang="en-MY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25912" y="2761240"/>
            <a:ext cx="152400" cy="95250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16512" y="3593163"/>
            <a:ext cx="152400" cy="9669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02112" y="4210556"/>
            <a:ext cx="838200" cy="2208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46313"/>
            <a:ext cx="7408863" cy="3697287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allocation of memory is especially useful for lists of structures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Permits lists to expand and contract as records are added or deleted</a:t>
            </a:r>
            <a:endParaRPr lang="en-US" altLang="en-US" dirty="0"/>
          </a:p>
          <a:p>
            <a:pPr eaLnBrk="1" hangingPunct="1"/>
            <a:r>
              <a:rPr lang="en-US" altLang="en-US" dirty="0"/>
              <a:t>Additional storage space: use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operator and indicate amount of storage needed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Expression </a:t>
            </a:r>
            <a:r>
              <a:rPr lang="en-US" altLang="en-US" dirty="0">
                <a:latin typeface="Courier New" panose="02070309020205020404" pitchFamily="49" charset="0"/>
              </a:rPr>
              <a:t>new(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requests enough space to store integer number</a:t>
            </a:r>
            <a:endParaRPr lang="en-US" altLang="en-US" dirty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Allocation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this chapter, you will learn about: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Passing pointers in Structure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Dynamic Structure Allocation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Unions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Common Programming Errors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Allocation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" y="2895600"/>
            <a:ext cx="7391400" cy="176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07819" y="2118519"/>
            <a:ext cx="7034212" cy="405765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Dynamically requesting storage for a structure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If structure has been declared as follows:</a:t>
            </a:r>
            <a:endParaRPr lang="en-US" dirty="0"/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TeleType</a:t>
            </a:r>
            <a:endParaRPr lang="en-US" dirty="0"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  string name;</a:t>
            </a:r>
            <a:endParaRPr lang="en-US" dirty="0"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 string </a:t>
            </a:r>
            <a:r>
              <a:rPr lang="en-US" dirty="0" err="1">
                <a:latin typeface="Courier New" panose="02070309020205020404" pitchFamily="49" charset="0"/>
              </a:rPr>
              <a:t>phoneNo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/>
              <a:t>Expressions </a:t>
            </a:r>
            <a:r>
              <a:rPr lang="en-US" b="1" dirty="0">
                <a:latin typeface="Courier New" panose="02070309020205020404" pitchFamily="49" charset="0"/>
              </a:rPr>
              <a:t>new(</a:t>
            </a:r>
            <a:r>
              <a:rPr lang="en-US" b="1" dirty="0" err="1">
                <a:latin typeface="Courier New" panose="02070309020205020404" pitchFamily="49" charset="0"/>
              </a:rPr>
              <a:t>TeleType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</a:rPr>
              <a:t>new </a:t>
            </a:r>
            <a:r>
              <a:rPr lang="en-US" b="1" dirty="0" err="1">
                <a:latin typeface="Courier New" panose="02070309020205020404" pitchFamily="49" charset="0"/>
              </a:rPr>
              <a:t>TeleType</a:t>
            </a:r>
            <a:r>
              <a:rPr lang="en-US" b="1" dirty="0"/>
              <a:t> </a:t>
            </a:r>
            <a:r>
              <a:rPr lang="en-US" dirty="0"/>
              <a:t>reserve storage for </a:t>
            </a:r>
            <a:r>
              <a:rPr lang="en-US" b="1" dirty="0">
                <a:solidFill>
                  <a:srgbClr val="FF0000"/>
                </a:solidFill>
              </a:rPr>
              <a:t>one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TeleType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structure</a:t>
            </a:r>
            <a:endParaRPr lang="en-US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/>
              <a:t>Program 16.7 illustrates use of </a:t>
            </a:r>
            <a:r>
              <a:rPr lang="en-US" dirty="0">
                <a:latin typeface="Courier New" panose="02070309020205020404" pitchFamily="49" charset="0"/>
              </a:rPr>
              <a:t>new</a:t>
            </a:r>
            <a:r>
              <a:rPr lang="en-US" dirty="0"/>
              <a:t> to dynamically create a structure in response to user input request</a:t>
            </a:r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37406"/>
            <a:ext cx="7024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Allocation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xfrm>
            <a:off x="838200" y="771335"/>
            <a:ext cx="6934200" cy="992028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Example</a:t>
            </a:r>
            <a:b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(Program 16.7)</a:t>
            </a:r>
            <a:endParaRPr lang="en-MY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63363"/>
            <a:ext cx="4953000" cy="468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5715000"/>
            <a:ext cx="19050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xfrm>
            <a:off x="685800" y="614364"/>
            <a:ext cx="7848600" cy="696912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Example (</a:t>
            </a:r>
            <a:r>
              <a:rPr lang="en-US" altLang="en-US" sz="3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MY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1450"/>
            <a:ext cx="616108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757738" y="3440112"/>
            <a:ext cx="11858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51400" y="3897312"/>
            <a:ext cx="11874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96000" y="3200400"/>
            <a:ext cx="1905000" cy="1323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continouos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string/text from keyboard without space</a:t>
            </a:r>
            <a:endParaRPr lang="en-MY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860424" y="2098675"/>
            <a:ext cx="7408863" cy="428307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16.7 (refer textbook </a:t>
            </a:r>
            <a:r>
              <a:rPr lang="en-US" altLang="en-US" dirty="0" err="1"/>
              <a:t>Pg</a:t>
            </a:r>
            <a:r>
              <a:rPr lang="en-US" altLang="en-US" dirty="0"/>
              <a:t> 722-723)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Two variables declared in </a:t>
            </a:r>
            <a:r>
              <a:rPr lang="en-US" altLang="en-US" dirty="0">
                <a:latin typeface="Courier New" panose="02070309020205020404" pitchFamily="49" charset="0"/>
              </a:rPr>
              <a:t>main()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i="1" dirty="0"/>
              <a:t> </a:t>
            </a:r>
            <a:r>
              <a:rPr lang="en-US" altLang="en-US" dirty="0"/>
              <a:t>declared as a character variable</a:t>
            </a:r>
            <a:endParaRPr lang="en-US" altLang="en-US" dirty="0"/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recPoint</a:t>
            </a:r>
            <a:r>
              <a:rPr lang="en-US" altLang="en-US" dirty="0"/>
              <a:t> declared as pointer to structure of the </a:t>
            </a:r>
            <a:r>
              <a:rPr lang="en-US" altLang="en-US" dirty="0" err="1">
                <a:latin typeface="Courier New" panose="02070309020205020404" pitchFamily="49" charset="0"/>
              </a:rPr>
              <a:t>TeleType</a:t>
            </a:r>
            <a:r>
              <a:rPr lang="en-US" altLang="en-US" dirty="0"/>
              <a:t> type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user enters </a:t>
            </a:r>
            <a:r>
              <a:rPr lang="en-US" altLang="en-US" dirty="0">
                <a:latin typeface="Courier New" panose="02070309020205020404" pitchFamily="49" charset="0"/>
              </a:rPr>
              <a:t>y</a:t>
            </a:r>
            <a:r>
              <a:rPr lang="en-US" altLang="en-US" dirty="0"/>
              <a:t> in response to first prompt in </a:t>
            </a:r>
            <a:r>
              <a:rPr lang="en-US" altLang="en-US" dirty="0">
                <a:latin typeface="Courier New" panose="02070309020205020404" pitchFamily="49" charset="0"/>
              </a:rPr>
              <a:t>main()</a:t>
            </a:r>
            <a:r>
              <a:rPr lang="en-US" altLang="en-US" i="1" dirty="0"/>
              <a:t>,</a:t>
            </a:r>
            <a:r>
              <a:rPr lang="en-US" altLang="en-US" dirty="0"/>
              <a:t> a call to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is made for memory to store structure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Address loaded into </a:t>
            </a:r>
            <a:r>
              <a:rPr lang="en-US" altLang="en-US" dirty="0" err="1">
                <a:latin typeface="Courier New" panose="02070309020205020404" pitchFamily="49" charset="0"/>
              </a:rPr>
              <a:t>recPoint</a:t>
            </a:r>
            <a:r>
              <a:rPr lang="en-US" altLang="en-US" dirty="0"/>
              <a:t> can be used to access newly created structure</a:t>
            </a:r>
            <a:endParaRPr lang="en-US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930275"/>
            <a:ext cx="7024687" cy="10302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Allocation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324100"/>
            <a:ext cx="7034212" cy="38481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16.7 (cont’d.)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function </a:t>
            </a:r>
            <a:r>
              <a:rPr lang="en-US" altLang="en-US" dirty="0">
                <a:latin typeface="Courier New" panose="02070309020205020404" pitchFamily="49" charset="0"/>
              </a:rPr>
              <a:t>populate()</a:t>
            </a:r>
            <a:r>
              <a:rPr lang="en-US" altLang="en-US" dirty="0"/>
              <a:t> prompts user for data to fill structure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The argument passed to </a:t>
            </a:r>
            <a:r>
              <a:rPr lang="en-US" altLang="en-US" dirty="0">
                <a:latin typeface="Courier New" panose="02070309020205020404" pitchFamily="49" charset="0"/>
              </a:rPr>
              <a:t>populate()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main()</a:t>
            </a:r>
            <a:r>
              <a:rPr lang="en-US" altLang="en-US" dirty="0"/>
              <a:t> is pointer </a:t>
            </a:r>
            <a:r>
              <a:rPr lang="en-US" altLang="en-US" dirty="0" err="1">
                <a:latin typeface="Courier New" panose="02070309020205020404" pitchFamily="49" charset="0"/>
              </a:rPr>
              <a:t>recPoint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dispOne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function displays contents of newly created and populated structure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Address passed to </a:t>
            </a:r>
            <a:r>
              <a:rPr lang="en-US" altLang="en-US" dirty="0" err="1">
                <a:latin typeface="Courier New" panose="02070309020205020404" pitchFamily="49" charset="0"/>
              </a:rPr>
              <a:t>dispOne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is same address that was passed to </a:t>
            </a:r>
            <a:r>
              <a:rPr lang="en-US" altLang="en-US" dirty="0">
                <a:latin typeface="Courier New" panose="02070309020205020404" pitchFamily="49" charset="0"/>
              </a:rPr>
              <a:t>populate()</a:t>
            </a:r>
            <a:endParaRPr lang="en-US" altLang="en-US" sz="2600" dirty="0">
              <a:latin typeface="Courier New" panose="02070309020205020404" pitchFamily="49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57250"/>
            <a:ext cx="7024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Structure Allocation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8488"/>
            <a:ext cx="7408863" cy="4173538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Union</a:t>
            </a:r>
            <a:endParaRPr lang="en-US" b="1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Data type that reserves the same area in memory for two or more variables that can be </a:t>
            </a:r>
            <a:r>
              <a:rPr lang="en-US" dirty="0">
                <a:solidFill>
                  <a:srgbClr val="0033CC"/>
                </a:solidFill>
              </a:rPr>
              <a:t>different data types</a:t>
            </a:r>
            <a:endParaRPr lang="en-US" dirty="0">
              <a:solidFill>
                <a:srgbClr val="0033CC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of a union has the </a:t>
            </a:r>
            <a:r>
              <a:rPr lang="en-US" dirty="0">
                <a:solidFill>
                  <a:srgbClr val="FF0000"/>
                </a:solidFill>
              </a:rPr>
              <a:t>same form as a structure definition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union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	char key;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	int num;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	double price;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} val;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382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905000"/>
            <a:ext cx="7415212" cy="42672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union reserves enough memory locations to accommodate its </a:t>
            </a:r>
            <a:r>
              <a:rPr lang="en-US" dirty="0">
                <a:solidFill>
                  <a:srgbClr val="FF0000"/>
                </a:solidFill>
              </a:rPr>
              <a:t>largest member’s data type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Same set of locations is then referenced</a:t>
            </a:r>
            <a:r>
              <a:rPr lang="en-US" dirty="0"/>
              <a:t> by different variable names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Each value stored overwrites the previous value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Union members are referenced by using the same notation as structure members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data type can be associated with a union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Unions can be members of structures or arrays, and structures, arrays, and pointers can be members of unions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3185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562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union Student1 {   //defining a union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name[32];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matric_no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Student2 {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name[32];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cgpa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matric_no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Student1 stud1; 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Student2 stud2; 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"Size of union = " &lt;&lt;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(stud1);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"Size of structure = " &lt;&lt;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(stud1) &lt;&lt; </a:t>
            </a:r>
            <a:r>
              <a:rPr lang="en-MY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MY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1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696200" cy="652462"/>
          </a:xfrm>
        </p:spPr>
        <p:txBody>
          <a:bodyPr/>
          <a:lstStyle/>
          <a:p>
            <a:pPr algn="ctr"/>
            <a:r>
              <a:rPr lang="en-US" altLang="en-US" sz="3000" dirty="0">
                <a:solidFill>
                  <a:schemeClr val="accent1">
                    <a:lumMod val="75000"/>
                  </a:schemeClr>
                </a:solidFill>
              </a:rPr>
              <a:t>Union Example 1 (Memory Allocation)</a:t>
            </a:r>
            <a:endParaRPr lang="en-MY" alt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5814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5445125" y="35814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6705600" y="35814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5062538" y="366395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7" name="TextBox 9"/>
          <p:cNvSpPr txBox="1">
            <a:spLocks noChangeArrowheads="1"/>
          </p:cNvSpPr>
          <p:nvPr/>
        </p:nvSpPr>
        <p:spPr bwMode="auto">
          <a:xfrm>
            <a:off x="6310313" y="36576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5175" y="2014538"/>
            <a:ext cx="2628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53259" name="TextBox 15"/>
          <p:cNvSpPr txBox="1">
            <a:spLocks noChangeArrowheads="1"/>
          </p:cNvSpPr>
          <p:nvPr/>
        </p:nvSpPr>
        <p:spPr bwMode="auto">
          <a:xfrm>
            <a:off x="4256088" y="3211513"/>
            <a:ext cx="696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0" name="TextBox 16"/>
          <p:cNvSpPr txBox="1">
            <a:spLocks noChangeArrowheads="1"/>
          </p:cNvSpPr>
          <p:nvPr/>
        </p:nvSpPr>
        <p:spPr bwMode="auto">
          <a:xfrm>
            <a:off x="5514975" y="3216275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cgpa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1" name="TextBox 17"/>
          <p:cNvSpPr txBox="1">
            <a:spLocks noChangeArrowheads="1"/>
          </p:cNvSpPr>
          <p:nvPr/>
        </p:nvSpPr>
        <p:spPr bwMode="auto">
          <a:xfrm>
            <a:off x="6581775" y="3211513"/>
            <a:ext cx="1085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matric_no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2" name="TextBox 18"/>
          <p:cNvSpPr txBox="1">
            <a:spLocks noChangeArrowheads="1"/>
          </p:cNvSpPr>
          <p:nvPr/>
        </p:nvSpPr>
        <p:spPr bwMode="auto">
          <a:xfrm>
            <a:off x="5446713" y="1676400"/>
            <a:ext cx="696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3" name="TextBox 19"/>
          <p:cNvSpPr txBox="1">
            <a:spLocks noChangeArrowheads="1"/>
          </p:cNvSpPr>
          <p:nvPr/>
        </p:nvSpPr>
        <p:spPr bwMode="auto">
          <a:xfrm>
            <a:off x="5446713" y="2547938"/>
            <a:ext cx="960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32 bytes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4" name="TextBox 20"/>
          <p:cNvSpPr txBox="1">
            <a:spLocks noChangeArrowheads="1"/>
          </p:cNvSpPr>
          <p:nvPr/>
        </p:nvSpPr>
        <p:spPr bwMode="auto">
          <a:xfrm>
            <a:off x="4175125" y="4191000"/>
            <a:ext cx="960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32 bytes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5" name="TextBox 21"/>
          <p:cNvSpPr txBox="1">
            <a:spLocks noChangeArrowheads="1"/>
          </p:cNvSpPr>
          <p:nvPr/>
        </p:nvSpPr>
        <p:spPr bwMode="auto">
          <a:xfrm>
            <a:off x="5478463" y="4191000"/>
            <a:ext cx="846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6" name="TextBox 22"/>
          <p:cNvSpPr txBox="1">
            <a:spLocks noChangeArrowheads="1"/>
          </p:cNvSpPr>
          <p:nvPr/>
        </p:nvSpPr>
        <p:spPr bwMode="auto">
          <a:xfrm>
            <a:off x="6705600" y="4181475"/>
            <a:ext cx="84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4 bytes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Footer Placeholder 3"/>
          <p:cNvSpPr txBox="1"/>
          <p:nvPr/>
        </p:nvSpPr>
        <p:spPr bwMode="auto">
          <a:xfrm>
            <a:off x="6611937" y="6629400"/>
            <a:ext cx="2074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 for Everyone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>
          <a:xfrm>
            <a:off x="1129506" y="685799"/>
            <a:ext cx="7024687" cy="727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 Example 2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276600"/>
            <a:ext cx="40544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8313"/>
            <a:ext cx="376713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4572000" y="2706688"/>
            <a:ext cx="100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Output: 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1850" y="4343400"/>
            <a:ext cx="3849688" cy="954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400" dirty="0"/>
              <a:t>Only the last member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stud.cgpa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1400" dirty="0"/>
              <a:t>is displayed because it is the most recently available in the memory location assigned to union members.</a:t>
            </a:r>
            <a:endParaRPr lang="en-MY" sz="1400" dirty="0"/>
          </a:p>
        </p:txBody>
      </p:sp>
      <p:sp>
        <p:nvSpPr>
          <p:cNvPr id="2" name="Rectangle 1"/>
          <p:cNvSpPr/>
          <p:nvPr/>
        </p:nvSpPr>
        <p:spPr>
          <a:xfrm>
            <a:off x="838200" y="4267200"/>
            <a:ext cx="1905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2743200" y="4381500"/>
            <a:ext cx="1898650" cy="439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40058"/>
            <a:ext cx="7848600" cy="4455942"/>
          </a:xfrm>
        </p:spPr>
        <p:txBody>
          <a:bodyPr/>
          <a:lstStyle/>
          <a:p>
            <a:pPr eaLnBrk="1" hangingPunct="1"/>
            <a:r>
              <a:rPr lang="en-US" altLang="en-US" dirty="0"/>
              <a:t>Using a pointer requires modifications to Program 16.4: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Call to </a:t>
            </a:r>
            <a:r>
              <a:rPr lang="en-US" altLang="en-US" dirty="0" err="1">
                <a:latin typeface="Courier New" panose="02070309020205020404" pitchFamily="49" charset="0"/>
              </a:rPr>
              <a:t>calcNet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	</a:t>
            </a:r>
            <a:r>
              <a:rPr lang="en-US" altLang="en-US" dirty="0" err="1">
                <a:latin typeface="Courier New" panose="02070309020205020404" pitchFamily="49" charset="0"/>
              </a:rPr>
              <a:t>calcNet</a:t>
            </a:r>
            <a:r>
              <a:rPr lang="en-US" altLang="en-US" dirty="0">
                <a:latin typeface="Courier New" panose="02070309020205020404" pitchFamily="49" charset="0"/>
              </a:rPr>
              <a:t>(&amp;</a:t>
            </a:r>
            <a:r>
              <a:rPr lang="en-US" altLang="en-US" dirty="0" err="1">
                <a:latin typeface="Courier New" panose="02070309020205020404" pitchFamily="49" charset="0"/>
              </a:rPr>
              <a:t>emp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calcNet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b="1" dirty="0"/>
              <a:t>function definition/header</a:t>
            </a:r>
            <a:r>
              <a:rPr lang="en-US" altLang="en-US" dirty="0"/>
              <a:t>: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(Employee *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Example: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Declares </a:t>
            </a:r>
            <a:r>
              <a:rPr lang="en-US" altLang="en-US" b="1" dirty="0" err="1">
                <a:latin typeface="Courier New" panose="02070309020205020404" pitchFamily="49" charset="0"/>
              </a:rPr>
              <a:t>pt</a:t>
            </a:r>
            <a:r>
              <a:rPr lang="en-US" altLang="en-US" b="1" dirty="0"/>
              <a:t> as a pointer to structure of type </a:t>
            </a:r>
            <a:r>
              <a:rPr lang="en-US" altLang="en-US" b="1" dirty="0">
                <a:latin typeface="Courier New" panose="02070309020205020404" pitchFamily="49" charset="0"/>
              </a:rPr>
              <a:t>Employee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dirty="0">
                <a:solidFill>
                  <a:srgbClr val="FF0000"/>
                </a:solidFill>
              </a:rPr>
              <a:t> receives starting address of structure </a:t>
            </a:r>
            <a:r>
              <a:rPr lang="en-US" altLang="en-US" dirty="0"/>
              <a:t>whenever </a:t>
            </a:r>
            <a:r>
              <a:rPr lang="en-US" altLang="en-US" dirty="0" err="1">
                <a:latin typeface="Courier New" panose="02070309020205020404" pitchFamily="49" charset="0"/>
              </a:rPr>
              <a:t>calcNet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is called</a:t>
            </a:r>
            <a:endParaRPr lang="en-US" altLang="en-US" dirty="0"/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calcNet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b="1" dirty="0"/>
              <a:t>uses </a:t>
            </a:r>
            <a:r>
              <a:rPr lang="en-US" altLang="en-US" b="1" dirty="0" err="1">
                <a:latin typeface="Courier New" panose="02070309020205020404" pitchFamily="49" charset="0"/>
              </a:rPr>
              <a:t>pt</a:t>
            </a:r>
            <a:r>
              <a:rPr lang="en-US" altLang="en-US" b="1" dirty="0"/>
              <a:t> to access members of structure</a:t>
            </a:r>
            <a:endParaRPr lang="en-US" altLang="en-US" b="1" dirty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556" y="702639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6397869" y="3270152"/>
            <a:ext cx="685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1143000" y="826691"/>
            <a:ext cx="7024687" cy="734219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 Example 3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0956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221038"/>
            <a:ext cx="3400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4524375" y="2611438"/>
            <a:ext cx="1004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Output: 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5625" y="4010025"/>
            <a:ext cx="3665538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1600" dirty="0">
                <a:latin typeface="Calibri" panose="020F0502020204030204" pitchFamily="34" charset="0"/>
              </a:rPr>
              <a:t>The program displays nothing because</a:t>
            </a:r>
            <a:endParaRPr lang="en-US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sz="1600" dirty="0">
                <a:latin typeface="Calibri" panose="020F0502020204030204" pitchFamily="34" charset="0"/>
              </a:rPr>
              <a:t>the memory space for </a:t>
            </a:r>
            <a:r>
              <a:rPr lang="en-US" sz="16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alibri" panose="020F0502020204030204" pitchFamily="34" charset="0"/>
              </a:rPr>
              <a:t> has been </a:t>
            </a:r>
            <a:endParaRPr lang="en-US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sz="1600" dirty="0">
                <a:latin typeface="Calibri" panose="020F0502020204030204" pitchFamily="34" charset="0"/>
              </a:rPr>
              <a:t>occupied by </a:t>
            </a:r>
            <a:r>
              <a:rPr lang="en-US" sz="16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btype</a:t>
            </a:r>
            <a:r>
              <a:rPr lang="en-US" sz="1600" dirty="0">
                <a:latin typeface="Calibri" panose="020F0502020204030204" pitchFamily="34" charset="0"/>
              </a:rPr>
              <a:t> and thus </a:t>
            </a:r>
            <a:r>
              <a:rPr lang="en-US" sz="1600" b="1" dirty="0">
                <a:latin typeface="Calibri" panose="020F0502020204030204" pitchFamily="34" charset="0"/>
              </a:rPr>
              <a:t>overwritten</a:t>
            </a:r>
            <a:r>
              <a:rPr lang="en-US" sz="1600" dirty="0">
                <a:latin typeface="Calibri" panose="020F0502020204030204" pitchFamily="34" charset="0"/>
              </a:rPr>
              <a:t>.  </a:t>
            </a:r>
            <a:endParaRPr lang="en-US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sz="1600" dirty="0">
                <a:latin typeface="Calibri" panose="020F0502020204030204" pitchFamily="34" charset="0"/>
              </a:rPr>
              <a:t>Now the value of </a:t>
            </a:r>
            <a:r>
              <a:rPr lang="en-US" sz="16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btype</a:t>
            </a:r>
            <a:r>
              <a:rPr lang="en-US" sz="1600" b="1" dirty="0">
                <a:latin typeface="Calibri" panose="020F0502020204030204" pitchFamily="34" charset="0"/>
              </a:rPr>
              <a:t> is occupying </a:t>
            </a:r>
            <a:endParaRPr lang="en-US" sz="1600" b="1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sz="1600" b="1" dirty="0">
                <a:latin typeface="Calibri" panose="020F0502020204030204" pitchFamily="34" charset="0"/>
              </a:rPr>
              <a:t>the same memory space</a:t>
            </a:r>
            <a:r>
              <a:rPr lang="en-US" sz="1600" dirty="0">
                <a:latin typeface="Calibri" panose="020F0502020204030204" pitchFamily="34" charset="0"/>
              </a:rPr>
              <a:t>.</a:t>
            </a:r>
            <a:endParaRPr lang="en-MY" sz="1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672013"/>
            <a:ext cx="2057400" cy="20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 flipV="1">
            <a:off x="2971800" y="4672013"/>
            <a:ext cx="1393825" cy="10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981200"/>
            <a:ext cx="7408862" cy="4144963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 char </a:t>
            </a:r>
            <a:r>
              <a:rPr lang="en-US" sz="18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uType</a:t>
            </a: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; // member of the </a:t>
            </a:r>
            <a:r>
              <a:rPr lang="en-US" sz="18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val</a:t>
            </a:r>
            <a:endParaRPr lang="en-US" sz="1800" b="1" i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 union // declaring a union within a </a:t>
            </a:r>
            <a:r>
              <a:rPr lang="en-US" sz="18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 {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    char *text;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	  float rate;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  } </a:t>
            </a:r>
            <a:r>
              <a:rPr lang="en-US" sz="18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uTax</a:t>
            </a: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; //name of union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} flag; // name of variable</a:t>
            </a:r>
            <a:endParaRPr lang="en-US" sz="18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496570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The variable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rate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can be referenced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flag.uTax.rate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769144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Unions as a member (nested in structure)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Trying to use a structure, as a complete entity, in a relational expression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Individual members of structure can be compared, but not entire structure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Using pointer in relation to structure and not indicating proper data type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Because a </a:t>
            </a:r>
            <a:r>
              <a:rPr lang="en-US" b="1" dirty="0"/>
              <a:t>union can store only one of its members at a time</a:t>
            </a:r>
            <a:r>
              <a:rPr lang="en-US" dirty="0"/>
              <a:t>, you must be careful to keep track of the </a:t>
            </a:r>
            <a:r>
              <a:rPr lang="en-US" b="1" dirty="0"/>
              <a:t>currently stored variable</a:t>
            </a:r>
            <a:endParaRPr lang="en-US" b="1" dirty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8200"/>
            <a:ext cx="7024687" cy="13319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05000"/>
            <a:ext cx="7339012" cy="38100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structure </a:t>
            </a:r>
            <a:r>
              <a:rPr lang="en-US" b="1" dirty="0"/>
              <a:t>allows individual variables to be grouped under common variable name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data type can be created from structure by using declaration form</a:t>
            </a:r>
            <a:endParaRPr lang="en-US" dirty="0"/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Data-type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individual member declarations;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Individual structure variables may then be defined as this data type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62" y="9144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133600"/>
            <a:ext cx="7186612" cy="3962400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Structures are useful as elements of arrays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Complete structures can be function arguments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Called function receives copy of each element in structure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address of structure may also be passed, either as reference or as pointer 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Structure members can be any C++ data type, including other structures, arrays, and pointers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Unions are declared in the same manner as structures</a:t>
            </a:r>
            <a:endParaRPr lang="en-US" dirty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144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</a:t>
            </a:r>
            <a:endParaRPr lang="en-US" altLang="en-US" dirty="0"/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(*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).</a:t>
            </a:r>
            <a:r>
              <a:rPr lang="en-US" altLang="en-US" b="1" dirty="0" err="1">
                <a:latin typeface="Courier New" panose="02070309020205020404" pitchFamily="49" charset="0"/>
              </a:rPr>
              <a:t>idNum</a:t>
            </a:r>
            <a:r>
              <a:rPr lang="en-US" altLang="en-US" dirty="0"/>
              <a:t> refers to </a:t>
            </a:r>
            <a:r>
              <a:rPr lang="en-US" altLang="en-US" b="1" dirty="0" err="1">
                <a:latin typeface="Courier New" panose="02070309020205020404" pitchFamily="49" charset="0"/>
              </a:rPr>
              <a:t>idNum</a:t>
            </a:r>
            <a:r>
              <a:rPr lang="en-US" altLang="en-US" b="1" dirty="0"/>
              <a:t> member</a:t>
            </a:r>
            <a:endParaRPr lang="en-US" altLang="en-US" b="1" dirty="0"/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(*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).</a:t>
            </a:r>
            <a:r>
              <a:rPr lang="en-US" altLang="en-US" b="1" dirty="0" err="1">
                <a:latin typeface="Courier New" panose="02070309020205020404" pitchFamily="49" charset="0"/>
              </a:rPr>
              <a:t>payRate</a:t>
            </a:r>
            <a:r>
              <a:rPr lang="en-US" altLang="en-US" dirty="0"/>
              <a:t> refers to </a:t>
            </a:r>
            <a:r>
              <a:rPr lang="en-US" altLang="en-US" b="1" dirty="0" err="1">
                <a:latin typeface="Courier New" panose="02070309020205020404" pitchFamily="49" charset="0"/>
              </a:rPr>
              <a:t>payRate</a:t>
            </a:r>
            <a:r>
              <a:rPr lang="en-US" altLang="en-US" b="1" dirty="0"/>
              <a:t> member</a:t>
            </a:r>
            <a:endParaRPr lang="en-US" altLang="en-US" b="1" dirty="0"/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(*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).</a:t>
            </a:r>
            <a:r>
              <a:rPr lang="en-US" altLang="en-US" b="1" dirty="0">
                <a:latin typeface="Courier New" panose="02070309020205020404" pitchFamily="49" charset="0"/>
              </a:rPr>
              <a:t>hours</a:t>
            </a:r>
            <a:r>
              <a:rPr lang="en-US" altLang="en-US" dirty="0"/>
              <a:t> refers to </a:t>
            </a:r>
            <a:r>
              <a:rPr lang="en-US" altLang="en-US" b="1" dirty="0">
                <a:latin typeface="Courier New" panose="02070309020205020404" pitchFamily="49" charset="0"/>
              </a:rPr>
              <a:t>hours</a:t>
            </a:r>
            <a:r>
              <a:rPr lang="en-US" altLang="en-US" b="1" dirty="0"/>
              <a:t> member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These relationships are illustrated in Figure 16.3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Parentheses around the expression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in Figure 16.3 are </a:t>
            </a:r>
            <a:r>
              <a:rPr lang="en-US" altLang="en-US" b="1" dirty="0">
                <a:solidFill>
                  <a:srgbClr val="FF0000"/>
                </a:solidFill>
              </a:rPr>
              <a:t>necessary</a:t>
            </a:r>
            <a:r>
              <a:rPr lang="en-US" altLang="en-US" dirty="0">
                <a:solidFill>
                  <a:srgbClr val="FF0000"/>
                </a:solidFill>
              </a:rPr>
              <a:t> to initially access “the structure whose address is in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dirty="0">
                <a:solidFill>
                  <a:srgbClr val="FF0000"/>
                </a:solidFill>
              </a:rPr>
              <a:t>”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76525"/>
            <a:ext cx="75723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696200" cy="3851275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Starting address of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b="1" dirty="0">
                <a:solidFill>
                  <a:srgbClr val="FF0000"/>
                </a:solidFill>
              </a:rPr>
              <a:t> is also address of first member of the structure </a:t>
            </a:r>
            <a:r>
              <a:rPr lang="en-US" dirty="0"/>
              <a:t>(Figure 16.3)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Special notation commonly used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Expression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(*pointer).member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can always be replaced </a:t>
            </a:r>
            <a:r>
              <a:rPr lang="en-US" dirty="0"/>
              <a:t>with notation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pointer-&gt;member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following expressions are equivalent: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idNum</a:t>
            </a:r>
            <a:r>
              <a:rPr lang="en-US" dirty="0"/>
              <a:t>	can be replaced by	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idNum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payRate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can be replaced by	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payRate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).hours</a:t>
            </a:r>
            <a:r>
              <a:rPr lang="en-US" dirty="0"/>
              <a:t>	can be replaced by	 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-&gt;hours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).  IS EQUIVALENT to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408863" cy="4267200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Program 16.5 illustrates </a:t>
            </a:r>
            <a:r>
              <a:rPr lang="en-US" dirty="0">
                <a:solidFill>
                  <a:srgbClr val="0033CC"/>
                </a:solidFill>
              </a:rPr>
              <a:t>passing structure’s address</a:t>
            </a:r>
            <a:endParaRPr lang="en-US" dirty="0">
              <a:solidFill>
                <a:srgbClr val="0033CC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Uses a pointer with </a:t>
            </a:r>
            <a:r>
              <a:rPr lang="en-US" b="1" dirty="0">
                <a:latin typeface="Courier New" panose="02070309020205020404" pitchFamily="49" charset="0"/>
              </a:rPr>
              <a:t>-&gt;</a:t>
            </a:r>
            <a:r>
              <a:rPr lang="en-US" b="1" dirty="0"/>
              <a:t> notation</a:t>
            </a:r>
            <a:r>
              <a:rPr lang="en-US" dirty="0"/>
              <a:t> to reference structure directly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</a:rPr>
              <a:t>calcNet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is called with statement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netPay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calcNet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emp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);// function call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starting address is passed to the function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Using this address as starting point, individual members of structure are accessed by including their names with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accessing the </a:t>
            </a:r>
            <a:r>
              <a:rPr lang="en-US" b="1" dirty="0">
                <a:solidFill>
                  <a:srgbClr val="FF0000"/>
                </a:solidFill>
              </a:rPr>
              <a:t>hours member</a:t>
            </a:r>
            <a:r>
              <a:rPr lang="en-US" dirty="0">
                <a:solidFill>
                  <a:srgbClr val="FF0000"/>
                </a:solidFill>
              </a:rPr>
              <a:t> of the structure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-&gt; hours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50899" y="2339975"/>
            <a:ext cx="7408863" cy="3451225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To increment or decrement a pointer, we use the increment or decrement operators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Expression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++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-&gt;hours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adds one to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hours</a:t>
            </a:r>
            <a:r>
              <a:rPr lang="en-US" dirty="0">
                <a:solidFill>
                  <a:srgbClr val="0033CC"/>
                </a:solidFill>
              </a:rPr>
              <a:t> member of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</a:rPr>
              <a:t>emp</a:t>
            </a:r>
            <a:r>
              <a:rPr lang="en-US" dirty="0">
                <a:solidFill>
                  <a:srgbClr val="0033CC"/>
                </a:solidFill>
              </a:rPr>
              <a:t> structure</a:t>
            </a:r>
            <a:endParaRPr lang="en-US" dirty="0">
              <a:solidFill>
                <a:srgbClr val="0033CC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b="1" dirty="0"/>
              <a:t> operator </a:t>
            </a:r>
            <a:r>
              <a:rPr lang="en-US" b="1" dirty="0">
                <a:solidFill>
                  <a:srgbClr val="FF0000"/>
                </a:solidFill>
              </a:rPr>
              <a:t>has higher priority </a:t>
            </a:r>
            <a:r>
              <a:rPr lang="en-US" b="1" dirty="0"/>
              <a:t>than increment operator, </a:t>
            </a:r>
            <a:r>
              <a:rPr lang="en-US" dirty="0"/>
              <a:t>therefore,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hours</a:t>
            </a:r>
            <a:r>
              <a:rPr lang="en-US" dirty="0"/>
              <a:t> member is </a:t>
            </a:r>
            <a:r>
              <a:rPr lang="en-US" dirty="0">
                <a:solidFill>
                  <a:srgbClr val="FF0000"/>
                </a:solidFill>
              </a:rPr>
              <a:t>accessed first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then increment </a:t>
            </a:r>
            <a:r>
              <a:rPr lang="en-US" dirty="0"/>
              <a:t>is applied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Expression </a:t>
            </a:r>
            <a:r>
              <a:rPr lang="en-US" b="1" dirty="0">
                <a:latin typeface="Courier New" panose="02070309020205020404" pitchFamily="49" charset="0"/>
              </a:rPr>
              <a:t>(++</a:t>
            </a:r>
            <a:r>
              <a:rPr lang="en-US" b="1" dirty="0" err="1">
                <a:latin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</a:rPr>
              <a:t>)-&gt;</a:t>
            </a:r>
            <a:r>
              <a:rPr lang="en-US" dirty="0">
                <a:latin typeface="Courier New" panose="02070309020205020404" pitchFamily="49" charset="0"/>
              </a:rPr>
              <a:t>hours;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increments address before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hours</a:t>
            </a:r>
            <a:r>
              <a:rPr lang="en-US" dirty="0">
                <a:solidFill>
                  <a:srgbClr val="FF0000"/>
                </a:solidFill>
              </a:rPr>
              <a:t> member is </a:t>
            </a:r>
            <a:r>
              <a:rPr lang="en-US" b="1" dirty="0">
                <a:solidFill>
                  <a:srgbClr val="FF0000"/>
                </a:solidFill>
              </a:rPr>
              <a:t>accessed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Expression 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</a:rPr>
              <a:t>++)-&gt;</a:t>
            </a:r>
            <a:r>
              <a:rPr lang="en-US" dirty="0">
                <a:latin typeface="Courier New" panose="02070309020205020404" pitchFamily="49" charset="0"/>
              </a:rPr>
              <a:t>hours;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increments address after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hours</a:t>
            </a:r>
            <a:r>
              <a:rPr lang="en-US" dirty="0">
                <a:solidFill>
                  <a:srgbClr val="FF0000"/>
                </a:solidFill>
              </a:rPr>
              <a:t> member is </a:t>
            </a:r>
            <a:r>
              <a:rPr lang="en-US" b="1" dirty="0">
                <a:solidFill>
                  <a:srgbClr val="FF0000"/>
                </a:solidFill>
              </a:rPr>
              <a:t>accessed </a:t>
            </a:r>
            <a:r>
              <a:rPr lang="en-US" dirty="0">
                <a:solidFill>
                  <a:srgbClr val="FF0000"/>
                </a:solidFill>
              </a:rPr>
              <a:t>(or </a:t>
            </a:r>
            <a:r>
              <a:rPr lang="en-US" b="1" dirty="0">
                <a:solidFill>
                  <a:srgbClr val="FF0000"/>
                </a:solidFill>
              </a:rPr>
              <a:t>access member first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then increment address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(Fig 16.4): Array of three structures of type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with address of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emp[1]</a:t>
            </a:r>
            <a:r>
              <a:rPr lang="en-US" altLang="en-US">
                <a:solidFill>
                  <a:srgbClr val="FF0000"/>
                </a:solidFill>
              </a:rPr>
              <a:t> stored in the pointer variable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endParaRPr lang="en-US" altLang="en-US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Expression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(++pt)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changes </a:t>
            </a:r>
            <a:r>
              <a:rPr lang="en-US" altLang="en-US">
                <a:solidFill>
                  <a:srgbClr val="FF0000"/>
                </a:solidFill>
              </a:rPr>
              <a:t>address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pt</a:t>
            </a:r>
            <a:r>
              <a:rPr lang="en-US" altLang="en-US"/>
              <a:t> to starting address of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emp[2]</a:t>
            </a:r>
            <a:endParaRPr lang="en-US" altLang="en-US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Expression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(--pt)</a:t>
            </a:r>
            <a:r>
              <a:rPr lang="en-US" altLang="en-US"/>
              <a:t> changes </a:t>
            </a:r>
            <a:r>
              <a:rPr lang="en-US" altLang="en-US">
                <a:solidFill>
                  <a:srgbClr val="FF0000"/>
                </a:solidFill>
              </a:rPr>
              <a:t>address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pt</a:t>
            </a:r>
            <a:r>
              <a:rPr lang="en-US" altLang="en-US"/>
              <a:t> to starting address of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emp[0]</a:t>
            </a:r>
            <a:endParaRPr lang="en-US" altLang="en-US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 Pointer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11801</Words>
  <Application>WPS Presentation</Application>
  <PresentationFormat>On-screen Show (4:3)</PresentationFormat>
  <Paragraphs>646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SimSun</vt:lpstr>
      <vt:lpstr>Wingdings</vt:lpstr>
      <vt:lpstr>Times New Roman</vt:lpstr>
      <vt:lpstr>Century Gothic</vt:lpstr>
      <vt:lpstr>Wingdings 2</vt:lpstr>
      <vt:lpstr>Symbol</vt:lpstr>
      <vt:lpstr>Candara</vt:lpstr>
      <vt:lpstr>Courier New</vt:lpstr>
      <vt:lpstr>Microsoft YaHei</vt:lpstr>
      <vt:lpstr/>
      <vt:lpstr>Arial Unicode MS</vt:lpstr>
      <vt:lpstr>Century</vt:lpstr>
      <vt:lpstr>Calibri</vt:lpstr>
      <vt:lpstr>Segoe Print</vt:lpstr>
      <vt:lpstr>3_Default Design</vt:lpstr>
      <vt:lpstr>Austin</vt:lpstr>
      <vt:lpstr>Passing Pointers in Structures, Dynamic Structure Allocations &amp; Unions</vt:lpstr>
      <vt:lpstr>Objectives</vt:lpstr>
      <vt:lpstr>Passing a Pointer</vt:lpstr>
      <vt:lpstr>Passing a Pointer (cont'd.)</vt:lpstr>
      <vt:lpstr>Passing a Pointer (cont'd.)</vt:lpstr>
      <vt:lpstr>Passing a Pointer (cont'd.)</vt:lpstr>
      <vt:lpstr>Passing a Pointer (cont'd.)</vt:lpstr>
      <vt:lpstr>Passing a Pointer (cont'd.)</vt:lpstr>
      <vt:lpstr>Passing a Pointer (cont'd.)</vt:lpstr>
      <vt:lpstr>Passing a Pointer (cont'd.)</vt:lpstr>
      <vt:lpstr>PowerPoint 演示文稿</vt:lpstr>
      <vt:lpstr>PowerPoint 演示文稿</vt:lpstr>
      <vt:lpstr>Returning Structures</vt:lpstr>
      <vt:lpstr>PowerPoint 演示文稿</vt:lpstr>
      <vt:lpstr>PowerPoint 演示文稿</vt:lpstr>
      <vt:lpstr>Sorting a Structure</vt:lpstr>
      <vt:lpstr>Structure Sorting Example using Pointers (Array of Structure)</vt:lpstr>
      <vt:lpstr>Bubble Sort</vt:lpstr>
      <vt:lpstr>Dynamic Structure Allocation</vt:lpstr>
      <vt:lpstr>Dynamic Structure Allocation (cont'd.)</vt:lpstr>
      <vt:lpstr>Dynamic Structure Allocation (cont'd.)</vt:lpstr>
      <vt:lpstr>Dynamic Structure Example (Program 16.7)</vt:lpstr>
      <vt:lpstr>Dynamic Structure Example (cont)</vt:lpstr>
      <vt:lpstr>Dynamic Structure Allocation (cont'd.)</vt:lpstr>
      <vt:lpstr>Dynamic Structure Allocation (cont'd.)</vt:lpstr>
      <vt:lpstr>Unions</vt:lpstr>
      <vt:lpstr>Unions (cont'd.)</vt:lpstr>
      <vt:lpstr>Union Example 1 (Memory Allocation)</vt:lpstr>
      <vt:lpstr>Union Example 2</vt:lpstr>
      <vt:lpstr>Union Example 3</vt:lpstr>
      <vt:lpstr>Unions as a member (nested in structure)</vt:lpstr>
      <vt:lpstr>Common Programming Errors</vt:lpstr>
      <vt:lpstr>Summary</vt:lpstr>
      <vt:lpstr>Summary (cont'd.)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440</cp:revision>
  <dcterms:created xsi:type="dcterms:W3CDTF">2004-12-27T16:03:00Z</dcterms:created>
  <dcterms:modified xsi:type="dcterms:W3CDTF">2017-11-29T06:00:46Z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