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</p:sldMasterIdLst>
  <p:notesMasterIdLst>
    <p:notesMasterId r:id="rId27"/>
  </p:notesMasterIdLst>
  <p:handoutMasterIdLst>
    <p:handoutMasterId r:id="rId28"/>
  </p:handoutMasterIdLst>
  <p:sldIdLst>
    <p:sldId id="487" r:id="rId3"/>
    <p:sldId id="610" r:id="rId4"/>
    <p:sldId id="687" r:id="rId5"/>
    <p:sldId id="675" r:id="rId6"/>
    <p:sldId id="660" r:id="rId7"/>
    <p:sldId id="663" r:id="rId8"/>
    <p:sldId id="662" r:id="rId9"/>
    <p:sldId id="676" r:id="rId10"/>
    <p:sldId id="664" r:id="rId11"/>
    <p:sldId id="666" r:id="rId12"/>
    <p:sldId id="667" r:id="rId13"/>
    <p:sldId id="686" r:id="rId14"/>
    <p:sldId id="679" r:id="rId15"/>
    <p:sldId id="680" r:id="rId16"/>
    <p:sldId id="661" r:id="rId17"/>
    <p:sldId id="668" r:id="rId18"/>
    <p:sldId id="669" r:id="rId19"/>
    <p:sldId id="670" r:id="rId20"/>
    <p:sldId id="671" r:id="rId21"/>
    <p:sldId id="681" r:id="rId22"/>
    <p:sldId id="682" r:id="rId23"/>
    <p:sldId id="683" r:id="rId24"/>
    <p:sldId id="684" r:id="rId25"/>
    <p:sldId id="685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6">
          <p15:clr>
            <a:srgbClr val="A4A3A4"/>
          </p15:clr>
        </p15:guide>
        <p15:guide id="2" pos="30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09A3"/>
    <a:srgbClr val="B2673A"/>
    <a:srgbClr val="E97503"/>
    <a:srgbClr val="FB8303"/>
    <a:srgbClr val="B05802"/>
    <a:srgbClr val="5D2884"/>
    <a:srgbClr val="828776"/>
    <a:srgbClr val="DAE7D5"/>
    <a:srgbClr val="AE8300"/>
    <a:srgbClr val="49F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71373" autoAdjust="0"/>
  </p:normalViewPr>
  <p:slideViewPr>
    <p:cSldViewPr>
      <p:cViewPr varScale="1">
        <p:scale>
          <a:sx n="68" d="100"/>
          <a:sy n="68" d="100"/>
        </p:scale>
        <p:origin x="1824" y="66"/>
      </p:cViewPr>
      <p:guideLst>
        <p:guide orient="horz" pos="2206"/>
        <p:guide pos="30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EB98138-26DC-415B-9D21-B978836D6781}" type="slidenum">
              <a:rPr lang="en-US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8EFC084-AB31-4BD0-9A07-DE88F4ECB313}" type="slidenum">
              <a:rPr lang="en-US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B8B06B-343A-48C4-957F-19F62A5C5462}" type="slidenum">
              <a:rPr lang="en-US" altLang="en-US" smtClean="0">
                <a:solidFill>
                  <a:srgbClr val="000000"/>
                </a:solidFill>
              </a:rPr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1833FCB-3289-40D7-A473-3140756B9B7D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ABC7AD1-0396-4C65-848B-E9C9513CE083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5A088E49-1594-4219-8B27-68D043BA01D3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-3175"/>
            <a:ext cx="9153525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125538"/>
            <a:ext cx="6908800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351088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fld id="{8592254A-EDBA-4104-A8D0-386E4AB9E357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22F516-231D-4129-B31D-6D434B3D22B0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599E6-25C5-4DA9-9CDE-CB8CB225C294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DAAE66-C1F4-4060-A4B5-A9F4A7FF0591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371A38-2094-4173-AC4C-115227DEE09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962781-65BB-436E-9A96-6AC2ADE80160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0D28D8-C2CA-4AA2-8280-E54059A0BC7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C71452-8F6D-4205-9EC7-092152FA78E0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8645FA34-5988-4E60-89BF-8D349635CF71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2663A-2EE7-43E6-9502-11060EF58440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84C5B8-CCEB-420D-ABAE-B47CDB4AB07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5508D2-A0AD-4541-8BA7-80F92E81B744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B895E38-94C5-4359-B007-DA64B88D74E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4DF88D0-8387-409F-8AC0-A1A095DB899D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B7A5AE19-0BF4-40E9-A61F-CF50CEE3A94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D2F792C2-BB91-47CE-B33E-68335494C38A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D44AB5BA-40DE-460A-B7C2-20FC8CDEEBEA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6B4A40B7-34E7-4BCB-82C9-FE32B324814A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6D99F334-949D-4274-B4FC-F273FE382EAB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31BB4D0-F38A-47E5-831A-48EB0781C329}" type="slidenum">
              <a:rPr lang="en-US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8763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778BC167-0788-4FB9-A5D8-C19204204FC3}" type="slidenum">
              <a:rPr lang="en-US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2286000"/>
            <a:ext cx="3352800" cy="2286000"/>
          </a:xfrm>
          <a:prstGeom prst="rect">
            <a:avLst/>
          </a:prstGeom>
          <a:solidFill>
            <a:schemeClr val="accent4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560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800600" y="5376545"/>
            <a:ext cx="4090035" cy="131699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 algn="l" eaLnBrk="1" hangingPunct="1">
              <a:defRPr/>
            </a:pPr>
            <a: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C++ Programming: From Problem Analysis to Program Design (D.S. Malik, 2018)</a:t>
            </a:r>
            <a:b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</a:br>
            <a:b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</a:br>
            <a: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C++ for Everyone (C.S. Horstman, 2012)</a:t>
            </a:r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465955" y="1071880"/>
            <a:ext cx="4398010" cy="3293110"/>
          </a:xfrm>
        </p:spPr>
        <p:txBody>
          <a:bodyPr>
            <a:normAutofit fontScale="92500"/>
          </a:bodyPr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sz="4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CHAPTER 10 (Pt 1) :</a:t>
            </a:r>
          </a:p>
          <a:p>
            <a:pPr algn="ctr" eaLnBrk="1" hangingPunct="1">
              <a:lnSpc>
                <a:spcPct val="90000"/>
              </a:lnSpc>
              <a:defRPr/>
            </a:pPr>
            <a:endParaRPr lang="en-US" sz="3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sym typeface="+mn-ea"/>
              </a:rPr>
              <a:t>Introduction to Object Oriented Concepts: Classes &amp; Data Abstraction</a:t>
            </a:r>
          </a:p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2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2133600"/>
            <a:ext cx="3429000" cy="2231380"/>
          </a:xfrm>
          <a:prstGeom prst="rect">
            <a:avLst/>
          </a:prstGeom>
          <a:solidFill>
            <a:schemeClr val="accent3">
              <a:lumMod val="6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>
              <a:spcBef>
                <a:spcPts val="600"/>
              </a:spcBef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ELEMENTS OF PROGRAMMING</a:t>
            </a:r>
          </a:p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CSC 1100</a:t>
            </a:r>
          </a:p>
          <a:p>
            <a:pPr algn="ctr"/>
            <a:endParaRPr lang="en-MY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052830" y="987425"/>
            <a:ext cx="7024370" cy="68453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lvl="1" algn="ctr" eaLnBrk="1" hangingPunct="1"/>
            <a:r>
              <a:rPr lang="en-US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charset="0"/>
                <a:sym typeface="+mn-ea"/>
              </a:rPr>
              <a:t>Classes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10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39395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Week13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323965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9395" y="1671955"/>
            <a:ext cx="5091430" cy="4769485"/>
          </a:xfrm>
          <a:prstGeom prst="rect">
            <a:avLst/>
          </a:prstGeom>
          <a:noFill/>
          <a:ln w="19050"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charset="0"/>
              </a:rPr>
              <a:t>Class Circle {</a:t>
            </a:r>
          </a:p>
          <a:p>
            <a:endParaRPr lang="en-US" sz="1600" b="0" dirty="0">
              <a:latin typeface="Courier New" panose="02070309020205020404" charset="0"/>
            </a:endParaRPr>
          </a:p>
          <a:p>
            <a:r>
              <a:rPr lang="en-US" sz="1600" dirty="0">
                <a:latin typeface="Courier New" panose="02070309020205020404" charset="0"/>
              </a:rPr>
              <a:t>   /** The radius of the circle */</a:t>
            </a:r>
          </a:p>
          <a:p>
            <a:pPr lvl="1"/>
            <a:r>
              <a:rPr lang="en-US" sz="1600" b="0" dirty="0">
                <a:latin typeface="Courier New" panose="02070309020205020404" charset="0"/>
              </a:rPr>
              <a:t>   double radius = 1.0;</a:t>
            </a:r>
          </a:p>
          <a:p>
            <a:endParaRPr lang="en-US" sz="1600" b="0" dirty="0">
              <a:latin typeface="Courier New" panose="02070309020205020404" charset="0"/>
            </a:endParaRPr>
          </a:p>
          <a:p>
            <a:r>
              <a:rPr lang="en-US" sz="1600" dirty="0">
                <a:latin typeface="Courier New" panose="02070309020205020404" charset="0"/>
              </a:rPr>
              <a:t>   /** Construct a circle object */</a:t>
            </a:r>
          </a:p>
          <a:p>
            <a:pPr lvl="1"/>
            <a:r>
              <a:rPr lang="en-US" sz="1600" b="0" dirty="0">
                <a:latin typeface="Courier New" panose="02070309020205020404" charset="0"/>
              </a:rPr>
              <a:t>   Circle()   {</a:t>
            </a:r>
          </a:p>
          <a:p>
            <a:pPr lvl="1"/>
            <a:r>
              <a:rPr lang="en-US" sz="1600" b="0" dirty="0">
                <a:latin typeface="Courier New" panose="02070309020205020404" charset="0"/>
              </a:rPr>
              <a:t>   }</a:t>
            </a:r>
          </a:p>
          <a:p>
            <a:endParaRPr lang="en-US" sz="1600" b="0" dirty="0">
              <a:latin typeface="Courier New" panose="02070309020205020404" charset="0"/>
            </a:endParaRPr>
          </a:p>
          <a:p>
            <a:r>
              <a:rPr lang="en-US" sz="1600" dirty="0">
                <a:latin typeface="Courier New" panose="02070309020205020404" charset="0"/>
              </a:rPr>
              <a:t>   /** Construct a circle object */</a:t>
            </a:r>
          </a:p>
          <a:p>
            <a:pPr lvl="1"/>
            <a:r>
              <a:rPr lang="fr-FR" sz="1600" b="0" dirty="0">
                <a:latin typeface="Courier New" panose="02070309020205020404" charset="0"/>
              </a:rPr>
              <a:t>Circle(double </a:t>
            </a:r>
            <a:r>
              <a:rPr lang="fr-FR" sz="1600" b="0" dirty="0" err="1">
                <a:latin typeface="Courier New" panose="02070309020205020404" charset="0"/>
              </a:rPr>
              <a:t>newRadius</a:t>
            </a:r>
            <a:r>
              <a:rPr lang="fr-FR" sz="1600" b="0" dirty="0">
                <a:latin typeface="Courier New" panose="02070309020205020404" charset="0"/>
              </a:rPr>
              <a:t>) { </a:t>
            </a:r>
          </a:p>
          <a:p>
            <a:pPr lvl="1"/>
            <a:r>
              <a:rPr lang="fr-FR" sz="1600" b="0" dirty="0">
                <a:latin typeface="Courier New" panose="02070309020205020404" charset="0"/>
              </a:rPr>
              <a:t>   radius = </a:t>
            </a:r>
            <a:r>
              <a:rPr lang="fr-FR" sz="1600" b="0" dirty="0" err="1">
                <a:latin typeface="Courier New" panose="02070309020205020404" charset="0"/>
              </a:rPr>
              <a:t>newRadius</a:t>
            </a:r>
            <a:r>
              <a:rPr lang="fr-FR" sz="1600" b="0" dirty="0">
                <a:latin typeface="Courier New" panose="02070309020205020404" charset="0"/>
              </a:rPr>
              <a:t>; </a:t>
            </a:r>
          </a:p>
          <a:p>
            <a:pPr lvl="1"/>
            <a:r>
              <a:rPr lang="fr-FR" sz="1600" b="0" dirty="0">
                <a:latin typeface="Courier New" panose="02070309020205020404" charset="0"/>
              </a:rPr>
              <a:t>}</a:t>
            </a:r>
          </a:p>
          <a:p>
            <a:endParaRPr lang="fr-FR" sz="1600" dirty="0">
              <a:latin typeface="Courier New" panose="02070309020205020404" charset="0"/>
            </a:endParaRPr>
          </a:p>
          <a:p>
            <a:r>
              <a:rPr lang="en-US" sz="1600" dirty="0">
                <a:latin typeface="Courier New" panose="02070309020205020404" charset="0"/>
              </a:rPr>
              <a:t>/** Return the area of this circle*/ </a:t>
            </a:r>
          </a:p>
          <a:p>
            <a:pPr lvl="1"/>
            <a:r>
              <a:rPr lang="en-US" sz="1600" b="0" dirty="0">
                <a:latin typeface="Courier New" panose="02070309020205020404" charset="0"/>
              </a:rPr>
              <a:t>double </a:t>
            </a:r>
            <a:r>
              <a:rPr lang="en-US" sz="1600" b="0" dirty="0" err="1">
                <a:latin typeface="Courier New" panose="02070309020205020404" charset="0"/>
              </a:rPr>
              <a:t>getArea</a:t>
            </a:r>
            <a:r>
              <a:rPr lang="en-US" sz="1600" b="0" dirty="0">
                <a:latin typeface="Courier New" panose="02070309020205020404" charset="0"/>
              </a:rPr>
              <a:t>() { </a:t>
            </a:r>
          </a:p>
          <a:p>
            <a:pPr lvl="1"/>
            <a:r>
              <a:rPr lang="en-US" sz="1600" b="0" dirty="0">
                <a:latin typeface="Courier New" panose="02070309020205020404" charset="0"/>
              </a:rPr>
              <a:t>   return radius * radius * 3.14159; </a:t>
            </a:r>
          </a:p>
          <a:p>
            <a:pPr lvl="1"/>
            <a:r>
              <a:rPr lang="en-US" sz="1600" b="0" dirty="0">
                <a:latin typeface="Courier New" panose="02070309020205020404" charset="0"/>
              </a:rPr>
              <a:t>}</a:t>
            </a:r>
          </a:p>
          <a:p>
            <a:r>
              <a:rPr lang="en-US" sz="1600" b="0" dirty="0">
                <a:latin typeface="Courier New" panose="02070309020205020404" charset="0"/>
              </a:rPr>
              <a:t>}</a:t>
            </a:r>
            <a:endParaRPr lang="fr-FR" sz="1600" dirty="0">
              <a:latin typeface="Courier New" panose="0207030902020502040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4253314" y="2527300"/>
            <a:ext cx="2299886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3" name="TextBox 12"/>
          <p:cNvSpPr txBox="1"/>
          <p:nvPr/>
        </p:nvSpPr>
        <p:spPr>
          <a:xfrm>
            <a:off x="6629353" y="2303383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charset="0"/>
              </a:rPr>
              <a:t>Data field</a:t>
            </a: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4412615" y="3276600"/>
            <a:ext cx="768985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4412615" y="4724400"/>
            <a:ext cx="768985" cy="1397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Straight Connector 21"/>
          <p:cNvCxnSpPr/>
          <p:nvPr/>
        </p:nvCxnSpPr>
        <p:spPr bwMode="auto">
          <a:xfrm>
            <a:off x="5181600" y="3276600"/>
            <a:ext cx="0" cy="144780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Straight Arrow Connector 24"/>
          <p:cNvCxnSpPr/>
          <p:nvPr/>
        </p:nvCxnSpPr>
        <p:spPr bwMode="auto">
          <a:xfrm flipH="1">
            <a:off x="5257800" y="4114800"/>
            <a:ext cx="137160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7" name="TextBox 26"/>
          <p:cNvSpPr txBox="1"/>
          <p:nvPr/>
        </p:nvSpPr>
        <p:spPr>
          <a:xfrm>
            <a:off x="6742430" y="3910965"/>
            <a:ext cx="1952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charset="0"/>
              </a:rPr>
              <a:t>Constructors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181600" y="5494655"/>
            <a:ext cx="137160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0" name="TextBox 29"/>
          <p:cNvSpPr txBox="1"/>
          <p:nvPr/>
        </p:nvSpPr>
        <p:spPr>
          <a:xfrm>
            <a:off x="6742149" y="530983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charset="0"/>
              </a:rPr>
              <a:t>Function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2087400"/>
            <a:ext cx="8610600" cy="4040349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/>
              <a:t>.</a:t>
            </a:r>
            <a:endParaRPr lang="en-US" altLang="en-US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052830" y="987424"/>
            <a:ext cx="6584315" cy="98631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lvl="1" algn="ctr" eaLnBrk="1" hangingPunct="1"/>
            <a:r>
              <a:rPr lang="en-US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charset="0"/>
                <a:sym typeface="+mn-ea"/>
              </a:rPr>
              <a:t>Unified Modeling Language Class Diagram 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11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39395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Week13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323965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783273" y="2328442"/>
            <a:ext cx="2743200" cy="2097406"/>
            <a:chOff x="3200400" y="2245994"/>
            <a:chExt cx="2743200" cy="2097406"/>
          </a:xfrm>
        </p:grpSpPr>
        <p:sp>
          <p:nvSpPr>
            <p:cNvPr id="18" name="Rectangle 17"/>
            <p:cNvSpPr/>
            <p:nvPr/>
          </p:nvSpPr>
          <p:spPr bwMode="auto">
            <a:xfrm>
              <a:off x="3200400" y="2245994"/>
              <a:ext cx="2743200" cy="421006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1400" i="0" u="none" strike="noStrike" cap="none" normalizeH="0" baseline="0" dirty="0">
                  <a:solidFill>
                    <a:srgbClr val="FF0000"/>
                  </a:solidFill>
                  <a:effectLst/>
                  <a:latin typeface="+mj-lt"/>
                  <a:ea typeface="SimSun" panose="02010600030101010101" pitchFamily="2" charset="-122"/>
                </a:rPr>
                <a:t>Circle</a:t>
              </a:r>
              <a:endParaRPr lang="en-US" sz="1400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200400" y="2652554"/>
              <a:ext cx="2743200" cy="421006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1400" b="0" i="0" u="none" strike="noStrike" cap="none" normalizeH="0" baseline="0" dirty="0">
                  <a:solidFill>
                    <a:srgbClr val="FF0000"/>
                  </a:solidFill>
                  <a:effectLst/>
                  <a:latin typeface="+mj-lt"/>
                  <a:ea typeface="SimSun" panose="02010600030101010101" pitchFamily="2" charset="-122"/>
                </a:rPr>
                <a:t>+radius : doub</a:t>
              </a:r>
              <a:r>
                <a:rPr lang="en-US" sz="1400" b="0" dirty="0">
                  <a:solidFill>
                    <a:srgbClr val="FF0000"/>
                  </a:solidFill>
                  <a:latin typeface="+mj-lt"/>
                  <a:ea typeface="SimSun" panose="02010600030101010101" pitchFamily="2" charset="-122"/>
                </a:rPr>
                <a:t>le</a:t>
              </a:r>
              <a:endParaRPr lang="en-US" sz="1400" b="0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200400" y="3084194"/>
              <a:ext cx="2743200" cy="1259206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1400" b="0" i="0" u="none" strike="noStrike" cap="none" normalizeH="0" baseline="0" dirty="0">
                  <a:solidFill>
                    <a:srgbClr val="FF0000"/>
                  </a:solidFill>
                  <a:effectLst/>
                  <a:latin typeface="+mj-lt"/>
                  <a:ea typeface="SimSun" panose="02010600030101010101" pitchFamily="2" charset="-122"/>
                </a:rPr>
                <a:t>+Circle()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400" b="0" dirty="0">
                  <a:solidFill>
                    <a:srgbClr val="FF0000"/>
                  </a:solidFill>
                  <a:latin typeface="+mj-lt"/>
                  <a:ea typeface="SimSun" panose="02010600030101010101" pitchFamily="2" charset="-122"/>
                </a:rPr>
                <a:t>+Circle(</a:t>
              </a:r>
              <a:r>
                <a:rPr lang="en-US" sz="1400" b="0" dirty="0" err="1">
                  <a:solidFill>
                    <a:srgbClr val="FF0000"/>
                  </a:solidFill>
                  <a:latin typeface="+mj-lt"/>
                  <a:ea typeface="SimSun" panose="02010600030101010101" pitchFamily="2" charset="-122"/>
                </a:rPr>
                <a:t>newRadius</a:t>
              </a:r>
              <a:r>
                <a:rPr lang="en-US" sz="1400" b="0" dirty="0">
                  <a:solidFill>
                    <a:srgbClr val="FF0000"/>
                  </a:solidFill>
                  <a:latin typeface="+mj-lt"/>
                  <a:ea typeface="SimSun" panose="02010600030101010101" pitchFamily="2" charset="-122"/>
                </a:rPr>
                <a:t> </a:t>
              </a:r>
              <a:r>
                <a:rPr kumimoji="0" lang="en-US" sz="1400" b="0" i="0" u="none" strike="noStrike" cap="none" normalizeH="0" baseline="0" dirty="0">
                  <a:solidFill>
                    <a:srgbClr val="FF0000"/>
                  </a:solidFill>
                  <a:effectLst/>
                  <a:latin typeface="+mj-lt"/>
                  <a:ea typeface="SimSun" panose="02010600030101010101" pitchFamily="2" charset="-122"/>
                </a:rPr>
                <a:t>: double)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400" b="0" dirty="0">
                  <a:solidFill>
                    <a:srgbClr val="FF0000"/>
                  </a:solidFill>
                  <a:latin typeface="+mj-lt"/>
                  <a:ea typeface="SimSun" panose="02010600030101010101" pitchFamily="2" charset="-122"/>
                </a:rPr>
                <a:t>+</a:t>
              </a:r>
              <a:r>
                <a:rPr lang="en-US" sz="1400" b="0" dirty="0" err="1">
                  <a:solidFill>
                    <a:srgbClr val="FF0000"/>
                  </a:solidFill>
                  <a:latin typeface="+mj-lt"/>
                  <a:ea typeface="SimSun" panose="02010600030101010101" pitchFamily="2" charset="-122"/>
                </a:rPr>
                <a:t>getArea</a:t>
              </a:r>
              <a:r>
                <a:rPr lang="en-US" sz="1400" b="0" dirty="0">
                  <a:solidFill>
                    <a:srgbClr val="FF0000"/>
                  </a:solidFill>
                  <a:latin typeface="+mj-lt"/>
                  <a:ea typeface="SimSun" panose="02010600030101010101" pitchFamily="2" charset="-122"/>
                </a:rPr>
                <a:t>() : double</a:t>
              </a:r>
              <a:endParaRPr kumimoji="0" lang="en-US" sz="1400" b="0" i="0" u="none" strike="noStrike" cap="none" normalizeH="0" baseline="0" dirty="0">
                <a:solidFill>
                  <a:srgbClr val="FF0000"/>
                </a:solidFill>
                <a:effectLst/>
                <a:latin typeface="+mj-lt"/>
                <a:ea typeface="SimSun" panose="02010600030101010101" pitchFamily="2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sz="1400" b="0" dirty="0">
                <a:solidFill>
                  <a:srgbClr val="FF0000"/>
                </a:solidFill>
                <a:latin typeface="+mj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3090" y="5069045"/>
            <a:ext cx="1665605" cy="863760"/>
            <a:chOff x="239395" y="4927440"/>
            <a:chExt cx="2743200" cy="863760"/>
          </a:xfrm>
        </p:grpSpPr>
        <p:sp>
          <p:nvSpPr>
            <p:cNvPr id="22" name="Rectangle 21"/>
            <p:cNvSpPr/>
            <p:nvPr/>
          </p:nvSpPr>
          <p:spPr bwMode="auto">
            <a:xfrm>
              <a:off x="239395" y="4927440"/>
              <a:ext cx="2743200" cy="421006"/>
            </a:xfrm>
            <a:prstGeom prst="rect">
              <a:avLst/>
            </a:prstGeom>
            <a:noFill/>
            <a:ln>
              <a:solidFill>
                <a:srgbClr val="FF99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1400" i="0" u="none" strike="noStrike" cap="none" normalizeH="0" baseline="0" dirty="0">
                  <a:solidFill>
                    <a:srgbClr val="B05802"/>
                  </a:solidFill>
                  <a:effectLst/>
                  <a:latin typeface="+mj-lt"/>
                  <a:ea typeface="SimSun" panose="02010600030101010101" pitchFamily="2" charset="-122"/>
                </a:rPr>
                <a:t>Circle1: Circle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239395" y="5370194"/>
              <a:ext cx="2743200" cy="421006"/>
            </a:xfrm>
            <a:prstGeom prst="rect">
              <a:avLst/>
            </a:prstGeom>
            <a:noFill/>
            <a:ln>
              <a:solidFill>
                <a:srgbClr val="FF99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1400" b="0" i="0" u="none" strike="noStrike" cap="none" normalizeH="0" baseline="0" dirty="0">
                  <a:solidFill>
                    <a:srgbClr val="B05802"/>
                  </a:solidFill>
                  <a:effectLst/>
                  <a:latin typeface="+mj-lt"/>
                  <a:ea typeface="SimSun" panose="02010600030101010101" pitchFamily="2" charset="-122"/>
                </a:rPr>
                <a:t>Radius= 1.0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631759" y="5091033"/>
            <a:ext cx="1665605" cy="863760"/>
            <a:chOff x="239395" y="4927440"/>
            <a:chExt cx="2743200" cy="86376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239395" y="4927440"/>
              <a:ext cx="2743200" cy="421006"/>
            </a:xfrm>
            <a:prstGeom prst="rect">
              <a:avLst/>
            </a:prstGeom>
            <a:noFill/>
            <a:ln>
              <a:solidFill>
                <a:srgbClr val="FF99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1400" i="0" u="none" strike="noStrike" cap="none" normalizeH="0" baseline="0" dirty="0">
                  <a:solidFill>
                    <a:srgbClr val="B05802"/>
                  </a:solidFill>
                  <a:effectLst/>
                  <a:latin typeface="+mj-lt"/>
                  <a:ea typeface="SimSun" panose="02010600030101010101" pitchFamily="2" charset="-122"/>
                </a:rPr>
                <a:t>Circle2: Circle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39395" y="5370194"/>
              <a:ext cx="2743200" cy="421006"/>
            </a:xfrm>
            <a:prstGeom prst="rect">
              <a:avLst/>
            </a:prstGeom>
            <a:noFill/>
            <a:ln>
              <a:solidFill>
                <a:srgbClr val="FF99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1400" b="0" i="0" u="none" strike="noStrike" cap="none" normalizeH="0" baseline="0" dirty="0">
                  <a:solidFill>
                    <a:srgbClr val="B05802"/>
                  </a:solidFill>
                  <a:effectLst/>
                  <a:latin typeface="+mj-lt"/>
                  <a:ea typeface="SimSun" panose="02010600030101010101" pitchFamily="2" charset="-122"/>
                </a:rPr>
                <a:t>Radius= 25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658194" y="5047297"/>
            <a:ext cx="1665605" cy="863760"/>
            <a:chOff x="239395" y="4927440"/>
            <a:chExt cx="2743200" cy="863760"/>
          </a:xfrm>
        </p:grpSpPr>
        <p:sp>
          <p:nvSpPr>
            <p:cNvPr id="29" name="Rectangle 28"/>
            <p:cNvSpPr/>
            <p:nvPr/>
          </p:nvSpPr>
          <p:spPr bwMode="auto">
            <a:xfrm>
              <a:off x="239395" y="4927440"/>
              <a:ext cx="2743200" cy="421006"/>
            </a:xfrm>
            <a:prstGeom prst="rect">
              <a:avLst/>
            </a:prstGeom>
            <a:noFill/>
            <a:ln>
              <a:solidFill>
                <a:srgbClr val="FF99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1400" i="0" u="none" strike="noStrike" cap="none" normalizeH="0" baseline="0" dirty="0">
                  <a:solidFill>
                    <a:srgbClr val="B05802"/>
                  </a:solidFill>
                  <a:effectLst/>
                  <a:latin typeface="+mj-lt"/>
                  <a:ea typeface="SimSun" panose="02010600030101010101" pitchFamily="2" charset="-122"/>
                </a:rPr>
                <a:t>Circle3: Circle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39395" y="5370194"/>
              <a:ext cx="2743200" cy="421006"/>
            </a:xfrm>
            <a:prstGeom prst="rect">
              <a:avLst/>
            </a:prstGeom>
            <a:noFill/>
            <a:ln>
              <a:solidFill>
                <a:srgbClr val="FF99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1400" b="0" i="0" u="none" strike="noStrike" cap="none" normalizeH="0" baseline="0" dirty="0">
                  <a:solidFill>
                    <a:srgbClr val="B05802"/>
                  </a:solidFill>
                  <a:effectLst/>
                  <a:latin typeface="+mj-lt"/>
                  <a:ea typeface="SimSun" panose="02010600030101010101" pitchFamily="2" charset="-122"/>
                </a:rPr>
                <a:t>Radius= 125</a:t>
              </a:r>
            </a:p>
          </p:txBody>
        </p:sp>
      </p:grpSp>
      <p:cxnSp>
        <p:nvCxnSpPr>
          <p:cNvPr id="32" name="Straight Arrow Connector 31"/>
          <p:cNvCxnSpPr/>
          <p:nvPr/>
        </p:nvCxnSpPr>
        <p:spPr bwMode="auto">
          <a:xfrm flipH="1">
            <a:off x="3581400" y="2590800"/>
            <a:ext cx="214058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3" name="TextBox 32"/>
          <p:cNvSpPr txBox="1"/>
          <p:nvPr/>
        </p:nvSpPr>
        <p:spPr>
          <a:xfrm>
            <a:off x="5721943" y="2380116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Name</a:t>
            </a:r>
          </a:p>
        </p:txBody>
      </p:sp>
      <p:cxnSp>
        <p:nvCxnSpPr>
          <p:cNvPr id="34" name="Straight Arrow Connector 33"/>
          <p:cNvCxnSpPr/>
          <p:nvPr/>
        </p:nvCxnSpPr>
        <p:spPr bwMode="auto">
          <a:xfrm flipH="1">
            <a:off x="3422057" y="2945505"/>
            <a:ext cx="2299886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6" name="TextBox 35"/>
          <p:cNvSpPr txBox="1"/>
          <p:nvPr/>
        </p:nvSpPr>
        <p:spPr>
          <a:xfrm>
            <a:off x="5711655" y="2786676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fields</a:t>
            </a: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 bwMode="auto">
          <a:xfrm flipH="1" flipV="1">
            <a:off x="4297364" y="3616472"/>
            <a:ext cx="1265236" cy="15728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8" name="TextBox 37"/>
          <p:cNvSpPr txBox="1"/>
          <p:nvPr/>
        </p:nvSpPr>
        <p:spPr>
          <a:xfrm>
            <a:off x="5504504" y="3457030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Constructors and functions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 flipH="1">
            <a:off x="6266646" y="5348319"/>
            <a:ext cx="40358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41" name="TextBox 40"/>
          <p:cNvSpPr txBox="1"/>
          <p:nvPr/>
        </p:nvSpPr>
        <p:spPr>
          <a:xfrm>
            <a:off x="6667525" y="5047028"/>
            <a:ext cx="182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UML notation for objects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1124736" y="3498850"/>
            <a:ext cx="602022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" name="Horizontal Scroll 1"/>
          <p:cNvSpPr/>
          <p:nvPr/>
        </p:nvSpPr>
        <p:spPr>
          <a:xfrm>
            <a:off x="239395" y="3632200"/>
            <a:ext cx="1407795" cy="1247775"/>
          </a:xfrm>
          <a:prstGeom prst="horizontalScroll">
            <a:avLst/>
          </a:prstGeom>
          <a:solidFill>
            <a:srgbClr val="FF99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400" b="0" dirty="0">
                <a:sym typeface="+mn-ea"/>
              </a:rPr>
              <a:t>The + symbol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400" b="0" dirty="0">
                <a:sym typeface="+mn-ea"/>
              </a:rPr>
              <a:t>means public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(accessible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to all)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322580" y="1293495"/>
            <a:ext cx="4356100" cy="5169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sz="1000" dirty="0">
                <a:latin typeface="Courier New" panose="02070309020205020404" charset="0"/>
              </a:rPr>
              <a:t>// Header Files</a:t>
            </a:r>
          </a:p>
          <a:p>
            <a:r>
              <a:rPr lang="en-US" sz="1000" dirty="0">
                <a:latin typeface="Courier New" panose="02070309020205020404" charset="0"/>
              </a:rPr>
              <a:t>#include &lt;iostream&gt;</a:t>
            </a:r>
          </a:p>
          <a:p>
            <a:r>
              <a:rPr lang="en-US" sz="1000" dirty="0">
                <a:latin typeface="Courier New" panose="02070309020205020404" charset="0"/>
              </a:rPr>
              <a:t>#include &lt;</a:t>
            </a:r>
            <a:r>
              <a:rPr lang="en-US" sz="1000" dirty="0" err="1">
                <a:latin typeface="Courier New" panose="02070309020205020404" charset="0"/>
              </a:rPr>
              <a:t>conio.h</a:t>
            </a:r>
            <a:r>
              <a:rPr lang="en-US" sz="1000" dirty="0">
                <a:latin typeface="Courier New" panose="02070309020205020404" charset="0"/>
              </a:rPr>
              <a:t>&gt;</a:t>
            </a:r>
          </a:p>
          <a:p>
            <a:r>
              <a:rPr lang="en-US" sz="1000" dirty="0">
                <a:latin typeface="Courier New" panose="02070309020205020404" charset="0"/>
              </a:rPr>
              <a:t>using namespace </a:t>
            </a:r>
            <a:r>
              <a:rPr lang="en-US" sz="1000" dirty="0" err="1">
                <a:latin typeface="Courier New" panose="02070309020205020404" charset="0"/>
              </a:rPr>
              <a:t>std</a:t>
            </a:r>
            <a:r>
              <a:rPr lang="en-US" sz="1000" dirty="0">
                <a:latin typeface="Courier New" panose="02070309020205020404" charset="0"/>
              </a:rPr>
              <a:t>;</a:t>
            </a:r>
          </a:p>
          <a:p>
            <a:endParaRPr lang="en-US" sz="1000" dirty="0">
              <a:latin typeface="Courier New" panose="02070309020205020404" charset="0"/>
            </a:endParaRPr>
          </a:p>
          <a:p>
            <a:r>
              <a:rPr lang="en-US" sz="1000" dirty="0">
                <a:latin typeface="Courier New" panose="02070309020205020404" charset="0"/>
              </a:rPr>
              <a:t>// Class Declaration</a:t>
            </a:r>
          </a:p>
          <a:p>
            <a:r>
              <a:rPr lang="en-US" sz="1000" dirty="0">
                <a:latin typeface="Courier New" panose="02070309020205020404" charset="0"/>
              </a:rPr>
              <a:t>class person {</a:t>
            </a:r>
          </a:p>
          <a:p>
            <a:r>
              <a:rPr lang="en-US" sz="1000" dirty="0">
                <a:latin typeface="Courier New" panose="02070309020205020404" charset="0"/>
              </a:rPr>
              <a:t>    //Access - Specifier</a:t>
            </a:r>
          </a:p>
          <a:p>
            <a:endParaRPr lang="en-US" sz="1000" dirty="0">
              <a:latin typeface="Courier New" panose="02070309020205020404" charset="0"/>
            </a:endParaRPr>
          </a:p>
          <a:p>
            <a:r>
              <a:rPr lang="en-US" sz="1000" dirty="0">
                <a:latin typeface="Courier New" panose="02070309020205020404" charset="0"/>
              </a:rPr>
              <a:t>public:</a:t>
            </a:r>
          </a:p>
          <a:p>
            <a:r>
              <a:rPr lang="en-US" sz="1000" dirty="0">
                <a:latin typeface="Courier New" panose="02070309020205020404" charset="0"/>
              </a:rPr>
              <a:t>    //Variable Declaration (member)</a:t>
            </a:r>
          </a:p>
          <a:p>
            <a:r>
              <a:rPr lang="en-US" sz="1000" dirty="0">
                <a:latin typeface="Courier New" panose="02070309020205020404" charset="0"/>
              </a:rPr>
              <a:t>    string name;</a:t>
            </a:r>
          </a:p>
          <a:p>
            <a:r>
              <a:rPr lang="en-US" sz="1000" dirty="0">
                <a:latin typeface="Courier New" panose="02070309020205020404" charset="0"/>
              </a:rPr>
              <a:t>    </a:t>
            </a:r>
            <a:r>
              <a:rPr lang="en-US" sz="1000" dirty="0" err="1">
                <a:latin typeface="Courier New" panose="02070309020205020404" charset="0"/>
              </a:rPr>
              <a:t>int</a:t>
            </a:r>
            <a:r>
              <a:rPr lang="en-US" sz="1000" dirty="0">
                <a:latin typeface="Courier New" panose="02070309020205020404" charset="0"/>
              </a:rPr>
              <a:t> number;</a:t>
            </a:r>
          </a:p>
          <a:p>
            <a:r>
              <a:rPr lang="en-US" sz="1000" dirty="0">
                <a:latin typeface="Courier New" panose="02070309020205020404" charset="0"/>
              </a:rPr>
              <a:t>};</a:t>
            </a:r>
          </a:p>
          <a:p>
            <a:endParaRPr lang="en-US" sz="1000" dirty="0">
              <a:latin typeface="Courier New" panose="02070309020205020404" charset="0"/>
            </a:endParaRPr>
          </a:p>
          <a:p>
            <a:r>
              <a:rPr lang="en-US" sz="1000" dirty="0">
                <a:latin typeface="Courier New" panose="02070309020205020404" charset="0"/>
              </a:rPr>
              <a:t>//Main Function</a:t>
            </a:r>
          </a:p>
          <a:p>
            <a:r>
              <a:rPr lang="en-US" sz="1000" dirty="0" err="1">
                <a:latin typeface="Courier New" panose="02070309020205020404" charset="0"/>
              </a:rPr>
              <a:t>int</a:t>
            </a:r>
            <a:r>
              <a:rPr lang="en-US" sz="1000" dirty="0">
                <a:latin typeface="Courier New" panose="02070309020205020404" charset="0"/>
              </a:rPr>
              <a:t> main() {</a:t>
            </a:r>
          </a:p>
          <a:p>
            <a:r>
              <a:rPr lang="en-US" sz="1000" dirty="0">
                <a:latin typeface="Courier New" panose="02070309020205020404" charset="0"/>
              </a:rPr>
              <a:t>    // Object Creation For Class</a:t>
            </a:r>
          </a:p>
          <a:p>
            <a:r>
              <a:rPr lang="en-US" sz="1000" dirty="0">
                <a:latin typeface="Courier New" panose="02070309020205020404" charset="0"/>
              </a:rPr>
              <a:t>    person </a:t>
            </a:r>
            <a:r>
              <a:rPr lang="en-US" sz="1000" dirty="0" err="1">
                <a:latin typeface="Courier New" panose="02070309020205020404" charset="0"/>
              </a:rPr>
              <a:t>obj</a:t>
            </a:r>
            <a:r>
              <a:rPr lang="en-US" sz="1000" dirty="0">
                <a:latin typeface="Courier New" panose="02070309020205020404" charset="0"/>
              </a:rPr>
              <a:t>;</a:t>
            </a:r>
          </a:p>
          <a:p>
            <a:endParaRPr lang="en-US" sz="1000" dirty="0">
              <a:latin typeface="Courier New" panose="02070309020205020404" charset="0"/>
            </a:endParaRPr>
          </a:p>
          <a:p>
            <a:r>
              <a:rPr lang="en-US" sz="1000" dirty="0">
                <a:latin typeface="Courier New" panose="02070309020205020404" charset="0"/>
              </a:rPr>
              <a:t>    //Get Input Values For Object </a:t>
            </a:r>
            <a:r>
              <a:rPr lang="en-US" sz="1000" dirty="0" err="1">
                <a:latin typeface="Courier New" panose="02070309020205020404" charset="0"/>
              </a:rPr>
              <a:t>Variables</a:t>
            </a:r>
            <a:endParaRPr lang="en-US" sz="1000" dirty="0">
              <a:latin typeface="Courier New" panose="02070309020205020404" charset="0"/>
            </a:endParaRPr>
          </a:p>
          <a:p>
            <a:r>
              <a:rPr lang="en-US" sz="1000" dirty="0">
                <a:latin typeface="Courier New" panose="02070309020205020404" charset="0"/>
              </a:rPr>
              <a:t>    </a:t>
            </a:r>
            <a:r>
              <a:rPr lang="en-US" sz="1000" dirty="0" err="1">
                <a:latin typeface="Courier New" panose="02070309020205020404" charset="0"/>
              </a:rPr>
              <a:t>cout</a:t>
            </a:r>
            <a:r>
              <a:rPr lang="en-US" sz="1000" dirty="0">
                <a:latin typeface="Courier New" panose="02070309020205020404" charset="0"/>
              </a:rPr>
              <a:t> &lt;&lt; "Enter the Name :";</a:t>
            </a:r>
          </a:p>
          <a:p>
            <a:r>
              <a:rPr lang="en-US" sz="1000" dirty="0">
                <a:latin typeface="Courier New" panose="02070309020205020404" charset="0"/>
              </a:rPr>
              <a:t>    </a:t>
            </a:r>
            <a:r>
              <a:rPr lang="en-US" sz="1000" dirty="0" err="1">
                <a:latin typeface="Courier New" panose="02070309020205020404" charset="0"/>
              </a:rPr>
              <a:t>cin</a:t>
            </a:r>
            <a:r>
              <a:rPr lang="en-US" sz="1000" dirty="0">
                <a:latin typeface="Courier New" panose="02070309020205020404" charset="0"/>
              </a:rPr>
              <a:t> &gt;&gt; obj.name;</a:t>
            </a:r>
          </a:p>
          <a:p>
            <a:endParaRPr lang="en-US" sz="1000" dirty="0">
              <a:latin typeface="Courier New" panose="02070309020205020404" charset="0"/>
            </a:endParaRPr>
          </a:p>
          <a:p>
            <a:r>
              <a:rPr lang="en-US" sz="1000" dirty="0">
                <a:latin typeface="Courier New" panose="02070309020205020404" charset="0"/>
              </a:rPr>
              <a:t>    </a:t>
            </a:r>
            <a:r>
              <a:rPr lang="en-US" sz="1000" dirty="0" err="1">
                <a:latin typeface="Courier New" panose="02070309020205020404" charset="0"/>
              </a:rPr>
              <a:t>cout</a:t>
            </a:r>
            <a:r>
              <a:rPr lang="en-US" sz="1000" dirty="0">
                <a:latin typeface="Courier New" panose="02070309020205020404" charset="0"/>
              </a:rPr>
              <a:t> &lt;&lt; "Enter the Number :";</a:t>
            </a:r>
          </a:p>
          <a:p>
            <a:r>
              <a:rPr lang="en-US" sz="1000" dirty="0">
                <a:latin typeface="Courier New" panose="02070309020205020404" charset="0"/>
              </a:rPr>
              <a:t>    </a:t>
            </a:r>
            <a:r>
              <a:rPr lang="en-US" sz="1000" dirty="0" err="1">
                <a:latin typeface="Courier New" panose="02070309020205020404" charset="0"/>
              </a:rPr>
              <a:t>cin</a:t>
            </a:r>
            <a:r>
              <a:rPr lang="en-US" sz="1000" dirty="0">
                <a:latin typeface="Courier New" panose="02070309020205020404" charset="0"/>
              </a:rPr>
              <a:t> &gt;&gt; </a:t>
            </a:r>
            <a:r>
              <a:rPr lang="en-US" sz="1000" dirty="0" err="1">
                <a:latin typeface="Courier New" panose="02070309020205020404" charset="0"/>
              </a:rPr>
              <a:t>obj.number</a:t>
            </a:r>
            <a:r>
              <a:rPr lang="en-US" sz="1000" dirty="0">
                <a:latin typeface="Courier New" panose="02070309020205020404" charset="0"/>
              </a:rPr>
              <a:t>;</a:t>
            </a:r>
          </a:p>
          <a:p>
            <a:endParaRPr lang="en-US" sz="1000" dirty="0">
              <a:latin typeface="Courier New" panose="02070309020205020404" charset="0"/>
            </a:endParaRPr>
          </a:p>
          <a:p>
            <a:r>
              <a:rPr lang="en-US" sz="1000" dirty="0">
                <a:latin typeface="Courier New" panose="02070309020205020404" charset="0"/>
              </a:rPr>
              <a:t>    //Show the Output</a:t>
            </a:r>
          </a:p>
          <a:p>
            <a:r>
              <a:rPr lang="en-US" sz="1000" dirty="0">
                <a:latin typeface="Courier New" panose="02070309020205020404" charset="0"/>
              </a:rPr>
              <a:t>    </a:t>
            </a:r>
            <a:r>
              <a:rPr lang="en-US" sz="1000" dirty="0" err="1">
                <a:latin typeface="Courier New" panose="02070309020205020404" charset="0"/>
              </a:rPr>
              <a:t>cout</a:t>
            </a:r>
            <a:r>
              <a:rPr lang="en-US" sz="1000" dirty="0">
                <a:latin typeface="Courier New" panose="02070309020205020404" charset="0"/>
              </a:rPr>
              <a:t> &lt;&lt; obj.name &lt;&lt; ": " &lt;&lt; </a:t>
            </a:r>
            <a:r>
              <a:rPr lang="en-US" sz="1000" dirty="0" err="1">
                <a:latin typeface="Courier New" panose="02070309020205020404" charset="0"/>
              </a:rPr>
              <a:t>obj.number</a:t>
            </a:r>
            <a:r>
              <a:rPr lang="en-US" sz="1000" dirty="0">
                <a:latin typeface="Courier New" panose="02070309020205020404" charset="0"/>
              </a:rPr>
              <a:t> &lt;&lt; </a:t>
            </a:r>
            <a:r>
              <a:rPr lang="en-US" sz="1000" dirty="0" err="1">
                <a:latin typeface="Courier New" panose="02070309020205020404" charset="0"/>
              </a:rPr>
              <a:t>endl</a:t>
            </a:r>
            <a:r>
              <a:rPr lang="en-US" sz="1000" dirty="0">
                <a:latin typeface="Courier New" panose="02070309020205020404" charset="0"/>
              </a:rPr>
              <a:t>;</a:t>
            </a:r>
          </a:p>
          <a:p>
            <a:endParaRPr lang="en-US" sz="1000" dirty="0">
              <a:latin typeface="Courier New" panose="02070309020205020404" charset="0"/>
            </a:endParaRPr>
          </a:p>
          <a:p>
            <a:r>
              <a:rPr lang="en-US" sz="1000" dirty="0">
                <a:latin typeface="Courier New" panose="02070309020205020404" charset="0"/>
              </a:rPr>
              <a:t>    </a:t>
            </a:r>
            <a:r>
              <a:rPr lang="en-US" sz="1000" dirty="0" err="1">
                <a:latin typeface="Courier New" panose="02070309020205020404" charset="0"/>
              </a:rPr>
              <a:t>getch</a:t>
            </a:r>
            <a:r>
              <a:rPr lang="en-US" sz="1000" dirty="0">
                <a:latin typeface="Courier New" panose="02070309020205020404" charset="0"/>
              </a:rPr>
              <a:t>();</a:t>
            </a:r>
          </a:p>
          <a:p>
            <a:r>
              <a:rPr lang="en-US" sz="1000" dirty="0">
                <a:latin typeface="Courier New" panose="02070309020205020404" charset="0"/>
              </a:rPr>
              <a:t>    return 0;</a:t>
            </a:r>
          </a:p>
          <a:p>
            <a:r>
              <a:rPr lang="en-US" sz="1000" dirty="0">
                <a:latin typeface="Courier New" panose="02070309020205020404" charset="0"/>
              </a:rPr>
              <a:t>}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12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39395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Week13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323965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28677" name="AutoShape 2"/>
          <p:cNvSpPr>
            <a:spLocks noGrp="1" noChangeAspect="1" noChangeArrowheads="1"/>
          </p:cNvSpPr>
          <p:nvPr>
            <p:ph type="title"/>
          </p:nvPr>
        </p:nvSpPr>
        <p:spPr>
          <a:xfrm>
            <a:off x="5066476" y="1559560"/>
            <a:ext cx="3500944" cy="90741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lvl="1" eaLnBrk="1" hangingPunct="1"/>
            <a:r>
              <a:rPr lang="en-US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anose="02040503050406030204" pitchFamily="18" charset="0"/>
                <a:sym typeface="+mn-ea"/>
              </a:rPr>
              <a:t>Code Example 1 : Class Person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5066665" y="4625975"/>
            <a:ext cx="3619500" cy="829945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sz="1600">
                <a:latin typeface="Courier New" panose="02070309020205020404" charset="0"/>
              </a:rPr>
              <a:t>Enter the Name   : Aisyah</a:t>
            </a:r>
          </a:p>
          <a:p>
            <a:r>
              <a:rPr lang="en-US" sz="1600">
                <a:latin typeface="Courier New" panose="02070309020205020404" charset="0"/>
              </a:rPr>
              <a:t>Enter the Number : 1234</a:t>
            </a:r>
          </a:p>
          <a:p>
            <a:r>
              <a:rPr lang="en-US" sz="1600">
                <a:latin typeface="Courier New" panose="02070309020205020404" charset="0"/>
              </a:rPr>
              <a:t>Aisyah: 1234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66476" y="3939660"/>
            <a:ext cx="165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Sample output</a:t>
            </a:r>
          </a:p>
        </p:txBody>
      </p:sp>
    </p:spTree>
    <p:extLst>
      <p:ext uri="{BB962C8B-B14F-4D97-AF65-F5344CB8AC3E}">
        <p14:creationId xmlns:p14="http://schemas.microsoft.com/office/powerpoint/2010/main" val="808070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726440" y="1902460"/>
            <a:ext cx="7960360" cy="422529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/>
              <a:t>.</a:t>
            </a:r>
            <a:endParaRPr lang="en-US" altLang="en-US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912495" y="1064260"/>
            <a:ext cx="7318375" cy="102552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lvl="1" algn="ctr" eaLnBrk="1" hangingPunct="1"/>
            <a:r>
              <a:rPr lang="en-US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charset="0"/>
                <a:sym typeface="+mn-ea"/>
              </a:rPr>
              <a:t>Example : Defining Classes and Creating Object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13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39395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Week13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323965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726440" y="2564130"/>
            <a:ext cx="7551420" cy="36703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altLang="en-US" b="0" dirty="0">
                <a:solidFill>
                  <a:schemeClr val="tx1"/>
                </a:solidFill>
                <a:latin typeface="Cambria Math" panose="02040503050406030204" pitchFamily="18" charset="0"/>
              </a:rPr>
              <a:t>Consider TV sets: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b="0" dirty="0">
                <a:solidFill>
                  <a:schemeClr val="tx1"/>
                </a:solidFill>
                <a:latin typeface="Cambria Math" panose="02040503050406030204" pitchFamily="18" charset="0"/>
              </a:rPr>
              <a:t>Each </a:t>
            </a:r>
            <a:r>
              <a:rPr lang="en-US" altLang="en-US" b="0" dirty="0">
                <a:solidFill>
                  <a:srgbClr val="FF0000"/>
                </a:solidFill>
                <a:latin typeface="Cambria Math" panose="02040503050406030204" pitchFamily="18" charset="0"/>
              </a:rPr>
              <a:t>TV</a:t>
            </a:r>
            <a:r>
              <a:rPr lang="en-US" altLang="en-US" b="0" dirty="0">
                <a:solidFill>
                  <a:schemeClr val="tx1"/>
                </a:solidFill>
                <a:latin typeface="Cambria Math" panose="02040503050406030204" pitchFamily="18" charset="0"/>
              </a:rPr>
              <a:t> is an </a:t>
            </a:r>
            <a:r>
              <a:rPr lang="en-US" altLang="en-US" b="0" dirty="0">
                <a:solidFill>
                  <a:srgbClr val="FF0000"/>
                </a:solidFill>
                <a:latin typeface="Cambria Math" panose="02040503050406030204" pitchFamily="18" charset="0"/>
              </a:rPr>
              <a:t>object with states,</a:t>
            </a:r>
            <a:endParaRPr lang="en-US" altLang="en-US" b="0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en-US" b="0" dirty="0">
                <a:solidFill>
                  <a:schemeClr val="tx1"/>
                </a:solidFill>
                <a:latin typeface="Cambria Math" panose="02040503050406030204" pitchFamily="18" charset="0"/>
              </a:rPr>
              <a:t>current channel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en-US" b="0" dirty="0">
                <a:solidFill>
                  <a:schemeClr val="tx1"/>
                </a:solidFill>
                <a:latin typeface="Cambria Math" panose="02040503050406030204" pitchFamily="18" charset="0"/>
              </a:rPr>
              <a:t>current volume level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en-US" b="0" dirty="0">
                <a:solidFill>
                  <a:schemeClr val="tx1"/>
                </a:solidFill>
                <a:latin typeface="Cambria Math" panose="02040503050406030204" pitchFamily="18" charset="0"/>
              </a:rPr>
              <a:t>power on or off.</a:t>
            </a:r>
          </a:p>
          <a:p>
            <a:pPr lvl="2">
              <a:buFont typeface="Wingdings" panose="05000000000000000000" charset="0"/>
              <a:buChar char=""/>
            </a:pPr>
            <a:r>
              <a:rPr lang="en-US" altLang="en-US" b="0" dirty="0">
                <a:solidFill>
                  <a:schemeClr val="tx1"/>
                </a:solidFill>
                <a:latin typeface="Cambria Math" panose="02040503050406030204" pitchFamily="18" charset="0"/>
              </a:rPr>
              <a:t>and </a:t>
            </a:r>
            <a:r>
              <a:rPr lang="en-US" altLang="en-US" b="0" dirty="0">
                <a:solidFill>
                  <a:srgbClr val="FF0000"/>
                </a:solidFill>
                <a:latin typeface="Cambria Math" panose="02040503050406030204" pitchFamily="18" charset="0"/>
              </a:rPr>
              <a:t>object with behaviors</a:t>
            </a:r>
            <a:r>
              <a:rPr lang="en-US" altLang="en-US" b="0" dirty="0">
                <a:solidFill>
                  <a:schemeClr val="tx1"/>
                </a:solidFill>
                <a:latin typeface="Cambria Math" panose="02040503050406030204" pitchFamily="18" charset="0"/>
              </a:rPr>
              <a:t>:</a:t>
            </a:r>
          </a:p>
          <a:p>
            <a:pPr lvl="3">
              <a:buFont typeface="Wingdings" panose="05000000000000000000" charset="0"/>
              <a:buChar char=""/>
            </a:pPr>
            <a:r>
              <a:rPr lang="en-US" altLang="en-US" b="0" dirty="0">
                <a:solidFill>
                  <a:schemeClr val="tx1"/>
                </a:solidFill>
                <a:latin typeface="Cambria Math" panose="02040503050406030204" pitchFamily="18" charset="0"/>
              </a:rPr>
              <a:t>change channels</a:t>
            </a:r>
          </a:p>
          <a:p>
            <a:pPr lvl="3">
              <a:buFont typeface="Wingdings" panose="05000000000000000000" charset="0"/>
              <a:buChar char=""/>
            </a:pPr>
            <a:r>
              <a:rPr lang="en-US" altLang="en-US" b="0" dirty="0">
                <a:solidFill>
                  <a:schemeClr val="tx1"/>
                </a:solidFill>
                <a:latin typeface="Cambria Math" panose="02040503050406030204" pitchFamily="18" charset="0"/>
              </a:rPr>
              <a:t>adjust volume</a:t>
            </a:r>
          </a:p>
          <a:p>
            <a:pPr lvl="3">
              <a:buFont typeface="Wingdings" panose="05000000000000000000" charset="0"/>
              <a:buChar char=""/>
            </a:pPr>
            <a:r>
              <a:rPr lang="en-US" altLang="en-US" b="0" dirty="0">
                <a:solidFill>
                  <a:schemeClr val="tx1"/>
                </a:solidFill>
                <a:latin typeface="Cambria Math" panose="02040503050406030204" pitchFamily="18" charset="0"/>
              </a:rPr>
              <a:t>turn on/off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052830" y="987425"/>
            <a:ext cx="7024370" cy="90868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lvl="1" algn="ctr" eaLnBrk="1" hangingPunct="1"/>
            <a:r>
              <a:rPr lang="en-US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charset="0"/>
                <a:sym typeface="+mn-ea"/>
              </a:rPr>
              <a:t>Example : Defining Classes and Creating Object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14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4765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Week13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33222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20065" y="2408555"/>
            <a:ext cx="3921125" cy="4084320"/>
            <a:chOff x="3200400" y="2245994"/>
            <a:chExt cx="2743200" cy="2097406"/>
          </a:xfrm>
        </p:grpSpPr>
        <p:sp>
          <p:nvSpPr>
            <p:cNvPr id="18" name="Rectangle 17"/>
            <p:cNvSpPr/>
            <p:nvPr/>
          </p:nvSpPr>
          <p:spPr bwMode="auto">
            <a:xfrm>
              <a:off x="3200400" y="2245994"/>
              <a:ext cx="2743200" cy="421006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2400" i="0" u="none" strike="noStrike" cap="none" normalizeH="0" baseline="0" dirty="0">
                  <a:solidFill>
                    <a:schemeClr val="tx1"/>
                  </a:solidFill>
                  <a:effectLst/>
                  <a:latin typeface="+mj-lt"/>
                  <a:ea typeface="SimSun" panose="02010600030101010101" pitchFamily="2" charset="-122"/>
                </a:rPr>
                <a:t>TV</a:t>
              </a:r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200400" y="2652554"/>
              <a:ext cx="2743200" cy="421006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400" b="0" dirty="0">
                  <a:solidFill>
                    <a:schemeClr val="tx1"/>
                  </a:solidFill>
                  <a:latin typeface="+mj-lt"/>
                  <a:ea typeface="SimSun" panose="02010600030101010101" pitchFamily="2" charset="-122"/>
                </a:rPr>
                <a:t>channel : </a:t>
              </a:r>
              <a:r>
                <a:rPr lang="en-US" sz="1400" b="0" dirty="0" err="1">
                  <a:solidFill>
                    <a:schemeClr val="tx1"/>
                  </a:solidFill>
                  <a:latin typeface="+mj-lt"/>
                  <a:ea typeface="SimSun" panose="02010600030101010101" pitchFamily="2" charset="-122"/>
                </a:rPr>
                <a:t>int</a:t>
              </a:r>
              <a:endParaRPr lang="en-US" sz="1400" b="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endParaRP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400" b="0" dirty="0" err="1">
                  <a:solidFill>
                    <a:schemeClr val="tx1"/>
                  </a:solidFill>
                  <a:latin typeface="+mj-lt"/>
                </a:rPr>
                <a:t>volumenLevel</a:t>
              </a:r>
              <a:r>
                <a:rPr lang="en-US" sz="1400" b="0" dirty="0">
                  <a:solidFill>
                    <a:schemeClr val="tx1"/>
                  </a:solidFill>
                  <a:latin typeface="+mj-lt"/>
                </a:rPr>
                <a:t> : </a:t>
              </a:r>
              <a:r>
                <a:rPr lang="en-US" sz="1400" b="0" dirty="0" err="1">
                  <a:solidFill>
                    <a:schemeClr val="tx1"/>
                  </a:solidFill>
                  <a:latin typeface="+mj-lt"/>
                </a:rPr>
                <a:t>int</a:t>
              </a:r>
              <a:endParaRPr lang="en-US" sz="1400" b="0" dirty="0">
                <a:solidFill>
                  <a:schemeClr val="tx1"/>
                </a:solidFill>
                <a:latin typeface="+mj-lt"/>
              </a:endParaRP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400" b="0" dirty="0">
                  <a:solidFill>
                    <a:schemeClr val="tx1"/>
                  </a:solidFill>
                  <a:latin typeface="+mj-lt"/>
                </a:rPr>
                <a:t>on : </a:t>
              </a:r>
              <a:r>
                <a:rPr lang="en-US" sz="1400" b="0" dirty="0" err="1">
                  <a:solidFill>
                    <a:schemeClr val="tx1"/>
                  </a:solidFill>
                  <a:latin typeface="+mj-lt"/>
                </a:rPr>
                <a:t>booelan</a:t>
              </a:r>
              <a:endParaRPr lang="en-US" sz="1400" b="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200400" y="3084194"/>
              <a:ext cx="2743200" cy="1259206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/>
            <a:lstStyle/>
            <a:p>
              <a:r>
                <a:rPr lang="en-US" sz="1400" b="0" dirty="0">
                  <a:solidFill>
                    <a:schemeClr val="tx1"/>
                  </a:solidFill>
                </a:rPr>
                <a:t>+TV() </a:t>
              </a:r>
            </a:p>
            <a:p>
              <a:r>
                <a:rPr lang="en-US" sz="1400" b="0" dirty="0">
                  <a:solidFill>
                    <a:schemeClr val="tx1"/>
                  </a:solidFill>
                </a:rPr>
                <a:t>+</a:t>
              </a:r>
              <a:r>
                <a:rPr lang="en-US" sz="1400" b="0" dirty="0" err="1">
                  <a:solidFill>
                    <a:schemeClr val="tx1"/>
                  </a:solidFill>
                </a:rPr>
                <a:t>turnOn</a:t>
              </a:r>
              <a:r>
                <a:rPr lang="en-US" sz="1400" b="0" dirty="0">
                  <a:solidFill>
                    <a:schemeClr val="tx1"/>
                  </a:solidFill>
                </a:rPr>
                <a:t>(): void </a:t>
              </a:r>
            </a:p>
            <a:p>
              <a:r>
                <a:rPr lang="en-US" sz="1400" b="0" dirty="0">
                  <a:solidFill>
                    <a:schemeClr val="tx1"/>
                  </a:solidFill>
                </a:rPr>
                <a:t>+</a:t>
              </a:r>
              <a:r>
                <a:rPr lang="en-US" sz="1400" b="0" dirty="0" err="1">
                  <a:solidFill>
                    <a:schemeClr val="tx1"/>
                  </a:solidFill>
                </a:rPr>
                <a:t>turnOff</a:t>
              </a:r>
              <a:r>
                <a:rPr lang="en-US" sz="1400" b="0" dirty="0">
                  <a:solidFill>
                    <a:schemeClr val="tx1"/>
                  </a:solidFill>
                </a:rPr>
                <a:t>(): void </a:t>
              </a:r>
            </a:p>
            <a:p>
              <a:r>
                <a:rPr lang="en-US" sz="1400" b="0" dirty="0">
                  <a:solidFill>
                    <a:schemeClr val="tx1"/>
                  </a:solidFill>
                </a:rPr>
                <a:t>+</a:t>
              </a:r>
              <a:r>
                <a:rPr lang="en-US" sz="1400" b="0" dirty="0" err="1">
                  <a:solidFill>
                    <a:schemeClr val="tx1"/>
                  </a:solidFill>
                </a:rPr>
                <a:t>setChannel</a:t>
              </a:r>
              <a:r>
                <a:rPr lang="en-US" sz="1400" b="0" dirty="0">
                  <a:solidFill>
                    <a:schemeClr val="tx1"/>
                  </a:solidFill>
                </a:rPr>
                <a:t>(</a:t>
              </a:r>
              <a:r>
                <a:rPr lang="en-US" sz="1400" b="0" dirty="0" err="1">
                  <a:solidFill>
                    <a:schemeClr val="tx1"/>
                  </a:solidFill>
                </a:rPr>
                <a:t>newChannel</a:t>
              </a:r>
              <a:r>
                <a:rPr lang="en-US" sz="1400" b="0" dirty="0">
                  <a:solidFill>
                    <a:schemeClr val="tx1"/>
                  </a:solidFill>
                </a:rPr>
                <a:t>: </a:t>
              </a:r>
              <a:r>
                <a:rPr lang="en-US" sz="1400" b="0" dirty="0" err="1">
                  <a:solidFill>
                    <a:schemeClr val="tx1"/>
                  </a:solidFill>
                </a:rPr>
                <a:t>int</a:t>
              </a:r>
              <a:r>
                <a:rPr lang="en-US" sz="1400" b="0" dirty="0">
                  <a:solidFill>
                    <a:schemeClr val="tx1"/>
                  </a:solidFill>
                </a:rPr>
                <a:t>): void </a:t>
              </a:r>
            </a:p>
            <a:p>
              <a:r>
                <a:rPr lang="en-US" sz="1400" b="0" dirty="0">
                  <a:solidFill>
                    <a:schemeClr val="tx1"/>
                  </a:solidFill>
                </a:rPr>
                <a:t>+</a:t>
              </a:r>
              <a:r>
                <a:rPr lang="en-US" sz="1400" b="0" dirty="0" err="1">
                  <a:solidFill>
                    <a:schemeClr val="tx1"/>
                  </a:solidFill>
                </a:rPr>
                <a:t>setVolume</a:t>
              </a:r>
              <a:r>
                <a:rPr lang="en-US" sz="1400" b="0" dirty="0">
                  <a:solidFill>
                    <a:schemeClr val="tx1"/>
                  </a:solidFill>
                </a:rPr>
                <a:t>(</a:t>
              </a:r>
              <a:r>
                <a:rPr lang="en-US" sz="1400" b="0" dirty="0" err="1">
                  <a:solidFill>
                    <a:schemeClr val="tx1"/>
                  </a:solidFill>
                </a:rPr>
                <a:t>newVolumeLevel</a:t>
              </a:r>
              <a:r>
                <a:rPr lang="en-US" sz="1400" b="0" dirty="0">
                  <a:solidFill>
                    <a:schemeClr val="tx1"/>
                  </a:solidFill>
                </a:rPr>
                <a:t>: </a:t>
              </a:r>
              <a:r>
                <a:rPr lang="en-US" sz="1400" b="0" dirty="0" err="1">
                  <a:solidFill>
                    <a:schemeClr val="tx1"/>
                  </a:solidFill>
                </a:rPr>
                <a:t>int</a:t>
              </a:r>
              <a:r>
                <a:rPr lang="en-US" sz="1400" b="0" dirty="0">
                  <a:solidFill>
                    <a:schemeClr val="tx1"/>
                  </a:solidFill>
                </a:rPr>
                <a:t>): void </a:t>
              </a:r>
            </a:p>
            <a:p>
              <a:r>
                <a:rPr lang="en-US" sz="1400" b="0" dirty="0">
                  <a:solidFill>
                    <a:schemeClr val="tx1"/>
                  </a:solidFill>
                </a:rPr>
                <a:t>+</a:t>
              </a:r>
              <a:r>
                <a:rPr lang="en-US" sz="1400" b="0" dirty="0" err="1">
                  <a:solidFill>
                    <a:schemeClr val="tx1"/>
                  </a:solidFill>
                </a:rPr>
                <a:t>channelUp</a:t>
              </a:r>
              <a:r>
                <a:rPr lang="en-US" sz="1400" b="0" dirty="0">
                  <a:solidFill>
                    <a:schemeClr val="tx1"/>
                  </a:solidFill>
                </a:rPr>
                <a:t>(): void </a:t>
              </a:r>
            </a:p>
            <a:p>
              <a:r>
                <a:rPr lang="en-US" sz="1400" b="0" dirty="0">
                  <a:solidFill>
                    <a:schemeClr val="tx1"/>
                  </a:solidFill>
                </a:rPr>
                <a:t>+</a:t>
              </a:r>
              <a:r>
                <a:rPr lang="en-US" sz="1400" b="0" dirty="0" err="1">
                  <a:solidFill>
                    <a:schemeClr val="tx1"/>
                  </a:solidFill>
                </a:rPr>
                <a:t>channelDown</a:t>
              </a:r>
              <a:r>
                <a:rPr lang="en-US" sz="1400" b="0" dirty="0">
                  <a:solidFill>
                    <a:schemeClr val="tx1"/>
                  </a:solidFill>
                </a:rPr>
                <a:t>(): void 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605130" y="3228595"/>
            <a:ext cx="38743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The current channel (1 to 120) of this TV. </a:t>
            </a:r>
          </a:p>
          <a:p>
            <a:r>
              <a:rPr lang="en-US" sz="1400" dirty="0">
                <a:latin typeface="+mj-lt"/>
              </a:rPr>
              <a:t>The current volume level (1 to 7) of this TV. </a:t>
            </a:r>
          </a:p>
          <a:p>
            <a:r>
              <a:rPr lang="en-US" sz="1400" dirty="0">
                <a:latin typeface="+mj-lt"/>
              </a:rPr>
              <a:t>Indicates whether this TV is on/off.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72000" y="4461049"/>
            <a:ext cx="333617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Constructs a default TV object. </a:t>
            </a:r>
          </a:p>
          <a:p>
            <a:r>
              <a:rPr lang="en-US" sz="1400" dirty="0"/>
              <a:t>Turns on this TV. </a:t>
            </a:r>
          </a:p>
          <a:p>
            <a:r>
              <a:rPr lang="en-US" sz="1400" dirty="0"/>
              <a:t>Turns off this TV. </a:t>
            </a:r>
          </a:p>
          <a:p>
            <a:r>
              <a:rPr lang="en-US" sz="1400" dirty="0"/>
              <a:t>Sets a new channel for this TV. </a:t>
            </a:r>
          </a:p>
          <a:p>
            <a:r>
              <a:rPr lang="en-US" sz="1400" dirty="0"/>
              <a:t>Sets a new volume level for this TV. </a:t>
            </a:r>
          </a:p>
          <a:p>
            <a:r>
              <a:rPr lang="en-US" sz="1400" dirty="0"/>
              <a:t>Increases the channel number by 1. </a:t>
            </a:r>
          </a:p>
          <a:p>
            <a:r>
              <a:rPr lang="en-US" sz="1400" dirty="0"/>
              <a:t>Decreases the channel number by 1.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15510" y="2408555"/>
            <a:ext cx="39363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 err="1">
                <a:latin typeface="Cambria" panose="02040503050406030204" charset="0"/>
              </a:rPr>
              <a:t>The </a:t>
            </a:r>
            <a:r>
              <a:rPr lang="en-US" sz="2000" b="0" dirty="0" err="1">
                <a:solidFill>
                  <a:srgbClr val="FF0000"/>
                </a:solidFill>
                <a:latin typeface="Cambria" panose="02040503050406030204" charset="0"/>
              </a:rPr>
              <a:t>TV</a:t>
            </a:r>
            <a:r>
              <a:rPr lang="en-US" sz="2000" b="0" dirty="0">
                <a:solidFill>
                  <a:srgbClr val="FF0000"/>
                </a:solidFill>
                <a:latin typeface="Cambria" panose="02040503050406030204" charset="0"/>
              </a:rPr>
              <a:t> class</a:t>
            </a:r>
            <a:r>
              <a:rPr lang="en-US" sz="2000" b="0" dirty="0">
                <a:latin typeface="Cambria" panose="02040503050406030204" charset="0"/>
              </a:rPr>
              <a:t> models TV sets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053465" y="2400300"/>
            <a:ext cx="7023735" cy="3211830"/>
          </a:xfrm>
        </p:spPr>
        <p:txBody>
          <a:bodyPr rtlCol="0"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sz="2800" dirty="0">
                <a:latin typeface="Cambria" panose="02040503050406030204" charset="0"/>
              </a:rPr>
              <a:t>Constructors are a </a:t>
            </a:r>
            <a:r>
              <a:rPr lang="en-US" sz="2800" dirty="0">
                <a:solidFill>
                  <a:srgbClr val="FF0000"/>
                </a:solidFill>
                <a:latin typeface="Cambria" panose="02040503050406030204" charset="0"/>
              </a:rPr>
              <a:t>special kind of methods </a:t>
            </a:r>
            <a:r>
              <a:rPr lang="en-US" sz="2800" dirty="0">
                <a:latin typeface="Cambria" panose="02040503050406030204" charset="0"/>
              </a:rPr>
              <a:t>that are </a:t>
            </a:r>
            <a:r>
              <a:rPr lang="en-US" sz="2800" dirty="0">
                <a:solidFill>
                  <a:srgbClr val="FF0000"/>
                </a:solidFill>
                <a:latin typeface="Cambria" panose="02040503050406030204" charset="0"/>
              </a:rPr>
              <a:t>invoked</a:t>
            </a:r>
            <a:r>
              <a:rPr lang="en-US" sz="2800" dirty="0">
                <a:latin typeface="Cambria" panose="02040503050406030204" charset="0"/>
              </a:rPr>
              <a:t>(i.e., call forth) </a:t>
            </a:r>
            <a:r>
              <a:rPr lang="en-US" sz="2800" dirty="0">
                <a:solidFill>
                  <a:srgbClr val="FF0000"/>
                </a:solidFill>
                <a:latin typeface="Cambria" panose="02040503050406030204" charset="0"/>
              </a:rPr>
              <a:t>to construct objects</a:t>
            </a:r>
            <a:r>
              <a:rPr lang="en-US" sz="2800" dirty="0">
                <a:latin typeface="Cambria" panose="02040503050406030204" charset="0"/>
              </a:rPr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sz="2800" dirty="0">
                <a:latin typeface="Cambria" panose="02040503050406030204" charset="0"/>
              </a:rPr>
              <a:t>A </a:t>
            </a:r>
            <a:r>
              <a:rPr lang="en-US" sz="2800" dirty="0">
                <a:solidFill>
                  <a:srgbClr val="1709A3"/>
                </a:solidFill>
                <a:latin typeface="Cambria" panose="02040503050406030204" charset="0"/>
              </a:rPr>
              <a:t>constructor with no parameters</a:t>
            </a:r>
            <a:r>
              <a:rPr lang="en-US" sz="2800" dirty="0">
                <a:latin typeface="Cambria" panose="02040503050406030204" charset="0"/>
              </a:rPr>
              <a:t> is referred to as a </a:t>
            </a:r>
            <a:r>
              <a:rPr lang="en-US" sz="2800" dirty="0">
                <a:solidFill>
                  <a:srgbClr val="1709A3"/>
                </a:solidFill>
                <a:latin typeface="Cambria" panose="02040503050406030204" charset="0"/>
              </a:rPr>
              <a:t>no-</a:t>
            </a:r>
            <a:r>
              <a:rPr lang="en-US" sz="2800" dirty="0" err="1">
                <a:solidFill>
                  <a:srgbClr val="1709A3"/>
                </a:solidFill>
                <a:latin typeface="Cambria" panose="02040503050406030204" charset="0"/>
              </a:rPr>
              <a:t>arg</a:t>
            </a:r>
            <a:r>
              <a:rPr lang="en-US" sz="2800" dirty="0">
                <a:solidFill>
                  <a:srgbClr val="1709A3"/>
                </a:solidFill>
                <a:latin typeface="Cambria" panose="02040503050406030204" charset="0"/>
              </a:rPr>
              <a:t> constructor</a:t>
            </a:r>
            <a:r>
              <a:rPr lang="en-US" sz="2800" dirty="0">
                <a:latin typeface="Cambria" panose="02040503050406030204" charset="0"/>
              </a:rPr>
              <a:t>.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2800" dirty="0">
              <a:latin typeface="Cambria" panose="02040503050406030204" charset="0"/>
            </a:endParaRP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en-US" sz="2800" b="1" dirty="0">
              <a:solidFill>
                <a:srgbClr val="C00000"/>
              </a:solidFill>
              <a:latin typeface="Cambria" panose="02040503050406030204" charset="0"/>
            </a:endParaRPr>
          </a:p>
        </p:txBody>
      </p:sp>
      <p:sp>
        <p:nvSpPr>
          <p:cNvPr id="28677" name="AutoShape 2"/>
          <p:cNvSpPr>
            <a:spLocks noGrp="1" noChangeAspect="1" noChangeArrowheads="1"/>
          </p:cNvSpPr>
          <p:nvPr>
            <p:ph type="title"/>
          </p:nvPr>
        </p:nvSpPr>
        <p:spPr>
          <a:xfrm>
            <a:off x="1052513" y="1215073"/>
            <a:ext cx="7024687" cy="68421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lvl="1" algn="ctr" eaLnBrk="1" hangingPunct="1"/>
            <a:r>
              <a:rPr lang="en-US" altLang="en-US" sz="4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charset="0"/>
                <a:sym typeface="+mn-ea"/>
              </a:rPr>
              <a:t>Constructors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15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39395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Week13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323965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860425" y="2204085"/>
            <a:ext cx="7408545" cy="3968115"/>
          </a:xfrm>
        </p:spPr>
        <p:txBody>
          <a:bodyPr rtlCol="0">
            <a:noAutofit/>
          </a:bodyPr>
          <a:lstStyle/>
          <a:p>
            <a:pPr marL="674370" lvl="1" indent="-274320" fontAlgn="auto">
              <a:spcAft>
                <a:spcPts val="0"/>
              </a:spcAft>
              <a:defRPr/>
            </a:pPr>
            <a:r>
              <a:rPr lang="en-US" dirty="0">
                <a:latin typeface="Cambria" panose="02040503050406030204" charset="0"/>
              </a:rPr>
              <a:t>Constructors </a:t>
            </a:r>
            <a:r>
              <a:rPr lang="en-US" b="1" dirty="0">
                <a:solidFill>
                  <a:srgbClr val="1709A3"/>
                </a:solidFill>
                <a:latin typeface="Cambria" panose="02040503050406030204" charset="0"/>
              </a:rPr>
              <a:t>must have the same name as the class</a:t>
            </a:r>
            <a:r>
              <a:rPr lang="en-US" dirty="0">
                <a:latin typeface="Cambria" panose="02040503050406030204" charset="0"/>
              </a:rPr>
              <a:t> itself. </a:t>
            </a:r>
          </a:p>
          <a:p>
            <a:pPr marL="674370" lvl="1" indent="-274320" fontAlgn="auto">
              <a:spcAft>
                <a:spcPts val="0"/>
              </a:spcAft>
              <a:defRPr/>
            </a:pPr>
            <a:r>
              <a:rPr lang="en-US" dirty="0">
                <a:latin typeface="Cambria" panose="02040503050406030204" charset="0"/>
              </a:rPr>
              <a:t>Constructors </a:t>
            </a:r>
            <a:r>
              <a:rPr lang="en-US" b="1" dirty="0">
                <a:solidFill>
                  <a:srgbClr val="1709A3"/>
                </a:solidFill>
                <a:latin typeface="Cambria" panose="02040503050406030204" charset="0"/>
              </a:rPr>
              <a:t>do not have a return type</a:t>
            </a:r>
            <a:r>
              <a:rPr lang="en-US" dirty="0">
                <a:latin typeface="Cambria" panose="02040503050406030204" charset="0"/>
              </a:rPr>
              <a:t>—</a:t>
            </a:r>
            <a:r>
              <a:rPr lang="en-US" u="sng" dirty="0">
                <a:latin typeface="Cambria" panose="02040503050406030204" charset="0"/>
              </a:rPr>
              <a:t>not even void</a:t>
            </a:r>
            <a:r>
              <a:rPr lang="en-US" dirty="0">
                <a:latin typeface="Cambria" panose="02040503050406030204" charset="0"/>
              </a:rPr>
              <a:t>. </a:t>
            </a:r>
          </a:p>
          <a:p>
            <a:pPr marL="674370" lvl="1" indent="-274320" fontAlgn="auto">
              <a:spcAft>
                <a:spcPts val="0"/>
              </a:spcAft>
              <a:defRPr/>
            </a:pPr>
            <a:r>
              <a:rPr lang="en-US" dirty="0">
                <a:latin typeface="Cambria" panose="02040503050406030204" charset="0"/>
              </a:rPr>
              <a:t>Constructors are invoked </a:t>
            </a:r>
            <a:r>
              <a:rPr lang="en-US" b="1" dirty="0">
                <a:latin typeface="Cambria" panose="02040503050406030204" charset="0"/>
              </a:rPr>
              <a:t>using the new operator</a:t>
            </a:r>
            <a:r>
              <a:rPr lang="en-US" dirty="0">
                <a:latin typeface="Cambria" panose="02040503050406030204" charset="0"/>
              </a:rPr>
              <a:t> when an object is created.</a:t>
            </a:r>
          </a:p>
          <a:p>
            <a:pPr marL="674370" lvl="1" indent="-274320" fontAlgn="auto">
              <a:spcAft>
                <a:spcPts val="0"/>
              </a:spcAft>
              <a:defRPr/>
            </a:pPr>
            <a:r>
              <a:rPr lang="en-US" dirty="0">
                <a:latin typeface="Cambria" panose="02040503050406030204" charset="0"/>
              </a:rPr>
              <a:t>Constructors play the </a:t>
            </a:r>
            <a:r>
              <a:rPr lang="en-US" b="1" dirty="0">
                <a:solidFill>
                  <a:srgbClr val="1709A3"/>
                </a:solidFill>
                <a:latin typeface="Cambria" panose="02040503050406030204" charset="0"/>
              </a:rPr>
              <a:t>role </a:t>
            </a:r>
            <a:r>
              <a:rPr lang="en-US" dirty="0">
                <a:latin typeface="Cambria" panose="02040503050406030204" charset="0"/>
              </a:rPr>
              <a:t>of </a:t>
            </a:r>
            <a:r>
              <a:rPr lang="en-US" b="1" dirty="0">
                <a:solidFill>
                  <a:srgbClr val="1709A3"/>
                </a:solidFill>
                <a:latin typeface="Cambria" panose="02040503050406030204" charset="0"/>
              </a:rPr>
              <a:t>initializing objects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16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39395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Week13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323965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4" name="AutoShape 2"/>
          <p:cNvSpPr>
            <a:spLocks noGrp="1" noChangeAspect="1" noChangeArrowheads="1"/>
          </p:cNvSpPr>
          <p:nvPr/>
        </p:nvSpPr>
        <p:spPr>
          <a:xfrm>
            <a:off x="1052513" y="1215073"/>
            <a:ext cx="7024687" cy="6842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cene3d>
              <a:camera prst="orthographicFront"/>
              <a:lightRig rig="threePt" dir="t"/>
            </a:scene3d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1" algn="ctr" eaLnBrk="1" hangingPunct="1"/>
            <a:r>
              <a:rPr lang="en-US" altLang="en-US" sz="4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charset="0"/>
                <a:sym typeface="+mn-ea"/>
              </a:rPr>
              <a:t>Constructors (con't.)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871855" y="2514600"/>
            <a:ext cx="7408545" cy="3023235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latin typeface="Cambria" panose="02040503050406030204" charset="0"/>
              </a:rPr>
              <a:t>A </a:t>
            </a:r>
            <a:r>
              <a:rPr lang="en-US" sz="2800" dirty="0">
                <a:solidFill>
                  <a:srgbClr val="FF0000"/>
                </a:solidFill>
                <a:latin typeface="Cambria" panose="02040503050406030204" charset="0"/>
              </a:rPr>
              <a:t>class may be defined without constructors</a:t>
            </a:r>
            <a:r>
              <a:rPr lang="en-US" sz="2800" dirty="0">
                <a:latin typeface="Cambria" panose="02040503050406030204" charset="0"/>
              </a:rPr>
              <a:t>. In this case, a </a:t>
            </a:r>
            <a:r>
              <a:rPr lang="en-US" sz="2800" b="1" i="1" dirty="0">
                <a:solidFill>
                  <a:srgbClr val="1709A3"/>
                </a:solidFill>
                <a:latin typeface="Cambria" panose="02040503050406030204" charset="0"/>
              </a:rPr>
              <a:t>no-</a:t>
            </a:r>
            <a:r>
              <a:rPr lang="en-US" sz="2800" b="1" i="1" dirty="0" err="1">
                <a:solidFill>
                  <a:srgbClr val="1709A3"/>
                </a:solidFill>
                <a:latin typeface="Cambria" panose="02040503050406030204" charset="0"/>
              </a:rPr>
              <a:t>arg</a:t>
            </a:r>
            <a:r>
              <a:rPr lang="en-US" sz="2800" b="1" i="1" dirty="0">
                <a:solidFill>
                  <a:srgbClr val="1709A3"/>
                </a:solidFill>
                <a:latin typeface="Cambria" panose="02040503050406030204" charset="0"/>
              </a:rPr>
              <a:t> constructor</a:t>
            </a:r>
            <a:r>
              <a:rPr lang="en-US" sz="2800" i="1" dirty="0">
                <a:latin typeface="Cambria" panose="02040503050406030204" charset="0"/>
              </a:rPr>
              <a:t> </a:t>
            </a:r>
            <a:r>
              <a:rPr lang="en-US" sz="2800" dirty="0">
                <a:latin typeface="Cambria" panose="02040503050406030204" charset="0"/>
              </a:rPr>
              <a:t>with an </a:t>
            </a:r>
            <a:r>
              <a:rPr lang="en-US" sz="2800" dirty="0">
                <a:solidFill>
                  <a:srgbClr val="1709A3"/>
                </a:solidFill>
                <a:latin typeface="Cambria" panose="02040503050406030204" charset="0"/>
              </a:rPr>
              <a:t>empty body</a:t>
            </a:r>
            <a:r>
              <a:rPr lang="en-US" sz="2800" dirty="0">
                <a:latin typeface="Cambria" panose="02040503050406030204" charset="0"/>
              </a:rPr>
              <a:t> is implicitly defined in the class.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latin typeface="Cambria" panose="02040503050406030204" charset="0"/>
              </a:rPr>
              <a:t>This constructor, called a </a:t>
            </a:r>
            <a:r>
              <a:rPr lang="en-US" sz="2800" b="1" i="1" dirty="0">
                <a:solidFill>
                  <a:srgbClr val="1709A3"/>
                </a:solidFill>
                <a:latin typeface="Cambria" panose="02040503050406030204" charset="0"/>
              </a:rPr>
              <a:t>default</a:t>
            </a:r>
            <a:r>
              <a:rPr lang="en-US" sz="2800" b="1" i="1" dirty="0">
                <a:solidFill>
                  <a:srgbClr val="FF0000"/>
                </a:solidFill>
                <a:latin typeface="Cambria" panose="02040503050406030204" charset="0"/>
              </a:rPr>
              <a:t> </a:t>
            </a:r>
            <a:r>
              <a:rPr lang="en-US" sz="2800" b="1" i="1" dirty="0">
                <a:solidFill>
                  <a:srgbClr val="1709A3"/>
                </a:solidFill>
                <a:latin typeface="Cambria" panose="02040503050406030204" charset="0"/>
              </a:rPr>
              <a:t>constructor</a:t>
            </a:r>
            <a:r>
              <a:rPr lang="en-US" sz="2800" dirty="0">
                <a:latin typeface="Cambria" panose="02040503050406030204" charset="0"/>
              </a:rPr>
              <a:t>, is provided automatically </a:t>
            </a:r>
            <a:r>
              <a:rPr lang="en-US" sz="2800" dirty="0">
                <a:solidFill>
                  <a:srgbClr val="FF0000"/>
                </a:solidFill>
                <a:latin typeface="Cambria" panose="02040503050406030204" charset="0"/>
              </a:rPr>
              <a:t>only if no constructors are explicitly defined in the class</a:t>
            </a:r>
            <a:r>
              <a:rPr lang="en-US" sz="2800" dirty="0">
                <a:latin typeface="Cambria" panose="02040503050406030204" charset="0"/>
              </a:rPr>
              <a:t> </a:t>
            </a:r>
            <a:endParaRPr lang="en-US" sz="2800" b="1" dirty="0">
              <a:solidFill>
                <a:srgbClr val="C00000"/>
              </a:solidFill>
              <a:latin typeface="Cambria" panose="02040503050406030204" charset="0"/>
            </a:endParaRPr>
          </a:p>
        </p:txBody>
      </p:sp>
      <p:sp>
        <p:nvSpPr>
          <p:cNvPr id="28677" name="AutoShape 2"/>
          <p:cNvSpPr>
            <a:spLocks noGrp="1" noChangeAspect="1" noChangeArrowheads="1"/>
          </p:cNvSpPr>
          <p:nvPr>
            <p:ph type="title"/>
          </p:nvPr>
        </p:nvSpPr>
        <p:spPr>
          <a:xfrm>
            <a:off x="1052513" y="1215073"/>
            <a:ext cx="7024687" cy="68421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lvl="1" algn="ctr" eaLnBrk="1" hangingPunct="1"/>
            <a:r>
              <a:rPr lang="en-US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charset="0"/>
                <a:sym typeface="+mn-ea"/>
              </a:rPr>
              <a:t>Default Constructor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17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39395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Week13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323965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871855" y="2130425"/>
            <a:ext cx="7408545" cy="399605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latin typeface="Cambria" panose="02040503050406030204" charset="0"/>
              </a:rPr>
              <a:t>To reference an object, assign the object to a reference variable.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latin typeface="Cambria" panose="02040503050406030204" charset="0"/>
              </a:rPr>
              <a:t>To declare a reference variable, use the </a:t>
            </a:r>
            <a:r>
              <a:rPr lang="en-US" sz="2400" b="1" dirty="0">
                <a:latin typeface="Cambria" panose="02040503050406030204" charset="0"/>
              </a:rPr>
              <a:t>syntax</a:t>
            </a:r>
            <a:r>
              <a:rPr lang="en-US" sz="2400" dirty="0">
                <a:latin typeface="Cambria" panose="02040503050406030204" charset="0"/>
              </a:rPr>
              <a:t>:</a:t>
            </a:r>
          </a:p>
          <a:p>
            <a:pPr fontAlgn="auto">
              <a:spcAft>
                <a:spcPts val="0"/>
              </a:spcAft>
              <a:defRPr/>
            </a:pPr>
            <a:endParaRPr lang="en-US" sz="2400" dirty="0">
              <a:latin typeface="Cambria" panose="02040503050406030204" charset="0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400" b="1" dirty="0" err="1">
                <a:latin typeface="Cambria" panose="02040503050406030204" charset="0"/>
              </a:rPr>
              <a:t>ClassName</a:t>
            </a:r>
            <a:r>
              <a:rPr lang="en-US" sz="2400" b="1" dirty="0">
                <a:latin typeface="Cambria" panose="02040503050406030204" charset="0"/>
              </a:rPr>
              <a:t> </a:t>
            </a:r>
            <a:r>
              <a:rPr lang="en-US" sz="2400" b="1" dirty="0" err="1">
                <a:latin typeface="Cambria" panose="02040503050406030204" charset="0"/>
              </a:rPr>
              <a:t>objectName</a:t>
            </a:r>
            <a:r>
              <a:rPr lang="en-US" sz="2400" b="1" dirty="0">
                <a:latin typeface="Cambria" panose="02040503050406030204" charset="0"/>
              </a:rPr>
              <a:t>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2400" dirty="0">
              <a:latin typeface="Cambria" panose="02040503050406030204" charset="0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400" dirty="0">
                <a:latin typeface="Cambria" panose="02040503050406030204" charset="0"/>
              </a:rPr>
              <a:t>Example: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400" b="1" dirty="0">
                <a:latin typeface="Cambria" panose="02040503050406030204" charset="0"/>
              </a:rPr>
              <a:t>Circle circle1;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400" b="1" dirty="0">
                <a:latin typeface="Cambria" panose="02040503050406030204" charset="0"/>
              </a:rPr>
              <a:t>Circle circle2(25);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2400" b="1" i="1" dirty="0">
              <a:solidFill>
                <a:srgbClr val="C00000"/>
              </a:solidFill>
              <a:latin typeface="Cambria" panose="02040503050406030204" charset="0"/>
            </a:endParaRPr>
          </a:p>
        </p:txBody>
      </p:sp>
      <p:sp>
        <p:nvSpPr>
          <p:cNvPr id="28677" name="AutoShape 2"/>
          <p:cNvSpPr>
            <a:spLocks noGrp="1" noChangeAspect="1" noChangeArrowheads="1"/>
          </p:cNvSpPr>
          <p:nvPr>
            <p:ph type="title"/>
          </p:nvPr>
        </p:nvSpPr>
        <p:spPr>
          <a:xfrm>
            <a:off x="1052513" y="1215073"/>
            <a:ext cx="7024687" cy="68421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lvl="1" algn="ctr" eaLnBrk="1" hangingPunct="1"/>
            <a:r>
              <a:rPr lang="en-US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charset="0"/>
                <a:sym typeface="+mn-ea"/>
              </a:rPr>
              <a:t>Declaring Object Reference Variable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18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39395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Week13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323965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871855" y="2808605"/>
            <a:ext cx="7408545" cy="3317875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400" b="1" dirty="0" err="1">
                <a:latin typeface="Cambria" panose="02040503050406030204" charset="0"/>
              </a:rPr>
              <a:t>ClassName</a:t>
            </a:r>
            <a:r>
              <a:rPr lang="en-US" sz="2400" b="1" dirty="0">
                <a:latin typeface="Cambria" panose="02040503050406030204" charset="0"/>
              </a:rPr>
              <a:t> </a:t>
            </a:r>
            <a:r>
              <a:rPr lang="en-US" sz="2400" b="1" dirty="0" err="1">
                <a:latin typeface="Cambria" panose="02040503050406030204" charset="0"/>
              </a:rPr>
              <a:t>objectName</a:t>
            </a:r>
            <a:r>
              <a:rPr lang="en-US" sz="2400" b="1" dirty="0">
                <a:latin typeface="Cambria" panose="02040503050406030204" charset="0"/>
              </a:rPr>
              <a:t> = new </a:t>
            </a:r>
            <a:r>
              <a:rPr lang="en-US" sz="2400" b="1" dirty="0" err="1">
                <a:latin typeface="Cambria" panose="02040503050406030204" charset="0"/>
              </a:rPr>
              <a:t>ClassName</a:t>
            </a:r>
            <a:r>
              <a:rPr lang="en-US" sz="2400" b="1" dirty="0">
                <a:latin typeface="Cambria" panose="02040503050406030204" charset="0"/>
              </a:rPr>
              <a:t> ();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2400" b="1" dirty="0">
              <a:latin typeface="Cambria" panose="02040503050406030204" charset="0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2400" dirty="0">
              <a:latin typeface="Cambria" panose="02040503050406030204" charset="0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400" dirty="0">
                <a:latin typeface="Cambria" panose="02040503050406030204" charset="0"/>
              </a:rPr>
              <a:t>Example: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400" b="1" dirty="0">
                <a:latin typeface="Courier New" panose="02070309020205020404" charset="0"/>
              </a:rPr>
              <a:t>Circle circle1 =</a:t>
            </a:r>
            <a:r>
              <a:rPr lang="en-US" sz="2400" b="1" dirty="0">
                <a:latin typeface="Cambria" panose="02040503050406030204" charset="0"/>
              </a:rPr>
              <a:t>    </a:t>
            </a:r>
            <a:r>
              <a:rPr lang="en-US" sz="2400" b="1" dirty="0">
                <a:latin typeface="Courier New" panose="02070309020205020404" charset="0"/>
              </a:rPr>
              <a:t>new Circle();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400" b="1" i="1" dirty="0">
                <a:solidFill>
                  <a:srgbClr val="C00000"/>
                </a:solidFill>
                <a:latin typeface="Cambria" panose="02040503050406030204" charset="0"/>
              </a:rPr>
              <a:t>	</a:t>
            </a:r>
          </a:p>
        </p:txBody>
      </p:sp>
      <p:sp>
        <p:nvSpPr>
          <p:cNvPr id="28677" name="AutoShape 2"/>
          <p:cNvSpPr>
            <a:spLocks noGrp="1" noChangeAspect="1" noChangeArrowheads="1"/>
          </p:cNvSpPr>
          <p:nvPr>
            <p:ph type="title"/>
          </p:nvPr>
        </p:nvSpPr>
        <p:spPr>
          <a:xfrm>
            <a:off x="871855" y="1293495"/>
            <a:ext cx="7981950" cy="99123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lvl="1" algn="ctr" eaLnBrk="1" hangingPunct="1"/>
            <a:r>
              <a:rPr lang="en-US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charset="0"/>
                <a:sym typeface="+mn-ea"/>
              </a:rPr>
              <a:t>Declaring Object Reference in a Single Step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19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39395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Week13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323965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077970" y="4532630"/>
            <a:ext cx="2469515" cy="49657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cap="none" normalizeH="0" baseline="0" dirty="0">
              <a:solidFill>
                <a:srgbClr val="FF0000"/>
              </a:solidFill>
              <a:effectLst/>
              <a:latin typeface="+mj-lt"/>
              <a:ea typeface="SimSun" panose="02010600030101010101" pitchFamily="2" charset="-122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 flipV="1">
            <a:off x="2514600" y="5029200"/>
            <a:ext cx="1442720" cy="49339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2" name="TextBox 11"/>
          <p:cNvSpPr txBox="1"/>
          <p:nvPr/>
        </p:nvSpPr>
        <p:spPr>
          <a:xfrm>
            <a:off x="2962233" y="561859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Assign object reference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flipH="1">
            <a:off x="3957320" y="5029200"/>
            <a:ext cx="995680" cy="49339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5487946" y="4076289"/>
            <a:ext cx="1060051" cy="57175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9" name="TextBox 18"/>
          <p:cNvSpPr txBox="1"/>
          <p:nvPr/>
        </p:nvSpPr>
        <p:spPr>
          <a:xfrm>
            <a:off x="6465381" y="384949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Create an object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718185" y="2123440"/>
            <a:ext cx="7977505" cy="3782060"/>
          </a:xfrm>
        </p:spPr>
        <p:txBody>
          <a:bodyPr/>
          <a:lstStyle/>
          <a:p>
            <a:pPr eaLnBrk="1" hangingPunct="1"/>
            <a:r>
              <a:rPr lang="en-US" altLang="en-US" dirty="0"/>
              <a:t>In this chapter, you will learn about:</a:t>
            </a: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  <a:sym typeface="+mn-ea"/>
              </a:rPr>
              <a:t>Structured vs Object Oriented Programming</a:t>
            </a: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  <a:sym typeface="+mn-ea"/>
              </a:rPr>
              <a:t>Introduction to Classes and Objects </a:t>
            </a: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  <a:sym typeface="+mn-ea"/>
              </a:rPr>
              <a:t>Creating and using Objects</a:t>
            </a: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  <a:sym typeface="+mn-ea"/>
              </a:rPr>
              <a:t>Defining member functions</a:t>
            </a: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  <a:sym typeface="+mn-ea"/>
              </a:rPr>
              <a:t>Constructors</a:t>
            </a: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  <a:sym typeface="+mn-ea"/>
              </a:rPr>
              <a:t>Data Field Encapsulation</a:t>
            </a:r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1066800"/>
            <a:ext cx="7024687" cy="722313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2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39395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Week13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323965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/>
          <p:nvPr/>
        </p:nvSpPr>
        <p:spPr>
          <a:xfrm>
            <a:off x="227965" y="990600"/>
            <a:ext cx="4191635" cy="48628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sz="1000" dirty="0">
                <a:latin typeface="Courier New" panose="02070309020205020404" charset="0"/>
              </a:rPr>
              <a:t>// TV.cpp</a:t>
            </a:r>
          </a:p>
          <a:p>
            <a:r>
              <a:rPr lang="en-US" sz="1000" dirty="0">
                <a:latin typeface="Courier New" panose="02070309020205020404" charset="0"/>
              </a:rPr>
              <a:t>// Header Files</a:t>
            </a:r>
          </a:p>
          <a:p>
            <a:r>
              <a:rPr lang="en-US" sz="1000" dirty="0">
                <a:latin typeface="Courier New" panose="02070309020205020404" charset="0"/>
              </a:rPr>
              <a:t>#include &lt;iostream&gt;</a:t>
            </a:r>
          </a:p>
          <a:p>
            <a:r>
              <a:rPr lang="en-US" sz="1000" dirty="0">
                <a:latin typeface="Courier New" panose="02070309020205020404" charset="0"/>
              </a:rPr>
              <a:t>using namespace </a:t>
            </a:r>
            <a:r>
              <a:rPr lang="en-US" sz="1000" dirty="0" err="1">
                <a:latin typeface="Courier New" panose="02070309020205020404" charset="0"/>
              </a:rPr>
              <a:t>std</a:t>
            </a:r>
            <a:r>
              <a:rPr lang="en-US" sz="1000" dirty="0">
                <a:latin typeface="Courier New" panose="02070309020205020404" charset="0"/>
              </a:rPr>
              <a:t>;</a:t>
            </a:r>
          </a:p>
          <a:p>
            <a:endParaRPr lang="en-US" sz="1000" dirty="0">
              <a:latin typeface="Courier New" panose="02070309020205020404" charset="0"/>
            </a:endParaRPr>
          </a:p>
          <a:p>
            <a:r>
              <a:rPr lang="en-US" sz="1000" dirty="0">
                <a:latin typeface="Courier New" panose="02070309020205020404" charset="0"/>
              </a:rPr>
              <a:t>// Class Declaration</a:t>
            </a:r>
          </a:p>
          <a:p>
            <a:r>
              <a:rPr lang="en-US" sz="1000" dirty="0">
                <a:latin typeface="Courier New" panose="02070309020205020404" charset="0"/>
              </a:rPr>
              <a:t>class TV {</a:t>
            </a:r>
          </a:p>
          <a:p>
            <a:r>
              <a:rPr lang="en-US" sz="1000" dirty="0">
                <a:latin typeface="Courier New" panose="02070309020205020404" charset="0"/>
              </a:rPr>
              <a:t>    //Access - Specifier</a:t>
            </a:r>
          </a:p>
          <a:p>
            <a:r>
              <a:rPr lang="en-US" sz="1000" dirty="0">
                <a:latin typeface="Courier New" panose="02070309020205020404" charset="0"/>
              </a:rPr>
              <a:t>   public:</a:t>
            </a:r>
          </a:p>
          <a:p>
            <a:endParaRPr lang="en-US" sz="1000" dirty="0">
              <a:latin typeface="Courier New" panose="02070309020205020404" charset="0"/>
            </a:endParaRPr>
          </a:p>
          <a:p>
            <a:r>
              <a:rPr lang="en-US" sz="1000" dirty="0">
                <a:latin typeface="Courier New" panose="02070309020205020404" charset="0"/>
              </a:rPr>
              <a:t>      //Variable Declaration</a:t>
            </a:r>
          </a:p>
          <a:p>
            <a:r>
              <a:rPr lang="en-US" sz="1000" dirty="0">
                <a:latin typeface="Courier New" panose="02070309020205020404" charset="0"/>
              </a:rPr>
              <a:t>       </a:t>
            </a:r>
            <a:r>
              <a:rPr lang="en-US" sz="1000" dirty="0" err="1">
                <a:latin typeface="Courier New" panose="02070309020205020404" charset="0"/>
              </a:rPr>
              <a:t>int</a:t>
            </a:r>
            <a:r>
              <a:rPr lang="en-US" sz="1000" dirty="0">
                <a:latin typeface="Courier New" panose="02070309020205020404" charset="0"/>
              </a:rPr>
              <a:t> channel;</a:t>
            </a:r>
          </a:p>
          <a:p>
            <a:r>
              <a:rPr lang="en-US" sz="1000" dirty="0">
                <a:latin typeface="Courier New" panose="02070309020205020404" charset="0"/>
              </a:rPr>
              <a:t>       </a:t>
            </a:r>
            <a:r>
              <a:rPr lang="en-US" sz="1000" dirty="0" err="1">
                <a:latin typeface="Courier New" panose="02070309020205020404" charset="0"/>
              </a:rPr>
              <a:t>int</a:t>
            </a:r>
            <a:r>
              <a:rPr lang="en-US" sz="1000" dirty="0">
                <a:latin typeface="Courier New" panose="02070309020205020404" charset="0"/>
              </a:rPr>
              <a:t> </a:t>
            </a:r>
            <a:r>
              <a:rPr lang="en-US" sz="1000" dirty="0" err="1">
                <a:latin typeface="Courier New" panose="02070309020205020404" charset="0"/>
              </a:rPr>
              <a:t>volumeLevel</a:t>
            </a:r>
            <a:r>
              <a:rPr lang="en-US" sz="1000" dirty="0">
                <a:latin typeface="Courier New" panose="02070309020205020404" charset="0"/>
              </a:rPr>
              <a:t>; </a:t>
            </a:r>
          </a:p>
          <a:p>
            <a:r>
              <a:rPr lang="en-US" sz="1000" dirty="0">
                <a:latin typeface="Courier New" panose="02070309020205020404" charset="0"/>
              </a:rPr>
              <a:t>       bool on;	</a:t>
            </a:r>
          </a:p>
          <a:p>
            <a:r>
              <a:rPr lang="en-US" sz="1000" dirty="0">
                <a:latin typeface="Courier New" panose="02070309020205020404" charset="0"/>
              </a:rPr>
              <a:t>    </a:t>
            </a:r>
          </a:p>
          <a:p>
            <a:r>
              <a:rPr lang="en-US" sz="1000" dirty="0">
                <a:latin typeface="Courier New" panose="02070309020205020404" charset="0"/>
              </a:rPr>
              <a:t>   TV() // constructor (name the same as class)</a:t>
            </a:r>
          </a:p>
          <a:p>
            <a:r>
              <a:rPr lang="en-US" sz="1000" dirty="0">
                <a:latin typeface="Courier New" panose="02070309020205020404" charset="0"/>
              </a:rPr>
              <a:t>   {</a:t>
            </a:r>
          </a:p>
          <a:p>
            <a:r>
              <a:rPr lang="en-US" sz="1000" dirty="0">
                <a:latin typeface="Courier New" panose="02070309020205020404" charset="0"/>
              </a:rPr>
              <a:t>      channel = 101; // Default channel is 101</a:t>
            </a:r>
          </a:p>
          <a:p>
            <a:r>
              <a:rPr lang="en-US" sz="1000" dirty="0">
                <a:latin typeface="Courier New" panose="02070309020205020404" charset="0"/>
              </a:rPr>
              <a:t>      </a:t>
            </a:r>
            <a:r>
              <a:rPr lang="en-US" sz="1000" dirty="0" err="1">
                <a:latin typeface="Courier New" panose="02070309020205020404" charset="0"/>
              </a:rPr>
              <a:t>volumeLevel</a:t>
            </a:r>
            <a:r>
              <a:rPr lang="en-US" sz="1000" dirty="0">
                <a:latin typeface="Courier New" panose="02070309020205020404" charset="0"/>
              </a:rPr>
              <a:t> = 5; // Default volume level is 5</a:t>
            </a:r>
          </a:p>
          <a:p>
            <a:r>
              <a:rPr lang="en-US" sz="1000" dirty="0">
                <a:latin typeface="Courier New" panose="02070309020205020404" charset="0"/>
              </a:rPr>
              <a:t>      on = false; // By default TV is off</a:t>
            </a:r>
          </a:p>
          <a:p>
            <a:r>
              <a:rPr lang="en-US" sz="1000" dirty="0">
                <a:latin typeface="Courier New" panose="02070309020205020404" charset="0"/>
              </a:rPr>
              <a:t>   }</a:t>
            </a:r>
          </a:p>
          <a:p>
            <a:endParaRPr lang="en-US" sz="1000" dirty="0">
              <a:latin typeface="Courier New" panose="02070309020205020404" charset="0"/>
            </a:endParaRPr>
          </a:p>
          <a:p>
            <a:r>
              <a:rPr lang="en-US" sz="1000" dirty="0">
                <a:latin typeface="Courier New" panose="02070309020205020404" charset="0"/>
              </a:rPr>
              <a:t>   void </a:t>
            </a:r>
            <a:r>
              <a:rPr lang="en-US" sz="1000" dirty="0" err="1">
                <a:latin typeface="Courier New" panose="02070309020205020404" charset="0"/>
              </a:rPr>
              <a:t>turnOn</a:t>
            </a:r>
            <a:r>
              <a:rPr lang="en-US" sz="1000" dirty="0">
                <a:latin typeface="Courier New" panose="02070309020205020404" charset="0"/>
              </a:rPr>
              <a:t>()</a:t>
            </a:r>
          </a:p>
          <a:p>
            <a:r>
              <a:rPr lang="en-US" sz="1000" dirty="0">
                <a:latin typeface="Courier New" panose="02070309020205020404" charset="0"/>
              </a:rPr>
              <a:t>   {</a:t>
            </a:r>
          </a:p>
          <a:p>
            <a:r>
              <a:rPr lang="en-US" sz="1000" dirty="0">
                <a:latin typeface="Courier New" panose="02070309020205020404" charset="0"/>
              </a:rPr>
              <a:t>      on = true;		</a:t>
            </a:r>
          </a:p>
          <a:p>
            <a:r>
              <a:rPr lang="en-US" sz="1000" dirty="0">
                <a:latin typeface="Courier New" panose="02070309020205020404" charset="0"/>
              </a:rPr>
              <a:t>   }</a:t>
            </a:r>
          </a:p>
          <a:p>
            <a:endParaRPr lang="en-US" sz="1000" dirty="0">
              <a:latin typeface="Courier New" panose="02070309020205020404" charset="0"/>
            </a:endParaRPr>
          </a:p>
          <a:p>
            <a:r>
              <a:rPr lang="en-US" sz="1000" dirty="0">
                <a:latin typeface="Courier New" panose="02070309020205020404" charset="0"/>
              </a:rPr>
              <a:t>   void </a:t>
            </a:r>
            <a:r>
              <a:rPr lang="en-US" sz="1000" dirty="0" err="1">
                <a:latin typeface="Courier New" panose="02070309020205020404" charset="0"/>
              </a:rPr>
              <a:t>turnOff</a:t>
            </a:r>
            <a:r>
              <a:rPr lang="en-US" sz="1000" dirty="0">
                <a:latin typeface="Courier New" panose="02070309020205020404" charset="0"/>
              </a:rPr>
              <a:t>()</a:t>
            </a:r>
          </a:p>
          <a:p>
            <a:r>
              <a:rPr lang="en-US" sz="1000" dirty="0">
                <a:latin typeface="Courier New" panose="02070309020205020404" charset="0"/>
              </a:rPr>
              <a:t>   {   </a:t>
            </a:r>
          </a:p>
          <a:p>
            <a:r>
              <a:rPr lang="en-US" sz="1000" dirty="0">
                <a:latin typeface="Courier New" panose="02070309020205020404" charset="0"/>
              </a:rPr>
              <a:t>      on = false;		</a:t>
            </a:r>
          </a:p>
          <a:p>
            <a:r>
              <a:rPr lang="en-US" sz="1000" dirty="0">
                <a:latin typeface="Courier New" panose="02070309020205020404" charset="0"/>
              </a:rPr>
              <a:t>   }  </a:t>
            </a:r>
          </a:p>
        </p:txBody>
      </p:sp>
      <p:sp>
        <p:nvSpPr>
          <p:cNvPr id="9" name="Slide Number Placeholder 4"/>
          <p:cNvSpPr>
            <a:spLocks noGrp="1"/>
          </p:cNvSpPr>
          <p:nvPr/>
        </p:nvSpPr>
        <p:spPr bwMode="auto">
          <a:xfrm>
            <a:off x="7637145" y="685800"/>
            <a:ext cx="44005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20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39395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Week13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323965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4495801" y="1066800"/>
            <a:ext cx="4572000" cy="57861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sz="1000" dirty="0">
                <a:latin typeface="Courier New" panose="02070309020205020404" charset="0"/>
              </a:rPr>
              <a:t>   void </a:t>
            </a:r>
            <a:r>
              <a:rPr lang="en-US" sz="1000" dirty="0" err="1">
                <a:latin typeface="Courier New" panose="02070309020205020404" charset="0"/>
              </a:rPr>
              <a:t>setChannel</a:t>
            </a:r>
            <a:r>
              <a:rPr lang="en-US" sz="1000" dirty="0">
                <a:latin typeface="Courier New" panose="02070309020205020404" charset="0"/>
              </a:rPr>
              <a:t>(</a:t>
            </a:r>
            <a:r>
              <a:rPr lang="en-US" sz="1000" dirty="0" err="1">
                <a:latin typeface="Courier New" panose="02070309020205020404" charset="0"/>
              </a:rPr>
              <a:t>int</a:t>
            </a:r>
            <a:r>
              <a:rPr lang="en-US" sz="1000" dirty="0">
                <a:latin typeface="Courier New" panose="02070309020205020404" charset="0"/>
              </a:rPr>
              <a:t> </a:t>
            </a:r>
            <a:r>
              <a:rPr lang="en-US" sz="1000" dirty="0" err="1">
                <a:latin typeface="Courier New" panose="02070309020205020404" charset="0"/>
              </a:rPr>
              <a:t>newChannel</a:t>
            </a:r>
            <a:r>
              <a:rPr lang="en-US" sz="1000" dirty="0">
                <a:latin typeface="Courier New" panose="02070309020205020404" charset="0"/>
              </a:rPr>
              <a:t>)</a:t>
            </a:r>
          </a:p>
          <a:p>
            <a:r>
              <a:rPr lang="en-US" sz="1000" dirty="0">
                <a:latin typeface="Courier New" panose="02070309020205020404" charset="0"/>
              </a:rPr>
              <a:t>   {</a:t>
            </a:r>
          </a:p>
          <a:p>
            <a:r>
              <a:rPr lang="en-US" sz="1000" dirty="0">
                <a:latin typeface="Courier New" panose="02070309020205020404" charset="0"/>
              </a:rPr>
              <a:t>      if (on &amp;&amp; </a:t>
            </a:r>
            <a:r>
              <a:rPr lang="en-US" sz="1000" dirty="0" err="1">
                <a:latin typeface="Courier New" panose="02070309020205020404" charset="0"/>
              </a:rPr>
              <a:t>newChannel</a:t>
            </a:r>
            <a:r>
              <a:rPr lang="en-US" sz="1000" dirty="0">
                <a:latin typeface="Courier New" panose="02070309020205020404" charset="0"/>
              </a:rPr>
              <a:t> &gt;=1 &amp;&amp; </a:t>
            </a:r>
            <a:r>
              <a:rPr lang="en-US" sz="1000" dirty="0" err="1">
                <a:latin typeface="Courier New" panose="02070309020205020404" charset="0"/>
              </a:rPr>
              <a:t>newChannel</a:t>
            </a:r>
            <a:r>
              <a:rPr lang="en-US" sz="1000" dirty="0">
                <a:latin typeface="Courier New" panose="02070309020205020404" charset="0"/>
              </a:rPr>
              <a:t> &lt;=120) </a:t>
            </a:r>
          </a:p>
          <a:p>
            <a:r>
              <a:rPr lang="en-US" sz="1000" dirty="0">
                <a:latin typeface="Courier New" panose="02070309020205020404" charset="0"/>
              </a:rPr>
              <a:t>         channel = </a:t>
            </a:r>
            <a:r>
              <a:rPr lang="en-US" sz="1000" dirty="0" err="1">
                <a:latin typeface="Courier New" panose="02070309020205020404" charset="0"/>
              </a:rPr>
              <a:t>newChannel</a:t>
            </a:r>
            <a:r>
              <a:rPr lang="en-US" sz="1000" dirty="0">
                <a:latin typeface="Courier New" panose="02070309020205020404" charset="0"/>
              </a:rPr>
              <a:t>;	</a:t>
            </a:r>
          </a:p>
          <a:p>
            <a:r>
              <a:rPr lang="en-US" sz="1000" dirty="0">
                <a:latin typeface="Courier New" panose="02070309020205020404" charset="0"/>
              </a:rPr>
              <a:t>   }</a:t>
            </a:r>
          </a:p>
          <a:p>
            <a:r>
              <a:rPr lang="en-US" sz="1000" dirty="0">
                <a:latin typeface="Courier New" panose="02070309020205020404" charset="0"/>
              </a:rPr>
              <a:t>   </a:t>
            </a:r>
          </a:p>
          <a:p>
            <a:r>
              <a:rPr lang="en-US" sz="1000" dirty="0">
                <a:latin typeface="Courier New" panose="02070309020205020404" charset="0"/>
              </a:rPr>
              <a:t>   void </a:t>
            </a:r>
            <a:r>
              <a:rPr lang="en-US" sz="1000" dirty="0" err="1">
                <a:latin typeface="Courier New" panose="02070309020205020404" charset="0"/>
              </a:rPr>
              <a:t>setVolume</a:t>
            </a:r>
            <a:r>
              <a:rPr lang="en-US" sz="1000" dirty="0">
                <a:latin typeface="Courier New" panose="02070309020205020404" charset="0"/>
              </a:rPr>
              <a:t>(</a:t>
            </a:r>
            <a:r>
              <a:rPr lang="en-US" sz="1000" dirty="0" err="1">
                <a:latin typeface="Courier New" panose="02070309020205020404" charset="0"/>
              </a:rPr>
              <a:t>int</a:t>
            </a:r>
            <a:r>
              <a:rPr lang="en-US" sz="1000" dirty="0">
                <a:latin typeface="Courier New" panose="02070309020205020404" charset="0"/>
              </a:rPr>
              <a:t> </a:t>
            </a:r>
            <a:r>
              <a:rPr lang="en-US" sz="1000" dirty="0" err="1">
                <a:latin typeface="Courier New" panose="02070309020205020404" charset="0"/>
              </a:rPr>
              <a:t>newVolumeLevel</a:t>
            </a:r>
            <a:r>
              <a:rPr lang="en-US" sz="1000" dirty="0">
                <a:latin typeface="Courier New" panose="02070309020205020404" charset="0"/>
              </a:rPr>
              <a:t>)</a:t>
            </a:r>
          </a:p>
          <a:p>
            <a:r>
              <a:rPr lang="en-US" sz="1000" dirty="0">
                <a:latin typeface="Courier New" panose="02070309020205020404" charset="0"/>
              </a:rPr>
              <a:t>   {</a:t>
            </a:r>
          </a:p>
          <a:p>
            <a:r>
              <a:rPr lang="en-US" sz="1000" dirty="0">
                <a:latin typeface="Courier New" panose="02070309020205020404" charset="0"/>
              </a:rPr>
              <a:t>      if (on &amp;&amp; </a:t>
            </a:r>
            <a:r>
              <a:rPr lang="en-US" sz="1000" dirty="0" err="1">
                <a:latin typeface="Courier New" panose="02070309020205020404" charset="0"/>
              </a:rPr>
              <a:t>newVolumeLevel</a:t>
            </a:r>
            <a:r>
              <a:rPr lang="en-US" sz="1000" dirty="0">
                <a:latin typeface="Courier New" panose="02070309020205020404" charset="0"/>
              </a:rPr>
              <a:t> &gt;=1 &amp;&amp; </a:t>
            </a:r>
            <a:r>
              <a:rPr lang="en-US" sz="1000" dirty="0" err="1">
                <a:latin typeface="Courier New" panose="02070309020205020404" charset="0"/>
              </a:rPr>
              <a:t>newVolumeLevel</a:t>
            </a:r>
            <a:r>
              <a:rPr lang="en-US" sz="1000" dirty="0">
                <a:latin typeface="Courier New" panose="02070309020205020404" charset="0"/>
              </a:rPr>
              <a:t> &lt;=7) </a:t>
            </a:r>
          </a:p>
          <a:p>
            <a:r>
              <a:rPr lang="en-US" sz="1000" dirty="0">
                <a:latin typeface="Courier New" panose="02070309020205020404" charset="0"/>
              </a:rPr>
              <a:t>         </a:t>
            </a:r>
            <a:r>
              <a:rPr lang="en-US" sz="1000" dirty="0" err="1">
                <a:latin typeface="Courier New" panose="02070309020205020404" charset="0"/>
              </a:rPr>
              <a:t>volumeLevel</a:t>
            </a:r>
            <a:r>
              <a:rPr lang="en-US" sz="1000" dirty="0">
                <a:latin typeface="Courier New" panose="02070309020205020404" charset="0"/>
              </a:rPr>
              <a:t> = </a:t>
            </a:r>
            <a:r>
              <a:rPr lang="en-US" sz="1000" dirty="0" err="1">
                <a:latin typeface="Courier New" panose="02070309020205020404" charset="0"/>
              </a:rPr>
              <a:t>newVolumeLevel</a:t>
            </a:r>
            <a:r>
              <a:rPr lang="en-US" sz="1000" dirty="0">
                <a:latin typeface="Courier New" panose="02070309020205020404" charset="0"/>
              </a:rPr>
              <a:t>;	</a:t>
            </a:r>
          </a:p>
          <a:p>
            <a:r>
              <a:rPr lang="en-US" sz="1000" dirty="0">
                <a:latin typeface="Courier New" panose="02070309020205020404" charset="0"/>
              </a:rPr>
              <a:t>   }   </a:t>
            </a:r>
          </a:p>
          <a:p>
            <a:endParaRPr lang="en-US" sz="1000" dirty="0">
              <a:latin typeface="Courier New" panose="02070309020205020404" charset="0"/>
            </a:endParaRPr>
          </a:p>
          <a:p>
            <a:r>
              <a:rPr lang="en-US" sz="1000" dirty="0">
                <a:latin typeface="Courier New" panose="02070309020205020404" charset="0"/>
              </a:rPr>
              <a:t>   void </a:t>
            </a:r>
            <a:r>
              <a:rPr lang="en-US" sz="1000" dirty="0" err="1">
                <a:latin typeface="Courier New" panose="02070309020205020404" charset="0"/>
              </a:rPr>
              <a:t>channelUp</a:t>
            </a:r>
            <a:r>
              <a:rPr lang="en-US" sz="1000" dirty="0">
                <a:latin typeface="Courier New" panose="02070309020205020404" charset="0"/>
              </a:rPr>
              <a:t>()</a:t>
            </a:r>
          </a:p>
          <a:p>
            <a:r>
              <a:rPr lang="en-US" sz="1000" dirty="0">
                <a:latin typeface="Courier New" panose="02070309020205020404" charset="0"/>
              </a:rPr>
              <a:t>   {</a:t>
            </a:r>
          </a:p>
          <a:p>
            <a:r>
              <a:rPr lang="en-US" sz="1000" dirty="0">
                <a:latin typeface="Courier New" panose="02070309020205020404" charset="0"/>
              </a:rPr>
              <a:t>      if (on &amp;&amp; channel &lt;=120) </a:t>
            </a:r>
          </a:p>
          <a:p>
            <a:r>
              <a:rPr lang="en-US" sz="1000" dirty="0">
                <a:latin typeface="Courier New" panose="02070309020205020404" charset="0"/>
              </a:rPr>
              <a:t>         channel++;</a:t>
            </a:r>
          </a:p>
          <a:p>
            <a:r>
              <a:rPr lang="en-US" sz="1000" dirty="0">
                <a:latin typeface="Courier New" panose="02070309020205020404" charset="0"/>
              </a:rPr>
              <a:t>   }  </a:t>
            </a:r>
          </a:p>
          <a:p>
            <a:endParaRPr lang="en-US" sz="1000" dirty="0">
              <a:latin typeface="Courier New" panose="02070309020205020404" charset="0"/>
            </a:endParaRPr>
          </a:p>
          <a:p>
            <a:r>
              <a:rPr lang="en-US" sz="1000" dirty="0">
                <a:latin typeface="Courier New" panose="02070309020205020404" charset="0"/>
              </a:rPr>
              <a:t>   void </a:t>
            </a:r>
            <a:r>
              <a:rPr lang="en-US" sz="1000" dirty="0" err="1">
                <a:latin typeface="Courier New" panose="02070309020205020404" charset="0"/>
              </a:rPr>
              <a:t>channelDown</a:t>
            </a:r>
            <a:r>
              <a:rPr lang="en-US" sz="1000" dirty="0">
                <a:latin typeface="Courier New" panose="02070309020205020404" charset="0"/>
              </a:rPr>
              <a:t>()</a:t>
            </a:r>
          </a:p>
          <a:p>
            <a:r>
              <a:rPr lang="en-US" sz="1000" dirty="0">
                <a:latin typeface="Courier New" panose="02070309020205020404" charset="0"/>
              </a:rPr>
              <a:t>   {</a:t>
            </a:r>
          </a:p>
          <a:p>
            <a:r>
              <a:rPr lang="en-US" sz="1000" dirty="0">
                <a:latin typeface="Courier New" panose="02070309020205020404" charset="0"/>
              </a:rPr>
              <a:t>      if (on &amp;&amp; channel &gt;1) </a:t>
            </a:r>
          </a:p>
          <a:p>
            <a:r>
              <a:rPr lang="en-US" sz="1000" dirty="0">
                <a:latin typeface="Courier New" panose="02070309020205020404" charset="0"/>
              </a:rPr>
              <a:t>         channel--;</a:t>
            </a:r>
          </a:p>
          <a:p>
            <a:r>
              <a:rPr lang="en-US" sz="1000" dirty="0">
                <a:latin typeface="Courier New" panose="02070309020205020404" charset="0"/>
              </a:rPr>
              <a:t>   } </a:t>
            </a:r>
          </a:p>
          <a:p>
            <a:r>
              <a:rPr lang="en-US" sz="1000" dirty="0">
                <a:latin typeface="Courier New" panose="02070309020205020404" charset="0"/>
              </a:rPr>
              <a:t>   </a:t>
            </a:r>
          </a:p>
          <a:p>
            <a:r>
              <a:rPr lang="en-US" sz="1000" dirty="0">
                <a:latin typeface="Courier New" panose="02070309020205020404" charset="0"/>
              </a:rPr>
              <a:t>   void </a:t>
            </a:r>
            <a:r>
              <a:rPr lang="en-US" sz="1000" dirty="0" err="1">
                <a:latin typeface="Courier New" panose="02070309020205020404" charset="0"/>
              </a:rPr>
              <a:t>volumeUp</a:t>
            </a:r>
            <a:r>
              <a:rPr lang="en-US" sz="1000" dirty="0">
                <a:latin typeface="Courier New" panose="02070309020205020404" charset="0"/>
              </a:rPr>
              <a:t>()</a:t>
            </a:r>
          </a:p>
          <a:p>
            <a:r>
              <a:rPr lang="en-US" sz="1000" dirty="0">
                <a:latin typeface="Courier New" panose="02070309020205020404" charset="0"/>
              </a:rPr>
              <a:t>   { </a:t>
            </a:r>
          </a:p>
          <a:p>
            <a:r>
              <a:rPr lang="en-US" sz="1000" dirty="0">
                <a:latin typeface="Courier New" panose="02070309020205020404" charset="0"/>
              </a:rPr>
              <a:t>      if (on &amp;&amp; </a:t>
            </a:r>
            <a:r>
              <a:rPr lang="en-US" sz="1000" dirty="0" err="1">
                <a:latin typeface="Courier New" panose="02070309020205020404" charset="0"/>
              </a:rPr>
              <a:t>volumeLevel</a:t>
            </a:r>
            <a:r>
              <a:rPr lang="en-US" sz="1000" dirty="0">
                <a:latin typeface="Courier New" panose="02070309020205020404" charset="0"/>
              </a:rPr>
              <a:t> &lt; 7)</a:t>
            </a:r>
          </a:p>
          <a:p>
            <a:r>
              <a:rPr lang="en-US" sz="1000" dirty="0">
                <a:latin typeface="Courier New" panose="02070309020205020404" charset="0"/>
              </a:rPr>
              <a:t>         </a:t>
            </a:r>
            <a:r>
              <a:rPr lang="en-US" sz="1000" dirty="0" err="1">
                <a:latin typeface="Courier New" panose="02070309020205020404" charset="0"/>
              </a:rPr>
              <a:t>volumeLevel</a:t>
            </a:r>
            <a:r>
              <a:rPr lang="en-US" sz="1000" dirty="0">
                <a:latin typeface="Courier New" panose="02070309020205020404" charset="0"/>
              </a:rPr>
              <a:t>++;</a:t>
            </a:r>
          </a:p>
          <a:p>
            <a:r>
              <a:rPr lang="en-US" sz="1000" dirty="0">
                <a:latin typeface="Courier New" panose="02070309020205020404" charset="0"/>
              </a:rPr>
              <a:t>   }</a:t>
            </a:r>
          </a:p>
          <a:p>
            <a:endParaRPr lang="en-US" sz="1000" dirty="0">
              <a:latin typeface="Courier New" panose="02070309020205020404" charset="0"/>
            </a:endParaRPr>
          </a:p>
          <a:p>
            <a:r>
              <a:rPr lang="en-US" sz="1000" dirty="0">
                <a:latin typeface="Courier New" panose="02070309020205020404" charset="0"/>
              </a:rPr>
              <a:t>   void </a:t>
            </a:r>
            <a:r>
              <a:rPr lang="en-US" sz="1000" dirty="0" err="1">
                <a:latin typeface="Courier New" panose="02070309020205020404" charset="0"/>
              </a:rPr>
              <a:t>volumeDown</a:t>
            </a:r>
            <a:r>
              <a:rPr lang="en-US" sz="1000" dirty="0">
                <a:latin typeface="Courier New" panose="02070309020205020404" charset="0"/>
              </a:rPr>
              <a:t>()</a:t>
            </a:r>
          </a:p>
          <a:p>
            <a:r>
              <a:rPr lang="en-US" sz="1000" dirty="0">
                <a:latin typeface="Courier New" panose="02070309020205020404" charset="0"/>
              </a:rPr>
              <a:t>   {</a:t>
            </a:r>
          </a:p>
          <a:p>
            <a:r>
              <a:rPr lang="en-US" sz="1000" dirty="0">
                <a:latin typeface="Courier New" panose="02070309020205020404" charset="0"/>
              </a:rPr>
              <a:t>      if (on &amp;&amp; </a:t>
            </a:r>
            <a:r>
              <a:rPr lang="en-US" sz="1000" dirty="0" err="1">
                <a:latin typeface="Courier New" panose="02070309020205020404" charset="0"/>
              </a:rPr>
              <a:t>volumeLevel</a:t>
            </a:r>
            <a:r>
              <a:rPr lang="en-US" sz="1000" dirty="0">
                <a:latin typeface="Courier New" panose="02070309020205020404" charset="0"/>
              </a:rPr>
              <a:t> &gt; 1)</a:t>
            </a:r>
          </a:p>
          <a:p>
            <a:r>
              <a:rPr lang="en-US" sz="1000" dirty="0">
                <a:latin typeface="Courier New" panose="02070309020205020404" charset="0"/>
              </a:rPr>
              <a:t>        </a:t>
            </a:r>
            <a:r>
              <a:rPr lang="en-US" sz="1000" dirty="0" err="1">
                <a:latin typeface="Courier New" panose="02070309020205020404" charset="0"/>
              </a:rPr>
              <a:t>volumeLevel</a:t>
            </a:r>
            <a:r>
              <a:rPr lang="en-US" sz="1000" dirty="0">
                <a:latin typeface="Courier New" panose="02070309020205020404" charset="0"/>
              </a:rPr>
              <a:t>--;</a:t>
            </a:r>
          </a:p>
          <a:p>
            <a:r>
              <a:rPr lang="en-US" sz="1000" dirty="0">
                <a:latin typeface="Courier New" panose="02070309020205020404" charset="0"/>
              </a:rPr>
              <a:t>   }</a:t>
            </a:r>
          </a:p>
          <a:p>
            <a:r>
              <a:rPr lang="en-US" sz="1000" dirty="0">
                <a:latin typeface="Courier New" panose="02070309020205020404" charset="0"/>
              </a:rPr>
              <a:t> };</a:t>
            </a:r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1E6308EB-F328-4D73-9FBA-F1721168EED1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>
          <a:xfrm>
            <a:off x="218026" y="6174326"/>
            <a:ext cx="3832225" cy="536354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lvl="1" algn="ctr" eaLnBrk="1" hangingPunct="1"/>
            <a:r>
              <a:rPr lang="en-US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anose="02040503050406030204" pitchFamily="18" charset="0"/>
                <a:sym typeface="+mn-ea"/>
              </a:rPr>
              <a:t>Code Example 2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99041E-7946-44DA-B6BC-7C9FAA464856}"/>
              </a:ext>
            </a:extLst>
          </p:cNvPr>
          <p:cNvSpPr txBox="1"/>
          <p:nvPr/>
        </p:nvSpPr>
        <p:spPr>
          <a:xfrm>
            <a:off x="4050251" y="5459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8889A9-AD7F-4FAD-89C8-7EF1D2A7C55E}"/>
              </a:ext>
            </a:extLst>
          </p:cNvPr>
          <p:cNvSpPr txBox="1"/>
          <p:nvPr/>
        </p:nvSpPr>
        <p:spPr>
          <a:xfrm>
            <a:off x="8744835" y="64425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26871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/>
          <p:nvPr/>
        </p:nvSpPr>
        <p:spPr>
          <a:xfrm>
            <a:off x="247650" y="1222376"/>
            <a:ext cx="3562350" cy="5447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sz="1200" dirty="0">
                <a:latin typeface="Courier New" panose="02070309020205020404" charset="0"/>
              </a:rPr>
              <a:t>//Main function</a:t>
            </a:r>
          </a:p>
          <a:p>
            <a:r>
              <a:rPr lang="en-US" sz="1200" dirty="0" err="1">
                <a:latin typeface="Courier New" panose="02070309020205020404" charset="0"/>
              </a:rPr>
              <a:t>int</a:t>
            </a:r>
            <a:r>
              <a:rPr lang="en-US" sz="1200" dirty="0">
                <a:latin typeface="Courier New" panose="02070309020205020404" charset="0"/>
              </a:rPr>
              <a:t> main() {</a:t>
            </a:r>
          </a:p>
          <a:p>
            <a:endParaRPr lang="en-US" sz="1200" dirty="0">
              <a:latin typeface="Courier New" panose="02070309020205020404" charset="0"/>
            </a:endParaRPr>
          </a:p>
          <a:p>
            <a:r>
              <a:rPr lang="en-US" sz="1200" dirty="0">
                <a:latin typeface="Courier New" panose="02070309020205020404" charset="0"/>
              </a:rPr>
              <a:t>    TV tv1;</a:t>
            </a:r>
          </a:p>
          <a:p>
            <a:r>
              <a:rPr lang="en-US" sz="1200" dirty="0">
                <a:latin typeface="Courier New" panose="02070309020205020404" charset="0"/>
              </a:rPr>
              <a:t>    tv1.turnOn();	</a:t>
            </a:r>
          </a:p>
          <a:p>
            <a:r>
              <a:rPr lang="en-US" sz="1200" dirty="0">
                <a:latin typeface="Courier New" panose="02070309020205020404" charset="0"/>
              </a:rPr>
              <a:t>    tv1.setChannel(101);</a:t>
            </a:r>
          </a:p>
          <a:p>
            <a:r>
              <a:rPr lang="en-US" sz="1200" dirty="0">
                <a:latin typeface="Courier New" panose="02070309020205020404" charset="0"/>
              </a:rPr>
              <a:t>    tv1.setVolume(3);</a:t>
            </a:r>
          </a:p>
          <a:p>
            <a:endParaRPr lang="en-US" sz="1200" dirty="0">
              <a:latin typeface="Courier New" panose="02070309020205020404" charset="0"/>
            </a:endParaRPr>
          </a:p>
          <a:p>
            <a:r>
              <a:rPr lang="en-US" sz="1200" dirty="0">
                <a:latin typeface="Courier New" panose="02070309020205020404" charset="0"/>
              </a:rPr>
              <a:t>    TV tv3;</a:t>
            </a:r>
          </a:p>
          <a:p>
            <a:r>
              <a:rPr lang="en-US" sz="1200" dirty="0">
                <a:latin typeface="Courier New" panose="02070309020205020404" charset="0"/>
              </a:rPr>
              <a:t>    tv3.turnOn();    </a:t>
            </a:r>
          </a:p>
          <a:p>
            <a:r>
              <a:rPr lang="en-US" sz="1200" dirty="0">
                <a:latin typeface="Courier New" panose="02070309020205020404" charset="0"/>
              </a:rPr>
              <a:t>    tv3.channelUp();</a:t>
            </a:r>
          </a:p>
          <a:p>
            <a:r>
              <a:rPr lang="en-US" sz="1200" dirty="0">
                <a:latin typeface="Courier New" panose="02070309020205020404" charset="0"/>
              </a:rPr>
              <a:t>    tv3.channelUp();</a:t>
            </a:r>
          </a:p>
          <a:p>
            <a:endParaRPr lang="en-US" sz="1200" dirty="0">
              <a:latin typeface="Courier New" panose="02070309020205020404" charset="0"/>
            </a:endParaRPr>
          </a:p>
          <a:p>
            <a:endParaRPr lang="en-US" sz="1200" dirty="0">
              <a:latin typeface="Courier New" panose="02070309020205020404" charset="0"/>
            </a:endParaRPr>
          </a:p>
          <a:p>
            <a:r>
              <a:rPr lang="en-US" sz="1200" dirty="0">
                <a:latin typeface="Courier New" panose="02070309020205020404" charset="0"/>
              </a:rPr>
              <a:t>    </a:t>
            </a:r>
            <a:r>
              <a:rPr lang="en-US" sz="1200" dirty="0" err="1">
                <a:latin typeface="Courier New" panose="02070309020205020404" charset="0"/>
              </a:rPr>
              <a:t>cout</a:t>
            </a:r>
            <a:r>
              <a:rPr lang="en-US" sz="1200" dirty="0">
                <a:latin typeface="Courier New" panose="02070309020205020404" charset="0"/>
              </a:rPr>
              <a:t> &lt;&lt; "tv1's channel is " </a:t>
            </a:r>
          </a:p>
          <a:p>
            <a:r>
              <a:rPr lang="en-US" sz="1200" dirty="0">
                <a:latin typeface="Courier New" panose="02070309020205020404" charset="0"/>
              </a:rPr>
              <a:t>         &lt;&lt; tv1.channel	</a:t>
            </a:r>
          </a:p>
          <a:p>
            <a:r>
              <a:rPr lang="en-US" sz="1200" dirty="0">
                <a:latin typeface="Courier New" panose="02070309020205020404" charset="0"/>
              </a:rPr>
              <a:t>         &lt;&lt; " and volume level is " </a:t>
            </a:r>
          </a:p>
          <a:p>
            <a:r>
              <a:rPr lang="en-US" sz="1200" dirty="0">
                <a:latin typeface="Courier New" panose="02070309020205020404" charset="0"/>
              </a:rPr>
              <a:t>         &lt;&lt; tv1.volumeLevel </a:t>
            </a:r>
          </a:p>
          <a:p>
            <a:r>
              <a:rPr lang="en-US" sz="1200" dirty="0">
                <a:latin typeface="Courier New" panose="02070309020205020404" charset="0"/>
              </a:rPr>
              <a:t>         &lt;&lt; </a:t>
            </a:r>
            <a:r>
              <a:rPr lang="en-US" sz="1200" dirty="0" err="1">
                <a:latin typeface="Courier New" panose="02070309020205020404" charset="0"/>
              </a:rPr>
              <a:t>endl</a:t>
            </a:r>
            <a:r>
              <a:rPr lang="en-US" sz="1200" dirty="0">
                <a:latin typeface="Courier New" panose="02070309020205020404" charset="0"/>
              </a:rPr>
              <a:t>;</a:t>
            </a:r>
          </a:p>
          <a:p>
            <a:r>
              <a:rPr lang="en-US" sz="1200" dirty="0">
                <a:latin typeface="Courier New" panose="02070309020205020404" charset="0"/>
              </a:rPr>
              <a:t>	</a:t>
            </a:r>
          </a:p>
          <a:p>
            <a:endParaRPr lang="en-US" sz="1200" dirty="0">
              <a:latin typeface="Courier New" panose="02070309020205020404" charset="0"/>
            </a:endParaRPr>
          </a:p>
          <a:p>
            <a:r>
              <a:rPr lang="en-US" sz="1200" dirty="0">
                <a:latin typeface="Courier New" panose="02070309020205020404" charset="0"/>
              </a:rPr>
              <a:t>    </a:t>
            </a:r>
            <a:r>
              <a:rPr lang="en-US" sz="1200" dirty="0" err="1">
                <a:latin typeface="Courier New" panose="02070309020205020404" charset="0"/>
              </a:rPr>
              <a:t>cout</a:t>
            </a:r>
            <a:r>
              <a:rPr lang="en-US" sz="1200" dirty="0">
                <a:latin typeface="Courier New" panose="02070309020205020404" charset="0"/>
              </a:rPr>
              <a:t> &lt;&lt; "tv3's channel is " </a:t>
            </a:r>
          </a:p>
          <a:p>
            <a:r>
              <a:rPr lang="en-US" sz="1200" dirty="0">
                <a:latin typeface="Courier New" panose="02070309020205020404" charset="0"/>
              </a:rPr>
              <a:t>         &lt;&lt; tv3.channel</a:t>
            </a:r>
          </a:p>
          <a:p>
            <a:r>
              <a:rPr lang="en-US" sz="1200" dirty="0">
                <a:latin typeface="Courier New" panose="02070309020205020404" charset="0"/>
              </a:rPr>
              <a:t>         &lt;&lt; " and volume level is " </a:t>
            </a:r>
          </a:p>
          <a:p>
            <a:r>
              <a:rPr lang="en-US" sz="1200" dirty="0">
                <a:latin typeface="Courier New" panose="02070309020205020404" charset="0"/>
              </a:rPr>
              <a:t>         &lt;&lt; tv3.volumeLevel </a:t>
            </a:r>
          </a:p>
          <a:p>
            <a:r>
              <a:rPr lang="en-US" sz="1200" dirty="0">
                <a:latin typeface="Courier New" panose="02070309020205020404" charset="0"/>
              </a:rPr>
              <a:t>         &lt;&lt; </a:t>
            </a:r>
            <a:r>
              <a:rPr lang="en-US" sz="1200" dirty="0" err="1">
                <a:latin typeface="Courier New" panose="02070309020205020404" charset="0"/>
              </a:rPr>
              <a:t>endl</a:t>
            </a:r>
            <a:r>
              <a:rPr lang="en-US" sz="1200" dirty="0">
                <a:latin typeface="Courier New" panose="02070309020205020404" charset="0"/>
              </a:rPr>
              <a:t>;</a:t>
            </a:r>
          </a:p>
          <a:p>
            <a:r>
              <a:rPr lang="en-US" sz="1200" dirty="0">
                <a:latin typeface="Courier New" panose="02070309020205020404" charset="0"/>
              </a:rPr>
              <a:t>	</a:t>
            </a:r>
          </a:p>
          <a:p>
            <a:r>
              <a:rPr lang="en-US" sz="1200" dirty="0">
                <a:latin typeface="Courier New" panose="02070309020205020404" charset="0"/>
              </a:rPr>
              <a:t>    return 0;</a:t>
            </a:r>
          </a:p>
          <a:p>
            <a:r>
              <a:rPr lang="en-US" sz="1200" dirty="0">
                <a:latin typeface="Courier New" panose="02070309020205020404" charset="0"/>
              </a:rPr>
              <a:t>}</a:t>
            </a:r>
          </a:p>
        </p:txBody>
      </p:sp>
      <p:sp>
        <p:nvSpPr>
          <p:cNvPr id="9" name="Slide Number Placeholder 4"/>
          <p:cNvSpPr>
            <a:spLocks noGrp="1"/>
          </p:cNvSpPr>
          <p:nvPr/>
        </p:nvSpPr>
        <p:spPr bwMode="auto">
          <a:xfrm>
            <a:off x="7637145" y="685800"/>
            <a:ext cx="44005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21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4765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Week13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33222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4189288" y="3429000"/>
            <a:ext cx="4707062" cy="954107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 anchor="t">
            <a:spAutoFit/>
          </a:bodyPr>
          <a:lstStyle/>
          <a:p>
            <a:endParaRPr lang="en-US" sz="1400" dirty="0">
              <a:solidFill>
                <a:schemeClr val="bg1"/>
              </a:solidFill>
              <a:latin typeface="Courier New" panose="0207030902020502040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charset="0"/>
              </a:rPr>
              <a:t>tv1’s channel is 101 and volume level is 3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charset="0"/>
              </a:rPr>
              <a:t>tv3’s channel is 103 and volume level is 4</a:t>
            </a:r>
          </a:p>
          <a:p>
            <a:endParaRPr lang="en-US" sz="1400" dirty="0">
              <a:latin typeface="Courier New" panose="0207030902020502040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751023-FD72-4CE3-917D-9684F4D0CFF2}"/>
              </a:ext>
            </a:extLst>
          </p:cNvPr>
          <p:cNvSpPr/>
          <p:nvPr/>
        </p:nvSpPr>
        <p:spPr>
          <a:xfrm>
            <a:off x="4176036" y="2895600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charset="0"/>
              </a:rPr>
              <a:t>Sample Output: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3B106C-262C-4C70-87A6-557204AB20E4}"/>
              </a:ext>
            </a:extLst>
          </p:cNvPr>
          <p:cNvSpPr txBox="1"/>
          <p:nvPr/>
        </p:nvSpPr>
        <p:spPr>
          <a:xfrm>
            <a:off x="3425753" y="6172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79006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AutoShape 2"/>
          <p:cNvSpPr>
            <a:spLocks noGrp="1" noChangeAspect="1" noChangeArrowheads="1"/>
          </p:cNvSpPr>
          <p:nvPr>
            <p:ph type="title"/>
          </p:nvPr>
        </p:nvSpPr>
        <p:spPr>
          <a:xfrm>
            <a:off x="1052513" y="1215073"/>
            <a:ext cx="7024687" cy="68421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lvl="1" algn="ctr" eaLnBrk="1" hangingPunct="1"/>
            <a:r>
              <a:rPr lang="en-US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charset="0"/>
                <a:sym typeface="+mn-ea"/>
              </a:rPr>
              <a:t>Data Field Encapsulation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22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39395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Week13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323965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idx="1"/>
          </p:nvPr>
        </p:nvSpPr>
        <p:spPr>
          <a:xfrm>
            <a:off x="871538" y="2514600"/>
            <a:ext cx="7408862" cy="36115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latin typeface="Cambria" panose="02040503050406030204" charset="0"/>
              </a:rPr>
              <a:t>For Data Field Encapsulation, we make the </a:t>
            </a:r>
            <a:r>
              <a:rPr lang="en-US" sz="2600" dirty="0">
                <a:solidFill>
                  <a:srgbClr val="FF0000"/>
                </a:solidFill>
                <a:latin typeface="Cambria" panose="02040503050406030204" charset="0"/>
              </a:rPr>
              <a:t>data fields </a:t>
            </a:r>
            <a:r>
              <a:rPr lang="en-US" sz="2600" dirty="0">
                <a:latin typeface="Cambria" panose="02040503050406030204" charset="0"/>
              </a:rPr>
              <a:t>in a class </a:t>
            </a:r>
            <a:r>
              <a:rPr lang="en-US" sz="2600" dirty="0">
                <a:solidFill>
                  <a:srgbClr val="FF0000"/>
                </a:solidFill>
                <a:latin typeface="Cambria" panose="02040503050406030204" charset="0"/>
              </a:rPr>
              <a:t>private</a:t>
            </a:r>
            <a:r>
              <a:rPr lang="en-US" sz="2600" dirty="0">
                <a:latin typeface="Cambria" panose="02040503050406030204" charset="0"/>
              </a:rPr>
              <a:t> and provide access to them via </a:t>
            </a:r>
            <a:r>
              <a:rPr lang="en-US" sz="2600" dirty="0">
                <a:solidFill>
                  <a:srgbClr val="FF0000"/>
                </a:solidFill>
                <a:latin typeface="Cambria" panose="02040503050406030204" charset="0"/>
              </a:rPr>
              <a:t>public method</a:t>
            </a:r>
            <a:r>
              <a:rPr lang="en-US" sz="2600" dirty="0">
                <a:latin typeface="Cambria" panose="02040503050406030204" charset="0"/>
              </a:rPr>
              <a:t>.</a:t>
            </a:r>
            <a:endParaRPr lang="en-US" sz="2600" b="1" i="1" dirty="0">
              <a:solidFill>
                <a:srgbClr val="C00000"/>
              </a:solidFill>
              <a:latin typeface="Cambria" panose="0204050305040603020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600" b="1" i="1" dirty="0">
                <a:solidFill>
                  <a:srgbClr val="C00000"/>
                </a:solidFill>
                <a:latin typeface="Cambria" panose="02040503050406030204" charset="0"/>
              </a:rPr>
              <a:t>Why???</a:t>
            </a:r>
          </a:p>
          <a:p>
            <a:pPr lvl="1" fontAlgn="auto">
              <a:spcAft>
                <a:spcPts val="0"/>
              </a:spcAft>
              <a:buFont typeface="Wingdings" panose="05000000000000000000" charset="0"/>
              <a:buChar char=""/>
              <a:defRPr/>
            </a:pPr>
            <a:r>
              <a:rPr lang="en-US" sz="2400" b="1" i="1" dirty="0">
                <a:solidFill>
                  <a:srgbClr val="C00000"/>
                </a:solidFill>
                <a:latin typeface="Cambria" panose="02040503050406030204" charset="0"/>
              </a:rPr>
              <a:t>To protect data</a:t>
            </a:r>
          </a:p>
          <a:p>
            <a:pPr lvl="1" fontAlgn="auto">
              <a:spcAft>
                <a:spcPts val="0"/>
              </a:spcAft>
              <a:buFont typeface="Wingdings" panose="05000000000000000000" charset="0"/>
              <a:buChar char=""/>
              <a:defRPr/>
            </a:pPr>
            <a:r>
              <a:rPr lang="en-US" sz="2400" b="1" i="1" dirty="0">
                <a:solidFill>
                  <a:srgbClr val="C00000"/>
                </a:solidFill>
                <a:latin typeface="Cambria" panose="02040503050406030204" charset="0"/>
              </a:rPr>
              <a:t>To make code easy to maintain</a:t>
            </a:r>
          </a:p>
        </p:txBody>
      </p:sp>
    </p:spTree>
    <p:extLst>
      <p:ext uri="{BB962C8B-B14F-4D97-AF65-F5344CB8AC3E}">
        <p14:creationId xmlns:p14="http://schemas.microsoft.com/office/powerpoint/2010/main" val="389839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AutoShape 2"/>
          <p:cNvSpPr>
            <a:spLocks noGrp="1" noChangeAspect="1" noChangeArrowheads="1"/>
          </p:cNvSpPr>
          <p:nvPr>
            <p:ph type="title"/>
          </p:nvPr>
        </p:nvSpPr>
        <p:spPr>
          <a:xfrm>
            <a:off x="1052513" y="1215073"/>
            <a:ext cx="7024687" cy="68421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lvl="1" algn="ctr" eaLnBrk="1" hangingPunct="1"/>
            <a:r>
              <a:rPr lang="en-US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anose="02040503050406030204" pitchFamily="18" charset="0"/>
                <a:sym typeface="+mn-ea"/>
              </a:rPr>
              <a:t>Data Field Encapsulation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23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39395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Week13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323965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67890" y="2193290"/>
            <a:ext cx="2830830" cy="3919855"/>
            <a:chOff x="3200400" y="2245994"/>
            <a:chExt cx="2743200" cy="2097406"/>
          </a:xfrm>
        </p:grpSpPr>
        <p:sp>
          <p:nvSpPr>
            <p:cNvPr id="11" name="Rectangle 10"/>
            <p:cNvSpPr/>
            <p:nvPr/>
          </p:nvSpPr>
          <p:spPr bwMode="auto">
            <a:xfrm>
              <a:off x="3200400" y="2245994"/>
              <a:ext cx="2743200" cy="421006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2000" i="0" u="none" strike="noStrike" cap="none" normalizeH="0" baseline="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Circle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200400" y="2652554"/>
              <a:ext cx="2743200" cy="421006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1600" b="0" i="0" u="none" strike="noStrike" cap="none" normalizeH="0" baseline="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-radius : double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 b="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-</a:t>
              </a:r>
              <a:r>
                <a:rPr lang="en-US" sz="1600" b="0" dirty="0" err="1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numberOfObjects:int</a:t>
              </a:r>
              <a:endParaRPr lang="en-US" sz="1600" b="0" dirty="0">
                <a:solidFill>
                  <a:srgbClr val="FF0000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200400" y="3084194"/>
              <a:ext cx="2743200" cy="1259206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/>
            <a:lstStyle/>
            <a:p>
              <a:r>
                <a:rPr lang="en-US" sz="1600" b="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+Circle() </a:t>
              </a:r>
            </a:p>
            <a:p>
              <a:r>
                <a:rPr lang="en-US" sz="1600" b="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+Circle(radius: double) </a:t>
              </a:r>
            </a:p>
            <a:p>
              <a:r>
                <a:rPr lang="en-US" sz="1600" b="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+</a:t>
              </a:r>
              <a:r>
                <a:rPr lang="en-US" sz="1600" b="0" dirty="0" err="1"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getRadius</a:t>
              </a:r>
              <a:r>
                <a:rPr lang="en-US" sz="1600" b="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(): double </a:t>
              </a:r>
            </a:p>
            <a:p>
              <a:r>
                <a:rPr lang="en-US" sz="1600" b="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+</a:t>
              </a:r>
              <a:r>
                <a:rPr lang="en-US" sz="1600" b="0" dirty="0" err="1"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setRadius</a:t>
              </a:r>
              <a:r>
                <a:rPr lang="en-US" sz="1600" b="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(radius: double): void </a:t>
              </a:r>
            </a:p>
            <a:p>
              <a:r>
                <a:rPr lang="en-US" sz="1600" b="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+</a:t>
              </a:r>
              <a:r>
                <a:rPr lang="en-US" sz="1600" b="0" dirty="0" err="1"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getNumberOfObjects</a:t>
              </a:r>
              <a:r>
                <a:rPr lang="en-US" sz="1600" b="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(): </a:t>
              </a:r>
              <a:r>
                <a:rPr lang="en-US" sz="1600" b="0" dirty="0" err="1"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int</a:t>
              </a:r>
              <a:r>
                <a:rPr lang="en-US" sz="1600" b="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 </a:t>
              </a:r>
            </a:p>
            <a:p>
              <a:r>
                <a:rPr lang="en-US" sz="1600" b="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+</a:t>
              </a:r>
              <a:r>
                <a:rPr lang="en-US" sz="1600" b="0" dirty="0" err="1"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getArea</a:t>
              </a:r>
              <a:r>
                <a:rPr lang="en-US" sz="1600" b="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(): double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146868" y="2980253"/>
            <a:ext cx="3127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/>
              <a:t>The radius of this circle (default: 1.0).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1371600" y="3429000"/>
            <a:ext cx="626745" cy="3810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7" name="TextBox 16"/>
          <p:cNvSpPr txBox="1"/>
          <p:nvPr/>
        </p:nvSpPr>
        <p:spPr>
          <a:xfrm>
            <a:off x="5206557" y="3349737"/>
            <a:ext cx="3127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/>
              <a:t>The number of circle objects created.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46675" y="4114800"/>
            <a:ext cx="36474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Constructs a default circle object. </a:t>
            </a:r>
          </a:p>
          <a:p>
            <a:r>
              <a:rPr lang="en-US" sz="1400" b="0" dirty="0"/>
              <a:t>Constructs a circle object with the specified radius. </a:t>
            </a:r>
          </a:p>
          <a:p>
            <a:r>
              <a:rPr lang="en-US" sz="1400" b="0" dirty="0"/>
              <a:t>Returns the radius of this circle. </a:t>
            </a:r>
          </a:p>
          <a:p>
            <a:r>
              <a:rPr lang="en-US" sz="1400" b="0" dirty="0"/>
              <a:t>Sets a new radius for this circle. </a:t>
            </a:r>
          </a:p>
          <a:p>
            <a:r>
              <a:rPr lang="en-US" sz="1400" b="0" dirty="0"/>
              <a:t>Returns the number of circle objects created. </a:t>
            </a:r>
          </a:p>
          <a:p>
            <a:r>
              <a:rPr lang="en-US" sz="1400" b="0" dirty="0"/>
              <a:t>Returns the area of this circle.</a:t>
            </a:r>
          </a:p>
        </p:txBody>
      </p:sp>
      <p:sp>
        <p:nvSpPr>
          <p:cNvPr id="4" name="Horizontal Scroll 3"/>
          <p:cNvSpPr/>
          <p:nvPr/>
        </p:nvSpPr>
        <p:spPr>
          <a:xfrm>
            <a:off x="500380" y="3739515"/>
            <a:ext cx="1497965" cy="1247775"/>
          </a:xfrm>
          <a:prstGeom prst="horizontalScroll">
            <a:avLst/>
          </a:prstGeom>
          <a:solidFill>
            <a:srgbClr val="FF99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400" b="0" dirty="0">
                <a:sym typeface="+mn-ea"/>
              </a:rPr>
              <a:t>The - sign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400" b="0" dirty="0">
                <a:sym typeface="+mn-ea"/>
              </a:rPr>
              <a:t>indicates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400" b="0" dirty="0">
                <a:sym typeface="+mn-ea"/>
              </a:rPr>
              <a:t>private modifier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5591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17352-BA9D-42AC-870A-86E53B28B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1089343"/>
            <a:ext cx="5715000" cy="58261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sample: Encapsulation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D17FCB-A0C1-4C8A-9217-6CAE9BE37E83}"/>
              </a:ext>
            </a:extLst>
          </p:cNvPr>
          <p:cNvSpPr txBox="1"/>
          <p:nvPr/>
        </p:nvSpPr>
        <p:spPr>
          <a:xfrm>
            <a:off x="239395" y="1671955"/>
            <a:ext cx="5091430" cy="4769485"/>
          </a:xfrm>
          <a:prstGeom prst="rect">
            <a:avLst/>
          </a:prstGeom>
          <a:noFill/>
          <a:ln w="19050"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charset="0"/>
              </a:rPr>
              <a:t>Class Circle {</a:t>
            </a:r>
          </a:p>
          <a:p>
            <a:endParaRPr lang="en-US" sz="1600" b="0" dirty="0">
              <a:latin typeface="Courier New" panose="02070309020205020404" charset="0"/>
            </a:endParaRPr>
          </a:p>
          <a:p>
            <a:r>
              <a:rPr lang="en-US" sz="1600" dirty="0">
                <a:latin typeface="Courier New" panose="02070309020205020404" charset="0"/>
              </a:rPr>
              <a:t>   /** The radius of the circle */</a:t>
            </a:r>
          </a:p>
          <a:p>
            <a:pPr lvl="1"/>
            <a:r>
              <a:rPr lang="en-US" sz="1600" b="0" dirty="0">
                <a:latin typeface="Courier New" panose="02070309020205020404" charset="0"/>
              </a:rPr>
              <a:t>   double radius = 1.0;</a:t>
            </a:r>
          </a:p>
          <a:p>
            <a:endParaRPr lang="en-US" sz="1600" b="0" dirty="0">
              <a:latin typeface="Courier New" panose="02070309020205020404" charset="0"/>
            </a:endParaRPr>
          </a:p>
          <a:p>
            <a:r>
              <a:rPr lang="en-US" sz="1600" dirty="0">
                <a:latin typeface="Courier New" panose="02070309020205020404" charset="0"/>
              </a:rPr>
              <a:t>   /** Construct a circle object */</a:t>
            </a:r>
          </a:p>
          <a:p>
            <a:pPr lvl="1"/>
            <a:r>
              <a:rPr lang="en-US" sz="1600" b="0" dirty="0">
                <a:latin typeface="Courier New" panose="02070309020205020404" charset="0"/>
              </a:rPr>
              <a:t>   Circle()   {</a:t>
            </a:r>
          </a:p>
          <a:p>
            <a:pPr lvl="1"/>
            <a:r>
              <a:rPr lang="en-US" sz="1600" b="0" dirty="0">
                <a:latin typeface="Courier New" panose="02070309020205020404" charset="0"/>
              </a:rPr>
              <a:t>   }</a:t>
            </a:r>
          </a:p>
          <a:p>
            <a:endParaRPr lang="en-US" sz="1600" b="0" dirty="0">
              <a:latin typeface="Courier New" panose="02070309020205020404" charset="0"/>
            </a:endParaRPr>
          </a:p>
          <a:p>
            <a:r>
              <a:rPr lang="en-US" sz="1600" dirty="0">
                <a:latin typeface="Courier New" panose="02070309020205020404" charset="0"/>
              </a:rPr>
              <a:t>   /** Construct a circle object */</a:t>
            </a:r>
          </a:p>
          <a:p>
            <a:pPr lvl="1"/>
            <a:r>
              <a:rPr lang="fr-FR" sz="1600" b="0" dirty="0">
                <a:latin typeface="Courier New" panose="02070309020205020404" charset="0"/>
              </a:rPr>
              <a:t>Circle(double </a:t>
            </a:r>
            <a:r>
              <a:rPr lang="fr-FR" sz="1600" b="0" dirty="0" err="1">
                <a:latin typeface="Courier New" panose="02070309020205020404" charset="0"/>
              </a:rPr>
              <a:t>newRadius</a:t>
            </a:r>
            <a:r>
              <a:rPr lang="fr-FR" sz="1600" b="0" dirty="0">
                <a:latin typeface="Courier New" panose="02070309020205020404" charset="0"/>
              </a:rPr>
              <a:t>) { </a:t>
            </a:r>
          </a:p>
          <a:p>
            <a:pPr lvl="1"/>
            <a:r>
              <a:rPr lang="fr-FR" sz="1600" b="0" dirty="0">
                <a:latin typeface="Courier New" panose="02070309020205020404" charset="0"/>
              </a:rPr>
              <a:t>   radius = </a:t>
            </a:r>
            <a:r>
              <a:rPr lang="fr-FR" sz="1600" b="0" dirty="0" err="1">
                <a:latin typeface="Courier New" panose="02070309020205020404" charset="0"/>
              </a:rPr>
              <a:t>newRadius</a:t>
            </a:r>
            <a:r>
              <a:rPr lang="fr-FR" sz="1600" b="0" dirty="0">
                <a:latin typeface="Courier New" panose="02070309020205020404" charset="0"/>
              </a:rPr>
              <a:t>; </a:t>
            </a:r>
          </a:p>
          <a:p>
            <a:pPr lvl="1"/>
            <a:r>
              <a:rPr lang="fr-FR" sz="1600" b="0" dirty="0">
                <a:latin typeface="Courier New" panose="02070309020205020404" charset="0"/>
              </a:rPr>
              <a:t>}</a:t>
            </a:r>
          </a:p>
          <a:p>
            <a:endParaRPr lang="fr-FR" sz="1600" dirty="0">
              <a:latin typeface="Courier New" panose="02070309020205020404" charset="0"/>
            </a:endParaRPr>
          </a:p>
          <a:p>
            <a:r>
              <a:rPr lang="en-US" sz="1600" dirty="0">
                <a:latin typeface="Courier New" panose="02070309020205020404" charset="0"/>
              </a:rPr>
              <a:t>/** Return the area of this circle*/ </a:t>
            </a:r>
          </a:p>
          <a:p>
            <a:pPr lvl="1"/>
            <a:r>
              <a:rPr lang="en-US" sz="1600" b="0" dirty="0">
                <a:latin typeface="Courier New" panose="02070309020205020404" charset="0"/>
              </a:rPr>
              <a:t>double </a:t>
            </a:r>
            <a:r>
              <a:rPr lang="en-US" sz="1600" b="0" dirty="0" err="1">
                <a:latin typeface="Courier New" panose="02070309020205020404" charset="0"/>
              </a:rPr>
              <a:t>getArea</a:t>
            </a:r>
            <a:r>
              <a:rPr lang="en-US" sz="1600" b="0" dirty="0">
                <a:latin typeface="Courier New" panose="02070309020205020404" charset="0"/>
              </a:rPr>
              <a:t>() { </a:t>
            </a:r>
          </a:p>
          <a:p>
            <a:pPr lvl="1"/>
            <a:r>
              <a:rPr lang="en-US" sz="1600" b="0" dirty="0">
                <a:latin typeface="Courier New" panose="02070309020205020404" charset="0"/>
              </a:rPr>
              <a:t>   return radius * radius * 3.14159; </a:t>
            </a:r>
          </a:p>
          <a:p>
            <a:pPr lvl="1"/>
            <a:r>
              <a:rPr lang="en-US" sz="1600" b="0" dirty="0">
                <a:latin typeface="Courier New" panose="02070309020205020404" charset="0"/>
              </a:rPr>
              <a:t>}</a:t>
            </a:r>
          </a:p>
          <a:p>
            <a:r>
              <a:rPr lang="en-US" sz="1600" b="0" dirty="0">
                <a:latin typeface="Courier New" panose="02070309020205020404" charset="0"/>
              </a:rPr>
              <a:t>}</a:t>
            </a:r>
            <a:endParaRPr lang="fr-FR" sz="1600" dirty="0">
              <a:latin typeface="Courier New" panose="02070309020205020404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D76D5550-12AC-45E9-9BFB-A49293D2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24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123D1B2-DE32-4B05-A98C-800D5BFC5AD5}"/>
              </a:ext>
            </a:extLst>
          </p:cNvPr>
          <p:cNvSpPr txBox="1">
            <a:spLocks noChangeArrowheads="1"/>
          </p:cNvSpPr>
          <p:nvPr/>
        </p:nvSpPr>
        <p:spPr>
          <a:xfrm>
            <a:off x="239395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Week13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3F6E69C-EFD1-4035-B792-3C03054705D9}"/>
              </a:ext>
            </a:extLst>
          </p:cNvPr>
          <p:cNvSpPr txBox="1">
            <a:spLocks noChangeArrowheads="1"/>
          </p:cNvSpPr>
          <p:nvPr/>
        </p:nvSpPr>
        <p:spPr>
          <a:xfrm>
            <a:off x="6323965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</p:spTree>
    <p:extLst>
      <p:ext uri="{BB962C8B-B14F-4D97-AF65-F5344CB8AC3E}">
        <p14:creationId xmlns:p14="http://schemas.microsoft.com/office/powerpoint/2010/main" val="360170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726440" y="1618796"/>
            <a:ext cx="8036560" cy="4858203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mbria Math" panose="02040503050406030204" pitchFamily="18" charset="0"/>
              </a:rPr>
              <a:t>A  </a:t>
            </a:r>
            <a:r>
              <a:rPr lang="en-US" sz="2800" b="1" dirty="0">
                <a:solidFill>
                  <a:srgbClr val="1709A3"/>
                </a:solidFill>
                <a:latin typeface="Cambria Math" panose="02040503050406030204" pitchFamily="18" charset="0"/>
              </a:rPr>
              <a:t>general model</a:t>
            </a:r>
            <a:r>
              <a:rPr lang="en-US" sz="2800" dirty="0">
                <a:latin typeface="Cambria Math" panose="02040503050406030204" pitchFamily="18" charset="0"/>
              </a:rPr>
              <a:t> or </a:t>
            </a:r>
            <a:r>
              <a:rPr lang="en-US" sz="2800" b="1" dirty="0">
                <a:solidFill>
                  <a:srgbClr val="1709A3"/>
                </a:solidFill>
                <a:latin typeface="Cambria Math" panose="02040503050406030204" pitchFamily="18" charset="0"/>
              </a:rPr>
              <a:t>general characteristics</a:t>
            </a:r>
            <a:r>
              <a:rPr lang="en-US" sz="2800" dirty="0">
                <a:solidFill>
                  <a:srgbClr val="1709A3"/>
                </a:solidFill>
                <a:latin typeface="Cambria Math" panose="020405030504060302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</a:rPr>
              <a:t>of an object. </a:t>
            </a:r>
          </a:p>
          <a:p>
            <a:pPr eaLnBrk="1" hangingPunct="1"/>
            <a:r>
              <a:rPr lang="en-US" sz="2800" dirty="0">
                <a:solidFill>
                  <a:srgbClr val="1709A3"/>
                </a:solidFill>
                <a:latin typeface="Cambria Math" panose="02040503050406030204" pitchFamily="18" charset="0"/>
              </a:rPr>
              <a:t>Details</a:t>
            </a:r>
            <a:r>
              <a:rPr lang="en-US" sz="2800" dirty="0">
                <a:latin typeface="Cambria Math" panose="02040503050406030204" pitchFamily="18" charset="0"/>
              </a:rPr>
              <a:t> of internal components, organizations and operations of an object are </a:t>
            </a:r>
            <a:r>
              <a:rPr lang="en-US" sz="2800" dirty="0">
                <a:solidFill>
                  <a:srgbClr val="1709A3"/>
                </a:solidFill>
                <a:latin typeface="Cambria Math" panose="02040503050406030204" pitchFamily="18" charset="0"/>
              </a:rPr>
              <a:t>kept separate from</a:t>
            </a:r>
            <a:r>
              <a:rPr lang="en-US" sz="2800" dirty="0">
                <a:latin typeface="Cambria Math" panose="02040503050406030204" pitchFamily="18" charset="0"/>
              </a:rPr>
              <a:t> the </a:t>
            </a:r>
            <a:r>
              <a:rPr lang="en-US" sz="2800" dirty="0">
                <a:solidFill>
                  <a:srgbClr val="1709A3"/>
                </a:solidFill>
                <a:latin typeface="Cambria Math" panose="02040503050406030204" pitchFamily="18" charset="0"/>
              </a:rPr>
              <a:t>description</a:t>
            </a:r>
            <a:r>
              <a:rPr lang="en-US" sz="2800" dirty="0">
                <a:latin typeface="Cambria Math" panose="02040503050406030204" pitchFamily="18" charset="0"/>
              </a:rPr>
              <a:t> of what it can do and how to operate it</a:t>
            </a:r>
          </a:p>
          <a:p>
            <a:pPr eaLnBrk="1" hangingPunct="1"/>
            <a:r>
              <a:rPr lang="en-US" sz="2800" dirty="0">
                <a:latin typeface="Cambria Math" panose="02040503050406030204" pitchFamily="18" charset="0"/>
              </a:rPr>
              <a:t>Object-oriented model is based on </a:t>
            </a:r>
            <a:r>
              <a:rPr lang="en-US" sz="2800" b="1" dirty="0">
                <a:solidFill>
                  <a:srgbClr val="FF0000"/>
                </a:solidFill>
                <a:latin typeface="Cambria Math" panose="02040503050406030204" pitchFamily="18" charset="0"/>
              </a:rPr>
              <a:t>abstraction</a:t>
            </a:r>
          </a:p>
          <a:p>
            <a:pPr eaLnBrk="1" hangingPunct="1"/>
            <a:r>
              <a:rPr lang="en-US" sz="2800" dirty="0">
                <a:latin typeface="Cambria Math" panose="02040503050406030204" pitchFamily="18" charset="0"/>
              </a:rPr>
              <a:t>Example:</a:t>
            </a:r>
          </a:p>
          <a:p>
            <a:pPr lvl="1"/>
            <a:r>
              <a:rPr lang="en-US" sz="2400" dirty="0">
                <a:latin typeface="Cambria Math" panose="02040503050406030204" pitchFamily="18" charset="0"/>
              </a:rPr>
              <a:t>Washing machines, microwaves,</a:t>
            </a:r>
          </a:p>
          <a:p>
            <a:pPr lvl="2"/>
            <a:r>
              <a:rPr lang="en-US" sz="2000" dirty="0">
                <a:latin typeface="Cambria Math" panose="02040503050406030204" pitchFamily="18" charset="0"/>
              </a:rPr>
              <a:t>We know how to operate them, but do not need to know how they work inside. </a:t>
            </a:r>
            <a:endParaRPr lang="en-US" altLang="en-US" sz="20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608330" y="1009196"/>
            <a:ext cx="7889875" cy="60960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lvl="1" algn="ctr" eaLnBrk="1" hangingPunct="1"/>
            <a:r>
              <a:rPr lang="en-US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anose="02040503050406030204" pitchFamily="18" charset="0"/>
                <a:sym typeface="+mn-ea"/>
              </a:rPr>
              <a:t>Abstraction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3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39395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Week14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323965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</p:spTree>
    <p:extLst>
      <p:ext uri="{BB962C8B-B14F-4D97-AF65-F5344CB8AC3E}">
        <p14:creationId xmlns:p14="http://schemas.microsoft.com/office/powerpoint/2010/main" val="206168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4485005" y="1090930"/>
            <a:ext cx="2955925" cy="105854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lvl="1" algn="ctr" eaLnBrk="1" hangingPunct="1"/>
            <a:r>
              <a:rPr lang="en-US" altLang="en-US" sz="2800" b="1" dirty="0">
                <a:solidFill>
                  <a:srgbClr val="1709A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sym typeface="+mn-ea"/>
              </a:rPr>
              <a:t>Object Oriented Programming 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4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39395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Week13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323965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2" name="Rectangle 2"/>
          <p:cNvSpPr>
            <a:spLocks noGrp="1" noChangeArrowheads="1"/>
          </p:cNvSpPr>
          <p:nvPr/>
        </p:nvSpPr>
        <p:spPr>
          <a:xfrm>
            <a:off x="189230" y="1123950"/>
            <a:ext cx="2763520" cy="99187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cene3d>
              <a:camera prst="orthographicFront"/>
              <a:lightRig rig="threePt" dir="t"/>
            </a:scene3d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1" algn="ctr" eaLnBrk="1" hangingPunct="1"/>
            <a:r>
              <a:rPr lang="en-US" altLang="en-US" sz="2800" dirty="0">
                <a:solidFill>
                  <a:srgbClr val="1709A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sym typeface="+mn-ea"/>
              </a:rPr>
              <a:t>Structured Programming 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810260" y="2622550"/>
            <a:ext cx="1295400" cy="533400"/>
          </a:xfrm>
          <a:prstGeom prst="flowChartAlternateProcess">
            <a:avLst/>
          </a:prstGeom>
          <a:solidFill>
            <a:srgbClr val="49F5F7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charset="0"/>
                <a:ea typeface="SimSun" panose="02010600030101010101" pitchFamily="2" charset="-122"/>
              </a:rPr>
              <a:t>Step 1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810260" y="3759835"/>
            <a:ext cx="1295400" cy="533400"/>
          </a:xfrm>
          <a:prstGeom prst="flowChartAlternateProcess">
            <a:avLst/>
          </a:prstGeom>
          <a:solidFill>
            <a:srgbClr val="49F5F7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charset="0"/>
                <a:ea typeface="SimSun" panose="02010600030101010101" pitchFamily="2" charset="-122"/>
              </a:rPr>
              <a:t>Step 2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811530" y="5013960"/>
            <a:ext cx="1295400" cy="533400"/>
          </a:xfrm>
          <a:prstGeom prst="flowChartAlternateProcess">
            <a:avLst/>
          </a:prstGeom>
          <a:solidFill>
            <a:srgbClr val="49F5F7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charset="0"/>
                <a:ea typeface="SimSun" panose="02010600030101010101" pitchFamily="2" charset="-122"/>
              </a:rPr>
              <a:t>Step 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457325" y="3250565"/>
            <a:ext cx="1270" cy="38989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cxnSp>
        <p:nvCxnSpPr>
          <p:cNvPr id="11" name="Straight Arrow Connector 10"/>
          <p:cNvCxnSpPr/>
          <p:nvPr/>
        </p:nvCxnSpPr>
        <p:spPr>
          <a:xfrm flipH="1">
            <a:off x="1458595" y="4454525"/>
            <a:ext cx="1270" cy="38989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sp>
        <p:nvSpPr>
          <p:cNvPr id="12" name="Flowchart: Alternate Process 11"/>
          <p:cNvSpPr/>
          <p:nvPr/>
        </p:nvSpPr>
        <p:spPr>
          <a:xfrm>
            <a:off x="3373755" y="3506470"/>
            <a:ext cx="1295400" cy="533400"/>
          </a:xfrm>
          <a:prstGeom prst="flowChartAlternateProcess">
            <a:avLst/>
          </a:prstGeom>
          <a:solidFill>
            <a:srgbClr val="FFC000"/>
          </a:solidFill>
          <a:ln w="28575" cap="flat" cmpd="sng" algn="ctr">
            <a:solidFill>
              <a:srgbClr val="A57B0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charset="0"/>
                <a:ea typeface="SimSun" panose="02010600030101010101" pitchFamily="2" charset="-122"/>
              </a:rPr>
              <a:t>Object</a:t>
            </a:r>
          </a:p>
        </p:txBody>
      </p:sp>
      <p:sp>
        <p:nvSpPr>
          <p:cNvPr id="16" name="Flowchart: Predefined Process 15"/>
          <p:cNvSpPr/>
          <p:nvPr/>
        </p:nvSpPr>
        <p:spPr>
          <a:xfrm>
            <a:off x="5111750" y="4382770"/>
            <a:ext cx="1702435" cy="533400"/>
          </a:xfrm>
          <a:prstGeom prst="flowChartPredefinedProcess">
            <a:avLst/>
          </a:prstGeom>
          <a:solidFill>
            <a:srgbClr val="FFC000"/>
          </a:solidFill>
          <a:ln w="28575" cap="flat" cmpd="sng" algn="ctr">
            <a:solidFill>
              <a:srgbClr val="A57B0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charset="0"/>
                <a:ea typeface="SimSun" panose="02010600030101010101" pitchFamily="2" charset="-122"/>
              </a:rPr>
              <a:t>Methods</a:t>
            </a:r>
          </a:p>
        </p:txBody>
      </p:sp>
      <p:sp>
        <p:nvSpPr>
          <p:cNvPr id="17" name="Flowchart: Predefined Process 16"/>
          <p:cNvSpPr/>
          <p:nvPr/>
        </p:nvSpPr>
        <p:spPr>
          <a:xfrm>
            <a:off x="5111750" y="2423795"/>
            <a:ext cx="1702435" cy="533400"/>
          </a:xfrm>
          <a:prstGeom prst="flowChartPredefinedProcess">
            <a:avLst/>
          </a:prstGeom>
          <a:solidFill>
            <a:srgbClr val="FFC000"/>
          </a:solidFill>
          <a:ln w="28575" cap="flat" cmpd="sng" algn="ctr">
            <a:solidFill>
              <a:srgbClr val="A57B0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charset="0"/>
                <a:ea typeface="SimSun" panose="02010600030101010101" pitchFamily="2" charset="-122"/>
              </a:rPr>
              <a:t>Attributes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7503160" y="3353435"/>
            <a:ext cx="1083310" cy="2916555"/>
            <a:chOff x="2315" y="4304"/>
            <a:chExt cx="2040" cy="4593"/>
          </a:xfrm>
        </p:grpSpPr>
        <p:sp>
          <p:nvSpPr>
            <p:cNvPr id="18" name="Flowchart: Alternate Process 17"/>
            <p:cNvSpPr/>
            <p:nvPr/>
          </p:nvSpPr>
          <p:spPr>
            <a:xfrm>
              <a:off x="2315" y="4304"/>
              <a:ext cx="2040" cy="840"/>
            </a:xfrm>
            <a:prstGeom prst="flowChartAlternateProcess">
              <a:avLst/>
            </a:prstGeom>
            <a:solidFill>
              <a:srgbClr val="49F5F7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Bradley Hand ITC" panose="03070402050302030203" charset="0"/>
                  <a:ea typeface="SimSun" panose="02010600030101010101" pitchFamily="2" charset="-122"/>
                </a:rPr>
                <a:t>Step 1</a:t>
              </a:r>
            </a:p>
          </p:txBody>
        </p:sp>
        <p:sp>
          <p:nvSpPr>
            <p:cNvPr id="19" name="Flowchart: Alternate Process 18"/>
            <p:cNvSpPr/>
            <p:nvPr/>
          </p:nvSpPr>
          <p:spPr>
            <a:xfrm>
              <a:off x="2315" y="6095"/>
              <a:ext cx="2040" cy="840"/>
            </a:xfrm>
            <a:prstGeom prst="flowChartAlternateProcess">
              <a:avLst/>
            </a:prstGeom>
            <a:solidFill>
              <a:srgbClr val="49F5F7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Bradley Hand ITC" panose="03070402050302030203" charset="0"/>
                  <a:ea typeface="SimSun" panose="02010600030101010101" pitchFamily="2" charset="-122"/>
                </a:rPr>
                <a:t>Step 2</a:t>
              </a:r>
            </a:p>
          </p:txBody>
        </p:sp>
        <p:sp>
          <p:nvSpPr>
            <p:cNvPr id="20" name="Flowchart: Alternate Process 19"/>
            <p:cNvSpPr/>
            <p:nvPr/>
          </p:nvSpPr>
          <p:spPr>
            <a:xfrm>
              <a:off x="2315" y="8057"/>
              <a:ext cx="2040" cy="840"/>
            </a:xfrm>
            <a:prstGeom prst="flowChartAlternateProcess">
              <a:avLst/>
            </a:prstGeom>
            <a:solidFill>
              <a:srgbClr val="49F5F7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Bradley Hand ITC" panose="03070402050302030203" charset="0"/>
                  <a:ea typeface="SimSun" panose="02010600030101010101" pitchFamily="2" charset="-122"/>
                </a:rPr>
                <a:t>Step 3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3334" y="5293"/>
              <a:ext cx="2" cy="614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762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2" name="Straight Arrow Connector 21"/>
            <p:cNvCxnSpPr/>
            <p:nvPr/>
          </p:nvCxnSpPr>
          <p:spPr>
            <a:xfrm flipH="1">
              <a:off x="3336" y="7189"/>
              <a:ext cx="2" cy="614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762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cxnSp>
      </p:grpSp>
      <p:sp>
        <p:nvSpPr>
          <p:cNvPr id="24" name="Left Brace 23"/>
          <p:cNvSpPr/>
          <p:nvPr/>
        </p:nvSpPr>
        <p:spPr>
          <a:xfrm>
            <a:off x="4754245" y="3048635"/>
            <a:ext cx="304800" cy="1244600"/>
          </a:xfrm>
          <a:prstGeom prst="leftBrace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5" name="Left Brace 24"/>
          <p:cNvSpPr/>
          <p:nvPr/>
        </p:nvSpPr>
        <p:spPr>
          <a:xfrm>
            <a:off x="6935470" y="4027170"/>
            <a:ext cx="304800" cy="1244600"/>
          </a:xfrm>
          <a:prstGeom prst="leftBrace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4" dur="1" fill="hold"/>
                                        <p:tgtEl>
                                          <p:spTgt spid="2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/>
      <p:bldP spid="2" grpId="0"/>
      <p:bldP spid="5" grpId="0" animBg="1"/>
      <p:bldP spid="6" grpId="0" animBg="1"/>
      <p:bldP spid="7" grpId="0" animBg="1"/>
      <p:bldP spid="12" grpId="0" animBg="1"/>
      <p:bldP spid="16" grpId="0" animBg="1"/>
      <p:bldP spid="16" grpId="1" animBg="1"/>
      <p:bldP spid="16" grpId="2" animBg="1"/>
      <p:bldP spid="17" grpId="1" animBg="1"/>
      <p:bldP spid="24" grpId="0" animBg="1"/>
      <p:bldP spid="25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742950" y="2229485"/>
            <a:ext cx="7774305" cy="3942715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mbria Math" panose="02040503050406030204" pitchFamily="18" charset="0"/>
              </a:rPr>
              <a:t>Object-oriented programming (OOP) involves programming using objects. </a:t>
            </a:r>
          </a:p>
          <a:p>
            <a:pPr lvl="1" eaLnBrk="1" hangingPunct="1"/>
            <a:r>
              <a:rPr lang="en-US" sz="2450" dirty="0">
                <a:latin typeface="Cambria Math" panose="02040503050406030204" pitchFamily="18" charset="0"/>
              </a:rPr>
              <a:t>An </a:t>
            </a:r>
            <a:r>
              <a:rPr lang="en-US" sz="2450" b="1" dirty="0">
                <a:solidFill>
                  <a:srgbClr val="1709A3"/>
                </a:solidFill>
                <a:latin typeface="Cambria Math" panose="02040503050406030204" pitchFamily="18" charset="0"/>
              </a:rPr>
              <a:t>object</a:t>
            </a:r>
            <a:r>
              <a:rPr lang="en-US" sz="2450" dirty="0">
                <a:latin typeface="Cambria Math" panose="02040503050406030204" pitchFamily="18" charset="0"/>
              </a:rPr>
              <a:t> represents </a:t>
            </a:r>
            <a:r>
              <a:rPr lang="en-US" sz="2450" b="1" dirty="0">
                <a:solidFill>
                  <a:srgbClr val="1709A3"/>
                </a:solidFill>
                <a:latin typeface="Cambria Math" panose="02040503050406030204" pitchFamily="18" charset="0"/>
              </a:rPr>
              <a:t>an entity in the real world</a:t>
            </a:r>
            <a:r>
              <a:rPr lang="en-US" sz="2450" dirty="0">
                <a:solidFill>
                  <a:srgbClr val="1709A3"/>
                </a:solidFill>
                <a:latin typeface="Cambria Math" panose="02040503050406030204" pitchFamily="18" charset="0"/>
              </a:rPr>
              <a:t> </a:t>
            </a:r>
            <a:r>
              <a:rPr lang="en-US" sz="2450" dirty="0">
                <a:latin typeface="Cambria Math" panose="02040503050406030204" pitchFamily="18" charset="0"/>
              </a:rPr>
              <a:t>that can be distinctly identified.</a:t>
            </a:r>
          </a:p>
          <a:p>
            <a:pPr eaLnBrk="1" hangingPunct="1"/>
            <a:r>
              <a:rPr lang="en-US" sz="2800" dirty="0">
                <a:latin typeface="Cambria Math" panose="02040503050406030204" pitchFamily="18" charset="0"/>
              </a:rPr>
              <a:t>For example, a </a:t>
            </a:r>
            <a:r>
              <a:rPr lang="en-US" sz="2800" dirty="0">
                <a:solidFill>
                  <a:srgbClr val="FF0000"/>
                </a:solidFill>
                <a:latin typeface="Cambria Math" panose="02040503050406030204" pitchFamily="18" charset="0"/>
              </a:rPr>
              <a:t>student</a:t>
            </a:r>
            <a:r>
              <a:rPr lang="en-US" sz="2800" dirty="0">
                <a:latin typeface="Cambria Math" panose="02040503050406030204" pitchFamily="18" charset="0"/>
              </a:rPr>
              <a:t>, a </a:t>
            </a:r>
            <a:r>
              <a:rPr lang="en-US" sz="2800" dirty="0">
                <a:solidFill>
                  <a:srgbClr val="FF0000"/>
                </a:solidFill>
                <a:latin typeface="Cambria Math" panose="02040503050406030204" pitchFamily="18" charset="0"/>
              </a:rPr>
              <a:t>desk</a:t>
            </a:r>
            <a:r>
              <a:rPr lang="en-US" sz="2800" dirty="0">
                <a:latin typeface="Cambria Math" panose="02040503050406030204" pitchFamily="18" charset="0"/>
              </a:rPr>
              <a:t>, a </a:t>
            </a:r>
            <a:r>
              <a:rPr lang="en-US" sz="2800" dirty="0">
                <a:solidFill>
                  <a:srgbClr val="FF0000"/>
                </a:solidFill>
                <a:latin typeface="Cambria Math" panose="02040503050406030204" pitchFamily="18" charset="0"/>
              </a:rPr>
              <a:t>circle</a:t>
            </a:r>
            <a:r>
              <a:rPr lang="en-US" sz="2800" dirty="0">
                <a:latin typeface="Cambria Math" panose="02040503050406030204" pitchFamily="18" charset="0"/>
              </a:rPr>
              <a:t>, a </a:t>
            </a:r>
            <a:r>
              <a:rPr lang="en-US" sz="2800" dirty="0">
                <a:solidFill>
                  <a:srgbClr val="FF0000"/>
                </a:solidFill>
                <a:latin typeface="Cambria Math" panose="02040503050406030204" pitchFamily="18" charset="0"/>
              </a:rPr>
              <a:t>button</a:t>
            </a:r>
            <a:r>
              <a:rPr lang="en-US" sz="2800" dirty="0">
                <a:latin typeface="Cambria Math" panose="02040503050406030204" pitchFamily="18" charset="0"/>
              </a:rPr>
              <a:t>, and even a </a:t>
            </a:r>
            <a:r>
              <a:rPr lang="en-US" sz="2800" dirty="0">
                <a:solidFill>
                  <a:srgbClr val="FF0000"/>
                </a:solidFill>
                <a:latin typeface="Cambria Math" panose="02040503050406030204" pitchFamily="18" charset="0"/>
              </a:rPr>
              <a:t>loan</a:t>
            </a:r>
            <a:r>
              <a:rPr lang="en-US" sz="2800" dirty="0">
                <a:latin typeface="Cambria Math" panose="02040503050406030204" pitchFamily="18" charset="0"/>
              </a:rPr>
              <a:t> can all be viewed as </a:t>
            </a:r>
            <a:r>
              <a:rPr lang="en-US" sz="2800" b="1" dirty="0">
                <a:solidFill>
                  <a:srgbClr val="FF0000"/>
                </a:solidFill>
                <a:latin typeface="Cambria Math" panose="02040503050406030204" pitchFamily="18" charset="0"/>
              </a:rPr>
              <a:t>objects</a:t>
            </a:r>
            <a:r>
              <a:rPr lang="en-US" sz="2800" dirty="0">
                <a:latin typeface="Cambria Math" panose="02040503050406030204" pitchFamily="18" charset="0"/>
              </a:rPr>
              <a:t>. </a:t>
            </a:r>
          </a:p>
          <a:p>
            <a:pPr lvl="1" eaLnBrk="1" hangingPunct="1"/>
            <a:r>
              <a:rPr lang="en-US" sz="2450" dirty="0">
                <a:latin typeface="Cambria Math" panose="02040503050406030204" pitchFamily="18" charset="0"/>
              </a:rPr>
              <a:t>An object has a </a:t>
            </a:r>
            <a:r>
              <a:rPr lang="en-US" sz="2450" b="1" dirty="0">
                <a:solidFill>
                  <a:srgbClr val="1709A3"/>
                </a:solidFill>
                <a:latin typeface="Cambria Math" panose="02040503050406030204" pitchFamily="18" charset="0"/>
              </a:rPr>
              <a:t>unique identity</a:t>
            </a:r>
            <a:r>
              <a:rPr lang="en-US" sz="2450" dirty="0">
                <a:latin typeface="Cambria Math" panose="02040503050406030204" pitchFamily="18" charset="0"/>
              </a:rPr>
              <a:t>, </a:t>
            </a:r>
            <a:r>
              <a:rPr lang="en-US" sz="2450" b="1" dirty="0">
                <a:solidFill>
                  <a:srgbClr val="1709A3"/>
                </a:solidFill>
                <a:latin typeface="Cambria Math" panose="02040503050406030204" pitchFamily="18" charset="0"/>
              </a:rPr>
              <a:t>state</a:t>
            </a:r>
            <a:r>
              <a:rPr lang="en-US" sz="2450" dirty="0">
                <a:latin typeface="Cambria Math" panose="02040503050406030204" pitchFamily="18" charset="0"/>
              </a:rPr>
              <a:t>, and </a:t>
            </a:r>
            <a:r>
              <a:rPr lang="en-US" sz="2450" b="1" dirty="0">
                <a:solidFill>
                  <a:srgbClr val="1709A3"/>
                </a:solidFill>
                <a:latin typeface="Cambria Math" panose="02040503050406030204" pitchFamily="18" charset="0"/>
              </a:rPr>
              <a:t>behaviors</a:t>
            </a:r>
            <a:endParaRPr lang="en-US" altLang="en-US" sz="2450" b="1" dirty="0">
              <a:solidFill>
                <a:srgbClr val="1709A3"/>
              </a:solidFill>
              <a:latin typeface="Cambria Math" panose="02040503050406030204" pitchFamily="18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5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39395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Week13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323965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27380" y="1288415"/>
            <a:ext cx="7889875" cy="68453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lvl="1" algn="ctr" eaLnBrk="1" hangingPunct="1"/>
            <a:r>
              <a:rPr lang="en-US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anose="02040503050406030204" pitchFamily="18" charset="0"/>
                <a:sym typeface="+mn-ea"/>
              </a:rPr>
              <a:t>Object Oriented Programming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726440" y="2360930"/>
            <a:ext cx="7771765" cy="347218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mbria Math" panose="02040503050406030204" pitchFamily="18" charset="0"/>
              </a:rPr>
              <a:t>The </a:t>
            </a:r>
            <a:r>
              <a:rPr lang="en-US" sz="2800" b="1" dirty="0">
                <a:solidFill>
                  <a:srgbClr val="1709A3"/>
                </a:solidFill>
                <a:latin typeface="Cambria Math" panose="02040503050406030204" pitchFamily="18" charset="0"/>
              </a:rPr>
              <a:t>state</a:t>
            </a:r>
            <a:r>
              <a:rPr lang="en-US" sz="2800" dirty="0">
                <a:latin typeface="Cambria Math" panose="02040503050406030204" pitchFamily="18" charset="0"/>
              </a:rPr>
              <a:t> of an object </a:t>
            </a:r>
            <a:r>
              <a:rPr lang="en-US" sz="2800" dirty="0">
                <a:solidFill>
                  <a:srgbClr val="1709A3"/>
                </a:solidFill>
                <a:latin typeface="Cambria Math" panose="02040503050406030204" pitchFamily="18" charset="0"/>
              </a:rPr>
              <a:t>consists of a set of data fields </a:t>
            </a:r>
            <a:r>
              <a:rPr lang="en-US" sz="2800" dirty="0">
                <a:latin typeface="Cambria Math" panose="02040503050406030204" pitchFamily="18" charset="0"/>
              </a:rPr>
              <a:t>(also known as </a:t>
            </a:r>
            <a:r>
              <a:rPr lang="en-US" sz="2800" b="1" dirty="0">
                <a:solidFill>
                  <a:srgbClr val="1709A3"/>
                </a:solidFill>
                <a:latin typeface="Cambria Math" panose="02040503050406030204" pitchFamily="18" charset="0"/>
              </a:rPr>
              <a:t>properties</a:t>
            </a:r>
            <a:r>
              <a:rPr lang="en-US" sz="2800" dirty="0">
                <a:latin typeface="Cambria Math" panose="02040503050406030204" pitchFamily="18" charset="0"/>
              </a:rPr>
              <a:t>) with their current values. </a:t>
            </a:r>
          </a:p>
          <a:p>
            <a:pPr eaLnBrk="1" hangingPunct="1"/>
            <a:r>
              <a:rPr lang="en-US" sz="2800" dirty="0">
                <a:latin typeface="Cambria Math" panose="02040503050406030204" pitchFamily="18" charset="0"/>
              </a:rPr>
              <a:t>The </a:t>
            </a:r>
            <a:r>
              <a:rPr lang="en-US" sz="2800" b="1" dirty="0">
                <a:solidFill>
                  <a:srgbClr val="1709A3"/>
                </a:solidFill>
                <a:latin typeface="Cambria Math" panose="02040503050406030204" pitchFamily="18" charset="0"/>
              </a:rPr>
              <a:t>behavior</a:t>
            </a:r>
            <a:r>
              <a:rPr lang="en-US" sz="2800" dirty="0">
                <a:latin typeface="Cambria Math" panose="02040503050406030204" pitchFamily="18" charset="0"/>
              </a:rPr>
              <a:t> of an object is </a:t>
            </a:r>
            <a:r>
              <a:rPr lang="en-US" sz="2800" dirty="0">
                <a:solidFill>
                  <a:srgbClr val="1709A3"/>
                </a:solidFill>
                <a:latin typeface="Cambria Math" panose="02040503050406030204" pitchFamily="18" charset="0"/>
              </a:rPr>
              <a:t>defined by a set of methods</a:t>
            </a:r>
            <a:r>
              <a:rPr lang="en-US" sz="2800" dirty="0">
                <a:latin typeface="Cambria Math" panose="02040503050406030204" pitchFamily="18" charset="0"/>
              </a:rPr>
              <a:t>.</a:t>
            </a:r>
            <a:endParaRPr lang="en-US" altLang="en-US" sz="28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627380" y="1370330"/>
            <a:ext cx="7889875" cy="68453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lvl="1" eaLnBrk="1" hangingPunct="1"/>
            <a:r>
              <a:rPr lang="en-US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anose="02040503050406030204" pitchFamily="18" charset="0"/>
                <a:sym typeface="+mn-ea"/>
              </a:rPr>
              <a:t>Object Oriented Programming Concept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6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39395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Week13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323965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979170" y="2221230"/>
            <a:ext cx="6971030" cy="3404235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Cambria Math" panose="02040503050406030204" pitchFamily="18" charset="0"/>
              </a:rPr>
              <a:t>Defining Classes for Object</a:t>
            </a:r>
            <a:endParaRPr lang="en-US" altLang="en-US" dirty="0">
              <a:latin typeface="Cambria Math" panose="02040503050406030204" pitchFamily="18" charset="0"/>
            </a:endParaRPr>
          </a:p>
          <a:p>
            <a:pPr lvl="1" eaLnBrk="1" hangingPunct="1"/>
            <a:r>
              <a:rPr lang="en-US" dirty="0">
                <a:latin typeface="Cambria" panose="02040503050406030204" charset="0"/>
              </a:rPr>
              <a:t>An object has both a </a:t>
            </a:r>
            <a:r>
              <a:rPr lang="en-US" b="1" dirty="0">
                <a:solidFill>
                  <a:srgbClr val="1709A3"/>
                </a:solidFill>
                <a:latin typeface="Cambria" panose="02040503050406030204" charset="0"/>
              </a:rPr>
              <a:t>state</a:t>
            </a:r>
            <a:r>
              <a:rPr lang="en-US" dirty="0">
                <a:latin typeface="Cambria" panose="02040503050406030204" charset="0"/>
              </a:rPr>
              <a:t> and </a:t>
            </a:r>
            <a:r>
              <a:rPr lang="en-US" b="1" dirty="0">
                <a:solidFill>
                  <a:srgbClr val="1709A3"/>
                </a:solidFill>
                <a:latin typeface="Cambria" panose="02040503050406030204" charset="0"/>
              </a:rPr>
              <a:t>behavior</a:t>
            </a:r>
            <a:r>
              <a:rPr lang="en-US" dirty="0">
                <a:latin typeface="Cambria" panose="02040503050406030204" charset="0"/>
              </a:rPr>
              <a:t>.</a:t>
            </a:r>
          </a:p>
          <a:p>
            <a:pPr lvl="1" eaLnBrk="1" hangingPunct="1"/>
            <a:r>
              <a:rPr lang="en-US" dirty="0">
                <a:latin typeface="Cambria" panose="02040503050406030204" charset="0"/>
              </a:rPr>
              <a:t>The </a:t>
            </a:r>
            <a:r>
              <a:rPr lang="en-US" b="1" dirty="0">
                <a:solidFill>
                  <a:srgbClr val="1709A3"/>
                </a:solidFill>
                <a:latin typeface="Cambria" panose="02040503050406030204" charset="0"/>
              </a:rPr>
              <a:t>state </a:t>
            </a:r>
            <a:r>
              <a:rPr lang="en-US" dirty="0">
                <a:solidFill>
                  <a:srgbClr val="1709A3"/>
                </a:solidFill>
                <a:latin typeface="Cambria" panose="02040503050406030204" charset="0"/>
              </a:rPr>
              <a:t>defines the object</a:t>
            </a:r>
            <a:r>
              <a:rPr lang="en-US" dirty="0">
                <a:latin typeface="Cambria" panose="02040503050406030204" charset="0"/>
              </a:rPr>
              <a:t>, and the </a:t>
            </a:r>
            <a:r>
              <a:rPr lang="en-US" b="1" dirty="0">
                <a:solidFill>
                  <a:srgbClr val="1709A3"/>
                </a:solidFill>
                <a:latin typeface="Cambria" panose="02040503050406030204" charset="0"/>
              </a:rPr>
              <a:t>behavior</a:t>
            </a:r>
            <a:r>
              <a:rPr lang="en-US" dirty="0">
                <a:solidFill>
                  <a:srgbClr val="1709A3"/>
                </a:solidFill>
                <a:latin typeface="Cambria" panose="02040503050406030204" charset="0"/>
              </a:rPr>
              <a:t> defines what the object does</a:t>
            </a:r>
            <a:r>
              <a:rPr lang="en-US" dirty="0">
                <a:latin typeface="Cambria" panose="02040503050406030204" charset="0"/>
              </a:rPr>
              <a:t>.</a:t>
            </a:r>
            <a:endParaRPr lang="en-US" altLang="en-US" dirty="0">
              <a:solidFill>
                <a:srgbClr val="FF0000"/>
              </a:solidFill>
              <a:latin typeface="Cambria" panose="02040503050406030204" charset="0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194435" y="1232535"/>
            <a:ext cx="7024370" cy="68453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lvl="1" algn="ctr" eaLnBrk="1" hangingPunct="1"/>
            <a:r>
              <a:rPr lang="en-US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anose="02040503050406030204" pitchFamily="18" charset="0"/>
                <a:sym typeface="+mn-ea"/>
              </a:rPr>
              <a:t>Introduction to Classes 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7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39395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Week13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323965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5599430" y="1467485"/>
            <a:ext cx="2628900" cy="100774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lvl="1" algn="ctr" eaLnBrk="1" hangingPunct="1"/>
            <a:r>
              <a:rPr lang="en-US" altLang="en-US" b="1" dirty="0">
                <a:solidFill>
                  <a:srgbClr val="5D288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anose="02040503050406030204" pitchFamily="18" charset="0"/>
                <a:sym typeface="+mn-ea"/>
              </a:rPr>
              <a:t>What is a class?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39395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Week13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323965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2" name="Rectangle 2"/>
          <p:cNvSpPr>
            <a:spLocks noGrp="1" noChangeArrowheads="1"/>
          </p:cNvSpPr>
          <p:nvPr/>
        </p:nvSpPr>
        <p:spPr>
          <a:xfrm>
            <a:off x="681355" y="1533525"/>
            <a:ext cx="2858770" cy="109410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cene3d>
              <a:camera prst="orthographicFront"/>
              <a:lightRig rig="threePt" dir="t"/>
            </a:scene3d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1" algn="l" eaLnBrk="1" hangingPunct="1"/>
            <a:r>
              <a:rPr lang="en-US" altLang="en-US" b="1" dirty="0">
                <a:solidFill>
                  <a:srgbClr val="5D288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anose="02040503050406030204" pitchFamily="18" charset="0"/>
                <a:sym typeface="+mn-ea"/>
              </a:rPr>
              <a:t>What is an object?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0440" y="2998470"/>
            <a:ext cx="1883410" cy="1151255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4768850" y="2767330"/>
            <a:ext cx="3995420" cy="2988945"/>
            <a:chOff x="1119" y="3066"/>
            <a:chExt cx="6292" cy="4707"/>
          </a:xfrm>
        </p:grpSpPr>
        <p:pic>
          <p:nvPicPr>
            <p:cNvPr id="15" name="Content Placeholder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0" y="3916"/>
              <a:ext cx="2966" cy="181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" name="Content Placeholder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0" y="3066"/>
              <a:ext cx="2975" cy="208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9" y="5729"/>
              <a:ext cx="3649" cy="2044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89" y="4904"/>
              <a:ext cx="2823" cy="1622"/>
            </a:xfrm>
            <a:prstGeom prst="rect">
              <a:avLst/>
            </a:prstGeom>
          </p:spPr>
        </p:pic>
      </p:grpSp>
      <p:sp>
        <p:nvSpPr>
          <p:cNvPr id="21" name="Rectangle 2"/>
          <p:cNvSpPr>
            <a:spLocks noGrp="1" noChangeArrowheads="1"/>
          </p:cNvSpPr>
          <p:nvPr/>
        </p:nvSpPr>
        <p:spPr>
          <a:xfrm>
            <a:off x="368300" y="4231640"/>
            <a:ext cx="3373755" cy="58674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cene3d>
              <a:camera prst="orthographicFront"/>
              <a:lightRig rig="threePt" dir="t"/>
            </a:scene3d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1" algn="l" eaLnBrk="1" hangingPunct="1"/>
            <a:r>
              <a:rPr lang="en-US" altLang="en-US" sz="2800" b="1" i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anose="02040503050406030204" pitchFamily="18" charset="0"/>
                <a:sym typeface="+mn-ea"/>
              </a:rPr>
              <a:t>A car is an object</a:t>
            </a:r>
          </a:p>
        </p:txBody>
      </p:sp>
      <p:sp>
        <p:nvSpPr>
          <p:cNvPr id="22" name="Rectangle 2"/>
          <p:cNvSpPr>
            <a:spLocks noGrp="1" noChangeArrowheads="1"/>
          </p:cNvSpPr>
          <p:nvPr/>
        </p:nvSpPr>
        <p:spPr>
          <a:xfrm>
            <a:off x="5227320" y="5929630"/>
            <a:ext cx="3373755" cy="58674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cene3d>
              <a:camera prst="orthographicFront"/>
              <a:lightRig rig="threePt" dir="t"/>
            </a:scene3d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1" algn="l" eaLnBrk="1" hangingPunct="1"/>
            <a:r>
              <a:rPr lang="en-US" altLang="en-US" sz="2800" b="1" i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anose="02040503050406030204" pitchFamily="18" charset="0"/>
                <a:sym typeface="+mn-ea"/>
              </a:rPr>
              <a:t>Vehicle is a class</a:t>
            </a:r>
          </a:p>
        </p:txBody>
      </p:sp>
      <p:sp>
        <p:nvSpPr>
          <p:cNvPr id="23" name="Rectangle 2"/>
          <p:cNvSpPr>
            <a:spLocks noGrp="1" noChangeArrowheads="1"/>
          </p:cNvSpPr>
          <p:nvPr/>
        </p:nvSpPr>
        <p:spPr>
          <a:xfrm>
            <a:off x="388132" y="5166995"/>
            <a:ext cx="3879068" cy="58674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cene3d>
              <a:camera prst="orthographicFront"/>
              <a:lightRig rig="threePt" dir="t"/>
            </a:scene3d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1" algn="l" eaLnBrk="1" hangingPunct="1"/>
            <a:r>
              <a:rPr lang="en-US" altLang="en-US" sz="2400" b="1" dirty="0">
                <a:solidFill>
                  <a:srgbClr val="1709A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anose="02040503050406030204" pitchFamily="18" charset="0"/>
                <a:sym typeface="+mn-ea"/>
              </a:rPr>
              <a:t>State/Attribute: </a:t>
            </a:r>
            <a:r>
              <a:rPr lang="en-US" altLang="en-US" sz="2400" b="1" dirty="0">
                <a:solidFill>
                  <a:srgbClr val="1709A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charset="0"/>
                <a:sym typeface="+mn-ea"/>
              </a:rPr>
              <a:t>color, model</a:t>
            </a:r>
          </a:p>
        </p:txBody>
      </p:sp>
      <p:sp>
        <p:nvSpPr>
          <p:cNvPr id="24" name="Rectangle 2"/>
          <p:cNvSpPr>
            <a:spLocks noGrp="1" noChangeArrowheads="1"/>
          </p:cNvSpPr>
          <p:nvPr/>
        </p:nvSpPr>
        <p:spPr>
          <a:xfrm>
            <a:off x="350520" y="5768975"/>
            <a:ext cx="4533265" cy="58674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cene3d>
              <a:camera prst="orthographicFront"/>
              <a:lightRig rig="threePt" dir="t"/>
            </a:scene3d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1" algn="l" eaLnBrk="1" hangingPunct="1"/>
            <a:r>
              <a:rPr lang="en-US" altLang="en-US" sz="2400" b="1" dirty="0">
                <a:solidFill>
                  <a:srgbClr val="1709A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anose="02040503050406030204" pitchFamily="18" charset="0"/>
                <a:sym typeface="+mn-ea"/>
              </a:rPr>
              <a:t>Behavior: </a:t>
            </a:r>
            <a:r>
              <a:rPr lang="en-US" altLang="en-US" sz="2400" b="1" dirty="0">
                <a:solidFill>
                  <a:srgbClr val="1709A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charset="0"/>
                <a:sym typeface="+mn-ea"/>
              </a:rPr>
              <a:t>move(), turn()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8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/>
      <p:bldP spid="2" grpId="0"/>
      <p:bldP spid="21" grpId="0"/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726440" y="1902460"/>
            <a:ext cx="7960360" cy="422529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/>
              <a:t>.</a:t>
            </a:r>
            <a:endParaRPr lang="en-US" altLang="en-US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052830" y="1063625"/>
            <a:ext cx="7024370" cy="60833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lvl="1" algn="ctr" eaLnBrk="1" hangingPunct="1"/>
            <a:r>
              <a:rPr lang="en-US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charset="0"/>
                <a:sym typeface="+mn-ea"/>
              </a:rPr>
              <a:t>Introduction to Classes 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9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39395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Week13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323965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200400" y="2245995"/>
            <a:ext cx="2471420" cy="1640205"/>
          </a:xfrm>
          <a:prstGeom prst="rect">
            <a:avLst/>
          </a:prstGeom>
          <a:solidFill>
            <a:srgbClr val="DAE7D5"/>
          </a:solidFill>
          <a:ln>
            <a:solidFill>
              <a:srgbClr val="828776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i="0" u="none" strike="noStrike" cap="none" normalizeH="0" baseline="0" dirty="0">
                <a:solidFill>
                  <a:srgbClr val="1709A3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Class Name : Circle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i="0" u="none" strike="noStrike" cap="none" normalizeH="0" baseline="0" dirty="0">
              <a:solidFill>
                <a:srgbClr val="1709A3"/>
              </a:solidFill>
              <a:effectLst/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r>
              <a:rPr lang="en-US" sz="1600" dirty="0">
                <a:solidFill>
                  <a:srgbClr val="1709A3"/>
                </a:solidFill>
                <a:effectLst/>
                <a:latin typeface="Calibri" panose="020F0502020204030204" pitchFamily="34" charset="0"/>
              </a:rPr>
              <a:t>Data Fields: radius is _____ </a:t>
            </a:r>
          </a:p>
          <a:p>
            <a:endParaRPr lang="en-US" sz="1600" dirty="0">
              <a:solidFill>
                <a:srgbClr val="1709A3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600" dirty="0">
                <a:solidFill>
                  <a:srgbClr val="1709A3"/>
                </a:solidFill>
                <a:effectLst/>
                <a:latin typeface="Calibri" panose="020F0502020204030204" pitchFamily="34" charset="0"/>
              </a:rPr>
              <a:t>Functions: </a:t>
            </a:r>
            <a:r>
              <a:rPr lang="en-US" sz="1600" dirty="0" err="1">
                <a:solidFill>
                  <a:srgbClr val="1709A3"/>
                </a:solidFill>
                <a:effectLst/>
                <a:latin typeface="Calibri" panose="020F0502020204030204" pitchFamily="34" charset="0"/>
              </a:rPr>
              <a:t>getArea()</a:t>
            </a:r>
            <a:endParaRPr kumimoji="0" lang="en-US" sz="1600" i="0" u="none" strike="noStrike" cap="none" normalizeH="0" baseline="0" dirty="0" err="1">
              <a:solidFill>
                <a:srgbClr val="1709A3"/>
              </a:solidFill>
              <a:effectLst/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0574" y="4343347"/>
            <a:ext cx="22098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AE830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i="0" u="none" strike="noStrike" cap="none" normalizeH="0" baseline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Circle Object1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i="0" u="none" strike="noStrike" cap="none" normalizeH="0" baseline="0" dirty="0">
              <a:solidFill>
                <a:srgbClr val="1709A3"/>
              </a:solidFill>
              <a:effectLst/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Data Fields: radius is </a:t>
            </a:r>
            <a:r>
              <a:rPr lang="en-US" sz="1600" u="sng" dirty="0">
                <a:solidFill>
                  <a:srgbClr val="C00000"/>
                </a:solidFill>
                <a:latin typeface="Calibri" panose="020F0502020204030204" pitchFamily="34" charset="0"/>
              </a:rPr>
              <a:t>10 </a:t>
            </a:r>
          </a:p>
          <a:p>
            <a:endParaRPr lang="en-US" sz="1600" u="sng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331210" y="4343622"/>
            <a:ext cx="22098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AE830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r>
              <a:rPr lang="en-US" sz="1600" dirty="0">
                <a:solidFill>
                  <a:srgbClr val="7030A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Circle Object2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i="0" u="none" strike="noStrike" cap="none" normalizeH="0" baseline="0" dirty="0">
              <a:solidFill>
                <a:srgbClr val="7030A0"/>
              </a:solidFill>
              <a:effectLst/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r>
              <a:rPr lang="en-US" sz="1600" dirty="0">
                <a:solidFill>
                  <a:srgbClr val="7030A0"/>
                </a:solidFill>
                <a:latin typeface="Calibri" panose="020F0502020204030204" pitchFamily="34" charset="0"/>
              </a:rPr>
              <a:t>Data Fields: radius is </a:t>
            </a:r>
            <a:r>
              <a:rPr lang="en-US" sz="1600" u="sng" dirty="0">
                <a:solidFill>
                  <a:srgbClr val="7030A0"/>
                </a:solidFill>
                <a:latin typeface="Calibri" panose="020F0502020204030204" pitchFamily="34" charset="0"/>
              </a:rPr>
              <a:t>25</a:t>
            </a:r>
            <a:r>
              <a:rPr lang="en-US" sz="1600" dirty="0">
                <a:solidFill>
                  <a:srgbClr val="7030A0"/>
                </a:solidFill>
                <a:latin typeface="Calibri" panose="020F0502020204030204" pitchFamily="34" charset="0"/>
              </a:rPr>
              <a:t> </a:t>
            </a:r>
          </a:p>
          <a:p>
            <a:endParaRPr lang="en-US" sz="1600" dirty="0">
              <a:solidFill>
                <a:srgbClr val="7030A0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056906" y="4343622"/>
            <a:ext cx="22098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AE830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r>
              <a:rPr lang="en-US" sz="1600" dirty="0">
                <a:solidFill>
                  <a:srgbClr val="1709A3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Circle Object3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i="0" u="none" strike="noStrike" cap="none" normalizeH="0" baseline="0" dirty="0">
              <a:solidFill>
                <a:srgbClr val="1709A3"/>
              </a:solidFill>
              <a:effectLst/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r>
              <a:rPr lang="en-US" sz="1600" dirty="0">
                <a:solidFill>
                  <a:srgbClr val="1709A3"/>
                </a:solidFill>
                <a:latin typeface="Calibri" panose="020F0502020204030204" pitchFamily="34" charset="0"/>
              </a:rPr>
              <a:t>Data Fields: radius is </a:t>
            </a:r>
            <a:r>
              <a:rPr lang="en-US" sz="1600" u="sng" dirty="0">
                <a:solidFill>
                  <a:srgbClr val="1709A3"/>
                </a:solidFill>
                <a:latin typeface="Calibri" panose="020F0502020204030204" pitchFamily="34" charset="0"/>
              </a:rPr>
              <a:t>125</a:t>
            </a:r>
            <a:r>
              <a:rPr lang="en-US" sz="1600" dirty="0">
                <a:solidFill>
                  <a:srgbClr val="1709A3"/>
                </a:solidFill>
                <a:latin typeface="Calibri" panose="020F0502020204030204" pitchFamily="34" charset="0"/>
              </a:rPr>
              <a:t> 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5521960" y="2819400"/>
            <a:ext cx="103124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8" name="TextBox 7"/>
          <p:cNvSpPr txBox="1"/>
          <p:nvPr/>
        </p:nvSpPr>
        <p:spPr>
          <a:xfrm>
            <a:off x="6553200" y="2496820"/>
            <a:ext cx="1276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A class template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flipV="1">
            <a:off x="4038600" y="5720246"/>
            <a:ext cx="0" cy="6858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7" name="TextBox 16"/>
          <p:cNvSpPr txBox="1"/>
          <p:nvPr/>
        </p:nvSpPr>
        <p:spPr>
          <a:xfrm>
            <a:off x="4038600" y="5943084"/>
            <a:ext cx="39903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Three objects of the </a:t>
            </a:r>
            <a:r>
              <a:rPr lang="en-US" dirty="0">
                <a:latin typeface="Courier New" panose="02070309020205020404" charset="0"/>
              </a:rPr>
              <a:t>Circle</a:t>
            </a:r>
            <a:r>
              <a:rPr lang="en-US" dirty="0"/>
              <a:t> </a:t>
            </a:r>
            <a:r>
              <a:rPr lang="en-US" dirty="0">
                <a:latin typeface="Courier New" panose="02070309020205020404" charset="0"/>
              </a:rPr>
              <a:t>class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3727</TotalTime>
  <Words>1577</Words>
  <Application>Microsoft Office PowerPoint</Application>
  <PresentationFormat>On-screen Show (4:3)</PresentationFormat>
  <Paragraphs>434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8" baseType="lpstr">
      <vt:lpstr>SimSun</vt:lpstr>
      <vt:lpstr>Yu Gothic Medium</vt:lpstr>
      <vt:lpstr>Arial</vt:lpstr>
      <vt:lpstr>Bradley Hand ITC</vt:lpstr>
      <vt:lpstr>Britannic Bold</vt:lpstr>
      <vt:lpstr>Calibri</vt:lpstr>
      <vt:lpstr>Cambria</vt:lpstr>
      <vt:lpstr>Cambria Math</vt:lpstr>
      <vt:lpstr>Century Gothic</vt:lpstr>
      <vt:lpstr>Courier New</vt:lpstr>
      <vt:lpstr>Times New Roman</vt:lpstr>
      <vt:lpstr>Wingdings</vt:lpstr>
      <vt:lpstr>3_Default Design</vt:lpstr>
      <vt:lpstr>Data Pie Charts</vt:lpstr>
      <vt:lpstr>C++ Programming: From Problem Analysis to Program Design (D.S. Malik, 2018)  C++ for Everyone (C.S. Horstman, 2012)</vt:lpstr>
      <vt:lpstr>Objectives</vt:lpstr>
      <vt:lpstr>Abstraction</vt:lpstr>
      <vt:lpstr>Object Oriented Programming </vt:lpstr>
      <vt:lpstr>Object Oriented Programming</vt:lpstr>
      <vt:lpstr>Object Oriented Programming Concept</vt:lpstr>
      <vt:lpstr>Introduction to Classes </vt:lpstr>
      <vt:lpstr>What is a class?</vt:lpstr>
      <vt:lpstr>Introduction to Classes </vt:lpstr>
      <vt:lpstr>Classes</vt:lpstr>
      <vt:lpstr>Unified Modeling Language Class Diagram </vt:lpstr>
      <vt:lpstr>Code Example 1 : Class Person</vt:lpstr>
      <vt:lpstr>Example : Defining Classes and Creating Object</vt:lpstr>
      <vt:lpstr>Example : Defining Classes and Creating Object</vt:lpstr>
      <vt:lpstr>Constructors</vt:lpstr>
      <vt:lpstr>PowerPoint Presentation</vt:lpstr>
      <vt:lpstr>Default Constructor</vt:lpstr>
      <vt:lpstr>Declaring Object Reference Variable</vt:lpstr>
      <vt:lpstr>Declaring Object Reference in a Single Step</vt:lpstr>
      <vt:lpstr>Code Example 2 :</vt:lpstr>
      <vt:lpstr>PowerPoint Presentation</vt:lpstr>
      <vt:lpstr>Data Field Encapsulation</vt:lpstr>
      <vt:lpstr>Data Field Encapsulation</vt:lpstr>
      <vt:lpstr>PowerPoint Presentation</vt:lpstr>
    </vt:vector>
  </TitlesOfParts>
  <Company>Tulane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 Adelman</dc:creator>
  <cp:lastModifiedBy>HP</cp:lastModifiedBy>
  <cp:revision>538</cp:revision>
  <dcterms:created xsi:type="dcterms:W3CDTF">2004-12-27T16:03:00Z</dcterms:created>
  <dcterms:modified xsi:type="dcterms:W3CDTF">2017-12-27T03:20:30Z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1033-10.2.0.5934</vt:lpwstr>
  </property>
</Properties>
</file>