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b="0" g="0" r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b="0" g="0" r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7316-ED43-4EAF-BDE6-3E9476AE3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7A655-C4C4-4011-9AA2-1F573F411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183E-C088-482D-9EB0-2D94B785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5955-8433-4FAB-A928-B3798FF7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CF5D-E382-4F93-9CD9-612E566A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9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2E80-C6F2-4A77-9D38-9FA55681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AE8DC-2742-40C3-ABFA-21CC712C0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46D9-8152-4060-901B-D5E254EA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1C29-2524-4ECB-9BE1-0B86AF54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2F7D-EA4A-41DA-A471-6D98BF6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3CA5F-4C7B-49B0-8F11-7E1B9919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7C15E-3C37-4078-8F45-7B1FAEF89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26D13-BF0D-4D08-AD83-BD073ED8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93C6-0A7E-4434-A542-B60AF9DD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9A73-3C83-4440-9E4F-1957026A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5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FB0D-177C-48C5-824F-80DB07B0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3656-E471-4912-9CEE-E76FF781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6DCC-96DE-49CF-BBBD-E8CDE1D9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70F5-E7AB-40CE-AA15-7D5FDE94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71AB-81AB-40B0-B282-7BC6307A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0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DB9B-0294-41AB-A90D-2A338909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F5FA-C2C3-4159-96F2-07BC3911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5331-3761-4E98-9B43-71890C23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2A0D-E289-48FE-BFF2-18BD1206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06CD-36DB-4A4E-AF2B-C18F407E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935E-E0D7-4A05-AB09-B05E6D51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F7F7-193F-4BF9-8C5B-9D388F4AC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50258-7E18-4E14-9993-54C580F7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23EF-02A2-446C-A61A-69B27182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6819-9CFA-4629-9865-F8DB7863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2E8F-30E4-41F6-B246-A6251CFE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25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7CB7-7D8A-4265-B3BA-82303837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CC975-41ED-4E5B-9E38-378B3CF7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ABD0C-C8C2-44A0-8A26-3D0E624D8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B91CA-3EEA-4DC1-9968-E9F8BE568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31F00-47E8-45B4-8509-880BE77A1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49F91-97F6-4EAB-8A34-27EE3BF3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D3F02-23DE-4218-9BAB-E3825076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8DDC5-AB6A-4195-B76D-A6887237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BFA-2E39-4374-A225-395B6469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DC53E-AFDF-4F8F-8410-0216A731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4B373-F375-4259-B30B-E4517D76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7DFA0-C342-426A-A276-99368C5C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2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2FCA6-09A7-4105-BDB2-DFEC3B2C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24C7-F261-4C23-81ED-EEC6EF72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E9B8A-0033-4DC1-B806-E7AC10EA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6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A5B3-6A75-461A-96EA-5586FA92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A197-46D5-49C3-8218-9CE5CA3A6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3FDE1-094F-4B8E-9BDB-C0660A48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3AE-E8AF-4830-9040-EC27E27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47DD5-460F-48F8-AB42-AD67F926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68019-9978-485F-94A2-C456BFFF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00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7C91-B0C5-4C32-B99F-0A1A3145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0EA53-550E-4CEE-97AE-2962A18B3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F9667-222A-4A35-9E15-A3D1B3D6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67550-8797-4A6C-B15C-1A91A7DF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7608E-FC2E-4C23-8046-1B9B3B8B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0A788-211B-456F-B512-F820BE60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4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82B-B22B-4431-BD66-B3951D2A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2B0B-4FA4-4846-AAB5-C49F0FD68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4D5FF-38AC-4B50-B66D-83890982A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BDC9-579C-4050-AB06-94DA91EF515A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1876-449F-4B7E-A550-6978CEB28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03660-845D-4BEA-B5CD-A233B28C2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D922-99C1-4CE1-AE6B-F5353F39DF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6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i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Plan" TargetMode="External"/><Relationship Id="rId4" Type="http://schemas.openxmlformats.org/officeDocument/2006/relationships/hyperlink" Target="https://en.wikipedia.org/wiki/Greek_languag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60A349-C1B3-4563-AE85-25B76835B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F3B051-C838-41C9-A91B-8575EF2B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3708" y="2807948"/>
            <a:ext cx="5121494" cy="946516"/>
          </a:xfrm>
        </p:spPr>
        <p:txBody>
          <a:bodyPr>
            <a:no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Project Management Best Practice</a:t>
            </a:r>
            <a:endParaRPr lang="en-GB" sz="44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CAB49-991C-4AD3-8C19-E93603F41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976485"/>
            <a:ext cx="4736125" cy="49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3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8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343504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Wrap Up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D6428-AD50-492F-BA08-BF1CE6F67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43" y="1005840"/>
            <a:ext cx="5556719" cy="4846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4FE709-215E-4045-99FD-C1FD42EC47FC}"/>
              </a:ext>
            </a:extLst>
          </p:cNvPr>
          <p:cNvSpPr txBox="1"/>
          <p:nvPr/>
        </p:nvSpPr>
        <p:spPr>
          <a:xfrm>
            <a:off x="1728827" y="4614021"/>
            <a:ext cx="122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MURAH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59F3F-1E49-4CAF-BA4B-F6C034AAFBF2}"/>
              </a:ext>
            </a:extLst>
          </p:cNvPr>
          <p:cNvSpPr txBox="1"/>
          <p:nvPr/>
        </p:nvSpPr>
        <p:spPr>
          <a:xfrm>
            <a:off x="3088872" y="2248216"/>
            <a:ext cx="1221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MUDAH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B22705-727A-4100-BF6A-91E9004D5BC5}"/>
              </a:ext>
            </a:extLst>
          </p:cNvPr>
          <p:cNvSpPr txBox="1"/>
          <p:nvPr/>
        </p:nvSpPr>
        <p:spPr>
          <a:xfrm>
            <a:off x="4546864" y="4614020"/>
            <a:ext cx="1036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AMAN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9544E2-B3A2-4368-BDC6-C7881F888616}"/>
              </a:ext>
            </a:extLst>
          </p:cNvPr>
          <p:cNvSpPr txBox="1"/>
          <p:nvPr/>
        </p:nvSpPr>
        <p:spPr>
          <a:xfrm>
            <a:off x="6370053" y="2967335"/>
            <a:ext cx="468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“</a:t>
            </a:r>
            <a:r>
              <a:rPr lang="en-US" sz="2400" b="1" dirty="0" err="1"/>
              <a:t>Pandai</a:t>
            </a:r>
            <a:r>
              <a:rPr lang="en-US" sz="2400" b="1" dirty="0"/>
              <a:t> </a:t>
            </a:r>
            <a:r>
              <a:rPr lang="en-US" sz="2400" b="1" dirty="0" err="1"/>
              <a:t>cerdik</a:t>
            </a:r>
            <a:r>
              <a:rPr lang="en-US" sz="2400" b="1" dirty="0"/>
              <a:t>” or “</a:t>
            </a:r>
            <a:r>
              <a:rPr lang="en-US" sz="2400" b="1" dirty="0" err="1"/>
              <a:t>Cerdik</a:t>
            </a:r>
            <a:r>
              <a:rPr lang="en-US" sz="2400" b="1" dirty="0"/>
              <a:t> </a:t>
            </a:r>
            <a:r>
              <a:rPr lang="en-US" sz="2400" b="1" dirty="0" err="1"/>
              <a:t>Pandai</a:t>
            </a:r>
            <a:r>
              <a:rPr lang="en-US" sz="2400" b="1" dirty="0"/>
              <a:t>”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4883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60A349-C1B3-4563-AE85-25B76835B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7F3B051-C838-41C9-A91B-8575EF2B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5253" y="2955742"/>
            <a:ext cx="5121494" cy="94651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TERIMA KASIH</a:t>
            </a:r>
            <a:endParaRPr lang="en-GB" sz="44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424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F988-B3D0-4905-853C-DECF6444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DCEA-E5A5-4103-9B8A-C6069CB9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9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ardrop 5">
            <a:extLst>
              <a:ext uri="{FF2B5EF4-FFF2-40B4-BE49-F238E27FC236}">
                <a16:creationId xmlns:a16="http://schemas.microsoft.com/office/drawing/2014/main" id="{119DF58B-A109-4CE8-BB1E-8020E1803D77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41EA30-28B0-4957-B864-319344DE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361" y="6540844"/>
            <a:ext cx="280411" cy="246707"/>
          </a:xfrm>
        </p:spPr>
        <p:txBody>
          <a:bodyPr>
            <a:normAutofit/>
          </a:bodyPr>
          <a:lstStyle/>
          <a:p>
            <a:r>
              <a:rPr lang="en-US" sz="1100" b="1" dirty="0"/>
              <a:t>1</a:t>
            </a:r>
            <a:endParaRPr lang="en-GB" sz="11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D6C223-FF76-4985-AEE6-F61188C7862E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2444147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Background</a:t>
            </a:r>
            <a:endParaRPr lang="en-GB" sz="24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077957-6088-4E8C-83BD-5B71D4D26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09964"/>
              </p:ext>
            </p:extLst>
          </p:nvPr>
        </p:nvGraphicFramePr>
        <p:xfrm>
          <a:off x="264763" y="605789"/>
          <a:ext cx="11662474" cy="586647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387700">
                  <a:extLst>
                    <a:ext uri="{9D8B030D-6E8A-4147-A177-3AD203B41FA5}">
                      <a16:colId xmlns:a16="http://schemas.microsoft.com/office/drawing/2014/main" val="3761343002"/>
                    </a:ext>
                  </a:extLst>
                </a:gridCol>
                <a:gridCol w="2821830">
                  <a:extLst>
                    <a:ext uri="{9D8B030D-6E8A-4147-A177-3AD203B41FA5}">
                      <a16:colId xmlns:a16="http://schemas.microsoft.com/office/drawing/2014/main" val="2778030898"/>
                    </a:ext>
                  </a:extLst>
                </a:gridCol>
                <a:gridCol w="3099119">
                  <a:extLst>
                    <a:ext uri="{9D8B030D-6E8A-4147-A177-3AD203B41FA5}">
                      <a16:colId xmlns:a16="http://schemas.microsoft.com/office/drawing/2014/main" val="83625036"/>
                    </a:ext>
                  </a:extLst>
                </a:gridCol>
                <a:gridCol w="1353825">
                  <a:extLst>
                    <a:ext uri="{9D8B030D-6E8A-4147-A177-3AD203B41FA5}">
                      <a16:colId xmlns:a16="http://schemas.microsoft.com/office/drawing/2014/main" val="1035755563"/>
                    </a:ext>
                  </a:extLst>
                </a:gridCol>
              </a:tblGrid>
              <a:tr h="3238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Nama </a:t>
                      </a:r>
                      <a:r>
                        <a:rPr lang="en-US" sz="1400" b="1" u="none" strike="noStrike" dirty="0" err="1">
                          <a:effectLst/>
                        </a:rPr>
                        <a:t>Proyek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Pengguna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Jasa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Penugasan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effectLst/>
                        </a:rPr>
                        <a:t>Tahun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10117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Enterprise Governance and Information Security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Pertamina</a:t>
                      </a:r>
                      <a:r>
                        <a:rPr lang="en-US" sz="1100" u="none" strike="noStrike" dirty="0">
                          <a:effectLst/>
                        </a:rPr>
                        <a:t> Hulu </a:t>
                      </a:r>
                      <a:r>
                        <a:rPr lang="en-US" sz="1100" u="none" strike="noStrike" dirty="0" err="1">
                          <a:effectLst/>
                        </a:rPr>
                        <a:t>Energi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Central Project Manager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2024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217295952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Jasa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Konsultansi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Evaluasi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Performansi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Layanan</a:t>
                      </a:r>
                      <a:r>
                        <a:rPr lang="en-US" sz="1100" u="none" strike="noStrike" dirty="0">
                          <a:effectLst/>
                        </a:rPr>
                        <a:t> Kantor </a:t>
                      </a:r>
                      <a:r>
                        <a:rPr lang="en-US" sz="1100" u="none" strike="noStrike" dirty="0" err="1">
                          <a:effectLst/>
                        </a:rPr>
                        <a:t>Cabang</a:t>
                      </a:r>
                      <a:r>
                        <a:rPr lang="en-US" sz="1100" u="none" strike="noStrike" dirty="0">
                          <a:effectLst/>
                        </a:rPr>
                        <a:t> PT </a:t>
                      </a:r>
                      <a:r>
                        <a:rPr lang="en-US" sz="1100" u="none" strike="noStrike" dirty="0" err="1">
                          <a:effectLst/>
                        </a:rPr>
                        <a:t>Angkasa</a:t>
                      </a:r>
                      <a:r>
                        <a:rPr lang="en-US" sz="1100" u="none" strike="noStrike" dirty="0">
                          <a:effectLst/>
                        </a:rPr>
                        <a:t> Pura II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PT </a:t>
                      </a:r>
                      <a:r>
                        <a:rPr lang="en-US" sz="1100" u="none" strike="noStrike" dirty="0" err="1">
                          <a:effectLst/>
                        </a:rPr>
                        <a:t>Angkasa</a:t>
                      </a:r>
                      <a:r>
                        <a:rPr lang="en-US" sz="1100" u="none" strike="noStrike" dirty="0">
                          <a:effectLst/>
                        </a:rPr>
                        <a:t> Pura II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Team Leader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330000215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Asesmen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Pelindungan</a:t>
                      </a:r>
                      <a:r>
                        <a:rPr lang="en-US" sz="1100" u="none" strike="noStrike" dirty="0">
                          <a:effectLst/>
                        </a:rPr>
                        <a:t> dan </a:t>
                      </a:r>
                      <a:r>
                        <a:rPr lang="en-US" sz="1100" u="none" strike="noStrike" dirty="0" err="1">
                          <a:effectLst/>
                        </a:rPr>
                        <a:t>Keamanan</a:t>
                      </a:r>
                      <a:r>
                        <a:rPr lang="en-US" sz="1100" u="none" strike="noStrike" dirty="0">
                          <a:effectLst/>
                        </a:rPr>
                        <a:t> Data - BUMN Holding </a:t>
                      </a:r>
                      <a:r>
                        <a:rPr lang="en-US" sz="1100" u="none" strike="noStrike" dirty="0" err="1">
                          <a:effectLst/>
                        </a:rPr>
                        <a:t>Farmasi</a:t>
                      </a:r>
                      <a:r>
                        <a:rPr lang="en-US" sz="1100" u="none" strike="noStrike" dirty="0">
                          <a:effectLst/>
                        </a:rPr>
                        <a:t> Bio </a:t>
                      </a:r>
                      <a:r>
                        <a:rPr lang="en-US" sz="1100" u="none" strike="noStrike" dirty="0" err="1">
                          <a:effectLst/>
                        </a:rPr>
                        <a:t>Farma</a:t>
                      </a:r>
                      <a:r>
                        <a:rPr lang="en-US" sz="1100" u="none" strike="noStrike" dirty="0">
                          <a:effectLst/>
                        </a:rPr>
                        <a:t> Group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PT </a:t>
                      </a:r>
                      <a:r>
                        <a:rPr lang="en-US" sz="1100" u="none" strike="noStrike" dirty="0" err="1">
                          <a:effectLst/>
                        </a:rPr>
                        <a:t>Biofarma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Project Manager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2023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219005117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Pengadaan Sarana Penunjang Pemungutan PNBP Pasca Produksi (Timbangan Elektronik)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DirJen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Perikanan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Tangkap</a:t>
                      </a:r>
                      <a:r>
                        <a:rPr lang="en-US" sz="1100" u="none" strike="noStrike" dirty="0">
                          <a:effectLst/>
                        </a:rPr>
                        <a:t> KKP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Project Manager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1087108320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Implementasi</a:t>
                      </a:r>
                      <a:r>
                        <a:rPr lang="en-US" sz="1100" u="none" strike="noStrike" dirty="0">
                          <a:effectLst/>
                        </a:rPr>
                        <a:t> dan </a:t>
                      </a:r>
                      <a:r>
                        <a:rPr lang="en-US" sz="1100" u="none" strike="noStrike" dirty="0" err="1">
                          <a:effectLst/>
                        </a:rPr>
                        <a:t>Sertifikasi</a:t>
                      </a:r>
                      <a:r>
                        <a:rPr lang="en-US" sz="1100" u="none" strike="noStrike" dirty="0">
                          <a:effectLst/>
                        </a:rPr>
                        <a:t> Tata </a:t>
                      </a:r>
                      <a:r>
                        <a:rPr lang="en-US" sz="1100" u="none" strike="noStrike" dirty="0" err="1">
                          <a:effectLst/>
                        </a:rPr>
                        <a:t>Kelola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Maturitas</a:t>
                      </a:r>
                      <a:r>
                        <a:rPr lang="en-US" sz="1100" u="none" strike="noStrike" dirty="0">
                          <a:effectLst/>
                        </a:rPr>
                        <a:t> TI, dan Business Continuity Plan Holding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PT Biofarma (Persero)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Business Strategy Expert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2021 - 2022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448056271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Madubaru, Sugar Mills and Plantation – Jogjakarta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Madubaru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Commissioner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2013-2016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3008584920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Rajawali Nusantara Indonesia (State Owned Enterprise)</a:t>
                      </a:r>
                      <a:endParaRPr lang="it-IT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Rajawali Nusantara Indonesia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Chief Operating Officer (COO)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2012 - 2015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1385503567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Rajawali Nusindo, Trading and Distribution – Jakarta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Rajawali Nusindo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President Commissioner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2012 - 2013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2924998469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Mitra Rajawali Banjaran, Healthcare factory - Bandung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Mitra Rajawali Banjaran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Chief Executive Officer (CEO)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2010 - 2012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90820863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Rajawali Nusantara Indonesia, Holding (SOE)-Jakarta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SOE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Assistant Deputy Director for Enterprise Risk Management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2004 – 2010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2817719723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Matsushita Gobel Education Foundation (YPMG)-Jakarta</a:t>
                      </a:r>
                      <a:endParaRPr lang="en-GB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YPMG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Executive Director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2003 – 2004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3739830295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sv-SE" sz="1100" u="none" strike="noStrike" dirty="0">
                          <a:effectLst/>
                        </a:rPr>
                        <a:t>Jakarta Stock Exchange (JSX) - Jakarta</a:t>
                      </a:r>
                      <a:endParaRPr lang="sv-SE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JSX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Corporate Communications - Head of Division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1994 – 2003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2950869496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Indonesian Aircraft Industry (IPTN) – Bandung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IPTN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System Programmer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1988 - 1994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1895344782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Boeing  - USA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International 4H Employe Exchange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Boeing Seattle - USA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1986 -1988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1039648140"/>
                  </a:ext>
                </a:extLst>
              </a:tr>
              <a:tr h="3516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PT ATCO Utama Engineering – Bandung</a:t>
                      </a:r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PT ATCO Utama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Programmer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1985 – 1986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1589463113"/>
                  </a:ext>
                </a:extLst>
              </a:tr>
              <a:tr h="2685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PT Radio OZ - Bandung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PT Radio OZ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Announcer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1984 - 1985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84" marR="4884" marT="4884" marB="0" anchor="ctr"/>
                </a:tc>
                <a:extLst>
                  <a:ext uri="{0D108BD9-81ED-4DB2-BD59-A6C34878D82A}">
                    <a16:rowId xmlns:a16="http://schemas.microsoft.com/office/drawing/2014/main" val="988004285"/>
                  </a:ext>
                </a:extLst>
              </a:tr>
            </a:tbl>
          </a:graphicData>
        </a:graphic>
      </p:graphicFrame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99F33EE-563E-4B83-970D-BEB9BDA36B6E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2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2444147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What is Project ?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C6E906-18E5-47CA-A47A-3BEC31DA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240" y="1390491"/>
            <a:ext cx="8524852" cy="4351338"/>
          </a:xfrm>
        </p:spPr>
        <p:txBody>
          <a:bodyPr>
            <a:normAutofit/>
          </a:bodyPr>
          <a:lstStyle/>
          <a:p>
            <a:pPr algn="just"/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word </a:t>
            </a:r>
            <a:r>
              <a:rPr lang="en-GB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comes from the </a:t>
            </a:r>
            <a:r>
              <a:rPr lang="en-GB" sz="2400" b="0" i="0" u="none" strike="noStrike" dirty="0">
                <a:effectLst/>
                <a:latin typeface="Arial" panose="020B0604020202020204" pitchFamily="34" charset="0"/>
                <a:hlinkClick r:id="rId3" tooltip="Latin"/>
              </a:rPr>
              <a:t>Latin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word </a:t>
            </a:r>
            <a:r>
              <a:rPr lang="en-GB" sz="24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projectum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from the Latin verb </a:t>
            </a:r>
            <a:r>
              <a:rPr lang="en-GB" sz="24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proicere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"before an action", which in turn comes from </a:t>
            </a:r>
            <a:r>
              <a:rPr lang="en-GB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pro-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which denotes precedence, something that comes before something else in time (paralleling the </a:t>
            </a:r>
            <a:r>
              <a:rPr lang="en-GB" sz="2400" b="0" i="0" u="none" strike="noStrike" dirty="0">
                <a:effectLst/>
                <a:latin typeface="Arial" panose="020B0604020202020204" pitchFamily="34" charset="0"/>
                <a:hlinkClick r:id="rId4" tooltip="Greek language"/>
              </a:rPr>
              <a:t>Greek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π</a:t>
            </a:r>
            <a:r>
              <a:rPr lang="en-GB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ρό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and </a:t>
            </a:r>
            <a:r>
              <a:rPr lang="en-GB" sz="24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iacere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"to do". The word "project" thus originally meant "before an action".</a:t>
            </a:r>
          </a:p>
          <a:p>
            <a:pPr marL="0" indent="0" algn="just">
              <a:buNone/>
            </a:pPr>
            <a:endParaRPr lang="en-GB" sz="2400" dirty="0"/>
          </a:p>
          <a:p>
            <a:pPr algn="just"/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GB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type of assignment, typically involving research or design, that is carefully </a:t>
            </a:r>
            <a:r>
              <a:rPr lang="en-GB" sz="2400" b="0" i="0" u="none" strike="noStrike" dirty="0">
                <a:effectLst/>
                <a:latin typeface="Arial" panose="020B0604020202020204" pitchFamily="34" charset="0"/>
                <a:hlinkClick r:id="rId5" tooltip="Plan"/>
              </a:rPr>
              <a:t>planned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achieve a specific objective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7954F8-D19F-43B6-9A5E-C5034F7E6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112" y="2491740"/>
            <a:ext cx="5116511" cy="472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3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2444147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Leadership Style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86052B-2937-4288-970C-AFDA246A1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125" y="882748"/>
            <a:ext cx="9475268" cy="5883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01004-20FC-45CB-8502-34759DAC3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51" y="-72123"/>
            <a:ext cx="3659892" cy="522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7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7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343504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Surrounding Environment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E78B5-7985-442F-B61C-BE163625D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91" y="1188720"/>
            <a:ext cx="11886560" cy="4508695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8C6E978-B190-4126-AEC8-9ABE913F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782" y="3428999"/>
            <a:ext cx="2479498" cy="19352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Structure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Organization Structure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Career Path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263ACFEC-DDC8-4BB0-833A-E631F7ABC0DA}"/>
              </a:ext>
            </a:extLst>
          </p:cNvPr>
          <p:cNvSpPr txBox="1">
            <a:spLocks/>
          </p:cNvSpPr>
          <p:nvPr/>
        </p:nvSpPr>
        <p:spPr>
          <a:xfrm>
            <a:off x="435355" y="3443067"/>
            <a:ext cx="2729874" cy="193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Culture</a:t>
            </a:r>
          </a:p>
          <a:p>
            <a:pPr lvl="1"/>
            <a:r>
              <a:rPr lang="en-US" dirty="0"/>
              <a:t>Tradition</a:t>
            </a:r>
          </a:p>
          <a:p>
            <a:pPr lvl="1"/>
            <a:r>
              <a:rPr lang="en-US" dirty="0"/>
              <a:t>Habit</a:t>
            </a:r>
          </a:p>
          <a:p>
            <a:pPr lvl="1"/>
            <a:r>
              <a:rPr lang="en-US" dirty="0"/>
              <a:t>Rules, </a:t>
            </a:r>
            <a:r>
              <a:rPr lang="en-US" dirty="0" err="1"/>
              <a:t>etc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4BCE9-C2B9-4F89-8795-B9B77BB64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37" y="2013549"/>
            <a:ext cx="707750" cy="7077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F9A822-A48E-4BF9-80F1-3D9A63C16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9008" y="1943363"/>
            <a:ext cx="821787" cy="821787"/>
          </a:xfrm>
          <a:prstGeom prst="rect">
            <a:avLst/>
          </a:prstGeom>
        </p:spPr>
      </p:pic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76E98C6D-E6CC-44A1-9F25-C5D7BCFA375F}"/>
              </a:ext>
            </a:extLst>
          </p:cNvPr>
          <p:cNvSpPr txBox="1">
            <a:spLocks/>
          </p:cNvSpPr>
          <p:nvPr/>
        </p:nvSpPr>
        <p:spPr>
          <a:xfrm>
            <a:off x="3643531" y="3386795"/>
            <a:ext cx="2344491" cy="1935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Process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Company Type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Business Type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40AD4F46-FC88-409E-8C90-67519DE1E8F2}"/>
              </a:ext>
            </a:extLst>
          </p:cNvPr>
          <p:cNvSpPr txBox="1">
            <a:spLocks/>
          </p:cNvSpPr>
          <p:nvPr/>
        </p:nvSpPr>
        <p:spPr>
          <a:xfrm>
            <a:off x="6438188" y="3513407"/>
            <a:ext cx="2344491" cy="162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(More on technology and rules)</a:t>
            </a:r>
            <a:endParaRPr lang="en-GB" sz="2200" dirty="0">
              <a:solidFill>
                <a:schemeClr val="bg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D943688E-898C-45F1-8923-0230C0ED30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0257" y="1974232"/>
            <a:ext cx="635178" cy="6351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A3118C8-142D-4456-A2E9-EE072EFA8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8792" y="1969986"/>
            <a:ext cx="737535" cy="7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5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3061367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The Cycle Framework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2632D-67AD-468A-AFA5-06A4EC2C6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3123"/>
            <a:ext cx="12191999" cy="61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51D3EF0-6099-486F-B3E4-7A0FE6360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17" y="450242"/>
            <a:ext cx="6241269" cy="6250225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6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5255927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Self destructive habit of a good company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42592-DFFF-4959-B124-773F3AF32920}"/>
              </a:ext>
            </a:extLst>
          </p:cNvPr>
          <p:cNvSpPr/>
          <p:nvPr/>
        </p:nvSpPr>
        <p:spPr>
          <a:xfrm>
            <a:off x="8749081" y="632613"/>
            <a:ext cx="1608952" cy="436246"/>
          </a:xfrm>
          <a:prstGeom prst="rect">
            <a:avLst/>
          </a:prstGeom>
          <a:solidFill>
            <a:srgbClr val="0F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Menyangkal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F00D9A-5622-45EB-BD1D-DD402FA1A2FD}"/>
              </a:ext>
            </a:extLst>
          </p:cNvPr>
          <p:cNvCxnSpPr>
            <a:cxnSpLocks/>
          </p:cNvCxnSpPr>
          <p:nvPr/>
        </p:nvCxnSpPr>
        <p:spPr>
          <a:xfrm>
            <a:off x="6570073" y="829725"/>
            <a:ext cx="2192256" cy="1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FBE59-F8CA-4E20-AB45-CBC9C15B8295}"/>
              </a:ext>
            </a:extLst>
          </p:cNvPr>
          <p:cNvSpPr/>
          <p:nvPr/>
        </p:nvSpPr>
        <p:spPr>
          <a:xfrm>
            <a:off x="9619714" y="2216674"/>
            <a:ext cx="2375555" cy="436246"/>
          </a:xfrm>
          <a:prstGeom prst="rect">
            <a:avLst/>
          </a:prstGeom>
          <a:solidFill>
            <a:srgbClr val="0F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Hanya</a:t>
            </a:r>
            <a:r>
              <a:rPr lang="en-US" b="1" dirty="0">
                <a:solidFill>
                  <a:schemeClr val="bg1"/>
                </a:solidFill>
              </a:rPr>
              <a:t> Kita yang </a:t>
            </a:r>
            <a:r>
              <a:rPr lang="en-US" b="1" dirty="0" err="1">
                <a:solidFill>
                  <a:schemeClr val="bg1"/>
                </a:solidFill>
              </a:rPr>
              <a:t>bisa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E116B1-8294-425F-807C-B19070B9116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821096" y="2434797"/>
            <a:ext cx="1798618" cy="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31D9B46-7BB6-48B7-AB3A-C664638297A1}"/>
              </a:ext>
            </a:extLst>
          </p:cNvPr>
          <p:cNvSpPr/>
          <p:nvPr/>
        </p:nvSpPr>
        <p:spPr>
          <a:xfrm>
            <a:off x="9607966" y="3728673"/>
            <a:ext cx="1590866" cy="436246"/>
          </a:xfrm>
          <a:prstGeom prst="rect">
            <a:avLst/>
          </a:prstGeom>
          <a:solidFill>
            <a:srgbClr val="0F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Merasa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Puas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EBD84D-623D-430C-A698-9203206F80A6}"/>
              </a:ext>
            </a:extLst>
          </p:cNvPr>
          <p:cNvCxnSpPr>
            <a:cxnSpLocks/>
          </p:cNvCxnSpPr>
          <p:nvPr/>
        </p:nvCxnSpPr>
        <p:spPr>
          <a:xfrm flipV="1">
            <a:off x="7860105" y="3946798"/>
            <a:ext cx="17596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81842BB-61D6-4DC5-97A9-38A4B2B20427}"/>
              </a:ext>
            </a:extLst>
          </p:cNvPr>
          <p:cNvSpPr/>
          <p:nvPr/>
        </p:nvSpPr>
        <p:spPr>
          <a:xfrm>
            <a:off x="8664282" y="5882109"/>
            <a:ext cx="1992001" cy="547812"/>
          </a:xfrm>
          <a:prstGeom prst="rect">
            <a:avLst/>
          </a:prstGeom>
          <a:solidFill>
            <a:srgbClr val="0F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Ketergantungan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217F-638B-4EB5-8355-EBD65D111678}"/>
              </a:ext>
            </a:extLst>
          </p:cNvPr>
          <p:cNvCxnSpPr>
            <a:cxnSpLocks/>
          </p:cNvCxnSpPr>
          <p:nvPr/>
        </p:nvCxnSpPr>
        <p:spPr>
          <a:xfrm flipV="1">
            <a:off x="6479236" y="6150775"/>
            <a:ext cx="2135839" cy="4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615659-EDD8-4F4E-9DAA-3869A3EFF536}"/>
              </a:ext>
            </a:extLst>
          </p:cNvPr>
          <p:cNvSpPr/>
          <p:nvPr/>
        </p:nvSpPr>
        <p:spPr>
          <a:xfrm>
            <a:off x="808892" y="5136142"/>
            <a:ext cx="1956245" cy="574755"/>
          </a:xfrm>
          <a:prstGeom prst="rect">
            <a:avLst/>
          </a:prstGeom>
          <a:solidFill>
            <a:srgbClr val="0F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Berpikiran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Sempit</a:t>
            </a:r>
            <a:r>
              <a:rPr lang="en-GB" b="1" dirty="0">
                <a:solidFill>
                  <a:schemeClr val="bg1"/>
                </a:solidFill>
              </a:rPr>
              <a:t> / </a:t>
            </a:r>
            <a:r>
              <a:rPr lang="en-GB" b="1" dirty="0" err="1">
                <a:solidFill>
                  <a:schemeClr val="bg1"/>
                </a:solidFill>
              </a:rPr>
              <a:t>pendek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51146A-7E39-4844-B25C-38CF26009D8F}"/>
              </a:ext>
            </a:extLst>
          </p:cNvPr>
          <p:cNvCxnSpPr>
            <a:cxnSpLocks/>
          </p:cNvCxnSpPr>
          <p:nvPr/>
        </p:nvCxnSpPr>
        <p:spPr>
          <a:xfrm flipH="1">
            <a:off x="3091582" y="5290113"/>
            <a:ext cx="290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3CCCE-E1F3-4624-A7DA-E7692C68D41E}"/>
              </a:ext>
            </a:extLst>
          </p:cNvPr>
          <p:cNvSpPr/>
          <p:nvPr/>
        </p:nvSpPr>
        <p:spPr>
          <a:xfrm>
            <a:off x="640214" y="3684326"/>
            <a:ext cx="1992001" cy="574755"/>
          </a:xfrm>
          <a:prstGeom prst="rect">
            <a:avLst/>
          </a:prstGeom>
          <a:solidFill>
            <a:srgbClr val="0F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Berpikiran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Sempit</a:t>
            </a:r>
            <a:r>
              <a:rPr lang="en-GB" b="1" dirty="0">
                <a:solidFill>
                  <a:schemeClr val="bg1"/>
                </a:solidFill>
              </a:rPr>
              <a:t> / </a:t>
            </a:r>
            <a:r>
              <a:rPr lang="en-GB" b="1" dirty="0" err="1">
                <a:solidFill>
                  <a:schemeClr val="bg1"/>
                </a:solidFill>
              </a:rPr>
              <a:t>pendek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C3E978-8458-4E1B-A4F6-82A7E454637F}"/>
              </a:ext>
            </a:extLst>
          </p:cNvPr>
          <p:cNvCxnSpPr>
            <a:cxnSpLocks/>
          </p:cNvCxnSpPr>
          <p:nvPr/>
        </p:nvCxnSpPr>
        <p:spPr>
          <a:xfrm flipH="1">
            <a:off x="3259721" y="908804"/>
            <a:ext cx="2337258" cy="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4DF26-BD99-41AC-B79B-DD53A96C5B62}"/>
              </a:ext>
            </a:extLst>
          </p:cNvPr>
          <p:cNvCxnSpPr>
            <a:cxnSpLocks/>
          </p:cNvCxnSpPr>
          <p:nvPr/>
        </p:nvCxnSpPr>
        <p:spPr>
          <a:xfrm flipH="1">
            <a:off x="2649415" y="3884233"/>
            <a:ext cx="1993242" cy="5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3A578-908B-48BA-AD6D-2188C29DB2D6}"/>
              </a:ext>
            </a:extLst>
          </p:cNvPr>
          <p:cNvSpPr/>
          <p:nvPr/>
        </p:nvSpPr>
        <p:spPr>
          <a:xfrm>
            <a:off x="1279743" y="653425"/>
            <a:ext cx="1957391" cy="574755"/>
          </a:xfrm>
          <a:prstGeom prst="rect">
            <a:avLst/>
          </a:prstGeom>
          <a:solidFill>
            <a:srgbClr val="0F4D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bg1"/>
                </a:solidFill>
              </a:rPr>
              <a:t>Obsesi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Kapasitas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7EABBE-8177-47DA-AEBF-71F87D2F9359}"/>
              </a:ext>
            </a:extLst>
          </p:cNvPr>
          <p:cNvSpPr/>
          <p:nvPr/>
        </p:nvSpPr>
        <p:spPr>
          <a:xfrm>
            <a:off x="7769268" y="3901378"/>
            <a:ext cx="90837" cy="90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93371A-0852-4304-87D8-5127CBE5CC20}"/>
              </a:ext>
            </a:extLst>
          </p:cNvPr>
          <p:cNvSpPr/>
          <p:nvPr/>
        </p:nvSpPr>
        <p:spPr>
          <a:xfrm>
            <a:off x="6429756" y="6146626"/>
            <a:ext cx="90837" cy="90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0BD934-910E-46C1-BEB4-57E69087B797}"/>
              </a:ext>
            </a:extLst>
          </p:cNvPr>
          <p:cNvSpPr/>
          <p:nvPr/>
        </p:nvSpPr>
        <p:spPr>
          <a:xfrm>
            <a:off x="5930541" y="5251644"/>
            <a:ext cx="90837" cy="90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0AC98EA-A969-4491-8356-0986E2D509DF}"/>
              </a:ext>
            </a:extLst>
          </p:cNvPr>
          <p:cNvSpPr/>
          <p:nvPr/>
        </p:nvSpPr>
        <p:spPr>
          <a:xfrm>
            <a:off x="4642657" y="3839833"/>
            <a:ext cx="90837" cy="90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A3121BD-CB0F-4F9D-BA90-3B691680BDA9}"/>
              </a:ext>
            </a:extLst>
          </p:cNvPr>
          <p:cNvSpPr/>
          <p:nvPr/>
        </p:nvSpPr>
        <p:spPr>
          <a:xfrm>
            <a:off x="5562045" y="863385"/>
            <a:ext cx="90837" cy="90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4E30F22-6BF3-4751-8C78-DD411210268E}"/>
              </a:ext>
            </a:extLst>
          </p:cNvPr>
          <p:cNvSpPr/>
          <p:nvPr/>
        </p:nvSpPr>
        <p:spPr>
          <a:xfrm>
            <a:off x="6479236" y="784307"/>
            <a:ext cx="90837" cy="90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61943F-B045-4927-8DEC-CD8A27C84A14}"/>
              </a:ext>
            </a:extLst>
          </p:cNvPr>
          <p:cNvSpPr/>
          <p:nvPr/>
        </p:nvSpPr>
        <p:spPr>
          <a:xfrm>
            <a:off x="7746541" y="2389379"/>
            <a:ext cx="90837" cy="908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7540C26-38C3-452C-81FE-6E2F05416B9E}"/>
              </a:ext>
            </a:extLst>
          </p:cNvPr>
          <p:cNvSpPr txBox="1">
            <a:spLocks/>
          </p:cNvSpPr>
          <p:nvPr/>
        </p:nvSpPr>
        <p:spPr>
          <a:xfrm>
            <a:off x="6386607" y="820166"/>
            <a:ext cx="199200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DENIAL</a:t>
            </a:r>
          </a:p>
          <a:p>
            <a:r>
              <a:rPr lang="en-US" sz="1400" dirty="0">
                <a:solidFill>
                  <a:schemeClr val="bg1"/>
                </a:solidFill>
              </a:rPr>
              <a:t>(Cocoon of Myth, Ritual </a:t>
            </a:r>
          </a:p>
          <a:p>
            <a:r>
              <a:rPr lang="en-US" sz="1400" dirty="0">
                <a:solidFill>
                  <a:schemeClr val="bg1"/>
                </a:solidFill>
              </a:rPr>
              <a:t>and Orthodoxy)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500DB1E-285A-4CA7-966E-BE7C9CD2BC09}"/>
              </a:ext>
            </a:extLst>
          </p:cNvPr>
          <p:cNvSpPr txBox="1">
            <a:spLocks/>
          </p:cNvSpPr>
          <p:nvPr/>
        </p:nvSpPr>
        <p:spPr>
          <a:xfrm>
            <a:off x="7553159" y="2322237"/>
            <a:ext cx="199200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ARROGANCE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(Pride Before the Fall)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DF8DC58B-29F5-4DC9-872B-27DFC3DA7285}"/>
              </a:ext>
            </a:extLst>
          </p:cNvPr>
          <p:cNvSpPr txBox="1">
            <a:spLocks/>
          </p:cNvSpPr>
          <p:nvPr/>
        </p:nvSpPr>
        <p:spPr>
          <a:xfrm>
            <a:off x="7627714" y="3920322"/>
            <a:ext cx="199200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COMPLACENCY</a:t>
            </a:r>
          </a:p>
          <a:p>
            <a:r>
              <a:rPr lang="en-US" sz="1400" dirty="0">
                <a:solidFill>
                  <a:schemeClr val="bg1"/>
                </a:solidFill>
              </a:rPr>
              <a:t>(Success Breeds </a:t>
            </a:r>
          </a:p>
          <a:p>
            <a:r>
              <a:rPr lang="en-US" sz="1400" dirty="0">
                <a:solidFill>
                  <a:schemeClr val="bg1"/>
                </a:solidFill>
              </a:rPr>
              <a:t>Failure)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B73EE6C-C7DE-485F-8D80-66244BC3E299}"/>
              </a:ext>
            </a:extLst>
          </p:cNvPr>
          <p:cNvSpPr txBox="1">
            <a:spLocks/>
          </p:cNvSpPr>
          <p:nvPr/>
        </p:nvSpPr>
        <p:spPr>
          <a:xfrm>
            <a:off x="6345837" y="5209972"/>
            <a:ext cx="199200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COMPETENCY DEPENDENCE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(Curse of Incumbency)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AA890CD8-28B8-4880-BB83-579B7D4E850D}"/>
              </a:ext>
            </a:extLst>
          </p:cNvPr>
          <p:cNvSpPr txBox="1">
            <a:spLocks/>
          </p:cNvSpPr>
          <p:nvPr/>
        </p:nvSpPr>
        <p:spPr>
          <a:xfrm>
            <a:off x="4618487" y="914001"/>
            <a:ext cx="199200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VOLUME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OBSESSION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(Rising Costs </a:t>
            </a:r>
          </a:p>
          <a:p>
            <a:r>
              <a:rPr lang="en-US" sz="1400" dirty="0">
                <a:solidFill>
                  <a:schemeClr val="bg1"/>
                </a:solidFill>
              </a:rPr>
              <a:t>and Falling Margins)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97452F02-D33E-4539-9213-C7F27200E5A8}"/>
              </a:ext>
            </a:extLst>
          </p:cNvPr>
          <p:cNvSpPr txBox="1">
            <a:spLocks/>
          </p:cNvSpPr>
          <p:nvPr/>
        </p:nvSpPr>
        <p:spPr>
          <a:xfrm>
            <a:off x="4578073" y="5332607"/>
            <a:ext cx="199200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/>
                </a:solidFill>
              </a:rPr>
              <a:t>COMPETITIVE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MYOPIA</a:t>
            </a:r>
          </a:p>
          <a:p>
            <a:r>
              <a:rPr lang="en-US" sz="1400" dirty="0">
                <a:solidFill>
                  <a:schemeClr val="bg1"/>
                </a:solidFill>
              </a:rPr>
              <a:t>(Nearsighted View</a:t>
            </a:r>
          </a:p>
          <a:p>
            <a:r>
              <a:rPr lang="en-US" sz="1400" dirty="0">
                <a:solidFill>
                  <a:schemeClr val="bg1"/>
                </a:solidFill>
              </a:rPr>
              <a:t>Of Competition)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D6B8F3EB-DBD8-4724-AA3A-D81604C692A1}"/>
              </a:ext>
            </a:extLst>
          </p:cNvPr>
          <p:cNvSpPr txBox="1">
            <a:spLocks/>
          </p:cNvSpPr>
          <p:nvPr/>
        </p:nvSpPr>
        <p:spPr>
          <a:xfrm>
            <a:off x="3363335" y="3956786"/>
            <a:ext cx="199200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TERRITORIAL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IMPULSE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(Culture Conflicts </a:t>
            </a:r>
          </a:p>
          <a:p>
            <a:r>
              <a:rPr lang="en-US" sz="1400" dirty="0">
                <a:solidFill>
                  <a:schemeClr val="bg1"/>
                </a:solidFill>
              </a:rPr>
              <a:t>and Turf Wars)</a:t>
            </a:r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8E5618EC-09AA-4240-9A0A-7DBE19F9B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961" y="3020650"/>
            <a:ext cx="945504" cy="9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2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8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343504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Flashback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F21AA-EB44-4825-BD88-0D51502C1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6" y="1152903"/>
            <a:ext cx="9616433" cy="492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0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092CB5-6E5D-4DF6-8ADF-DBA27AAC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16D3AA6-2DAE-43D1-AF8C-8B783D963571}"/>
              </a:ext>
            </a:extLst>
          </p:cNvPr>
          <p:cNvSpPr/>
          <p:nvPr/>
        </p:nvSpPr>
        <p:spPr>
          <a:xfrm>
            <a:off x="11839552" y="6517005"/>
            <a:ext cx="281220" cy="271523"/>
          </a:xfrm>
          <a:prstGeom prst="teardrop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039FC9-7822-47DD-88D8-7C12B7AFF8A8}"/>
              </a:ext>
            </a:extLst>
          </p:cNvPr>
          <p:cNvSpPr txBox="1">
            <a:spLocks/>
          </p:cNvSpPr>
          <p:nvPr/>
        </p:nvSpPr>
        <p:spPr>
          <a:xfrm>
            <a:off x="11840361" y="6540844"/>
            <a:ext cx="280411" cy="246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/>
              <a:t>8</a:t>
            </a:r>
            <a:endParaRPr lang="en-GB" sz="11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3375A1-92CD-41BA-911E-72FEDB9C5F4A}"/>
              </a:ext>
            </a:extLst>
          </p:cNvPr>
          <p:cNvSpPr txBox="1">
            <a:spLocks/>
          </p:cNvSpPr>
          <p:nvPr/>
        </p:nvSpPr>
        <p:spPr>
          <a:xfrm>
            <a:off x="264763" y="-72123"/>
            <a:ext cx="3435040" cy="940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Flashback</a:t>
            </a:r>
            <a:endParaRPr lang="en-GB" sz="2400" b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1D02E0-1FE0-4749-9982-6236FECF93CC}"/>
              </a:ext>
            </a:extLst>
          </p:cNvPr>
          <p:cNvSpPr/>
          <p:nvPr/>
        </p:nvSpPr>
        <p:spPr>
          <a:xfrm rot="5400000">
            <a:off x="12640" y="263693"/>
            <a:ext cx="194310" cy="219590"/>
          </a:xfrm>
          <a:prstGeom prst="triangle">
            <a:avLst/>
          </a:prstGeom>
          <a:solidFill>
            <a:srgbClr val="122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D79C5-CF54-4919-A123-8427297F7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86" y="1086172"/>
            <a:ext cx="4178223" cy="5216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3DB4CE-F740-484F-A005-C559E9E8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17" y="1371382"/>
            <a:ext cx="5906324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