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2"/>
  </p:sldMasterIdLst>
  <p:notesMasterIdLst>
    <p:notesMasterId r:id="rId24"/>
  </p:notesMasterIdLst>
  <p:sldIdLst>
    <p:sldId id="256" r:id="rId3"/>
    <p:sldId id="280" r:id="rId4"/>
    <p:sldId id="257" r:id="rId5"/>
    <p:sldId id="281" r:id="rId6"/>
    <p:sldId id="282" r:id="rId7"/>
    <p:sldId id="283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78" r:id="rId17"/>
    <p:sldId id="287" r:id="rId18"/>
    <p:sldId id="286" r:id="rId19"/>
    <p:sldId id="289" r:id="rId20"/>
    <p:sldId id="288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993300"/>
    <a:srgbClr val="663300"/>
    <a:srgbClr val="99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3" autoAdjust="0"/>
    <p:restoredTop sz="94660"/>
  </p:normalViewPr>
  <p:slideViewPr>
    <p:cSldViewPr>
      <p:cViewPr varScale="1">
        <p:scale>
          <a:sx n="72" d="100"/>
          <a:sy n="72" d="100"/>
        </p:scale>
        <p:origin x="-1056" y="-84"/>
      </p:cViewPr>
      <p:guideLst>
        <p:guide orient="horz" pos="13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8FBC1F-C595-4AA2-BC6B-C34534ACA3F7}" type="datetimeFigureOut">
              <a:rPr lang="ar-SA" smtClean="0"/>
              <a:pPr/>
              <a:t>04/05/32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D5BE2F-EFAC-496D-A2F7-4B1EA3FC54B8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3C0B0-52D7-4CA8-92B8-04E9A23B0F98}" type="slidenum">
              <a:rPr lang="en-US" altLang="zh-TW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E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28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777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51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5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8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6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4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98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6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4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انقر فوق الرمز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59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انقر لتحرير أنماط النص الرئيسي</a:t>
            </a:r>
          </a:p>
          <a:p>
            <a:pPr lvl="1"/>
            <a:r>
              <a:rPr lang="en-US" smtClean="0"/>
              <a:t>المستوى الثاني</a:t>
            </a:r>
          </a:p>
          <a:p>
            <a:pPr lvl="2"/>
            <a:r>
              <a:rPr lang="en-US" smtClean="0"/>
              <a:t>المستوى الثالث</a:t>
            </a:r>
          </a:p>
          <a:p>
            <a:pPr lvl="3"/>
            <a:r>
              <a:rPr lang="en-US" smtClean="0"/>
              <a:t>المستوى الرابع</a:t>
            </a:r>
          </a:p>
          <a:p>
            <a:pPr lvl="4"/>
            <a:r>
              <a:rPr lang="en-US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0901-386A-4B23-8E3B-DC8C9E843CBB}" type="datetimeFigureOut">
              <a:rPr lang="en-US" smtClean="0"/>
              <a:pPr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EEB6-7124-42E8-B9D4-77F2856F2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2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73227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A"/>
          <p:cNvSpPr/>
          <p:nvPr/>
        </p:nvSpPr>
        <p:spPr>
          <a:xfrm>
            <a:off x="568427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B"/>
          <p:cNvSpPr/>
          <p:nvPr/>
        </p:nvSpPr>
        <p:spPr>
          <a:xfrm>
            <a:off x="568427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C"/>
          <p:cNvSpPr/>
          <p:nvPr/>
        </p:nvSpPr>
        <p:spPr>
          <a:xfrm>
            <a:off x="568427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D"/>
          <p:cNvSpPr/>
          <p:nvPr/>
        </p:nvSpPr>
        <p:spPr>
          <a:xfrm>
            <a:off x="568427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E"/>
          <p:cNvSpPr/>
          <p:nvPr/>
        </p:nvSpPr>
        <p:spPr>
          <a:xfrm>
            <a:off x="568427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1F"/>
          <p:cNvSpPr/>
          <p:nvPr/>
        </p:nvSpPr>
        <p:spPr>
          <a:xfrm>
            <a:off x="568427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1G"/>
          <p:cNvSpPr/>
          <p:nvPr/>
        </p:nvSpPr>
        <p:spPr>
          <a:xfrm>
            <a:off x="568427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6784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2A"/>
          <p:cNvSpPr/>
          <p:nvPr/>
        </p:nvSpPr>
        <p:spPr>
          <a:xfrm>
            <a:off x="1481984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2B"/>
          <p:cNvSpPr/>
          <p:nvPr/>
        </p:nvSpPr>
        <p:spPr>
          <a:xfrm>
            <a:off x="1481984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2C"/>
          <p:cNvSpPr/>
          <p:nvPr/>
        </p:nvSpPr>
        <p:spPr>
          <a:xfrm>
            <a:off x="1481984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2D"/>
          <p:cNvSpPr/>
          <p:nvPr/>
        </p:nvSpPr>
        <p:spPr>
          <a:xfrm>
            <a:off x="1481984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2E"/>
          <p:cNvSpPr/>
          <p:nvPr/>
        </p:nvSpPr>
        <p:spPr>
          <a:xfrm>
            <a:off x="1481984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2F"/>
          <p:cNvSpPr/>
          <p:nvPr/>
        </p:nvSpPr>
        <p:spPr>
          <a:xfrm>
            <a:off x="1481984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2G"/>
          <p:cNvSpPr/>
          <p:nvPr/>
        </p:nvSpPr>
        <p:spPr>
          <a:xfrm>
            <a:off x="1481984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02027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3A"/>
          <p:cNvSpPr/>
          <p:nvPr/>
        </p:nvSpPr>
        <p:spPr>
          <a:xfrm>
            <a:off x="2397227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3B"/>
          <p:cNvSpPr/>
          <p:nvPr/>
        </p:nvSpPr>
        <p:spPr>
          <a:xfrm>
            <a:off x="2397227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3C"/>
          <p:cNvSpPr/>
          <p:nvPr/>
        </p:nvSpPr>
        <p:spPr>
          <a:xfrm>
            <a:off x="2397227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3D"/>
          <p:cNvSpPr/>
          <p:nvPr/>
        </p:nvSpPr>
        <p:spPr>
          <a:xfrm>
            <a:off x="2397227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3E"/>
          <p:cNvSpPr/>
          <p:nvPr/>
        </p:nvSpPr>
        <p:spPr>
          <a:xfrm>
            <a:off x="2397227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3F"/>
          <p:cNvSpPr/>
          <p:nvPr/>
        </p:nvSpPr>
        <p:spPr>
          <a:xfrm>
            <a:off x="2397227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3G"/>
          <p:cNvSpPr/>
          <p:nvPr/>
        </p:nvSpPr>
        <p:spPr>
          <a:xfrm>
            <a:off x="2397227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15584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4A"/>
          <p:cNvSpPr/>
          <p:nvPr/>
        </p:nvSpPr>
        <p:spPr>
          <a:xfrm>
            <a:off x="3310784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4B"/>
          <p:cNvSpPr/>
          <p:nvPr/>
        </p:nvSpPr>
        <p:spPr>
          <a:xfrm>
            <a:off x="3310784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4C"/>
          <p:cNvSpPr/>
          <p:nvPr/>
        </p:nvSpPr>
        <p:spPr>
          <a:xfrm>
            <a:off x="3310784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4D"/>
          <p:cNvSpPr/>
          <p:nvPr/>
        </p:nvSpPr>
        <p:spPr>
          <a:xfrm>
            <a:off x="3310784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4E"/>
          <p:cNvSpPr/>
          <p:nvPr/>
        </p:nvSpPr>
        <p:spPr>
          <a:xfrm>
            <a:off x="3310784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4F"/>
          <p:cNvSpPr/>
          <p:nvPr/>
        </p:nvSpPr>
        <p:spPr>
          <a:xfrm>
            <a:off x="3310784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4G"/>
          <p:cNvSpPr/>
          <p:nvPr/>
        </p:nvSpPr>
        <p:spPr>
          <a:xfrm>
            <a:off x="3310784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96643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A"/>
          <p:cNvSpPr/>
          <p:nvPr/>
        </p:nvSpPr>
        <p:spPr>
          <a:xfrm>
            <a:off x="4191843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5B"/>
          <p:cNvSpPr/>
          <p:nvPr/>
        </p:nvSpPr>
        <p:spPr>
          <a:xfrm>
            <a:off x="4191843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C"/>
          <p:cNvSpPr/>
          <p:nvPr/>
        </p:nvSpPr>
        <p:spPr>
          <a:xfrm>
            <a:off x="4191843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D"/>
          <p:cNvSpPr/>
          <p:nvPr/>
        </p:nvSpPr>
        <p:spPr>
          <a:xfrm>
            <a:off x="4191843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E"/>
          <p:cNvSpPr/>
          <p:nvPr/>
        </p:nvSpPr>
        <p:spPr>
          <a:xfrm>
            <a:off x="4191843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F"/>
          <p:cNvSpPr/>
          <p:nvPr/>
        </p:nvSpPr>
        <p:spPr>
          <a:xfrm>
            <a:off x="4191843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G"/>
          <p:cNvSpPr/>
          <p:nvPr/>
        </p:nvSpPr>
        <p:spPr>
          <a:xfrm>
            <a:off x="4191843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410200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6A"/>
          <p:cNvSpPr/>
          <p:nvPr/>
        </p:nvSpPr>
        <p:spPr>
          <a:xfrm>
            <a:off x="5105400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6B"/>
          <p:cNvSpPr/>
          <p:nvPr/>
        </p:nvSpPr>
        <p:spPr>
          <a:xfrm>
            <a:off x="5105400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6C"/>
          <p:cNvSpPr/>
          <p:nvPr/>
        </p:nvSpPr>
        <p:spPr>
          <a:xfrm>
            <a:off x="5105400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6D"/>
          <p:cNvSpPr/>
          <p:nvPr/>
        </p:nvSpPr>
        <p:spPr>
          <a:xfrm>
            <a:off x="5105400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6E"/>
          <p:cNvSpPr/>
          <p:nvPr/>
        </p:nvSpPr>
        <p:spPr>
          <a:xfrm>
            <a:off x="5105400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6F"/>
          <p:cNvSpPr/>
          <p:nvPr/>
        </p:nvSpPr>
        <p:spPr>
          <a:xfrm>
            <a:off x="5105400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6G"/>
          <p:cNvSpPr/>
          <p:nvPr/>
        </p:nvSpPr>
        <p:spPr>
          <a:xfrm>
            <a:off x="5105400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325443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7A"/>
          <p:cNvSpPr/>
          <p:nvPr/>
        </p:nvSpPr>
        <p:spPr>
          <a:xfrm>
            <a:off x="6020643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7B"/>
          <p:cNvSpPr/>
          <p:nvPr/>
        </p:nvSpPr>
        <p:spPr>
          <a:xfrm>
            <a:off x="6020643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7C"/>
          <p:cNvSpPr/>
          <p:nvPr/>
        </p:nvSpPr>
        <p:spPr>
          <a:xfrm>
            <a:off x="6020643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7D"/>
          <p:cNvSpPr/>
          <p:nvPr/>
        </p:nvSpPr>
        <p:spPr>
          <a:xfrm>
            <a:off x="6020643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7E"/>
          <p:cNvSpPr/>
          <p:nvPr/>
        </p:nvSpPr>
        <p:spPr>
          <a:xfrm>
            <a:off x="6020643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7F"/>
          <p:cNvSpPr/>
          <p:nvPr/>
        </p:nvSpPr>
        <p:spPr>
          <a:xfrm>
            <a:off x="6020643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7G"/>
          <p:cNvSpPr/>
          <p:nvPr/>
        </p:nvSpPr>
        <p:spPr>
          <a:xfrm>
            <a:off x="6020643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239000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8A"/>
          <p:cNvSpPr/>
          <p:nvPr/>
        </p:nvSpPr>
        <p:spPr>
          <a:xfrm>
            <a:off x="6934200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8B"/>
          <p:cNvSpPr/>
          <p:nvPr/>
        </p:nvSpPr>
        <p:spPr>
          <a:xfrm>
            <a:off x="6934200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8C"/>
          <p:cNvSpPr/>
          <p:nvPr/>
        </p:nvSpPr>
        <p:spPr>
          <a:xfrm>
            <a:off x="6934200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8D"/>
          <p:cNvSpPr/>
          <p:nvPr/>
        </p:nvSpPr>
        <p:spPr>
          <a:xfrm>
            <a:off x="6934200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8E"/>
          <p:cNvSpPr/>
          <p:nvPr/>
        </p:nvSpPr>
        <p:spPr>
          <a:xfrm>
            <a:off x="6934200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8F"/>
          <p:cNvSpPr/>
          <p:nvPr/>
        </p:nvSpPr>
        <p:spPr>
          <a:xfrm>
            <a:off x="6934200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8G"/>
          <p:cNvSpPr/>
          <p:nvPr/>
        </p:nvSpPr>
        <p:spPr>
          <a:xfrm>
            <a:off x="6934200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187584" y="1625838"/>
            <a:ext cx="76200" cy="5105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9A"/>
          <p:cNvSpPr/>
          <p:nvPr/>
        </p:nvSpPr>
        <p:spPr>
          <a:xfrm>
            <a:off x="7882784" y="64008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9B"/>
          <p:cNvSpPr/>
          <p:nvPr/>
        </p:nvSpPr>
        <p:spPr>
          <a:xfrm>
            <a:off x="7882784" y="61465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9C"/>
          <p:cNvSpPr/>
          <p:nvPr/>
        </p:nvSpPr>
        <p:spPr>
          <a:xfrm>
            <a:off x="7882784" y="5892324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9D"/>
          <p:cNvSpPr/>
          <p:nvPr/>
        </p:nvSpPr>
        <p:spPr>
          <a:xfrm>
            <a:off x="7882784" y="5638086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9E"/>
          <p:cNvSpPr/>
          <p:nvPr/>
        </p:nvSpPr>
        <p:spPr>
          <a:xfrm>
            <a:off x="7882784" y="5383848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9F"/>
          <p:cNvSpPr/>
          <p:nvPr/>
        </p:nvSpPr>
        <p:spPr>
          <a:xfrm>
            <a:off x="7882784" y="1981200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9G"/>
          <p:cNvSpPr/>
          <p:nvPr/>
        </p:nvSpPr>
        <p:spPr>
          <a:xfrm>
            <a:off x="7882784" y="1726962"/>
            <a:ext cx="685800" cy="228600"/>
          </a:xfrm>
          <a:prstGeom prst="roundRect">
            <a:avLst>
              <a:gd name="adj" fmla="val 4134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2899304"/>
            <a:ext cx="914400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0" y="1481270"/>
            <a:ext cx="9144000" cy="5394960"/>
          </a:xfrm>
          <a:prstGeom prst="frame">
            <a:avLst>
              <a:gd name="adj1" fmla="val 3350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25" name="صورة 124" descr="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96600">
                <a:tint val="45000"/>
                <a:satMod val="400000"/>
              </a:srgbClr>
            </a:duotone>
          </a:blip>
          <a:stretch>
            <a:fillRect/>
          </a:stretch>
        </p:blipFill>
        <p:spPr bwMode="auto">
          <a:xfrm>
            <a:off x="152400" y="1524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عنوان فرعي 2"/>
          <p:cNvSpPr txBox="1">
            <a:spLocks/>
          </p:cNvSpPr>
          <p:nvPr/>
        </p:nvSpPr>
        <p:spPr>
          <a:xfrm>
            <a:off x="5257800" y="304800"/>
            <a:ext cx="3886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ar-SY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مخبر النظم الالكترونية المتقدمة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ar-SA" sz="2800" b="1" dirty="0" smtClean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الجلسة الرابعة</a:t>
            </a:r>
            <a:endParaRPr kumimoji="0" lang="ar-SY" sz="2800" b="1" i="0" u="none" strike="noStrike" kern="120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عنوان 1"/>
          <p:cNvSpPr txBox="1">
            <a:spLocks/>
          </p:cNvSpPr>
          <p:nvPr/>
        </p:nvSpPr>
        <p:spPr>
          <a:xfrm>
            <a:off x="1371600" y="3200400"/>
            <a:ext cx="5638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Y" sz="3200" b="1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Y" sz="3200" b="1" dirty="0" smtClean="0">
              <a:solidFill>
                <a:srgbClr val="9933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 </a:t>
            </a:r>
            <a:r>
              <a:rPr kumimoji="0" lang="ar-SY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التعرف على لوحة التجارب</a:t>
            </a:r>
            <a:r>
              <a:rPr kumimoji="0" lang="ar-S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الأولى</a:t>
            </a:r>
          </a:p>
          <a:p>
            <a:pPr algn="ctr"/>
            <a:r>
              <a:rPr lang="en-US" sz="3200" b="1" dirty="0" smtClean="0">
                <a:solidFill>
                  <a:srgbClr val="993300"/>
                </a:solidFill>
              </a:rPr>
              <a:t>Spartan-3AN FPGA Starter Kit </a:t>
            </a:r>
            <a:r>
              <a:rPr kumimoji="0" lang="ar-SY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ar-SY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ar-SY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95600" y="4724400"/>
            <a:ext cx="2514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ar-SA" sz="2400" b="1" dirty="0" smtClean="0"/>
              <a:t>اعداد :م . علا جزماتي</a:t>
            </a:r>
            <a:endParaRPr lang="ar-SA" sz="24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0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9" dur="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8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7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6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64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73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82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91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00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09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18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27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3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45" dur="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54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63" dur="5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72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81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190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199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08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17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26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35" dur="5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244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253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62" dur="5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71" dur="5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80" dur="5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89" dur="5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298" dur="5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07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16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25" dur="5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34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43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52" dur="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53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4" fill="hold">
                      <p:stCondLst>
                        <p:cond delay="0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61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70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379" dur="5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88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89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397" dur="5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06" dur="5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407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8" fill="hold">
                      <p:stCondLst>
                        <p:cond delay="0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15" dur="5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24" dur="5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425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6" fill="hold">
                      <p:stCondLst>
                        <p:cond delay="0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33" dur="5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42" dur="5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51" dur="5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60" dur="5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461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2" fill="hold">
                      <p:stCondLst>
                        <p:cond delay="0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69" dur="50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78" dur="5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479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0" fill="hold">
                      <p:stCondLst>
                        <p:cond delay="0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87" dur="500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9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496" dur="5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0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05" dur="500" spd="-10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14" dur="5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515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6" fill="hold">
                      <p:stCondLst>
                        <p:cond delay="0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23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32" dur="5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533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4" fill="hold">
                      <p:stCondLst>
                        <p:cond delay="0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41" dur="5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550" dur="50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551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2" fill="hold">
                      <p:stCondLst>
                        <p:cond delay="0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59" dur="50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6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49063E-6 L 0.00017 0.09438 " pathEditMode="relative" rAng="0" ptsTypes="AA">
                                      <p:cBhvr>
                                        <p:cTn id="568" dur="50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16" grpId="0" animBg="1"/>
      <p:bldP spid="16" grpId="1" animBg="1"/>
      <p:bldP spid="4" grpId="0" animBg="1"/>
      <p:bldP spid="4" grpId="1" animBg="1"/>
      <p:bldP spid="23" grpId="0" animBg="1"/>
      <p:bldP spid="23" grpId="1" animBg="1"/>
      <p:bldP spid="22" grpId="0" animBg="1"/>
      <p:bldP spid="22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2495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371600"/>
            <a:ext cx="5819775" cy="499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3429000" y="59436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8201293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63504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381000" y="39624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283119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1143000" y="41910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695" y="1733550"/>
            <a:ext cx="6582043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2133600" y="57912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53625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371600" y="54102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" name="Picture 3" descr="C:\Users\Aula Jazmati\Desktop\صورة0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505200"/>
            <a:ext cx="2514600" cy="24168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53625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371600" y="54102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6" name="Picture 2" descr="C:\Users\Aula Jazmati\Desktop\صورة0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502374" y="2844773"/>
            <a:ext cx="2057400" cy="3225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685800"/>
            <a:ext cx="4114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V14    V15    W16   V16</a:t>
            </a:r>
            <a:endParaRPr lang="ar-SA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098834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48200" y="5867400"/>
            <a:ext cx="4495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aa21    ab21    aa19   ab19</a:t>
            </a:r>
            <a:endParaRPr lang="ar-SA" sz="3200" b="1" dirty="0">
              <a:solidFill>
                <a:srgbClr val="00B0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00" y="2133600"/>
            <a:ext cx="1676400" cy="533400"/>
          </a:xfrm>
          <a:prstGeom prst="roundRect">
            <a:avLst>
              <a:gd name="adj" fmla="val 29089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Cloud Callout 7"/>
          <p:cNvSpPr/>
          <p:nvPr/>
        </p:nvSpPr>
        <p:spPr>
          <a:xfrm>
            <a:off x="457200" y="3429000"/>
            <a:ext cx="3962400" cy="2514600"/>
          </a:xfrm>
          <a:prstGeom prst="cloudCallout">
            <a:avLst>
              <a:gd name="adj1" fmla="val 64451"/>
              <a:gd name="adj2" fmla="val -423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b="1" dirty="0" smtClean="0">
                <a:solidFill>
                  <a:schemeClr val="tx1"/>
                </a:solidFill>
              </a:rPr>
              <a:t>أول لوحة توسعة ل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Spartan-3AN FPGA Starter Kit </a:t>
            </a:r>
            <a:r>
              <a:rPr lang="ar-SY" b="1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ar-SY" b="1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ar-SA" b="1" dirty="0" smtClean="0">
                <a:solidFill>
                  <a:schemeClr val="tx1"/>
                </a:solidFill>
                <a:latin typeface="Arial" pitchFamily="34" charset="0"/>
              </a:rPr>
              <a:t>تم تنفيذها في المخبر </a:t>
            </a:r>
          </a:p>
          <a:p>
            <a:pPr algn="ctr"/>
            <a:r>
              <a:rPr lang="ar-SA" b="1" dirty="0" smtClean="0">
                <a:solidFill>
                  <a:schemeClr val="tx1"/>
                </a:solidFill>
              </a:rPr>
              <a:t> </a:t>
            </a:r>
            <a:endParaRPr lang="ar-SA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Aula Jazmati\Desktop\صورة00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9892" y="1752600"/>
            <a:ext cx="3964108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54102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6" name="Picture 2" descr="C:\Users\Aula Jazmati\Desktop\صورة0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483631" y="3212569"/>
            <a:ext cx="2640590" cy="4140252"/>
          </a:xfrm>
          <a:prstGeom prst="rect">
            <a:avLst/>
          </a:prstGeom>
          <a:noFill/>
        </p:spPr>
      </p:pic>
      <p:sp>
        <p:nvSpPr>
          <p:cNvPr id="6" name="Cloud Callout 5"/>
          <p:cNvSpPr/>
          <p:nvPr/>
        </p:nvSpPr>
        <p:spPr>
          <a:xfrm>
            <a:off x="152400" y="4343400"/>
            <a:ext cx="2667000" cy="2286000"/>
          </a:xfrm>
          <a:prstGeom prst="cloudCallout">
            <a:avLst>
              <a:gd name="adj1" fmla="val 80745"/>
              <a:gd name="adj2" fmla="val -305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ar-SA" b="1" dirty="0" smtClean="0">
                <a:solidFill>
                  <a:schemeClr val="tx1"/>
                </a:solidFill>
              </a:rPr>
              <a:t>لوحة التوسعة الثانية</a:t>
            </a:r>
            <a:endParaRPr lang="ar-SA" b="1" dirty="0" smtClean="0">
              <a:solidFill>
                <a:schemeClr val="tx1"/>
              </a:solidFill>
            </a:endParaRPr>
          </a:p>
          <a:p>
            <a:pPr algn="ctr"/>
            <a:r>
              <a:rPr lang="ar-SA" b="1" dirty="0" smtClean="0">
                <a:solidFill>
                  <a:schemeClr val="tx1"/>
                </a:solidFill>
                <a:latin typeface="Arial" pitchFamily="34" charset="0"/>
              </a:rPr>
              <a:t>التي</a:t>
            </a:r>
            <a:r>
              <a:rPr lang="ar-SY" b="1" dirty="0" smtClean="0">
                <a:solidFill>
                  <a:schemeClr val="tx1"/>
                </a:solidFill>
                <a:latin typeface="Arial" pitchFamily="34" charset="0"/>
              </a:rPr>
              <a:t/>
            </a:r>
            <a:br>
              <a:rPr lang="ar-SY" b="1" dirty="0" smtClean="0">
                <a:solidFill>
                  <a:schemeClr val="tx1"/>
                </a:solidFill>
                <a:latin typeface="Arial" pitchFamily="34" charset="0"/>
              </a:rPr>
            </a:br>
            <a:r>
              <a:rPr lang="ar-SA" b="1" dirty="0" smtClean="0">
                <a:solidFill>
                  <a:schemeClr val="tx1"/>
                </a:solidFill>
                <a:latin typeface="Arial" pitchFamily="34" charset="0"/>
              </a:rPr>
              <a:t>تم تنفيذها في المخبر </a:t>
            </a:r>
          </a:p>
          <a:p>
            <a:pPr algn="ctr"/>
            <a:r>
              <a:rPr lang="ar-SA" b="1" dirty="0" smtClean="0">
                <a:solidFill>
                  <a:schemeClr val="tx1"/>
                </a:solidFill>
              </a:rPr>
              <a:t> </a:t>
            </a:r>
            <a:endParaRPr lang="ar-SA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Aula Jazmati\Desktop\ola jazmati\pic6_638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96231" cy="3886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95600" y="228600"/>
            <a:ext cx="57912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a:</a:t>
            </a:r>
            <a:r>
              <a:rPr lang="en-US" sz="3200" b="1" dirty="0" smtClean="0"/>
              <a:t>V15  - </a:t>
            </a:r>
            <a:r>
              <a:rPr lang="en-US" sz="3200" b="1" dirty="0" smtClean="0">
                <a:solidFill>
                  <a:srgbClr val="FF0000"/>
                </a:solidFill>
              </a:rPr>
              <a:t>b:</a:t>
            </a:r>
            <a:r>
              <a:rPr lang="en-US" sz="3200" b="1" dirty="0" smtClean="0"/>
              <a:t>V16 -  </a:t>
            </a:r>
            <a:r>
              <a:rPr lang="en-US" sz="3200" b="1" dirty="0" smtClean="0">
                <a:solidFill>
                  <a:srgbClr val="FF0000"/>
                </a:solidFill>
              </a:rPr>
              <a:t>c: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aa19 </a:t>
            </a:r>
            <a:r>
              <a:rPr lang="en-US" sz="3200" b="1" dirty="0" smtClean="0"/>
              <a:t>- </a:t>
            </a:r>
            <a:r>
              <a:rPr lang="en-US" sz="3200" b="1" dirty="0" smtClean="0">
                <a:solidFill>
                  <a:srgbClr val="FF0000"/>
                </a:solidFill>
              </a:rPr>
              <a:t>d: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aa21 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e: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ab21 - </a:t>
            </a:r>
            <a:r>
              <a:rPr lang="en-US" sz="3200" b="1" dirty="0" smtClean="0">
                <a:solidFill>
                  <a:srgbClr val="FF0000"/>
                </a:solidFill>
              </a:rPr>
              <a:t>f: </a:t>
            </a:r>
            <a:r>
              <a:rPr lang="en-US" sz="3200" b="1" dirty="0" smtClean="0"/>
              <a:t>W16 - </a:t>
            </a:r>
            <a:r>
              <a:rPr lang="en-US" sz="3200" b="1" dirty="0" smtClean="0">
                <a:solidFill>
                  <a:srgbClr val="FF0000"/>
                </a:solidFill>
              </a:rPr>
              <a:t>g:</a:t>
            </a:r>
            <a:r>
              <a:rPr lang="en-US" sz="3200" b="1" dirty="0" smtClean="0"/>
              <a:t>V14</a:t>
            </a:r>
            <a:endParaRPr lang="ar-SA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1371600"/>
            <a:ext cx="32766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3200" b="1" dirty="0" smtClean="0"/>
              <a:t>Select :ab19</a:t>
            </a:r>
            <a:endParaRPr lang="ar-SA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057400"/>
            <a:ext cx="4191000" cy="170303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b="1" dirty="0" smtClean="0"/>
              <a:t>قطب الاختيار اذا كانت قيمته صفر تظهرالقيمة على المظهرة ذات السبع قطع الأولى و اذا كانت واحد تظهر على الثانية </a:t>
            </a:r>
          </a:p>
          <a:p>
            <a:pPr algn="ctr" rtl="1">
              <a:lnSpc>
                <a:spcPct val="150000"/>
              </a:lnSpc>
            </a:pPr>
            <a:r>
              <a:rPr lang="ar-SA" b="1" dirty="0" smtClean="0"/>
              <a:t> </a:t>
            </a:r>
            <a:endParaRPr lang="ar-S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ula Jazmati\Desktop\صورة0013.jpg"/>
          <p:cNvPicPr>
            <a:picLocks noChangeAspect="1" noChangeArrowheads="1"/>
          </p:cNvPicPr>
          <p:nvPr/>
        </p:nvPicPr>
        <p:blipFill>
          <a:blip r:embed="rId2" cstate="print"/>
          <a:srcRect l="25791"/>
          <a:stretch>
            <a:fillRect/>
          </a:stretch>
        </p:blipFill>
        <p:spPr bwMode="auto">
          <a:xfrm>
            <a:off x="457200" y="2209800"/>
            <a:ext cx="241184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Aula Jazmati\Desktop\صورة0014.jpg"/>
          <p:cNvPicPr>
            <a:picLocks noChangeAspect="1" noChangeArrowheads="1"/>
          </p:cNvPicPr>
          <p:nvPr/>
        </p:nvPicPr>
        <p:blipFill>
          <a:blip r:embed="rId3" cstate="print"/>
          <a:srcRect l="26190"/>
          <a:stretch>
            <a:fillRect/>
          </a:stretch>
        </p:blipFill>
        <p:spPr bwMode="auto">
          <a:xfrm>
            <a:off x="533400" y="4724400"/>
            <a:ext cx="2362201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C:\Users\Aula Jazmati\Desktop\صورة0015.jpg"/>
          <p:cNvPicPr>
            <a:picLocks noChangeAspect="1" noChangeArrowheads="1"/>
          </p:cNvPicPr>
          <p:nvPr/>
        </p:nvPicPr>
        <p:blipFill>
          <a:blip r:embed="rId4" cstate="print"/>
          <a:srcRect l="24077"/>
          <a:stretch>
            <a:fillRect/>
          </a:stretch>
        </p:blipFill>
        <p:spPr bwMode="auto">
          <a:xfrm>
            <a:off x="3352800" y="0"/>
            <a:ext cx="2643187" cy="2246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7" name="Picture 5" descr="C:\Users\Aula Jazmati\Desktop\صورة0016.jpg"/>
          <p:cNvPicPr>
            <a:picLocks noChangeAspect="1" noChangeArrowheads="1"/>
          </p:cNvPicPr>
          <p:nvPr/>
        </p:nvPicPr>
        <p:blipFill>
          <a:blip r:embed="rId5" cstate="print"/>
          <a:srcRect l="23000"/>
          <a:stretch>
            <a:fillRect/>
          </a:stretch>
        </p:blipFill>
        <p:spPr bwMode="auto">
          <a:xfrm>
            <a:off x="3429000" y="2438400"/>
            <a:ext cx="2551112" cy="2147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8" name="Picture 6" descr="C:\Users\Aula Jazmati\Desktop\صورة0018.jpg"/>
          <p:cNvPicPr>
            <a:picLocks noChangeAspect="1" noChangeArrowheads="1"/>
          </p:cNvPicPr>
          <p:nvPr/>
        </p:nvPicPr>
        <p:blipFill>
          <a:blip r:embed="rId6" cstate="print"/>
          <a:srcRect l="27684"/>
          <a:stretch>
            <a:fillRect/>
          </a:stretch>
        </p:blipFill>
        <p:spPr bwMode="auto">
          <a:xfrm>
            <a:off x="6553200" y="0"/>
            <a:ext cx="2590800" cy="2106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9" name="Picture 7" descr="C:\Users\Aula Jazmati\Desktop\صورة0017.jpg"/>
          <p:cNvPicPr>
            <a:picLocks noChangeAspect="1" noChangeArrowheads="1"/>
          </p:cNvPicPr>
          <p:nvPr/>
        </p:nvPicPr>
        <p:blipFill>
          <a:blip r:embed="rId7"/>
          <a:srcRect l="26243"/>
          <a:stretch>
            <a:fillRect/>
          </a:stretch>
        </p:blipFill>
        <p:spPr bwMode="auto">
          <a:xfrm>
            <a:off x="3429000" y="4707713"/>
            <a:ext cx="2514600" cy="2150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C:\Users\Aula Jazmati\Desktop\صورة0021.jpg"/>
          <p:cNvPicPr>
            <a:picLocks noChangeAspect="1" noChangeArrowheads="1"/>
          </p:cNvPicPr>
          <p:nvPr/>
        </p:nvPicPr>
        <p:blipFill>
          <a:blip r:embed="rId8" cstate="print"/>
          <a:srcRect l="19792"/>
          <a:stretch>
            <a:fillRect/>
          </a:stretch>
        </p:blipFill>
        <p:spPr bwMode="auto">
          <a:xfrm>
            <a:off x="6629400" y="4648200"/>
            <a:ext cx="251460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1" name="Picture 9" descr="C:\Users\Aula Jazmati\Desktop\صورة0020.jpg"/>
          <p:cNvPicPr>
            <a:picLocks noChangeAspect="1" noChangeArrowheads="1"/>
          </p:cNvPicPr>
          <p:nvPr/>
        </p:nvPicPr>
        <p:blipFill>
          <a:blip r:embed="rId9"/>
          <a:srcRect l="27907"/>
          <a:stretch>
            <a:fillRect/>
          </a:stretch>
        </p:blipFill>
        <p:spPr bwMode="auto">
          <a:xfrm>
            <a:off x="6629400" y="2286000"/>
            <a:ext cx="2514600" cy="198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2" name="Picture 10" descr="C:\Users\Aula Jazmati\Desktop\صورة0012.jpg"/>
          <p:cNvPicPr>
            <a:picLocks noChangeAspect="1" noChangeArrowheads="1"/>
          </p:cNvPicPr>
          <p:nvPr/>
        </p:nvPicPr>
        <p:blipFill>
          <a:blip r:embed="rId10" cstate="print"/>
          <a:srcRect l="24390"/>
          <a:stretch>
            <a:fillRect/>
          </a:stretch>
        </p:blipFill>
        <p:spPr bwMode="auto">
          <a:xfrm>
            <a:off x="457200" y="0"/>
            <a:ext cx="2362200" cy="2108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AutoShape 4"/>
          <p:cNvSpPr>
            <a:spLocks noChangeArrowheads="1"/>
          </p:cNvSpPr>
          <p:nvPr/>
        </p:nvSpPr>
        <p:spPr bwMode="auto">
          <a:xfrm>
            <a:off x="2590800" y="2057400"/>
            <a:ext cx="4032250" cy="3565525"/>
          </a:xfrm>
          <a:prstGeom prst="roundRect">
            <a:avLst>
              <a:gd name="adj" fmla="val 5625"/>
            </a:avLst>
          </a:prstGeom>
          <a:solidFill>
            <a:srgbClr val="B88888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ja-JP" altLang="en-US" sz="2400">
              <a:ea typeface="標楷體" pitchFamily="65" charset="-120"/>
            </a:endParaRPr>
          </a:p>
          <a:p>
            <a:pPr algn="ctr">
              <a:defRPr/>
            </a:pPr>
            <a:endParaRPr lang="ja-JP" altLang="en-US" sz="2400">
              <a:ea typeface="標楷體" pitchFamily="65" charset="-120"/>
            </a:endParaRPr>
          </a:p>
        </p:txBody>
      </p:sp>
      <p:sp>
        <p:nvSpPr>
          <p:cNvPr id="154629" name="AutoShape 5"/>
          <p:cNvSpPr>
            <a:spLocks noChangeArrowheads="1"/>
          </p:cNvSpPr>
          <p:nvPr/>
        </p:nvSpPr>
        <p:spPr bwMode="auto">
          <a:xfrm>
            <a:off x="2914650" y="1536700"/>
            <a:ext cx="3421063" cy="825500"/>
          </a:xfrm>
          <a:prstGeom prst="roundRect">
            <a:avLst>
              <a:gd name="adj" fmla="val 16667"/>
            </a:avLst>
          </a:prstGeom>
          <a:solidFill>
            <a:srgbClr val="782828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200" b="1" dirty="0">
                <a:solidFill>
                  <a:schemeClr val="bg1"/>
                </a:solidFill>
                <a:ea typeface="標楷體" pitchFamily="65" charset="-120"/>
              </a:rPr>
              <a:t>Table of Contents</a:t>
            </a:r>
          </a:p>
        </p:txBody>
      </p:sp>
      <p:sp>
        <p:nvSpPr>
          <p:cNvPr id="4100" name="AutoShape 1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820988" y="2628900"/>
            <a:ext cx="3500437" cy="7143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TW" b="1" dirty="0">
              <a:ea typeface="DFKai-SB" pitchFamily="65" charset="-120"/>
            </a:endParaRPr>
          </a:p>
          <a:p>
            <a:pPr algn="ctr"/>
            <a:r>
              <a:rPr lang="en-US" altLang="zh-TW" b="1" dirty="0">
                <a:ea typeface="DFKai-SB" pitchFamily="65" charset="-120"/>
              </a:rPr>
              <a:t>Hardware </a:t>
            </a:r>
            <a:r>
              <a:rPr lang="en-US" altLang="zh-TW" b="1" dirty="0" smtClean="0">
                <a:ea typeface="DFKai-SB" pitchFamily="65" charset="-120"/>
              </a:rPr>
              <a:t>Overview</a:t>
            </a:r>
          </a:p>
          <a:p>
            <a:pPr algn="ctr"/>
            <a:r>
              <a:rPr lang="en-US" altLang="ja-JP" b="1" dirty="0" smtClean="0">
                <a:ea typeface="DFKai-SB" pitchFamily="65" charset="-120"/>
              </a:rPr>
              <a:t>1</a:t>
            </a:r>
            <a:endParaRPr lang="en-US" altLang="ja-JP" b="1" dirty="0">
              <a:ea typeface="DFKai-SB" pitchFamily="65" charset="-120"/>
            </a:endParaRPr>
          </a:p>
          <a:p>
            <a:pPr algn="ctr"/>
            <a:endParaRPr lang="en-US" altLang="ja-JP" b="1" dirty="0">
              <a:ea typeface="DFKai-SB" pitchFamily="65" charset="-120"/>
            </a:endParaRPr>
          </a:p>
        </p:txBody>
      </p:sp>
      <p:pic>
        <p:nvPicPr>
          <p:cNvPr id="4101" name="Picture 10" descr="yxqrp3vx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V="1">
            <a:off x="2698750" y="2813050"/>
            <a:ext cx="2190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8">
            <a:hlinkClick r:id="" action="ppaction://noaction"/>
            <a:hlinkHover r:id="" action="ppaction://noaction">
              <a:snd r:embed="rId5" name="start.wav"/>
            </a:hlinkHover>
          </p:cNvPr>
          <p:cNvSpPr>
            <a:spLocks noChangeArrowheads="1"/>
          </p:cNvSpPr>
          <p:nvPr/>
        </p:nvSpPr>
        <p:spPr bwMode="auto">
          <a:xfrm>
            <a:off x="2879725" y="4429125"/>
            <a:ext cx="3489325" cy="660400"/>
          </a:xfrm>
          <a:prstGeom prst="rect">
            <a:avLst/>
          </a:prstGeom>
          <a:solidFill>
            <a:srgbClr val="DFC9C9"/>
          </a:solidFill>
          <a:ln w="9525" algn="ctr">
            <a:noFill/>
            <a:miter lim="800000"/>
            <a:headEnd/>
            <a:tailEnd/>
          </a:ln>
          <a:effectLst>
            <a:prstShdw prst="shdw17" dist="17961" dir="13500000">
              <a:srgbClr val="867979"/>
            </a:prstShdw>
          </a:effectLst>
        </p:spPr>
        <p:txBody>
          <a:bodyPr anchor="ctr"/>
          <a:lstStyle/>
          <a:p>
            <a:r>
              <a:rPr lang="en-US" altLang="ja-JP" b="1" dirty="0">
                <a:ea typeface="DFKai-SB" pitchFamily="65" charset="-120"/>
              </a:rPr>
              <a:t>  </a:t>
            </a:r>
            <a:endParaRPr lang="en-US" altLang="ja-JP" b="1" dirty="0" smtClean="0">
              <a:ea typeface="DFKai-SB" pitchFamily="65" charset="-120"/>
            </a:endParaRPr>
          </a:p>
          <a:p>
            <a:pPr algn="ctr"/>
            <a:r>
              <a:rPr lang="en-US" altLang="ja-JP" b="1" dirty="0" smtClean="0">
                <a:ea typeface="DFKai-SB" pitchFamily="65" charset="-120"/>
              </a:rPr>
              <a:t>Lab  Experiment 1 </a:t>
            </a:r>
            <a:endParaRPr lang="en-US" altLang="ja-JP" b="1" dirty="0">
              <a:ea typeface="DFKai-SB" pitchFamily="65" charset="-120"/>
            </a:endParaRPr>
          </a:p>
          <a:p>
            <a:endParaRPr lang="en-US" altLang="ja-JP" b="1" dirty="0">
              <a:ea typeface="DFKai-SB" pitchFamily="65" charset="-120"/>
            </a:endParaRPr>
          </a:p>
        </p:txBody>
      </p:sp>
      <p:sp>
        <p:nvSpPr>
          <p:cNvPr id="4104" name="Rectangle 8">
            <a:hlinkClick r:id="" action="ppaction://noaction"/>
            <a:hlinkHover r:id="" action="ppaction://noaction">
              <a:snd r:embed="rId5" name="start.wav"/>
            </a:hlinkHover>
          </p:cNvPr>
          <p:cNvSpPr>
            <a:spLocks noChangeArrowheads="1"/>
          </p:cNvSpPr>
          <p:nvPr/>
        </p:nvSpPr>
        <p:spPr bwMode="auto">
          <a:xfrm>
            <a:off x="2836863" y="3567113"/>
            <a:ext cx="3489325" cy="647700"/>
          </a:xfrm>
          <a:prstGeom prst="rect">
            <a:avLst/>
          </a:prstGeom>
          <a:solidFill>
            <a:srgbClr val="DFC9C9"/>
          </a:solidFill>
          <a:ln w="9525" algn="ctr">
            <a:noFill/>
            <a:miter lim="800000"/>
            <a:headEnd/>
            <a:tailEnd/>
          </a:ln>
          <a:effectLst>
            <a:prstShdw prst="shdw17" dist="17961" dir="13500000">
              <a:srgbClr val="867979"/>
            </a:prstShdw>
          </a:effectLst>
        </p:spPr>
        <p:txBody>
          <a:bodyPr anchor="ctr"/>
          <a:lstStyle/>
          <a:p>
            <a:pPr algn="ctr"/>
            <a:r>
              <a:rPr lang="en-US" altLang="ja-JP" b="1" dirty="0">
                <a:ea typeface="DFKai-SB" pitchFamily="65" charset="-120"/>
              </a:rPr>
              <a:t>Getting Started with ISE11.1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5401"/>
            <a:ext cx="5714999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76400" y="457200"/>
            <a:ext cx="6572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1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مراحل تصميم النظم الالكترونية في </a:t>
            </a:r>
            <a:r>
              <a:rPr kumimoji="0" lang="en-US" sz="2800" b="1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Xilinx ISE 11.1</a:t>
            </a:r>
            <a:r>
              <a:rPr kumimoji="0" lang="ar-SA" sz="2800" b="1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:</a:t>
            </a:r>
            <a:endParaRPr kumimoji="0" lang="ar-SA" sz="3200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05000" y="838200"/>
            <a:ext cx="5410200" cy="5029200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66750"/>
            <a:ext cx="566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191000" y="3581400"/>
            <a:ext cx="719137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1447800" y="2133600"/>
            <a:ext cx="2447925" cy="720724"/>
          </a:xfrm>
          <a:prstGeom prst="wedgeRectCallout">
            <a:avLst>
              <a:gd name="adj1" fmla="val 67316"/>
              <a:gd name="adj2" fmla="val 154971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 smtClean="0"/>
              <a:t>Spartan-3AN </a:t>
            </a:r>
            <a:r>
              <a:rPr lang="en-GB" b="1" dirty="0"/>
              <a:t>FPGA </a:t>
            </a:r>
            <a:r>
              <a:rPr lang="en-GB" b="1" dirty="0" smtClean="0"/>
              <a:t>XC3S700</a:t>
            </a:r>
            <a:endParaRPr kumimoji="0" lang="en-US" altLang="zh-TW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8538" y="44450"/>
            <a:ext cx="663416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kumimoji="0" lang="en-US" altLang="zh-TW" sz="4000" b="1" dirty="0">
                <a:solidFill>
                  <a:schemeClr val="accent2"/>
                </a:solidFill>
              </a:rPr>
              <a:t>Hardware Overview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0" y="3200400"/>
            <a:ext cx="1800225" cy="720725"/>
          </a:xfrm>
          <a:prstGeom prst="wedgeRectCallout">
            <a:avLst>
              <a:gd name="adj1" fmla="val 27542"/>
              <a:gd name="adj2" fmla="val 11590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TW" b="1"/>
              <a:t>USB-based</a:t>
            </a:r>
          </a:p>
          <a:p>
            <a:pPr algn="ctr"/>
            <a:r>
              <a:rPr kumimoji="0" lang="en-US" altLang="zh-TW" b="1"/>
              <a:t>Download Port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295400" y="4419600"/>
            <a:ext cx="642938" cy="4286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/>
        </p:nvSpPr>
        <p:spPr bwMode="auto">
          <a:xfrm>
            <a:off x="179388" y="188913"/>
            <a:ext cx="2016125" cy="6477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/>
              <a:t>Input Unit</a:t>
            </a:r>
            <a:endParaRPr lang="et-EE" sz="2800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666750"/>
            <a:ext cx="566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334000" y="4800600"/>
            <a:ext cx="1800225" cy="431800"/>
          </a:xfrm>
          <a:prstGeom prst="wedgeRectCallout">
            <a:avLst>
              <a:gd name="adj1" fmla="val -9434"/>
              <a:gd name="adj2" fmla="val 24558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altLang="zh-TW" b="1"/>
              <a:t>Slide Switches</a:t>
            </a:r>
            <a:endParaRPr kumimoji="0" lang="en-US" altLang="zh-TW" u="sng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5638801" y="6172200"/>
            <a:ext cx="1066800" cy="5000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6477000" y="3581400"/>
            <a:ext cx="1584325" cy="647700"/>
          </a:xfrm>
          <a:prstGeom prst="wedgeRectCallout">
            <a:avLst>
              <a:gd name="adj1" fmla="val -1078"/>
              <a:gd name="adj2" fmla="val 233329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TW" b="1"/>
              <a:t>Push-Button</a:t>
            </a:r>
          </a:p>
          <a:p>
            <a:pPr algn="ctr"/>
            <a:r>
              <a:rPr kumimoji="0" lang="en-US" altLang="zh-TW" b="1"/>
              <a:t>Switches</a:t>
            </a:r>
            <a:endParaRPr kumimoji="0" lang="en-US" altLang="zh-TW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169150" y="5456237"/>
            <a:ext cx="360363" cy="2873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543800" y="5867400"/>
            <a:ext cx="358775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665913" y="5862637"/>
            <a:ext cx="358775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086600" y="6324600"/>
            <a:ext cx="360363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010400" y="5791200"/>
            <a:ext cx="515937" cy="4572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7416800" y="4572000"/>
            <a:ext cx="1727200" cy="431800"/>
          </a:xfrm>
          <a:prstGeom prst="wedgeRectCallout">
            <a:avLst>
              <a:gd name="adj1" fmla="val -51877"/>
              <a:gd name="adj2" fmla="val 231520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TW" b="1"/>
              <a:t>Rotary Switch</a:t>
            </a:r>
            <a:endParaRPr kumimoji="0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666750"/>
            <a:ext cx="566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AutoShape 43"/>
          <p:cNvSpPr>
            <a:spLocks noChangeArrowheads="1"/>
          </p:cNvSpPr>
          <p:nvPr/>
        </p:nvSpPr>
        <p:spPr bwMode="auto">
          <a:xfrm>
            <a:off x="179388" y="188913"/>
            <a:ext cx="2232025" cy="6477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b="1"/>
              <a:t>Output Unit</a:t>
            </a:r>
            <a:endParaRPr lang="et-EE" sz="2800" b="1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948488" y="4868863"/>
            <a:ext cx="1800225" cy="431800"/>
          </a:xfrm>
          <a:prstGeom prst="wedgeRectCallout">
            <a:avLst>
              <a:gd name="adj1" fmla="val -70533"/>
              <a:gd name="adj2" fmla="val 156586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TW" b="1"/>
              <a:t>Discrete LEDs</a:t>
            </a:r>
            <a:endParaRPr kumimoji="0" lang="en-US" altLang="zh-TW" u="sng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562600" y="5791200"/>
            <a:ext cx="1150937" cy="431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48000" y="5715000"/>
            <a:ext cx="2447925" cy="865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685800" y="4648200"/>
            <a:ext cx="1728788" cy="431800"/>
          </a:xfrm>
          <a:prstGeom prst="wedgeRectCallout">
            <a:avLst>
              <a:gd name="adj1" fmla="val 95402"/>
              <a:gd name="adj2" fmla="val 203898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altLang="zh-TW" b="1"/>
              <a:t>LCD Display</a:t>
            </a:r>
            <a:endParaRPr kumimoji="0"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3"/>
          <p:cNvSpPr>
            <a:spLocks noChangeArrowheads="1"/>
          </p:cNvSpPr>
          <p:nvPr/>
        </p:nvSpPr>
        <p:spPr bwMode="auto">
          <a:xfrm>
            <a:off x="179388" y="188913"/>
            <a:ext cx="2592387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800" b="1"/>
              <a:t>Interface Unit</a:t>
            </a:r>
            <a:endParaRPr lang="et-EE" sz="2800" b="1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57200"/>
            <a:ext cx="566737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715000" y="457200"/>
            <a:ext cx="2222500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038600" y="457201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001000" y="762000"/>
            <a:ext cx="457200" cy="619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276600" y="3200400"/>
            <a:ext cx="152400" cy="619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124200" y="2438400"/>
            <a:ext cx="838200" cy="619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181600" y="533400"/>
            <a:ext cx="457200" cy="619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05200" y="3200400"/>
            <a:ext cx="228600" cy="644525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0" y="3581400"/>
            <a:ext cx="279400" cy="2952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86200" y="3224210"/>
            <a:ext cx="287337" cy="287337"/>
          </a:xfrm>
          <a:prstGeom prst="rect">
            <a:avLst/>
          </a:prstGeom>
          <a:noFill/>
          <a:ln w="3810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457200" y="4724400"/>
            <a:ext cx="2447925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TW" sz="2800" b="1"/>
              <a:t>Memory Unit</a:t>
            </a:r>
            <a:endParaRPr lang="et-EE" sz="2800" b="1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0" y="3429000"/>
            <a:ext cx="431800" cy="431800"/>
          </a:xfrm>
          <a:prstGeom prst="rect">
            <a:avLst/>
          </a:prstGeom>
          <a:noFill/>
          <a:ln w="38100">
            <a:solidFill>
              <a:srgbClr val="99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0" y="4724400"/>
            <a:ext cx="431800" cy="431800"/>
          </a:xfrm>
          <a:prstGeom prst="rect">
            <a:avLst/>
          </a:prstGeom>
          <a:noFill/>
          <a:ln w="38100">
            <a:solidFill>
              <a:srgbClr val="99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4724400"/>
            <a:ext cx="762000" cy="431800"/>
          </a:xfrm>
          <a:prstGeom prst="rect">
            <a:avLst/>
          </a:prstGeom>
          <a:noFill/>
          <a:ln w="38100">
            <a:solidFill>
              <a:srgbClr val="99FF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838200"/>
            <a:ext cx="876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1447800" y="54864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323850"/>
            <a:ext cx="73533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1676400" y="59436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8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336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362200"/>
            <a:ext cx="5829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667000" y="5867400"/>
            <a:ext cx="12954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1985239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EEDEE7-386D-42CC-A494-74455DF2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TP101985239_template</Template>
  <TotalTime>311</TotalTime>
  <Words>139</Words>
  <Application>Microsoft Office PowerPoint</Application>
  <PresentationFormat>On-screen Show (4:3)</PresentationFormat>
  <Paragraphs>43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TP101985239_template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Abacus</dc:title>
  <dc:creator>Aula</dc:creator>
  <cp:lastModifiedBy>Aula Jazmati</cp:lastModifiedBy>
  <cp:revision>45</cp:revision>
  <dcterms:created xsi:type="dcterms:W3CDTF">2010-06-27T16:36:24Z</dcterms:created>
  <dcterms:modified xsi:type="dcterms:W3CDTF">2011-04-07T17:50:53Z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TC101985240</vt:lpwstr>
  </property>
</Properties>
</file>