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9" r:id="rId2"/>
    <p:sldId id="261" r:id="rId3"/>
    <p:sldId id="286" r:id="rId4"/>
    <p:sldId id="280" r:id="rId5"/>
    <p:sldId id="287" r:id="rId6"/>
    <p:sldId id="281" r:id="rId7"/>
    <p:sldId id="282" r:id="rId8"/>
    <p:sldId id="283" r:id="rId9"/>
    <p:sldId id="284" r:id="rId10"/>
    <p:sldId id="262" r:id="rId11"/>
    <p:sldId id="267" r:id="rId12"/>
    <p:sldId id="269" r:id="rId13"/>
    <p:sldId id="268" r:id="rId14"/>
    <p:sldId id="274" r:id="rId15"/>
    <p:sldId id="275" r:id="rId16"/>
    <p:sldId id="276" r:id="rId17"/>
    <p:sldId id="277" r:id="rId18"/>
    <p:sldId id="278" r:id="rId19"/>
    <p:sldId id="279" r:id="rId20"/>
    <p:sldId id="256" r:id="rId21"/>
    <p:sldId id="258" r:id="rId22"/>
    <p:sldId id="257" r:id="rId23"/>
    <p:sldId id="285" r:id="rId24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9900CC"/>
    <a:srgbClr val="006600"/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380"/>
    <p:restoredTop sz="94660"/>
  </p:normalViewPr>
  <p:slideViewPr>
    <p:cSldViewPr>
      <p:cViewPr varScale="1">
        <p:scale>
          <a:sx n="40" d="100"/>
          <a:sy n="40" d="100"/>
        </p:scale>
        <p:origin x="-11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FB57-72A1-49B5-948E-0AA8A9A1B5BA}" type="datetimeFigureOut">
              <a:rPr lang="ar-SA" smtClean="0"/>
              <a:pPr/>
              <a:t>28/05/32</a:t>
            </a:fld>
            <a:endParaRPr lang="ar-SA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792D170-24EA-4155-A233-6C07EEBB2153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FB57-72A1-49B5-948E-0AA8A9A1B5BA}" type="datetimeFigureOut">
              <a:rPr lang="ar-SA" smtClean="0"/>
              <a:pPr/>
              <a:t>28/05/32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D170-24EA-4155-A233-6C07EEBB2153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FB57-72A1-49B5-948E-0AA8A9A1B5BA}" type="datetimeFigureOut">
              <a:rPr lang="ar-SA" smtClean="0"/>
              <a:pPr/>
              <a:t>28/05/32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D170-24EA-4155-A233-6C07EEBB2153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FB57-72A1-49B5-948E-0AA8A9A1B5BA}" type="datetimeFigureOut">
              <a:rPr lang="ar-SA" smtClean="0"/>
              <a:pPr/>
              <a:t>28/05/32</a:t>
            </a:fld>
            <a:endParaRPr lang="ar-S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ar-SA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3792D170-24EA-4155-A233-6C07EEBB2153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FB57-72A1-49B5-948E-0AA8A9A1B5BA}" type="datetimeFigureOut">
              <a:rPr lang="ar-SA" smtClean="0"/>
              <a:pPr/>
              <a:t>28/05/32</a:t>
            </a:fld>
            <a:endParaRPr lang="ar-SA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D170-24EA-4155-A233-6C07EEBB2153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FB57-72A1-49B5-948E-0AA8A9A1B5BA}" type="datetimeFigureOut">
              <a:rPr lang="ar-SA" smtClean="0"/>
              <a:pPr/>
              <a:t>28/05/32</a:t>
            </a:fld>
            <a:endParaRPr lang="ar-S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D170-24EA-4155-A233-6C07EEBB2153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FB57-72A1-49B5-948E-0AA8A9A1B5BA}" type="datetimeFigureOut">
              <a:rPr lang="ar-SA" smtClean="0"/>
              <a:pPr/>
              <a:t>28/05/32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3792D170-24EA-4155-A233-6C07EEBB2153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FB57-72A1-49B5-948E-0AA8A9A1B5BA}" type="datetimeFigureOut">
              <a:rPr lang="ar-SA" smtClean="0"/>
              <a:pPr/>
              <a:t>28/05/32</a:t>
            </a:fld>
            <a:endParaRPr lang="ar-S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D170-24EA-4155-A233-6C07EEBB2153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FB57-72A1-49B5-948E-0AA8A9A1B5BA}" type="datetimeFigureOut">
              <a:rPr lang="ar-SA" smtClean="0"/>
              <a:pPr/>
              <a:t>28/05/32</a:t>
            </a:fld>
            <a:endParaRPr lang="ar-SA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D170-24EA-4155-A233-6C07EEBB2153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FB57-72A1-49B5-948E-0AA8A9A1B5BA}" type="datetimeFigureOut">
              <a:rPr lang="ar-SA" smtClean="0"/>
              <a:pPr/>
              <a:t>28/05/32</a:t>
            </a:fld>
            <a:endParaRPr lang="ar-SA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D170-24EA-4155-A233-6C07EEBB2153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FB57-72A1-49B5-948E-0AA8A9A1B5BA}" type="datetimeFigureOut">
              <a:rPr lang="ar-SA" smtClean="0"/>
              <a:pPr/>
              <a:t>28/05/32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D170-24EA-4155-A233-6C07EEBB2153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624FB57-72A1-49B5-948E-0AA8A9A1B5BA}" type="datetimeFigureOut">
              <a:rPr lang="ar-SA" smtClean="0"/>
              <a:pPr/>
              <a:t>28/05/32</a:t>
            </a:fld>
            <a:endParaRPr lang="ar-SA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792D170-24EA-4155-A233-6C07EEBB2153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r" rtl="1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r" rtl="1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857356" y="3000372"/>
            <a:ext cx="6477000" cy="1285884"/>
          </a:xfrm>
        </p:spPr>
        <p:txBody>
          <a:bodyPr>
            <a:normAutofit/>
          </a:bodyPr>
          <a:lstStyle/>
          <a:p>
            <a:pPr algn="ctr"/>
            <a:r>
              <a:rPr lang="ar-SA" b="1" u="sng" dirty="0" smtClean="0">
                <a:solidFill>
                  <a:schemeClr val="tx1"/>
                </a:solidFill>
              </a:rPr>
              <a:t>تصميم الدارات الالكترونية بلغة </a:t>
            </a:r>
            <a:r>
              <a:rPr lang="en-US" b="1" u="sng" dirty="0" smtClean="0">
                <a:solidFill>
                  <a:schemeClr val="tx1"/>
                </a:solidFill>
              </a:rPr>
              <a:t>VHDL</a:t>
            </a:r>
            <a:r>
              <a:rPr lang="ar-SA" b="1" u="sng" dirty="0" smtClean="0">
                <a:solidFill>
                  <a:schemeClr val="tx1"/>
                </a:solidFill>
              </a:rPr>
              <a:t> / 5/</a:t>
            </a:r>
            <a:endParaRPr lang="en-US" u="sng" dirty="0" smtClean="0">
              <a:solidFill>
                <a:schemeClr val="tx1"/>
              </a:solidFill>
            </a:endParaRPr>
          </a:p>
          <a:p>
            <a:pPr algn="ctr"/>
            <a:endParaRPr lang="ar-SA" u="sng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صورة 8" descr="aleppo-univ-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43074" cy="150017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مربع نص 4"/>
          <p:cNvSpPr txBox="1">
            <a:spLocks noGrp="1"/>
          </p:cNvSpPr>
          <p:nvPr>
            <p:ph type="ctrTitle" sz="quarter"/>
          </p:nvPr>
        </p:nvSpPr>
        <p:spPr>
          <a:xfrm>
            <a:off x="1785918" y="4214818"/>
            <a:ext cx="64770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3600" cap="none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البنية التسلسلية في لغة </a:t>
            </a:r>
            <a:r>
              <a:rPr lang="en-US" sz="3600" cap="none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VHDL</a:t>
            </a:r>
            <a:br>
              <a:rPr lang="en-US" sz="3600" cap="none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ar-SA" cap="none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/تطبيقات</a:t>
            </a:r>
            <a:r>
              <a:rPr lang="en-US" cap="none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/</a:t>
            </a:r>
            <a:endParaRPr lang="ar-SA" sz="3600" cap="none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عنوان 1"/>
          <p:cNvSpPr txBox="1">
            <a:spLocks/>
          </p:cNvSpPr>
          <p:nvPr/>
        </p:nvSpPr>
        <p:spPr bwMode="auto">
          <a:xfrm>
            <a:off x="1571572" y="0"/>
            <a:ext cx="7572428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Y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جامعة حلب</a:t>
            </a:r>
            <a:br>
              <a:rPr kumimoji="0" lang="ar-SY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ar-SY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كلية الهندسة الكهربائية و الإلكترونية</a:t>
            </a:r>
            <a:br>
              <a:rPr kumimoji="0" lang="ar-SY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ar-SY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مخبر </a:t>
            </a:r>
            <a:r>
              <a:rPr lang="ar-SA" sz="2400" b="1" kern="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النظم </a:t>
            </a:r>
            <a:r>
              <a:rPr kumimoji="0" lang="ar-SY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الإلكترونية</a:t>
            </a:r>
            <a:r>
              <a:rPr kumimoji="0" lang="ar-SA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المتقدمة</a:t>
            </a:r>
            <a:endParaRPr kumimoji="0" lang="ar-SA" sz="2400" b="1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9" name="Picture 38" descr="عرض التفاصيل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2357430"/>
            <a:ext cx="914400" cy="914401"/>
          </a:xfrm>
          <a:prstGeom prst="rect">
            <a:avLst/>
          </a:prstGeom>
          <a:noFill/>
        </p:spPr>
      </p:pic>
      <p:pic>
        <p:nvPicPr>
          <p:cNvPr id="11" name="Picture 5" descr="عرض التفاصيل"/>
          <p:cNvPicPr>
            <a:picLocks noChangeAspect="1" noChangeArrowheads="1" noCrop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3438" y="5357826"/>
            <a:ext cx="785817" cy="78581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ar-SY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ما هو المحرك</a:t>
            </a:r>
            <a:r>
              <a:rPr lang="ar-SA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الخطوي ؟</a:t>
            </a:r>
          </a:p>
        </p:txBody>
      </p:sp>
      <p:sp>
        <p:nvSpPr>
          <p:cNvPr id="10243" name="مستطيل 4"/>
          <p:cNvSpPr>
            <a:spLocks noChangeArrowheads="1"/>
          </p:cNvSpPr>
          <p:nvPr/>
        </p:nvSpPr>
        <p:spPr bwMode="auto">
          <a:xfrm>
            <a:off x="285720" y="1571612"/>
            <a:ext cx="829789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ar-SA" sz="2800" dirty="0"/>
              <a:t>يعتمد مبدأ المحركات الخطوية على دوران جسم الدوار المعدني عند تهييج أحد ملفات الثابت بحيث يشكل أصغر ممانعة مغناطيسية للفيض المغناطيسي بين الثابت والدوار .</a:t>
            </a:r>
          </a:p>
        </p:txBody>
      </p:sp>
      <p:pic>
        <p:nvPicPr>
          <p:cNvPr id="1024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3357562"/>
            <a:ext cx="3595687" cy="324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ar-SA" dirty="0" smtClean="0"/>
              <a:t>	</a:t>
            </a:r>
            <a:r>
              <a:rPr lang="ar-SA" sz="2000" dirty="0" smtClean="0"/>
              <a:t>ويكون فيها الدوار عبارة عن اسطوانة غير مسننة وتتألف من مجموعة من المغانط الدائمة التي تتابع فيها أقطابها بشكل متناوب.</a:t>
            </a:r>
          </a:p>
          <a:p>
            <a:pPr eaLnBrk="1" hangingPunct="1">
              <a:buFont typeface="Wingdings" pitchFamily="2" charset="2"/>
              <a:buNone/>
            </a:pPr>
            <a:r>
              <a:rPr lang="ar-SA" sz="2000" dirty="0" smtClean="0"/>
              <a:t>	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/>
          <a:srcRect b="9396"/>
          <a:stretch>
            <a:fillRect/>
          </a:stretch>
        </p:blipFill>
        <p:spPr bwMode="auto">
          <a:xfrm>
            <a:off x="1857356" y="2643182"/>
            <a:ext cx="5857875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عنوان 1"/>
          <p:cNvSpPr txBox="1">
            <a:spLocks/>
          </p:cNvSpPr>
          <p:nvPr/>
        </p:nvSpPr>
        <p:spPr>
          <a:xfrm>
            <a:off x="714348" y="21429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Y" sz="3600" b="0" i="0" u="none" strike="noStrike" kern="1200" cap="all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- المحركات ذات المغناطيس الدائم .</a:t>
            </a:r>
            <a:endParaRPr kumimoji="0" lang="ar-SA" sz="3600" b="0" i="0" u="none" strike="noStrike" kern="1200" cap="all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ar-SY" dirty="0" smtClean="0">
                <a:solidFill>
                  <a:sysClr val="windowText" lastClr="000000"/>
                </a:solidFill>
                <a:effectLst/>
                <a:latin typeface="Arial" pitchFamily="34" charset="0"/>
              </a:rPr>
              <a:t>- المحركات ذات المغناطيس الدائم .</a:t>
            </a:r>
            <a:endParaRPr lang="ar-SA" dirty="0">
              <a:solidFill>
                <a:sysClr val="windowText" lastClr="000000"/>
              </a:solidFill>
              <a:effectLst/>
            </a:endParaRPr>
          </a:p>
        </p:txBody>
      </p:sp>
      <p:sp>
        <p:nvSpPr>
          <p:cNvPr id="18435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ar-SY" smtClean="0">
                <a:latin typeface="Arial" pitchFamily="34" charset="0"/>
                <a:cs typeface="Al-Mujahed Free" pitchFamily="2" charset="-78"/>
              </a:rPr>
              <a:t>العمل بنصف خطوة:</a:t>
            </a:r>
          </a:p>
          <a:p>
            <a:pPr eaLnBrk="1" hangingPunct="1">
              <a:buFont typeface="Wingdings" pitchFamily="2" charset="2"/>
              <a:buNone/>
            </a:pPr>
            <a:endParaRPr lang="ar-SA" smtClean="0">
              <a:latin typeface="Arial" pitchFamily="34" charset="0"/>
              <a:cs typeface="Al-Mujahed Free" pitchFamily="2" charset="-7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ar-SA" smtClean="0"/>
              <a:t>	</a:t>
            </a:r>
            <a:endParaRPr lang="ar-SA" sz="2000" smtClean="0">
              <a:cs typeface="Al-Mujahed Free" pitchFamily="2" charset="-78"/>
            </a:endParaRP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" y="2681288"/>
            <a:ext cx="8936038" cy="374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ar-SY" smtClean="0">
                <a:latin typeface="Arial" pitchFamily="34" charset="0"/>
                <a:cs typeface="Al-Mujahed Free" pitchFamily="2" charset="-78"/>
              </a:rPr>
              <a:t>العمل بخطوة كاملة:</a:t>
            </a:r>
          </a:p>
          <a:p>
            <a:pPr eaLnBrk="1" hangingPunct="1">
              <a:buFont typeface="Wingdings" pitchFamily="2" charset="2"/>
              <a:buNone/>
            </a:pPr>
            <a:endParaRPr lang="ar-SA" smtClean="0">
              <a:latin typeface="Arial" pitchFamily="34" charset="0"/>
              <a:cs typeface="Al-Mujahed Free" pitchFamily="2" charset="-7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ar-SA" smtClean="0"/>
              <a:t>	</a:t>
            </a:r>
            <a:endParaRPr lang="ar-SA" sz="2000" smtClean="0">
              <a:cs typeface="Al-Mujahed Free" pitchFamily="2" charset="-78"/>
            </a:endParaRPr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00313"/>
            <a:ext cx="8834438" cy="371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642938" y="1571625"/>
            <a:ext cx="8153400" cy="4495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ar-SY" sz="2400" smtClean="0">
                <a:cs typeface="Al-Mujahed Free" pitchFamily="2" charset="-78"/>
              </a:rPr>
              <a:t>الجهد : </a:t>
            </a:r>
            <a:r>
              <a:rPr lang="en-US" sz="2400" smtClean="0">
                <a:cs typeface="Al-Mujahed Free" pitchFamily="2" charset="-78"/>
              </a:rPr>
              <a:t>12V</a:t>
            </a:r>
            <a:r>
              <a:rPr lang="ar-SY" sz="2400" smtClean="0">
                <a:cs typeface="Al-Mujahed Free" pitchFamily="2" charset="-78"/>
              </a:rPr>
              <a:t> حتى </a:t>
            </a:r>
            <a:r>
              <a:rPr lang="en-US" sz="2400" smtClean="0">
                <a:cs typeface="Al-Mujahed Free" pitchFamily="2" charset="-78"/>
              </a:rPr>
              <a:t>80V</a:t>
            </a:r>
            <a:endParaRPr lang="ar-SY" sz="2400" smtClean="0">
              <a:cs typeface="Al-Mujahed Free" pitchFamily="2" charset="-78"/>
            </a:endParaRPr>
          </a:p>
          <a:p>
            <a:pPr>
              <a:buFont typeface="Wingdings" pitchFamily="2" charset="2"/>
              <a:buNone/>
            </a:pPr>
            <a:r>
              <a:rPr lang="ar-SY" sz="2400" smtClean="0">
                <a:cs typeface="Al-Mujahed Free" pitchFamily="2" charset="-78"/>
              </a:rPr>
              <a:t>التيار : </a:t>
            </a:r>
            <a:r>
              <a:rPr lang="en-US" sz="2400" smtClean="0">
                <a:cs typeface="Al-Mujahed Free" pitchFamily="2" charset="-78"/>
              </a:rPr>
              <a:t>0.25 mA</a:t>
            </a:r>
            <a:r>
              <a:rPr lang="ar-SA" sz="2400" smtClean="0">
                <a:cs typeface="Al-Mujahed Free" pitchFamily="2" charset="-78"/>
              </a:rPr>
              <a:t> حتى </a:t>
            </a:r>
            <a:r>
              <a:rPr lang="en-US" sz="2400" smtClean="0">
                <a:cs typeface="Al-Mujahed Free" pitchFamily="2" charset="-78"/>
              </a:rPr>
              <a:t>10 A </a:t>
            </a:r>
            <a:endParaRPr lang="ar-SY" sz="2400" smtClean="0">
              <a:cs typeface="Al-Mujahed Free" pitchFamily="2" charset="-78"/>
            </a:endParaRPr>
          </a:p>
          <a:p>
            <a:pPr>
              <a:buFont typeface="Wingdings" pitchFamily="2" charset="2"/>
              <a:buNone/>
            </a:pPr>
            <a:r>
              <a:rPr lang="ar-SY" sz="2400" smtClean="0">
                <a:cs typeface="Al-Mujahed Free" pitchFamily="2" charset="-78"/>
              </a:rPr>
              <a:t>العزم : </a:t>
            </a:r>
            <a:r>
              <a:rPr lang="en-US" sz="2400" smtClean="0">
                <a:cs typeface="Al-Mujahed Free" pitchFamily="2" charset="-78"/>
              </a:rPr>
              <a:t>70 mN-m</a:t>
            </a:r>
            <a:r>
              <a:rPr lang="ar-SA" sz="2400" smtClean="0">
                <a:cs typeface="Al-Mujahed Free" pitchFamily="2" charset="-78"/>
              </a:rPr>
              <a:t> حتى ....</a:t>
            </a:r>
            <a:endParaRPr lang="ar-SY" sz="2400" smtClean="0">
              <a:cs typeface="Al-Mujahed Free" pitchFamily="2" charset="-78"/>
            </a:endParaRPr>
          </a:p>
          <a:p>
            <a:pPr>
              <a:buFont typeface="Wingdings" pitchFamily="2" charset="2"/>
              <a:buNone/>
            </a:pPr>
            <a:r>
              <a:rPr lang="ar-SY" sz="2400" smtClean="0">
                <a:cs typeface="Al-Mujahed Free" pitchFamily="2" charset="-78"/>
              </a:rPr>
              <a:t>الخطوة : </a:t>
            </a:r>
            <a:r>
              <a:rPr lang="en-US" sz="2400" smtClean="0">
                <a:cs typeface="Al-Mujahed Free" pitchFamily="2" charset="-78"/>
              </a:rPr>
              <a:t>0.1</a:t>
            </a:r>
            <a:r>
              <a:rPr lang="ar-SA" sz="2400" smtClean="0">
                <a:cs typeface="Al-Mujahed Free" pitchFamily="2" charset="-78"/>
              </a:rPr>
              <a:t> درجة للخطوة (</a:t>
            </a:r>
            <a:r>
              <a:rPr lang="en-US" sz="2400" smtClean="0">
                <a:cs typeface="Al-Mujahed Free" pitchFamily="2" charset="-78"/>
              </a:rPr>
              <a:t>Microstepping</a:t>
            </a:r>
            <a:r>
              <a:rPr lang="ar-SA" sz="2400" smtClean="0">
                <a:cs typeface="Al-Mujahed Free" pitchFamily="2" charset="-78"/>
              </a:rPr>
              <a:t>)</a:t>
            </a:r>
            <a:endParaRPr lang="ar-SY" sz="2400" smtClean="0">
              <a:cs typeface="Al-Mujahed Free" pitchFamily="2" charset="-78"/>
            </a:endParaRPr>
          </a:p>
          <a:p>
            <a:pPr>
              <a:buFont typeface="Wingdings" pitchFamily="2" charset="2"/>
              <a:buNone/>
            </a:pPr>
            <a:r>
              <a:rPr lang="ar-SY" sz="2400" smtClean="0">
                <a:cs typeface="Al-Mujahed Free" pitchFamily="2" charset="-78"/>
              </a:rPr>
              <a:t>التوصيل : </a:t>
            </a:r>
          </a:p>
          <a:p>
            <a:pPr>
              <a:buFont typeface="Wingdings" pitchFamily="2" charset="2"/>
              <a:buNone/>
            </a:pPr>
            <a:r>
              <a:rPr lang="ar-SY" sz="2400" smtClean="0">
                <a:cs typeface="Al-Mujahed Free" pitchFamily="2" charset="-78"/>
              </a:rPr>
              <a:t>			(أبيض + أسود </a:t>
            </a:r>
            <a:r>
              <a:rPr lang="ar-SA" sz="2400" smtClean="0">
                <a:cs typeface="Al-Mujahed Free" pitchFamily="2" charset="-78"/>
              </a:rPr>
              <a:t>)  </a:t>
            </a:r>
            <a:r>
              <a:rPr lang="en-US" sz="2400" smtClean="0">
                <a:cs typeface="Al-Mujahed Free" pitchFamily="2" charset="-78"/>
              </a:rPr>
              <a:t>Vcc</a:t>
            </a:r>
            <a:endParaRPr lang="ar-SA" sz="2400" smtClean="0">
              <a:cs typeface="Al-Mujahed Free" pitchFamily="2" charset="-78"/>
            </a:endParaRPr>
          </a:p>
        </p:txBody>
      </p:sp>
      <p:sp>
        <p:nvSpPr>
          <p:cNvPr id="23555" name="عنوان 1"/>
          <p:cNvSpPr>
            <a:spLocks noGrp="1"/>
          </p:cNvSpPr>
          <p:nvPr>
            <p:ph type="title"/>
          </p:nvPr>
        </p:nvSpPr>
        <p:spPr>
          <a:xfrm>
            <a:off x="571472" y="0"/>
            <a:ext cx="8153400" cy="9906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ar-SY" sz="3600" dirty="0" smtClean="0">
                <a:effectLst/>
                <a:latin typeface="Arial" pitchFamily="34" charset="0"/>
                <a:cs typeface="+mn-cs"/>
              </a:rPr>
              <a:t>بعض المواصفات التشغيلية</a:t>
            </a:r>
            <a:br>
              <a:rPr lang="ar-SY" sz="3600" dirty="0" smtClean="0">
                <a:effectLst/>
                <a:latin typeface="Arial" pitchFamily="34" charset="0"/>
                <a:cs typeface="+mn-cs"/>
              </a:rPr>
            </a:br>
            <a:r>
              <a:rPr lang="ar-SY" sz="3600" dirty="0" smtClean="0">
                <a:effectLst/>
                <a:latin typeface="Arial" pitchFamily="34" charset="0"/>
                <a:cs typeface="+mn-cs"/>
              </a:rPr>
              <a:t>للمحركات الخطوية</a:t>
            </a:r>
            <a:endParaRPr lang="ar-SA" sz="3600" dirty="0" smtClean="0">
              <a:effectLst/>
              <a:cs typeface="+mn-cs"/>
            </a:endParaRPr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88" y="4514850"/>
            <a:ext cx="80105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1"/>
          <p:cNvSpPr txBox="1">
            <a:spLocks/>
          </p:cNvSpPr>
          <p:nvPr/>
        </p:nvSpPr>
        <p:spPr bwMode="auto">
          <a:xfrm>
            <a:off x="714375" y="-76200"/>
            <a:ext cx="8153400" cy="157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ar-SY" sz="24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مشاكل وحلول</a:t>
            </a:r>
            <a:br>
              <a:rPr lang="ar-SY" sz="24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</a:br>
            <a:r>
              <a:rPr lang="ar-SY" sz="24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(عدم الدقة في </a:t>
            </a:r>
            <a:r>
              <a:rPr lang="ar-SY" sz="2400" dirty="0" err="1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الدارات</a:t>
            </a:r>
            <a:r>
              <a:rPr lang="ar-SY" sz="24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 المفتوحة)</a:t>
            </a:r>
            <a:endParaRPr lang="ar-SA" sz="2400" dirty="0">
              <a:solidFill>
                <a:schemeClr val="tx2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5843" name="مستطيل 4"/>
          <p:cNvSpPr>
            <a:spLocks noChangeArrowheads="1"/>
          </p:cNvSpPr>
          <p:nvPr/>
        </p:nvSpPr>
        <p:spPr bwMode="auto">
          <a:xfrm>
            <a:off x="1571604" y="1357298"/>
            <a:ext cx="6072187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ar-SY" sz="2800" dirty="0">
                <a:solidFill>
                  <a:srgbClr val="00B050"/>
                </a:solidFill>
                <a:cs typeface="Al-Mujahed Free" pitchFamily="2" charset="-78"/>
              </a:rPr>
              <a:t>الحل</a:t>
            </a:r>
          </a:p>
          <a:p>
            <a:pPr algn="ctr"/>
            <a:endParaRPr lang="ar-SY" sz="2400" dirty="0">
              <a:cs typeface="Al-Mujahed Free" pitchFamily="2" charset="-78"/>
            </a:endParaRPr>
          </a:p>
          <a:p>
            <a:pPr algn="ctr"/>
            <a:endParaRPr lang="ar-SY" sz="2400" dirty="0">
              <a:cs typeface="Al-Mujahed Free" pitchFamily="2" charset="-78"/>
            </a:endParaRPr>
          </a:p>
          <a:p>
            <a:pPr algn="ctr"/>
            <a:endParaRPr lang="ar-SY" sz="2400" dirty="0">
              <a:cs typeface="Al-Mujahed Free" pitchFamily="2" charset="-78"/>
            </a:endParaRPr>
          </a:p>
          <a:p>
            <a:pPr algn="ctr"/>
            <a:endParaRPr lang="ar-SA" sz="2400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3357563"/>
            <a:ext cx="2981325" cy="269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1908175" y="4857750"/>
            <a:ext cx="3021013" cy="2333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ar-SA"/>
          </a:p>
        </p:txBody>
      </p:sp>
      <p:sp>
        <p:nvSpPr>
          <p:cNvPr id="8" name="مستطيل 7"/>
          <p:cNvSpPr>
            <a:spLocks noChangeArrowheads="1"/>
          </p:cNvSpPr>
          <p:nvPr/>
        </p:nvSpPr>
        <p:spPr bwMode="auto">
          <a:xfrm>
            <a:off x="155575" y="4429125"/>
            <a:ext cx="1416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cs typeface="Al-Mujahed Free" pitchFamily="2" charset="-78"/>
              </a:rPr>
              <a:t>Encoder</a:t>
            </a:r>
            <a:endParaRPr lang="ar-SA" sz="240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8775" y="3313113"/>
            <a:ext cx="3152775" cy="28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8" name="مستطيل 10"/>
          <p:cNvSpPr>
            <a:spLocks noChangeArrowheads="1"/>
          </p:cNvSpPr>
          <p:nvPr/>
        </p:nvSpPr>
        <p:spPr bwMode="auto">
          <a:xfrm>
            <a:off x="2214546" y="1928802"/>
            <a:ext cx="49292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ar-SY" sz="2400" dirty="0">
                <a:cs typeface="Al-Mujahed Free" pitchFamily="2" charset="-78"/>
              </a:rPr>
              <a:t>استخدام </a:t>
            </a:r>
            <a:r>
              <a:rPr lang="en-US" sz="2400" b="1" dirty="0">
                <a:cs typeface="Al-Mujahed Free" pitchFamily="2" charset="-78"/>
              </a:rPr>
              <a:t>Encoder</a:t>
            </a:r>
            <a:r>
              <a:rPr lang="ar-SA" sz="2400" dirty="0">
                <a:cs typeface="Al-Mujahed Free" pitchFamily="2" charset="-78"/>
              </a:rPr>
              <a:t> وربطه مع دارة </a:t>
            </a:r>
            <a:r>
              <a:rPr lang="ar-SA" sz="2400" dirty="0" smtClean="0">
                <a:cs typeface="Al-Mujahed Free" pitchFamily="2" charset="-78"/>
              </a:rPr>
              <a:t>القيادة بالتغذية </a:t>
            </a:r>
            <a:r>
              <a:rPr lang="ar-SA" sz="2400" dirty="0">
                <a:cs typeface="Al-Mujahed Free" pitchFamily="2" charset="-78"/>
              </a:rPr>
              <a:t>العكسية</a:t>
            </a:r>
            <a:endParaRPr lang="ar-SY" sz="2400" b="1" dirty="0">
              <a:cs typeface="Al-Mujahed Free" pitchFamily="2" charset="-78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V="1">
            <a:off x="4357688" y="5143500"/>
            <a:ext cx="2714625" cy="571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ar-SA"/>
          </a:p>
        </p:txBody>
      </p:sp>
      <p:sp>
        <p:nvSpPr>
          <p:cNvPr id="13" name="مستطيل 12"/>
          <p:cNvSpPr>
            <a:spLocks noChangeArrowheads="1"/>
          </p:cNvSpPr>
          <p:nvPr/>
        </p:nvSpPr>
        <p:spPr bwMode="auto">
          <a:xfrm>
            <a:off x="2214563" y="5500688"/>
            <a:ext cx="21415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ar-SA" sz="2400">
                <a:cs typeface="Al-Mujahed Free" pitchFamily="2" charset="-78"/>
              </a:rPr>
              <a:t>التغذية العكسية</a:t>
            </a:r>
            <a:endParaRPr lang="ar-SA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  <p:bldP spid="12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عنوان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153400" cy="9906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ar-SY" dirty="0" smtClean="0">
                <a:effectLst/>
                <a:latin typeface="Arial" pitchFamily="34" charset="0"/>
                <a:cs typeface="Arial" pitchFamily="34" charset="0"/>
              </a:rPr>
              <a:t>قيادة المحركات الخطوية</a:t>
            </a:r>
            <a:br>
              <a:rPr lang="ar-SY" dirty="0" smtClean="0">
                <a:effectLst/>
                <a:latin typeface="Arial" pitchFamily="34" charset="0"/>
                <a:cs typeface="Arial" pitchFamily="34" charset="0"/>
              </a:rPr>
            </a:br>
            <a:r>
              <a:rPr lang="ar-SY" dirty="0" smtClean="0">
                <a:effectLst/>
                <a:latin typeface="Arial" pitchFamily="34" charset="0"/>
                <a:cs typeface="Arial" pitchFamily="34" charset="0"/>
              </a:rPr>
              <a:t>(الدارة </a:t>
            </a:r>
            <a:r>
              <a:rPr lang="en-US" b="1" dirty="0" smtClean="0">
                <a:effectLst/>
                <a:latin typeface="Arial" pitchFamily="34" charset="0"/>
                <a:cs typeface="Arial" pitchFamily="34" charset="0"/>
              </a:rPr>
              <a:t>L298N</a:t>
            </a:r>
            <a:r>
              <a:rPr lang="ar-SY" dirty="0" smtClean="0">
                <a:effectLst/>
                <a:latin typeface="Arial" pitchFamily="34" charset="0"/>
                <a:cs typeface="Arial" pitchFamily="34" charset="0"/>
              </a:rPr>
              <a:t>)</a:t>
            </a:r>
            <a:endParaRPr lang="ar-SA" dirty="0" smtClean="0"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198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428736"/>
            <a:ext cx="6807735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عنوان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ar-SY" sz="2800" dirty="0" smtClean="0">
                <a:effectLst/>
                <a:latin typeface="Arial" pitchFamily="34" charset="0"/>
                <a:cs typeface="Arial" pitchFamily="34" charset="0"/>
              </a:rPr>
              <a:t>قيادة المحركات الخطوية</a:t>
            </a:r>
            <a:br>
              <a:rPr lang="ar-SY" sz="2800" dirty="0" smtClean="0">
                <a:effectLst/>
                <a:latin typeface="Arial" pitchFamily="34" charset="0"/>
                <a:cs typeface="Arial" pitchFamily="34" charset="0"/>
              </a:rPr>
            </a:br>
            <a:r>
              <a:rPr lang="ar-SY" sz="2800" dirty="0" smtClean="0">
                <a:effectLst/>
                <a:latin typeface="Arial" pitchFamily="34" charset="0"/>
                <a:cs typeface="Arial" pitchFamily="34" charset="0"/>
              </a:rPr>
              <a:t>(الدارة </a:t>
            </a:r>
            <a:r>
              <a:rPr lang="en-US" sz="2800" b="1" dirty="0" smtClean="0">
                <a:effectLst/>
                <a:latin typeface="Arial" pitchFamily="34" charset="0"/>
                <a:cs typeface="Arial" pitchFamily="34" charset="0"/>
              </a:rPr>
              <a:t>L298N</a:t>
            </a:r>
            <a:r>
              <a:rPr lang="ar-SY" sz="2800" dirty="0" smtClean="0">
                <a:effectLst/>
                <a:latin typeface="Arial" pitchFamily="34" charset="0"/>
                <a:cs typeface="Arial" pitchFamily="34" charset="0"/>
              </a:rPr>
              <a:t>)</a:t>
            </a:r>
            <a:endParaRPr lang="ar-SA" sz="2800" dirty="0" smtClean="0"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30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5" y="1928813"/>
            <a:ext cx="8801100" cy="471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1"/>
          <p:cNvSpPr txBox="1">
            <a:spLocks/>
          </p:cNvSpPr>
          <p:nvPr/>
        </p:nvSpPr>
        <p:spPr>
          <a:xfrm>
            <a:off x="571500" y="438150"/>
            <a:ext cx="8153400" cy="9906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ar-SY" sz="24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تطبيقات المحركات </a:t>
            </a:r>
            <a:r>
              <a:rPr lang="ar-SY" sz="2400" dirty="0" err="1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الخطوية</a:t>
            </a:r>
            <a:endParaRPr lang="ar-SY" sz="2400" dirty="0">
              <a:solidFill>
                <a:schemeClr val="tx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ar-SA" sz="24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(التحكم </a:t>
            </a:r>
            <a:r>
              <a:rPr lang="ar-SA" sz="2400" dirty="0" err="1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بـ</a:t>
            </a:r>
            <a:r>
              <a:rPr lang="ar-SA" sz="24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telescope</a:t>
            </a:r>
            <a:r>
              <a:rPr lang="ar-SA" sz="2400" dirty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 عن طريق محرك خطوي)</a:t>
            </a:r>
          </a:p>
          <a:p>
            <a:pPr algn="ctr" fontAlgn="auto">
              <a:spcAft>
                <a:spcPts val="0"/>
              </a:spcAft>
              <a:defRPr/>
            </a:pPr>
            <a:endParaRPr lang="ar-SA" sz="2400" dirty="0">
              <a:solidFill>
                <a:schemeClr val="tx2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2"/>
          <a:srcRect t="4823" b="3535"/>
          <a:stretch>
            <a:fillRect/>
          </a:stretch>
        </p:blipFill>
        <p:spPr bwMode="auto">
          <a:xfrm>
            <a:off x="1643063" y="2357438"/>
            <a:ext cx="6224587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مستطيل 5"/>
          <p:cNvSpPr>
            <a:spLocks noChangeArrowheads="1"/>
          </p:cNvSpPr>
          <p:nvPr/>
        </p:nvSpPr>
        <p:spPr bwMode="auto">
          <a:xfrm>
            <a:off x="3143250" y="5572125"/>
            <a:ext cx="41433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ar-SA" sz="2000" dirty="0">
                <a:cs typeface="Al-Mujahed Free" pitchFamily="2" charset="-78"/>
              </a:rPr>
              <a:t>التحكم بـ </a:t>
            </a:r>
            <a:r>
              <a:rPr lang="en-US" sz="2000" b="1" dirty="0">
                <a:cs typeface="Al-Mujahed Free" pitchFamily="2" charset="-78"/>
              </a:rPr>
              <a:t>telescope</a:t>
            </a:r>
            <a:r>
              <a:rPr lang="ar-SA" sz="2000" dirty="0">
                <a:cs typeface="Al-Mujahed Free" pitchFamily="2" charset="-78"/>
              </a:rPr>
              <a:t> عن طريق محرك خطوي</a:t>
            </a:r>
            <a:endParaRPr lang="ar-SA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عنوان 1"/>
          <p:cNvSpPr>
            <a:spLocks noGrp="1"/>
          </p:cNvSpPr>
          <p:nvPr>
            <p:ph type="title"/>
          </p:nvPr>
        </p:nvSpPr>
        <p:spPr>
          <a:xfrm>
            <a:off x="612775" y="-142875"/>
            <a:ext cx="8153400" cy="990600"/>
          </a:xfrm>
        </p:spPr>
        <p:txBody>
          <a:bodyPr/>
          <a:lstStyle/>
          <a:p>
            <a:pPr algn="ctr" eaLnBrk="1" hangingPunct="1"/>
            <a:r>
              <a:rPr lang="ar-SY" sz="2800" dirty="0" smtClean="0">
                <a:effectLst/>
                <a:latin typeface="Arial" pitchFamily="34" charset="0"/>
                <a:cs typeface="Arial" pitchFamily="34" charset="0"/>
              </a:rPr>
              <a:t>تطبيقات المحركات الخطوية(آلة لتعبئة كبسولة الأدوية)</a:t>
            </a:r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571500"/>
            <a:ext cx="8167688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:\stepper12v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42852"/>
            <a:ext cx="6572296" cy="6375127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285984" y="4500570"/>
            <a:ext cx="421484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800" b="1" dirty="0" smtClean="0">
                <a:solidFill>
                  <a:schemeClr val="bg1"/>
                </a:solidFill>
              </a:rPr>
              <a:t>المحرك الخطوي</a:t>
            </a:r>
            <a:endParaRPr lang="ar-SA" sz="4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ula\Desktop\صورة002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2500306"/>
            <a:ext cx="4764087" cy="353853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71538" y="1000108"/>
            <a:ext cx="7143800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ar-SA" sz="2800" b="1" dirty="0" smtClean="0">
                <a:latin typeface="Arial" pitchFamily="34" charset="0"/>
                <a:cs typeface="Arial" pitchFamily="34" charset="0"/>
              </a:rPr>
              <a:t>لوحة التوسعة الثالثة </a:t>
            </a:r>
            <a:r>
              <a:rPr lang="ar-SA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التي تم تنفيذها في المخبر </a:t>
            </a:r>
            <a:r>
              <a:rPr lang="ar-SA" sz="28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algn="ctr">
              <a:lnSpc>
                <a:spcPct val="150000"/>
              </a:lnSpc>
            </a:pPr>
            <a:r>
              <a:rPr lang="ar-SA" sz="2800" b="1" dirty="0" smtClean="0">
                <a:latin typeface="Arial" pitchFamily="34" charset="0"/>
                <a:cs typeface="Arial" pitchFamily="34" charset="0"/>
              </a:rPr>
              <a:t> دارة قيادة لمحرك خطوي</a:t>
            </a:r>
            <a:endParaRPr lang="ar-SA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28860" y="2786058"/>
            <a:ext cx="3905043" cy="369332"/>
          </a:xfrm>
          <a:prstGeom prst="rect">
            <a:avLst/>
          </a:prstGeom>
          <a:solidFill>
            <a:schemeClr val="lt1">
              <a:alpha val="68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 smtClean="0">
                <a:latin typeface="Arial Black" pitchFamily="34" charset="0"/>
              </a:rPr>
              <a:t>To </a:t>
            </a:r>
            <a:r>
              <a:rPr lang="en-US" b="1" dirty="0" smtClean="0"/>
              <a:t>Spartan-3AN FPGA Starter Kit </a:t>
            </a: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36257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 descr="C:\Users\Aula\Desktop\صورة002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49" y="3319462"/>
            <a:ext cx="4857752" cy="3538538"/>
          </a:xfrm>
          <a:prstGeom prst="rect">
            <a:avLst/>
          </a:prstGeom>
          <a:noFill/>
        </p:spPr>
      </p:pic>
      <p:sp>
        <p:nvSpPr>
          <p:cNvPr id="8" name="Rounded Rectangle 7"/>
          <p:cNvSpPr/>
          <p:nvPr/>
        </p:nvSpPr>
        <p:spPr>
          <a:xfrm>
            <a:off x="3000364" y="3500438"/>
            <a:ext cx="1285884" cy="4286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Rounded Rectangle 4"/>
          <p:cNvSpPr/>
          <p:nvPr/>
        </p:nvSpPr>
        <p:spPr>
          <a:xfrm>
            <a:off x="1071538" y="4500570"/>
            <a:ext cx="2714644" cy="4286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ight Arrow 8"/>
          <p:cNvSpPr/>
          <p:nvPr/>
        </p:nvSpPr>
        <p:spPr>
          <a:xfrm rot="10800000">
            <a:off x="2643174" y="3214686"/>
            <a:ext cx="3571900" cy="57150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TextBox 6"/>
          <p:cNvSpPr txBox="1"/>
          <p:nvPr/>
        </p:nvSpPr>
        <p:spPr>
          <a:xfrm>
            <a:off x="5572132" y="3643315"/>
            <a:ext cx="3571868" cy="307777"/>
          </a:xfrm>
          <a:prstGeom prst="rect">
            <a:avLst/>
          </a:prstGeom>
          <a:solidFill>
            <a:schemeClr val="lt1">
              <a:alpha val="63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ar-SA" sz="1400" b="1" dirty="0" smtClean="0"/>
              <a:t> </a:t>
            </a:r>
            <a:r>
              <a:rPr lang="en-US" sz="1400" b="1" dirty="0" smtClean="0"/>
              <a:t>Vcc   Gnd   V14    V15    W16   V16</a:t>
            </a:r>
            <a:endParaRPr lang="ar-SA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Aula\Desktop\صورة002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7" y="428603"/>
            <a:ext cx="4232703" cy="5643603"/>
          </a:xfrm>
          <a:prstGeom prst="rect">
            <a:avLst/>
          </a:prstGeom>
          <a:noFill/>
        </p:spPr>
      </p:pic>
      <p:pic>
        <p:nvPicPr>
          <p:cNvPr id="2052" name="Picture 4" descr="C:\Users\Aula\Desktop\صورة002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428604"/>
            <a:ext cx="3942410" cy="564360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072066" y="4429132"/>
            <a:ext cx="3643306" cy="307777"/>
          </a:xfrm>
          <a:prstGeom prst="rect">
            <a:avLst/>
          </a:prstGeom>
          <a:solidFill>
            <a:schemeClr val="lt1">
              <a:alpha val="63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ar-SA" sz="1400" b="1" dirty="0" smtClean="0"/>
              <a:t> </a:t>
            </a:r>
            <a:r>
              <a:rPr lang="en-US" sz="1400" b="1" dirty="0" smtClean="0"/>
              <a:t>Vcc   Gnd   V14    V15    W16   V16</a:t>
            </a:r>
            <a:endParaRPr lang="ar-SA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57818" y="714356"/>
            <a:ext cx="1857388" cy="307777"/>
          </a:xfrm>
          <a:prstGeom prst="rect">
            <a:avLst/>
          </a:prstGeom>
          <a:solidFill>
            <a:schemeClr val="lt1">
              <a:alpha val="63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ctr" rtl="0"/>
            <a:r>
              <a:rPr lang="ar-SA" sz="1400" b="1" dirty="0" smtClean="0"/>
              <a:t> </a:t>
            </a:r>
            <a:r>
              <a:rPr lang="en-US" sz="1400" b="1" dirty="0" smtClean="0"/>
              <a:t>stepper motor</a:t>
            </a:r>
            <a:endParaRPr lang="ar-SA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مستطيل 2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FFCC00">
                  <a:tint val="66000"/>
                  <a:satMod val="160000"/>
                </a:srgbClr>
              </a:gs>
              <a:gs pos="50000">
                <a:srgbClr val="FFCC00">
                  <a:tint val="44500"/>
                  <a:satMod val="160000"/>
                </a:srgbClr>
              </a:gs>
              <a:gs pos="100000">
                <a:srgbClr val="FFCC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7" name="مستطيل 16"/>
          <p:cNvSpPr>
            <a:spLocks noChangeArrowheads="1"/>
          </p:cNvSpPr>
          <p:nvPr/>
        </p:nvSpPr>
        <p:spPr bwMode="auto">
          <a:xfrm>
            <a:off x="1928794" y="3929066"/>
            <a:ext cx="521020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3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 Black" pitchFamily="34" charset="0"/>
              </a:rPr>
              <a:t>Thank You for your attention</a:t>
            </a:r>
            <a:endParaRPr lang="ar-SY" sz="3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 Black" pitchFamily="34" charset="0"/>
            </a:endParaRPr>
          </a:p>
        </p:txBody>
      </p:sp>
      <p:pic>
        <p:nvPicPr>
          <p:cNvPr id="11" name="Picture 2" descr="C:\Users\Aula\Desktop\il_570xN_23996688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714356"/>
            <a:ext cx="1859967" cy="30304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11"/>
          <p:cNvSpPr txBox="1"/>
          <p:nvPr/>
        </p:nvSpPr>
        <p:spPr>
          <a:xfrm>
            <a:off x="7215174" y="6457890"/>
            <a:ext cx="192882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28/4/2011</a:t>
            </a:r>
            <a:endParaRPr lang="ar-SA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ula\Desktop\Stepper-Motor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714752"/>
            <a:ext cx="7620000" cy="2844800"/>
          </a:xfrm>
          <a:prstGeom prst="rect">
            <a:avLst/>
          </a:prstGeom>
          <a:noFill/>
        </p:spPr>
      </p:pic>
      <p:pic>
        <p:nvPicPr>
          <p:cNvPr id="1028" name="Picture 4" descr="C:\Users\Aula\Desktop\Stepper-Motor-Architecture_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57166"/>
            <a:ext cx="8255000" cy="33909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28125" t="12187" r="26758" b="10000"/>
          <a:stretch>
            <a:fillRect/>
          </a:stretch>
        </p:blipFill>
        <p:spPr bwMode="auto">
          <a:xfrm>
            <a:off x="4071902" y="0"/>
            <a:ext cx="5072098" cy="54673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1" name="Picture 3" descr="C:\Users\Aula\Desktop\Two%20Phase%20Permanent%20Magnet%20type%20Steppe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95725"/>
            <a:ext cx="4286250" cy="29622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ula\Desktop\Working%20of%20Permanent%20Magnet%20Steppe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857628"/>
            <a:ext cx="7620000" cy="2219325"/>
          </a:xfrm>
          <a:prstGeom prst="rect">
            <a:avLst/>
          </a:prstGeom>
          <a:noFill/>
        </p:spPr>
      </p:pic>
      <p:pic>
        <p:nvPicPr>
          <p:cNvPr id="3075" name="Picture 3" descr="C:\Users\Aula\Desktop\Bipolar%20Stepper%20Motor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857232"/>
            <a:ext cx="3297252" cy="2874877"/>
          </a:xfrm>
          <a:prstGeom prst="rect">
            <a:avLst/>
          </a:prstGeom>
          <a:noFill/>
        </p:spPr>
      </p:pic>
      <p:pic>
        <p:nvPicPr>
          <p:cNvPr id="3076" name="Picture 4" descr="C:\Users\Aula\Desktop\241px-StepperMotor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1071546"/>
            <a:ext cx="2295525" cy="2295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جدول 3"/>
          <p:cNvGraphicFramePr>
            <a:graphicFrameLocks noGrp="1"/>
          </p:cNvGraphicFramePr>
          <p:nvPr/>
        </p:nvGraphicFramePr>
        <p:xfrm>
          <a:off x="0" y="1142984"/>
          <a:ext cx="9144000" cy="374651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749302"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1" dirty="0" smtClean="0"/>
                        <a:t>L4</a:t>
                      </a:r>
                      <a:endParaRPr lang="ar-SY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1" dirty="0" smtClean="0"/>
                        <a:t>L3</a:t>
                      </a:r>
                      <a:endParaRPr lang="ar-SY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1" dirty="0" smtClean="0"/>
                        <a:t>L2</a:t>
                      </a:r>
                      <a:endParaRPr lang="ar-SY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1" dirty="0" smtClean="0"/>
                        <a:t>L1</a:t>
                      </a:r>
                      <a:endParaRPr lang="ar-SY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1" dirty="0" smtClean="0"/>
                        <a:t>Step</a:t>
                      </a:r>
                      <a:endParaRPr lang="ar-SY" sz="4000" b="1" dirty="0"/>
                    </a:p>
                  </a:txBody>
                  <a:tcPr/>
                </a:tc>
              </a:tr>
              <a:tr h="749302"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1" dirty="0" smtClean="0"/>
                        <a:t>0</a:t>
                      </a:r>
                      <a:endParaRPr lang="ar-SY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1" dirty="0" smtClean="0"/>
                        <a:t>0</a:t>
                      </a:r>
                      <a:endParaRPr lang="ar-SY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1" dirty="0" smtClean="0"/>
                        <a:t>0</a:t>
                      </a:r>
                      <a:endParaRPr lang="ar-SY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1" dirty="0" smtClean="0"/>
                        <a:t>1</a:t>
                      </a:r>
                      <a:endParaRPr lang="ar-SY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1" dirty="0" smtClean="0"/>
                        <a:t>1</a:t>
                      </a:r>
                      <a:r>
                        <a:rPr lang="en-US" sz="4000" b="1" baseline="30000" dirty="0" smtClean="0"/>
                        <a:t>st</a:t>
                      </a:r>
                      <a:r>
                        <a:rPr lang="en-US" sz="4000" b="1" baseline="0" dirty="0" smtClean="0"/>
                        <a:t> </a:t>
                      </a:r>
                      <a:endParaRPr lang="ar-SY" sz="4000" b="1" dirty="0"/>
                    </a:p>
                  </a:txBody>
                  <a:tcPr/>
                </a:tc>
              </a:tr>
              <a:tr h="749302"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1" dirty="0" smtClean="0"/>
                        <a:t>0</a:t>
                      </a:r>
                      <a:endParaRPr lang="ar-SY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1" dirty="0" smtClean="0"/>
                        <a:t>0</a:t>
                      </a:r>
                      <a:endParaRPr lang="ar-SY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1" dirty="0" smtClean="0"/>
                        <a:t>1</a:t>
                      </a:r>
                      <a:endParaRPr lang="ar-SY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1" dirty="0" smtClean="0"/>
                        <a:t>0</a:t>
                      </a:r>
                      <a:endParaRPr lang="ar-SY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1" dirty="0" smtClean="0"/>
                        <a:t>2</a:t>
                      </a:r>
                      <a:r>
                        <a:rPr lang="en-US" sz="4000" b="1" baseline="30000" dirty="0" smtClean="0"/>
                        <a:t>nd</a:t>
                      </a:r>
                      <a:r>
                        <a:rPr lang="en-US" sz="4000" b="1" dirty="0" smtClean="0"/>
                        <a:t> </a:t>
                      </a:r>
                      <a:endParaRPr lang="ar-SY" sz="4000" b="1" dirty="0"/>
                    </a:p>
                  </a:txBody>
                  <a:tcPr/>
                </a:tc>
              </a:tr>
              <a:tr h="749302"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1" dirty="0" smtClean="0"/>
                        <a:t>0</a:t>
                      </a:r>
                      <a:endParaRPr lang="ar-SY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1" dirty="0" smtClean="0"/>
                        <a:t>1</a:t>
                      </a:r>
                      <a:endParaRPr lang="ar-SY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1" dirty="0" smtClean="0"/>
                        <a:t>0</a:t>
                      </a:r>
                      <a:endParaRPr lang="ar-SY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1" dirty="0" smtClean="0"/>
                        <a:t>0</a:t>
                      </a:r>
                      <a:endParaRPr lang="ar-SY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1" dirty="0" smtClean="0"/>
                        <a:t>3</a:t>
                      </a:r>
                      <a:r>
                        <a:rPr lang="en-US" sz="4000" b="1" baseline="30000" dirty="0" smtClean="0"/>
                        <a:t>rd</a:t>
                      </a:r>
                      <a:r>
                        <a:rPr lang="en-US" sz="4000" b="1" dirty="0" smtClean="0"/>
                        <a:t> </a:t>
                      </a:r>
                      <a:endParaRPr lang="ar-SY" sz="4000" b="1" dirty="0"/>
                    </a:p>
                  </a:txBody>
                  <a:tcPr/>
                </a:tc>
              </a:tr>
              <a:tr h="749302"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1" dirty="0" smtClean="0"/>
                        <a:t>1</a:t>
                      </a:r>
                      <a:endParaRPr lang="ar-SY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1" dirty="0" smtClean="0"/>
                        <a:t>0</a:t>
                      </a:r>
                      <a:endParaRPr lang="ar-SY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1" dirty="0" smtClean="0"/>
                        <a:t>0</a:t>
                      </a:r>
                      <a:endParaRPr lang="ar-SY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1" dirty="0" smtClean="0"/>
                        <a:t>0</a:t>
                      </a:r>
                      <a:endParaRPr lang="ar-SY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1" dirty="0" smtClean="0"/>
                        <a:t>4</a:t>
                      </a:r>
                      <a:r>
                        <a:rPr lang="en-US" sz="4000" b="1" baseline="30000" dirty="0" smtClean="0"/>
                        <a:t>th</a:t>
                      </a:r>
                      <a:r>
                        <a:rPr lang="en-US" sz="4000" b="1" dirty="0" smtClean="0"/>
                        <a:t> </a:t>
                      </a:r>
                      <a:endParaRPr lang="ar-SY" sz="4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مستطيل 2"/>
          <p:cNvSpPr/>
          <p:nvPr/>
        </p:nvSpPr>
        <p:spPr>
          <a:xfrm>
            <a:off x="428596" y="214290"/>
            <a:ext cx="46609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4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WAVE STEPPING :</a:t>
            </a:r>
            <a:endParaRPr lang="en-US" sz="40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itchFamily="18" charset="0"/>
            </a:endParaRPr>
          </a:p>
        </p:txBody>
      </p:sp>
      <p:sp>
        <p:nvSpPr>
          <p:cNvPr id="5" name="مستطيل 4"/>
          <p:cNvSpPr/>
          <p:nvPr/>
        </p:nvSpPr>
        <p:spPr>
          <a:xfrm>
            <a:off x="142844" y="5357826"/>
            <a:ext cx="87868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0"/>
            <a:r>
              <a:rPr lang="en-US" sz="2800" b="1" i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Wave stepping has less torque then full stepping. It is the least stable at higher speeds and has low power consumption. </a:t>
            </a:r>
            <a:endParaRPr lang="en-US" sz="2800" b="1" i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285720" y="285728"/>
            <a:ext cx="44165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FULL STEPPING </a:t>
            </a:r>
          </a:p>
        </p:txBody>
      </p:sp>
      <p:graphicFrame>
        <p:nvGraphicFramePr>
          <p:cNvPr id="5" name="جدول 4"/>
          <p:cNvGraphicFramePr>
            <a:graphicFrameLocks noGrp="1"/>
          </p:cNvGraphicFramePr>
          <p:nvPr/>
        </p:nvGraphicFramePr>
        <p:xfrm>
          <a:off x="0" y="1142984"/>
          <a:ext cx="9144000" cy="374651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749302"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1" dirty="0" smtClean="0"/>
                        <a:t>L4</a:t>
                      </a:r>
                      <a:endParaRPr lang="ar-SY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1" dirty="0" smtClean="0"/>
                        <a:t>L3</a:t>
                      </a:r>
                      <a:endParaRPr lang="ar-SY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1" dirty="0" smtClean="0"/>
                        <a:t>L2</a:t>
                      </a:r>
                      <a:endParaRPr lang="ar-SY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1" dirty="0" smtClean="0"/>
                        <a:t>L1</a:t>
                      </a:r>
                      <a:endParaRPr lang="ar-SY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1" dirty="0" smtClean="0"/>
                        <a:t>Step</a:t>
                      </a:r>
                      <a:endParaRPr lang="ar-SY" sz="4000" b="1" dirty="0"/>
                    </a:p>
                  </a:txBody>
                  <a:tcPr/>
                </a:tc>
              </a:tr>
              <a:tr h="749302"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1" dirty="0" smtClean="0"/>
                        <a:t>0</a:t>
                      </a:r>
                      <a:endParaRPr lang="ar-SY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1" dirty="0" smtClean="0"/>
                        <a:t>0</a:t>
                      </a:r>
                      <a:endParaRPr lang="ar-SY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1" dirty="0" smtClean="0"/>
                        <a:t>1</a:t>
                      </a:r>
                      <a:endParaRPr lang="ar-SY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1" dirty="0" smtClean="0"/>
                        <a:t>1</a:t>
                      </a:r>
                      <a:endParaRPr lang="ar-SY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1" dirty="0" smtClean="0"/>
                        <a:t>1</a:t>
                      </a:r>
                      <a:r>
                        <a:rPr lang="en-US" sz="4000" b="1" baseline="30000" dirty="0" smtClean="0"/>
                        <a:t>st</a:t>
                      </a:r>
                      <a:r>
                        <a:rPr lang="en-US" sz="4000" b="1" baseline="0" dirty="0" smtClean="0"/>
                        <a:t> </a:t>
                      </a:r>
                      <a:endParaRPr lang="ar-SY" sz="4000" b="1" dirty="0"/>
                    </a:p>
                  </a:txBody>
                  <a:tcPr/>
                </a:tc>
              </a:tr>
              <a:tr h="749302"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1" dirty="0" smtClean="0"/>
                        <a:t>0</a:t>
                      </a:r>
                      <a:endParaRPr lang="ar-SY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1" dirty="0" smtClean="0"/>
                        <a:t>1</a:t>
                      </a:r>
                      <a:endParaRPr lang="ar-SY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1" dirty="0" smtClean="0"/>
                        <a:t>1</a:t>
                      </a:r>
                      <a:endParaRPr lang="ar-SY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1" dirty="0" smtClean="0"/>
                        <a:t>0</a:t>
                      </a:r>
                      <a:endParaRPr lang="ar-SY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1" dirty="0" smtClean="0"/>
                        <a:t>2</a:t>
                      </a:r>
                      <a:r>
                        <a:rPr lang="en-US" sz="4000" b="1" baseline="30000" dirty="0" smtClean="0"/>
                        <a:t>nd</a:t>
                      </a:r>
                      <a:r>
                        <a:rPr lang="en-US" sz="4000" b="1" dirty="0" smtClean="0"/>
                        <a:t> </a:t>
                      </a:r>
                      <a:endParaRPr lang="ar-SY" sz="4000" b="1" dirty="0"/>
                    </a:p>
                  </a:txBody>
                  <a:tcPr/>
                </a:tc>
              </a:tr>
              <a:tr h="749302"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1" dirty="0" smtClean="0"/>
                        <a:t>1</a:t>
                      </a:r>
                      <a:endParaRPr lang="ar-SY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1" dirty="0" smtClean="0"/>
                        <a:t>1</a:t>
                      </a:r>
                      <a:endParaRPr lang="ar-SY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1" dirty="0" smtClean="0"/>
                        <a:t>0</a:t>
                      </a:r>
                      <a:endParaRPr lang="ar-SY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1" dirty="0" smtClean="0"/>
                        <a:t>0</a:t>
                      </a:r>
                      <a:endParaRPr lang="ar-SY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1" dirty="0" smtClean="0"/>
                        <a:t>3</a:t>
                      </a:r>
                      <a:r>
                        <a:rPr lang="en-US" sz="4000" b="1" baseline="30000" dirty="0" smtClean="0"/>
                        <a:t>rd</a:t>
                      </a:r>
                      <a:r>
                        <a:rPr lang="en-US" sz="4000" b="1" dirty="0" smtClean="0"/>
                        <a:t> </a:t>
                      </a:r>
                      <a:endParaRPr lang="ar-SY" sz="4000" b="1" dirty="0"/>
                    </a:p>
                  </a:txBody>
                  <a:tcPr/>
                </a:tc>
              </a:tr>
              <a:tr h="749302"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1" dirty="0" smtClean="0"/>
                        <a:t>1</a:t>
                      </a:r>
                      <a:endParaRPr lang="ar-SY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1" dirty="0" smtClean="0"/>
                        <a:t>0</a:t>
                      </a:r>
                      <a:endParaRPr lang="ar-SY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1" dirty="0" smtClean="0"/>
                        <a:t>0</a:t>
                      </a:r>
                      <a:endParaRPr lang="ar-SY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1" dirty="0" smtClean="0"/>
                        <a:t>1</a:t>
                      </a:r>
                      <a:endParaRPr lang="ar-SY" sz="4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1" dirty="0" smtClean="0"/>
                        <a:t>4</a:t>
                      </a:r>
                      <a:r>
                        <a:rPr lang="en-US" sz="4000" b="1" baseline="30000" dirty="0" smtClean="0"/>
                        <a:t>th</a:t>
                      </a:r>
                      <a:r>
                        <a:rPr lang="en-US" sz="4000" b="1" dirty="0" smtClean="0"/>
                        <a:t> </a:t>
                      </a:r>
                      <a:endParaRPr lang="ar-SY" sz="4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مستطيل 5"/>
          <p:cNvSpPr/>
          <p:nvPr/>
        </p:nvSpPr>
        <p:spPr>
          <a:xfrm>
            <a:off x="285688" y="5000636"/>
            <a:ext cx="88583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0"/>
            <a:r>
              <a:rPr lang="en-US" sz="2800" b="1" i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 stepping has the lowest resolution and is the strongest at holding its position. Clock-wise and counter clockwise rotation is accomplished by reversing the step sequence.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جدول 1"/>
          <p:cNvGraphicFramePr>
            <a:graphicFrameLocks noGrp="1"/>
          </p:cNvGraphicFramePr>
          <p:nvPr/>
        </p:nvGraphicFramePr>
        <p:xfrm>
          <a:off x="0" y="1142984"/>
          <a:ext cx="9144000" cy="411482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457203"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 smtClean="0"/>
                        <a:t>L4</a:t>
                      </a:r>
                      <a:endParaRPr lang="ar-SY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 smtClean="0"/>
                        <a:t>L3</a:t>
                      </a:r>
                      <a:endParaRPr lang="ar-SY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 smtClean="0"/>
                        <a:t>L2</a:t>
                      </a:r>
                      <a:endParaRPr lang="ar-SY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 smtClean="0"/>
                        <a:t>L1</a:t>
                      </a:r>
                      <a:endParaRPr lang="ar-SY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 smtClean="0"/>
                        <a:t>Step</a:t>
                      </a:r>
                      <a:endParaRPr lang="ar-SY" sz="2400" b="1" dirty="0"/>
                    </a:p>
                  </a:txBody>
                  <a:tcPr/>
                </a:tc>
              </a:tr>
              <a:tr h="457203"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 smtClean="0"/>
                        <a:t>0</a:t>
                      </a:r>
                      <a:endParaRPr lang="ar-SY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 smtClean="0"/>
                        <a:t>0</a:t>
                      </a:r>
                      <a:endParaRPr lang="ar-SY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 smtClean="0"/>
                        <a:t>0</a:t>
                      </a:r>
                      <a:endParaRPr lang="ar-SY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 smtClean="0"/>
                        <a:t>1</a:t>
                      </a:r>
                      <a:endParaRPr lang="ar-SY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 smtClean="0"/>
                        <a:t>1</a:t>
                      </a:r>
                      <a:r>
                        <a:rPr lang="en-US" sz="2400" b="1" baseline="30000" dirty="0" smtClean="0"/>
                        <a:t>st</a:t>
                      </a:r>
                      <a:r>
                        <a:rPr lang="en-US" sz="2400" b="1" baseline="0" dirty="0" smtClean="0"/>
                        <a:t> </a:t>
                      </a:r>
                      <a:endParaRPr lang="ar-SY" sz="2400" b="1" dirty="0"/>
                    </a:p>
                  </a:txBody>
                  <a:tcPr/>
                </a:tc>
              </a:tr>
              <a:tr h="457203"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 smtClean="0"/>
                        <a:t>0</a:t>
                      </a:r>
                      <a:endParaRPr lang="ar-SY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 smtClean="0"/>
                        <a:t>0</a:t>
                      </a:r>
                      <a:endParaRPr lang="ar-SY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 smtClean="0"/>
                        <a:t>1</a:t>
                      </a:r>
                      <a:endParaRPr lang="ar-SY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 smtClean="0"/>
                        <a:t>1</a:t>
                      </a:r>
                      <a:endParaRPr lang="ar-SY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 smtClean="0"/>
                        <a:t>2</a:t>
                      </a:r>
                      <a:r>
                        <a:rPr lang="en-US" sz="2400" b="1" baseline="30000" dirty="0" smtClean="0"/>
                        <a:t>nd</a:t>
                      </a:r>
                      <a:r>
                        <a:rPr lang="en-US" sz="2400" b="1" dirty="0" smtClean="0"/>
                        <a:t> </a:t>
                      </a:r>
                      <a:endParaRPr lang="ar-SY" sz="2400" b="1" dirty="0"/>
                    </a:p>
                  </a:txBody>
                  <a:tcPr/>
                </a:tc>
              </a:tr>
              <a:tr h="457203"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 smtClean="0"/>
                        <a:t>0</a:t>
                      </a:r>
                      <a:endParaRPr lang="ar-SY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 smtClean="0"/>
                        <a:t>0</a:t>
                      </a:r>
                      <a:endParaRPr lang="ar-SY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 smtClean="0"/>
                        <a:t>1</a:t>
                      </a:r>
                      <a:endParaRPr lang="ar-SY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 smtClean="0"/>
                        <a:t>0</a:t>
                      </a:r>
                      <a:endParaRPr lang="ar-SY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 smtClean="0"/>
                        <a:t>3</a:t>
                      </a:r>
                      <a:r>
                        <a:rPr lang="en-US" sz="2400" b="1" baseline="30000" dirty="0" smtClean="0"/>
                        <a:t>rd</a:t>
                      </a:r>
                      <a:r>
                        <a:rPr lang="en-US" sz="2400" b="1" dirty="0" smtClean="0"/>
                        <a:t> </a:t>
                      </a:r>
                      <a:endParaRPr lang="ar-SY" sz="2400" b="1" dirty="0"/>
                    </a:p>
                  </a:txBody>
                  <a:tcPr/>
                </a:tc>
              </a:tr>
              <a:tr h="457203"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 smtClean="0"/>
                        <a:t>0</a:t>
                      </a:r>
                      <a:endParaRPr lang="ar-SY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 smtClean="0"/>
                        <a:t>1</a:t>
                      </a:r>
                      <a:endParaRPr lang="ar-SY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 smtClean="0"/>
                        <a:t>1</a:t>
                      </a:r>
                      <a:endParaRPr lang="ar-SY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 smtClean="0"/>
                        <a:t>0</a:t>
                      </a:r>
                      <a:endParaRPr lang="ar-SY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 smtClean="0"/>
                        <a:t>4</a:t>
                      </a:r>
                      <a:r>
                        <a:rPr lang="en-US" sz="2400" b="1" baseline="30000" dirty="0" smtClean="0"/>
                        <a:t>th</a:t>
                      </a:r>
                      <a:r>
                        <a:rPr lang="en-US" sz="2400" b="1" dirty="0" smtClean="0"/>
                        <a:t> </a:t>
                      </a:r>
                      <a:endParaRPr lang="ar-SY" sz="2400" b="1" dirty="0"/>
                    </a:p>
                  </a:txBody>
                  <a:tcPr/>
                </a:tc>
              </a:tr>
              <a:tr h="457203"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 smtClean="0"/>
                        <a:t>0</a:t>
                      </a:r>
                      <a:endParaRPr lang="ar-SY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 smtClean="0"/>
                        <a:t>1</a:t>
                      </a:r>
                      <a:endParaRPr lang="ar-SY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 smtClean="0"/>
                        <a:t>0</a:t>
                      </a:r>
                      <a:endParaRPr lang="ar-SY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 smtClean="0"/>
                        <a:t>0</a:t>
                      </a:r>
                      <a:endParaRPr lang="ar-SY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 smtClean="0"/>
                        <a:t>5</a:t>
                      </a:r>
                      <a:r>
                        <a:rPr lang="en-US" sz="2400" b="1" baseline="30000" dirty="0" smtClean="0"/>
                        <a:t>th</a:t>
                      </a:r>
                      <a:r>
                        <a:rPr lang="en-US" sz="2400" b="1" dirty="0" smtClean="0"/>
                        <a:t> </a:t>
                      </a:r>
                      <a:endParaRPr lang="ar-SY" sz="2400" b="1" dirty="0"/>
                    </a:p>
                  </a:txBody>
                  <a:tcPr/>
                </a:tc>
              </a:tr>
              <a:tr h="457203"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 smtClean="0"/>
                        <a:t>1</a:t>
                      </a:r>
                      <a:endParaRPr lang="ar-SY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 smtClean="0"/>
                        <a:t>1</a:t>
                      </a:r>
                      <a:endParaRPr lang="ar-SY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 smtClean="0"/>
                        <a:t>0</a:t>
                      </a:r>
                      <a:endParaRPr lang="ar-SY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 smtClean="0"/>
                        <a:t>0</a:t>
                      </a:r>
                      <a:endParaRPr lang="ar-SY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 smtClean="0"/>
                        <a:t>6</a:t>
                      </a:r>
                      <a:r>
                        <a:rPr lang="en-US" sz="2400" b="1" baseline="30000" dirty="0" smtClean="0"/>
                        <a:t>th</a:t>
                      </a:r>
                      <a:r>
                        <a:rPr lang="en-US" sz="2400" b="1" dirty="0" smtClean="0"/>
                        <a:t> </a:t>
                      </a:r>
                      <a:endParaRPr lang="ar-SY" sz="2400" b="1" dirty="0"/>
                    </a:p>
                  </a:txBody>
                  <a:tcPr/>
                </a:tc>
              </a:tr>
              <a:tr h="457203"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 smtClean="0"/>
                        <a:t>1</a:t>
                      </a:r>
                      <a:endParaRPr lang="ar-SY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 smtClean="0"/>
                        <a:t>0</a:t>
                      </a:r>
                      <a:endParaRPr lang="ar-SY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 smtClean="0"/>
                        <a:t>0</a:t>
                      </a:r>
                      <a:endParaRPr lang="ar-SY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 smtClean="0"/>
                        <a:t>0</a:t>
                      </a:r>
                      <a:endParaRPr lang="ar-SY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 smtClean="0"/>
                        <a:t>7</a:t>
                      </a:r>
                      <a:r>
                        <a:rPr lang="en-US" sz="2400" b="1" baseline="30000" dirty="0" smtClean="0"/>
                        <a:t>th</a:t>
                      </a:r>
                      <a:r>
                        <a:rPr lang="en-US" sz="2400" b="1" dirty="0" smtClean="0"/>
                        <a:t> </a:t>
                      </a:r>
                      <a:endParaRPr lang="ar-SY" sz="2400" b="1" dirty="0"/>
                    </a:p>
                  </a:txBody>
                  <a:tcPr/>
                </a:tc>
              </a:tr>
              <a:tr h="457203"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 smtClean="0"/>
                        <a:t>1</a:t>
                      </a:r>
                      <a:endParaRPr lang="ar-SY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 smtClean="0"/>
                        <a:t>0</a:t>
                      </a:r>
                      <a:endParaRPr lang="ar-SY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 smtClean="0"/>
                        <a:t>0</a:t>
                      </a:r>
                      <a:endParaRPr lang="ar-SY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 smtClean="0"/>
                        <a:t>1</a:t>
                      </a:r>
                      <a:endParaRPr lang="ar-SY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 smtClean="0"/>
                        <a:t>8</a:t>
                      </a:r>
                      <a:r>
                        <a:rPr lang="en-US" sz="2400" b="1" baseline="30000" dirty="0" smtClean="0"/>
                        <a:t>th</a:t>
                      </a:r>
                      <a:r>
                        <a:rPr lang="en-US" sz="2400" b="1" dirty="0" smtClean="0"/>
                        <a:t> </a:t>
                      </a:r>
                      <a:endParaRPr lang="ar-SY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مستطيل 2"/>
          <p:cNvSpPr/>
          <p:nvPr/>
        </p:nvSpPr>
        <p:spPr>
          <a:xfrm>
            <a:off x="142844" y="71414"/>
            <a:ext cx="86439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4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HALF-STEPPING </a:t>
            </a:r>
          </a:p>
          <a:p>
            <a:pPr algn="ctr" rtl="0"/>
            <a:r>
              <a:rPr lang="en-US" sz="2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A COMBINATION OF WAVE AND FULL STEPPING</a:t>
            </a:r>
            <a:r>
              <a:rPr lang="en-US" sz="1200" u="sng" dirty="0" smtClean="0"/>
              <a:t> </a:t>
            </a:r>
            <a:endParaRPr lang="en-US" dirty="0"/>
          </a:p>
        </p:txBody>
      </p:sp>
      <p:sp>
        <p:nvSpPr>
          <p:cNvPr id="4" name="مستطيل 3"/>
          <p:cNvSpPr/>
          <p:nvPr/>
        </p:nvSpPr>
        <p:spPr>
          <a:xfrm>
            <a:off x="0" y="5443381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0"/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half-step sequence has the most torque and is the most stable at higher speeds. It also has the highest resolution of the main stepping methods. It is a combination of full and wave stepping.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16992" t="11250" r="15625" b="11250"/>
          <a:stretch>
            <a:fillRect/>
          </a:stretch>
        </p:blipFill>
        <p:spPr bwMode="auto">
          <a:xfrm>
            <a:off x="71406" y="166694"/>
            <a:ext cx="9010373" cy="6477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151</TotalTime>
  <Words>383</Words>
  <Application>Microsoft Office PowerPoint</Application>
  <PresentationFormat>On-screen Show (4:3)</PresentationFormat>
  <Paragraphs>146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Trek</vt:lpstr>
      <vt:lpstr>البنية التسلسلية في لغة VHDL  /تطبيقات/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ما هو المحرك الخطوي ؟</vt:lpstr>
      <vt:lpstr>Slide 11</vt:lpstr>
      <vt:lpstr>- المحركات ذات المغناطيس الدائم .</vt:lpstr>
      <vt:lpstr>Slide 13</vt:lpstr>
      <vt:lpstr>بعض المواصفات التشغيلية للمحركات الخطوية</vt:lpstr>
      <vt:lpstr>Slide 15</vt:lpstr>
      <vt:lpstr>قيادة المحركات الخطوية (الدارة L298N)</vt:lpstr>
      <vt:lpstr>قيادة المحركات الخطوية (الدارة L298N)</vt:lpstr>
      <vt:lpstr>Slide 18</vt:lpstr>
      <vt:lpstr>تطبيقات المحركات الخطوية(آلة لتعبئة كبسولة الأدوية)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Aula</dc:creator>
  <cp:lastModifiedBy>Aula</cp:lastModifiedBy>
  <cp:revision>21</cp:revision>
  <dcterms:created xsi:type="dcterms:W3CDTF">2011-04-27T16:57:56Z</dcterms:created>
  <dcterms:modified xsi:type="dcterms:W3CDTF">2011-05-01T12:42:48Z</dcterms:modified>
</cp:coreProperties>
</file>