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2"/>
  </p:sldMasterIdLst>
  <p:sldIdLst>
    <p:sldId id="256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7" r:id="rId19"/>
    <p:sldId id="275" r:id="rId20"/>
    <p:sldId id="276" r:id="rId21"/>
    <p:sldId id="278" r:id="rId22"/>
    <p:sldId id="279" r:id="rId23"/>
    <p:sldId id="280" r:id="rId24"/>
    <p:sldId id="281" r:id="rId25"/>
    <p:sldId id="282" r:id="rId26"/>
    <p:sldId id="283" r:id="rId27"/>
    <p:sldId id="26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ar-SA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ar-SA" smtClean="0"/>
              <a:t>انقر لتحرير نمط العنوان الثانوي الرئيسي</a:t>
            </a:r>
            <a:endParaRPr kumimoji="0" lang="ar-SA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4735A626-6A90-474B-BD74-D7CEC66F4FF7}" type="datetimeFigureOut">
              <a:rPr lang="ar-SA" smtClean="0"/>
              <a:pPr/>
              <a:t>05/05/32</a:t>
            </a:fld>
            <a:endParaRPr lang="ar-S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ar-SA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C3513218-9EC7-4C60-A05F-FE59F941F60E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ar-S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A626-6A90-474B-BD74-D7CEC66F4FF7}" type="datetimeFigureOut">
              <a:rPr lang="ar-SA" smtClean="0"/>
              <a:pPr/>
              <a:t>05/05/32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3218-9EC7-4C60-A05F-FE59F941F60E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ar-SA" smtClean="0"/>
              <a:t>انقر لتحرير نمط العنوان الرئيسي</a:t>
            </a:r>
            <a:endParaRPr kumimoji="0" lang="ar-S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A626-6A90-474B-BD74-D7CEC66F4FF7}" type="datetimeFigureOut">
              <a:rPr lang="ar-SA" smtClean="0"/>
              <a:pPr/>
              <a:t>05/05/32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3218-9EC7-4C60-A05F-FE59F941F60E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4735A626-6A90-474B-BD74-D7CEC66F4FF7}" type="datetimeFigureOut">
              <a:rPr lang="ar-SA" smtClean="0"/>
              <a:pPr/>
              <a:t>05/05/32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3218-9EC7-4C60-A05F-FE59F941F60E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عنوان المقط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4735A626-6A90-474B-BD74-D7CEC66F4FF7}" type="datetimeFigureOut">
              <a:rPr lang="ar-SA" smtClean="0"/>
              <a:pPr/>
              <a:t>05/05/32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C3513218-9EC7-4C60-A05F-FE59F941F60E}" type="slidenum">
              <a:rPr lang="ar-SA" smtClean="0"/>
              <a:pPr/>
              <a:t>‹#›</a:t>
            </a:fld>
            <a:endParaRPr lang="ar-SA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ar-S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ar-S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ar-S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735A626-6A90-474B-BD74-D7CEC66F4FF7}" type="datetimeFigureOut">
              <a:rPr lang="ar-SA" smtClean="0"/>
              <a:pPr/>
              <a:t>05/05/32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3513218-9EC7-4C60-A05F-FE59F941F60E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مقارنة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ar-SA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ar-S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4735A626-6A90-474B-BD74-D7CEC66F4FF7}" type="datetimeFigureOut">
              <a:rPr lang="ar-SA" smtClean="0"/>
              <a:pPr/>
              <a:t>05/05/32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C3513218-9EC7-4C60-A05F-FE59F941F60E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A626-6A90-474B-BD74-D7CEC66F4FF7}" type="datetimeFigureOut">
              <a:rPr lang="ar-SA" smtClean="0"/>
              <a:pPr/>
              <a:t>05/05/32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3218-9EC7-4C60-A05F-FE59F941F60E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735A626-6A90-474B-BD74-D7CEC66F4FF7}" type="datetimeFigureOut">
              <a:rPr lang="ar-SA" smtClean="0"/>
              <a:pPr/>
              <a:t>05/05/32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3513218-9EC7-4C60-A05F-FE59F941F60E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محتوى ذو تسمية توضيحية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ar-S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4735A626-6A90-474B-BD74-D7CEC66F4FF7}" type="datetimeFigureOut">
              <a:rPr lang="ar-SA" smtClean="0"/>
              <a:pPr/>
              <a:t>05/05/32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C3513218-9EC7-4C60-A05F-FE59F941F60E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ذو تسمية توضيحية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ar-S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ar-SA" smtClean="0"/>
              <a:t>انقر فوق الرمز لإضافة صورة</a:t>
            </a:r>
            <a:endParaRPr kumimoji="0" lang="ar-S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4735A626-6A90-474B-BD74-D7CEC66F4FF7}" type="datetimeFigureOut">
              <a:rPr lang="ar-SA" smtClean="0"/>
              <a:pPr/>
              <a:t>05/05/32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C3513218-9EC7-4C60-A05F-FE59F941F60E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ar-SA" smtClean="0"/>
              <a:t>انقر لتحرير نمط العنوان الرئيسي</a:t>
            </a:r>
            <a:endParaRPr kumimoji="0" lang="ar-SA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  <a:p>
            <a:pPr lvl="1" eaLnBrk="1" latinLnBrk="0" hangingPunct="1"/>
            <a:r>
              <a:rPr kumimoji="0" lang="ar-SA" smtClean="0"/>
              <a:t>المستوى الثاني</a:t>
            </a:r>
          </a:p>
          <a:p>
            <a:pPr lvl="2" eaLnBrk="1" latinLnBrk="0" hangingPunct="1"/>
            <a:r>
              <a:rPr kumimoji="0" lang="ar-SA" smtClean="0"/>
              <a:t>المستوى الثالث</a:t>
            </a:r>
          </a:p>
          <a:p>
            <a:pPr lvl="3" eaLnBrk="1" latinLnBrk="0" hangingPunct="1"/>
            <a:r>
              <a:rPr kumimoji="0" lang="ar-SA" smtClean="0"/>
              <a:t>المستوى الرابع</a:t>
            </a:r>
          </a:p>
          <a:p>
            <a:pPr lvl="4" eaLnBrk="1" latinLnBrk="0" hangingPunct="1"/>
            <a:r>
              <a:rPr kumimoji="0" lang="ar-SA" smtClean="0"/>
              <a:t>المستوى الخامس</a:t>
            </a:r>
            <a:endParaRPr kumimoji="0" lang="ar-SA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4735A626-6A90-474B-BD74-D7CEC66F4FF7}" type="datetimeFigureOut">
              <a:rPr lang="ar-SA" smtClean="0"/>
              <a:pPr/>
              <a:t>05/05/32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ar-SA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C3513218-9EC7-4C60-A05F-FE59F941F60E}" type="slidenum">
              <a:rPr lang="ar-SA" smtClean="0"/>
              <a:pPr/>
              <a:t>‹#›</a:t>
            </a:fld>
            <a:endParaRPr lang="ar-S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xStyles>
    <p:titleStyle>
      <a:lvl1pPr marL="484632" algn="l" rtl="1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r" rtl="1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r" rtl="1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r" rtl="1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r" rtl="1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r" rtl="1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r" rtl="1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r" rtl="1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r" rtl="1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r" rtl="1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6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hristina\Saved Games\Pictures\Microsoft Clip Organizer\00323011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948242">
            <a:off x="56372" y="3813154"/>
            <a:ext cx="2592309" cy="3046491"/>
          </a:xfrm>
          <a:prstGeom prst="rect">
            <a:avLst/>
          </a:prstGeom>
          <a:noFill/>
        </p:spPr>
      </p:pic>
      <p:pic>
        <p:nvPicPr>
          <p:cNvPr id="1027" name="Picture 3" descr="C:\Users\christina\Saved Games\Pictures\Microsoft Clip Organizer\00323008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57818" y="5306482"/>
            <a:ext cx="2590800" cy="1551518"/>
          </a:xfrm>
          <a:prstGeom prst="rect">
            <a:avLst/>
          </a:prstGeom>
          <a:noFill/>
        </p:spPr>
      </p:pic>
      <p:pic>
        <p:nvPicPr>
          <p:cNvPr id="1028" name="Picture 4" descr="C:\Users\christina\Saved Games\Pictures\Microsoft Clip Organizer\00323008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1977" y="5742915"/>
            <a:ext cx="1862023" cy="1115085"/>
          </a:xfrm>
          <a:prstGeom prst="rect">
            <a:avLst/>
          </a:prstGeom>
          <a:noFill/>
        </p:spPr>
      </p:pic>
      <p:sp>
        <p:nvSpPr>
          <p:cNvPr id="5" name="عنوان فرعي 2"/>
          <p:cNvSpPr>
            <a:spLocks noGrp="1"/>
          </p:cNvSpPr>
          <p:nvPr>
            <p:ph type="subTitle" idx="1"/>
          </p:nvPr>
        </p:nvSpPr>
        <p:spPr>
          <a:xfrm>
            <a:off x="1390200" y="214290"/>
            <a:ext cx="7753800" cy="1752600"/>
          </a:xfrm>
        </p:spPr>
        <p:txBody>
          <a:bodyPr>
            <a:normAutofit/>
          </a:bodyPr>
          <a:lstStyle/>
          <a:p>
            <a:pPr algn="r"/>
            <a:r>
              <a:rPr lang="ar-SY" sz="4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 Black" pitchFamily="34" charset="0"/>
                <a:cs typeface="Arial" pitchFamily="34" charset="0"/>
              </a:rPr>
              <a:t> مخبر </a:t>
            </a:r>
            <a:r>
              <a:rPr lang="ar-SY" sz="40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cs typeface="Arial" pitchFamily="34" charset="0"/>
              </a:rPr>
              <a:t>النظم</a:t>
            </a:r>
            <a:r>
              <a:rPr lang="ar-SY" sz="4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 Black" pitchFamily="34" charset="0"/>
                <a:cs typeface="Arial" pitchFamily="34" charset="0"/>
              </a:rPr>
              <a:t> الالكترونية المتقدمة</a:t>
            </a:r>
            <a:endParaRPr lang="en-US" sz="4400" b="1" dirty="0">
              <a:solidFill>
                <a:schemeClr val="accent1">
                  <a:lumMod val="40000"/>
                  <a:lumOff val="60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6" name="مستطيل 5"/>
          <p:cNvSpPr/>
          <p:nvPr/>
        </p:nvSpPr>
        <p:spPr>
          <a:xfrm>
            <a:off x="6572264" y="1000108"/>
            <a:ext cx="23374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ar-SY" sz="3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الجلسة ال</a:t>
            </a:r>
            <a:r>
              <a:rPr lang="ar-SA" sz="3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رابعة</a:t>
            </a:r>
            <a:endParaRPr lang="en-US" sz="3600" b="1" dirty="0" smtClean="0">
              <a:solidFill>
                <a:schemeClr val="accent1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صورة 6" descr="aleppo-univ-logo.gif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85720" y="285728"/>
            <a:ext cx="1428728" cy="142872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عنوان 1"/>
          <p:cNvSpPr>
            <a:spLocks noGrp="1"/>
          </p:cNvSpPr>
          <p:nvPr>
            <p:ph type="ctrTitle"/>
          </p:nvPr>
        </p:nvSpPr>
        <p:spPr>
          <a:xfrm>
            <a:off x="214282" y="1785926"/>
            <a:ext cx="8272466" cy="1671630"/>
          </a:xfrm>
        </p:spPr>
        <p:txBody>
          <a:bodyPr>
            <a:noAutofit/>
          </a:bodyPr>
          <a:lstStyle/>
          <a:p>
            <a:pPr algn="ctr"/>
            <a:r>
              <a:rPr lang="ar-SY" b="1" u="non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تصميم الدارات الالكترونية بلغة </a:t>
            </a:r>
            <a:r>
              <a:rPr lang="en-US" sz="4800" b="1" u="none" dirty="0" smtClean="0">
                <a:ln w="6350"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Arial Black" pitchFamily="34" charset="0"/>
              </a:rPr>
              <a:t>V</a:t>
            </a:r>
            <a:r>
              <a:rPr lang="en-US" sz="4800" b="1" u="none" dirty="0" smtClean="0">
                <a:ln w="6350">
                  <a:solidFill>
                    <a:sysClr val="windowText" lastClr="000000"/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latin typeface="Arial Black" pitchFamily="34" charset="0"/>
              </a:rPr>
              <a:t>H</a:t>
            </a:r>
            <a:r>
              <a:rPr lang="en-US" sz="4800" b="1" u="none" dirty="0" smtClean="0">
                <a:ln w="6350"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Arial Black" pitchFamily="34" charset="0"/>
              </a:rPr>
              <a:t>D</a:t>
            </a:r>
            <a:r>
              <a:rPr lang="en-US" sz="4800" b="1" u="none" dirty="0" smtClean="0">
                <a:ln w="6350">
                  <a:solidFill>
                    <a:sysClr val="windowText" lastClr="000000"/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latin typeface="Arial Black" pitchFamily="34" charset="0"/>
              </a:rPr>
              <a:t>L</a:t>
            </a:r>
            <a:endParaRPr lang="en-US" sz="4800" b="1" u="none" dirty="0">
              <a:ln w="6350">
                <a:solidFill>
                  <a:sysClr val="windowText" lastClr="000000"/>
                </a:solidFill>
              </a:ln>
              <a:solidFill>
                <a:schemeClr val="bg1">
                  <a:lumMod val="95000"/>
                  <a:lumOff val="5000"/>
                </a:schemeClr>
              </a:solidFill>
              <a:latin typeface="Arial Black" pitchFamily="34" charset="0"/>
              <a:cs typeface="Tahoma" pitchFamily="34" charset="0"/>
            </a:endParaRPr>
          </a:p>
        </p:txBody>
      </p:sp>
      <p:sp>
        <p:nvSpPr>
          <p:cNvPr id="9" name="مستطيل 8"/>
          <p:cNvSpPr/>
          <p:nvPr/>
        </p:nvSpPr>
        <p:spPr>
          <a:xfrm>
            <a:off x="3286116" y="3429000"/>
            <a:ext cx="128913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ln w="6350">
                  <a:solidFill>
                    <a:sysClr val="windowText" lastClr="000000"/>
                  </a:solidFill>
                </a:ln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/</a:t>
            </a:r>
            <a:r>
              <a:rPr lang="en-US" sz="4800" b="1" dirty="0" smtClean="0">
                <a:ln w="6350">
                  <a:solidFill>
                    <a:sysClr val="windowText" lastClr="000000"/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3</a:t>
            </a:r>
            <a:r>
              <a:rPr lang="en-US" sz="4800" b="1" dirty="0" smtClean="0">
                <a:ln w="6350">
                  <a:solidFill>
                    <a:sysClr val="windowText" lastClr="000000"/>
                  </a:solidFill>
                </a:ln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/</a:t>
            </a:r>
            <a:endParaRPr lang="ar-SA" dirty="0">
              <a:ln w="6350"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10" name="Picture 4" descr="C:\Users\christina\Saved Games\Pictures\Microsoft Clip Organizer\00323008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1934" y="6087939"/>
            <a:ext cx="1285884" cy="770061"/>
          </a:xfrm>
          <a:prstGeom prst="rect">
            <a:avLst/>
          </a:prstGeom>
          <a:noFill/>
        </p:spPr>
      </p:pic>
      <p:pic>
        <p:nvPicPr>
          <p:cNvPr id="11" name="Picture 4" descr="C:\Users\christina\Saved Games\Pictures\Microsoft Clip Organizer\00323008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8704464">
            <a:off x="7497651" y="4256102"/>
            <a:ext cx="1715139" cy="1027123"/>
          </a:xfrm>
          <a:prstGeom prst="rect">
            <a:avLst/>
          </a:prstGeom>
          <a:noFill/>
        </p:spPr>
      </p:pic>
      <p:pic>
        <p:nvPicPr>
          <p:cNvPr id="14" name="Picture 4" descr="C:\Users\christina\Saved Games\Pictures\Microsoft Clip Organizer\00323008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8116" y="3286124"/>
            <a:ext cx="1285884" cy="770061"/>
          </a:xfrm>
          <a:prstGeom prst="rect">
            <a:avLst/>
          </a:prstGeom>
          <a:noFill/>
        </p:spPr>
      </p:pic>
      <p:pic>
        <p:nvPicPr>
          <p:cNvPr id="17" name="Picture 4" descr="C:\Users\christina\Saved Games\Pictures\Microsoft Clip Organizer\00323008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1165144">
            <a:off x="2751809" y="6021947"/>
            <a:ext cx="1285884" cy="770061"/>
          </a:xfrm>
          <a:prstGeom prst="rect">
            <a:avLst/>
          </a:prstGeom>
          <a:noFill/>
        </p:spPr>
      </p:pic>
      <p:pic>
        <p:nvPicPr>
          <p:cNvPr id="15" name="صورة 14" descr="f4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6182" y="1785926"/>
            <a:ext cx="304800" cy="276225"/>
          </a:xfrm>
          <a:prstGeom prst="rect">
            <a:avLst/>
          </a:prstGeom>
        </p:spPr>
      </p:pic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1643042" y="4357694"/>
            <a:ext cx="490711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sz="400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onotype Corsiva" pitchFamily="66" charset="0"/>
                <a:ea typeface="Calibri" pitchFamily="34" charset="0"/>
                <a:cs typeface="Arial" pitchFamily="34" charset="0"/>
              </a:rPr>
              <a:t>البنية التفرعية للغة </a:t>
            </a:r>
            <a:r>
              <a:rPr kumimoji="0" lang="en-US" sz="480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onotype Corsiva" pitchFamily="66" charset="0"/>
                <a:ea typeface="Calibri" pitchFamily="34" charset="0"/>
                <a:cs typeface="Arial" pitchFamily="34" charset="0"/>
              </a:rPr>
              <a:t>VHDL</a:t>
            </a:r>
            <a:endParaRPr kumimoji="0" lang="en-US" sz="360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928802"/>
            <a:ext cx="6581460" cy="4238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714612" y="500042"/>
            <a:ext cx="5572164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SA" sz="4000" dirty="0" smtClean="0"/>
              <a:t>ملاحظة مهمة جدا :</a:t>
            </a:r>
            <a:endParaRPr lang="ar-SA" sz="4000" dirty="0"/>
          </a:p>
        </p:txBody>
      </p:sp>
      <p:sp>
        <p:nvSpPr>
          <p:cNvPr id="4" name="Rounded Rectangle 3"/>
          <p:cNvSpPr/>
          <p:nvPr/>
        </p:nvSpPr>
        <p:spPr>
          <a:xfrm>
            <a:off x="2714612" y="4286256"/>
            <a:ext cx="1785950" cy="1000132"/>
          </a:xfrm>
          <a:prstGeom prst="roundRect">
            <a:avLst/>
          </a:prstGeom>
          <a:noFill/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Oval 4"/>
          <p:cNvSpPr/>
          <p:nvPr/>
        </p:nvSpPr>
        <p:spPr>
          <a:xfrm>
            <a:off x="2786050" y="1857364"/>
            <a:ext cx="357190" cy="285752"/>
          </a:xfrm>
          <a:prstGeom prst="ellipse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Down Arrow 5"/>
          <p:cNvSpPr/>
          <p:nvPr/>
        </p:nvSpPr>
        <p:spPr>
          <a:xfrm rot="4753521">
            <a:off x="5186918" y="-664225"/>
            <a:ext cx="428628" cy="4436194"/>
          </a:xfrm>
          <a:prstGeom prst="downArrow">
            <a:avLst>
              <a:gd name="adj1" fmla="val 33693"/>
              <a:gd name="adj2" fmla="val 61968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Down Arrow 6"/>
          <p:cNvSpPr/>
          <p:nvPr/>
        </p:nvSpPr>
        <p:spPr>
          <a:xfrm rot="2364529">
            <a:off x="5874819" y="646808"/>
            <a:ext cx="368739" cy="4765796"/>
          </a:xfrm>
          <a:prstGeom prst="downArrow">
            <a:avLst>
              <a:gd name="adj1" fmla="val 33693"/>
              <a:gd name="adj2" fmla="val 61968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4143380"/>
            <a:ext cx="3043230" cy="2071702"/>
          </a:xfrm>
        </p:spPr>
        <p:txBody>
          <a:bodyPr>
            <a:noAutofit/>
          </a:bodyPr>
          <a:lstStyle/>
          <a:p>
            <a:pPr algn="ctr"/>
            <a:r>
              <a:rPr lang="ar-SA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+mn-cs"/>
              </a:rPr>
              <a:t>تصميم </a:t>
            </a:r>
            <a:r>
              <a:rPr lang="ar-SA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+mn-cs"/>
              </a:rPr>
              <a:t>وحدة حساب ومنطق مصغرة</a:t>
            </a:r>
            <a:r>
              <a:rPr lang="ar-SA" sz="3200" u="sng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+mn-cs"/>
              </a:rPr>
              <a:t> 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+mn-cs"/>
              </a:rPr>
              <a:t>ALU </a:t>
            </a:r>
            <a:b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+mn-cs"/>
              </a:rPr>
            </a:b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+mn-cs"/>
              </a:rPr>
              <a:t>Arithmetic 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+mn-cs"/>
              </a:rPr>
              <a:t>Logic Unit</a:t>
            </a:r>
            <a:endParaRPr lang="ar-SA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+mn-cs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286380" cy="2786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3"/>
          <a:srcRect r="5417"/>
          <a:stretch>
            <a:fillRect/>
          </a:stretch>
        </p:blipFill>
        <p:spPr bwMode="auto">
          <a:xfrm>
            <a:off x="3500430" y="2786059"/>
            <a:ext cx="5643570" cy="4071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تعليمة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GENERATE</a:t>
            </a:r>
            <a:r>
              <a:rPr lang="ar-SA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:</a:t>
            </a:r>
            <a:endParaRPr lang="ar-SA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3" name="Picture 7" descr="C:\Program Files\Microsoft Office\MEDIA\OFFICE12\Lines\BD21309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1428736"/>
            <a:ext cx="4886325" cy="76200"/>
          </a:xfrm>
          <a:prstGeom prst="rect">
            <a:avLst/>
          </a:prstGeom>
          <a:noFill/>
        </p:spPr>
      </p:pic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3000372"/>
            <a:ext cx="91440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SIGNAL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x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: BIT_VECTOR (7 DOWNTO 0);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SIGNAL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y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: BIT_VECTOR (15 DOWNTO 0);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SIGNAL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z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: BIT_VECTOR (7 DOWNTO 0);</a:t>
            </a: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G1: </a:t>
            </a:r>
            <a:r>
              <a:rPr lang="en-US" sz="24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IN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24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'RANGE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GENERATE</a:t>
            </a:r>
          </a:p>
          <a:p>
            <a:r>
              <a:rPr lang="en-US" sz="24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z(</a:t>
            </a:r>
            <a:r>
              <a:rPr lang="en-US" sz="24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4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) &lt;= x(</a:t>
            </a:r>
            <a:r>
              <a:rPr lang="en-US" sz="24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4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) AND y(i+8);</a:t>
            </a:r>
          </a:p>
          <a:p>
            <a:r>
              <a:rPr lang="en-US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END GENERATE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72264" y="1928802"/>
            <a:ext cx="11801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sz="3600" u="sn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مثال:</a:t>
            </a:r>
            <a:endParaRPr lang="ar-SA" sz="3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التعليمة 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BLOCK</a:t>
            </a:r>
            <a:endParaRPr lang="ar-SA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1689068"/>
          </a:xfrm>
        </p:spPr>
        <p:txBody>
          <a:bodyPr/>
          <a:lstStyle/>
          <a:p>
            <a:r>
              <a:rPr lang="ar-SA" dirty="0" smtClean="0"/>
              <a:t>تقوم هذه التعليمة بتقسيم الكود البرمجي إلى كتل الأمر الذي يساعد في كتابة البرامج الطويلة دون خطأ </a:t>
            </a:r>
            <a:r>
              <a:rPr lang="en-US" dirty="0" smtClean="0"/>
              <a:t>.</a:t>
            </a:r>
          </a:p>
          <a:p>
            <a:endParaRPr lang="ar-SA" dirty="0"/>
          </a:p>
        </p:txBody>
      </p:sp>
      <p:pic>
        <p:nvPicPr>
          <p:cNvPr id="4" name="Picture 7" descr="C:\Program Files\Microsoft Office\MEDIA\OFFICE12\Lines\BD21309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1428736"/>
            <a:ext cx="4886325" cy="76200"/>
          </a:xfrm>
          <a:prstGeom prst="rect">
            <a:avLst/>
          </a:prstGeom>
          <a:noFill/>
        </p:spPr>
      </p:pic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1142976" y="3143248"/>
            <a:ext cx="5143504" cy="353943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ARCHITECTURE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example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...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BEGIN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...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block1: BLOCK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BEGIN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...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END BLOCK block1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...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block2: BLOCK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BEGIN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...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END BLOCK block2;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...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END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example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;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714356"/>
            <a:ext cx="8229600" cy="4572000"/>
          </a:xfrm>
        </p:spPr>
        <p:txBody>
          <a:bodyPr>
            <a:normAutofit fontScale="92500" lnSpcReduction="20000"/>
          </a:bodyPr>
          <a:lstStyle/>
          <a:p>
            <a:r>
              <a:rPr lang="ar-SA" b="1" dirty="0" smtClean="0"/>
              <a:t>يوجد شكلان لهذه التعليمة </a:t>
            </a:r>
            <a:r>
              <a:rPr lang="en-US" b="1" dirty="0" smtClean="0"/>
              <a:t>:</a:t>
            </a:r>
          </a:p>
          <a:p>
            <a:endParaRPr lang="en-US" b="1" dirty="0" smtClean="0"/>
          </a:p>
          <a:p>
            <a:r>
              <a:rPr lang="ar-SA" b="1" dirty="0" smtClean="0"/>
              <a:t>الشكل الأول البسيط</a:t>
            </a:r>
            <a:r>
              <a:rPr lang="ar-SA" b="1" u="sng" dirty="0" smtClean="0"/>
              <a:t> </a:t>
            </a:r>
            <a:r>
              <a:rPr lang="en-US" b="1" dirty="0" smtClean="0"/>
              <a:t>Simple </a:t>
            </a:r>
            <a:r>
              <a:rPr lang="en-US" b="1" dirty="0" smtClean="0"/>
              <a:t>BLOCK </a:t>
            </a:r>
            <a:endParaRPr lang="en-US" b="1" dirty="0" smtClean="0"/>
          </a:p>
          <a:p>
            <a:endParaRPr lang="en-US" b="1" dirty="0" smtClean="0"/>
          </a:p>
          <a:p>
            <a:r>
              <a:rPr lang="ar-SA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مثال </a:t>
            </a:r>
            <a:r>
              <a:rPr lang="en-US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:</a:t>
            </a:r>
          </a:p>
          <a:p>
            <a:pPr algn="l" rtl="0">
              <a:buNone/>
            </a:pPr>
            <a:r>
              <a:rPr lang="en-US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b1: BLOCK</a:t>
            </a:r>
          </a:p>
          <a:p>
            <a:pPr algn="l" rtl="0">
              <a:buNone/>
            </a:pPr>
            <a:r>
              <a:rPr lang="en-US" b="1" dirty="0" smtClean="0"/>
              <a:t>SIGNAL </a:t>
            </a:r>
            <a:r>
              <a:rPr lang="en-US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a</a:t>
            </a:r>
            <a:r>
              <a:rPr lang="en-US" b="1" dirty="0" smtClean="0"/>
              <a:t>: STD_LOGIC;</a:t>
            </a:r>
          </a:p>
          <a:p>
            <a:pPr algn="l" rtl="0">
              <a:buNone/>
            </a:pPr>
            <a:r>
              <a:rPr lang="en-US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BEGIN</a:t>
            </a:r>
          </a:p>
          <a:p>
            <a:pPr algn="l" rtl="0">
              <a:buNone/>
            </a:pPr>
            <a:r>
              <a:rPr lang="en-US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a &lt;= </a:t>
            </a:r>
            <a:r>
              <a:rPr lang="en-US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input </a:t>
            </a:r>
            <a:r>
              <a:rPr lang="en-US" b="1" dirty="0" smtClean="0">
                <a:solidFill>
                  <a:srgbClr val="FFFF00"/>
                </a:solidFill>
              </a:rPr>
              <a:t>WHEN</a:t>
            </a:r>
            <a:r>
              <a:rPr lang="en-US" b="1" dirty="0" smtClean="0"/>
              <a:t> </a:t>
            </a:r>
            <a:r>
              <a:rPr lang="en-US" b="1" dirty="0" smtClean="0"/>
              <a:t>e ='1' </a:t>
            </a:r>
            <a:r>
              <a:rPr lang="en-US" b="1" dirty="0" smtClean="0">
                <a:solidFill>
                  <a:srgbClr val="FFFF00"/>
                </a:solidFill>
              </a:rPr>
              <a:t>ELSE</a:t>
            </a:r>
            <a:r>
              <a:rPr lang="en-US" b="1" dirty="0" smtClean="0"/>
              <a:t> '0';</a:t>
            </a:r>
          </a:p>
          <a:p>
            <a:pPr algn="l" rtl="0">
              <a:buNone/>
            </a:pPr>
            <a:r>
              <a:rPr lang="en-US" b="1" dirty="0" smtClean="0"/>
              <a:t>END </a:t>
            </a:r>
            <a:r>
              <a:rPr lang="en-US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BLOCK b1</a:t>
            </a:r>
            <a:r>
              <a:rPr lang="en-US" b="1" dirty="0" smtClean="0"/>
              <a:t>;</a:t>
            </a:r>
          </a:p>
          <a:p>
            <a:endParaRPr lang="ar-SA" b="1" dirty="0"/>
          </a:p>
        </p:txBody>
      </p:sp>
      <p:sp>
        <p:nvSpPr>
          <p:cNvPr id="4" name="Rectangle 3"/>
          <p:cNvSpPr/>
          <p:nvPr/>
        </p:nvSpPr>
        <p:spPr>
          <a:xfrm>
            <a:off x="857224" y="5715016"/>
            <a:ext cx="8001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buFont typeface="Wingdings" pitchFamily="2" charset="2"/>
              <a:buChar char="v"/>
            </a:pPr>
            <a:r>
              <a:rPr lang="ar-SA" sz="2400" b="1" dirty="0" smtClean="0">
                <a:solidFill>
                  <a:schemeClr val="accent4">
                    <a:lumMod val="50000"/>
                  </a:schemeClr>
                </a:solidFill>
              </a:rPr>
              <a:t>كما يمكن أن يتم استعمال تعليمتين بصورة </a:t>
            </a:r>
            <a:r>
              <a:rPr lang="ar-SA" sz="2400" b="1" dirty="0" smtClean="0">
                <a:solidFill>
                  <a:schemeClr val="accent4">
                    <a:lumMod val="50000"/>
                  </a:schemeClr>
                </a:solidFill>
              </a:rPr>
              <a:t>متداخلة. </a:t>
            </a:r>
            <a:endParaRPr lang="ar-SA" sz="24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500042"/>
            <a:ext cx="8229600" cy="4572000"/>
          </a:xfrm>
        </p:spPr>
        <p:txBody>
          <a:bodyPr>
            <a:normAutofit fontScale="92500"/>
          </a:bodyPr>
          <a:lstStyle/>
          <a:p>
            <a:r>
              <a:rPr lang="ar-SA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الشكل الثاني المركب 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Guarded BLOCK</a:t>
            </a:r>
          </a:p>
          <a:p>
            <a:pPr>
              <a:buNone/>
            </a:pP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ar-SA" sz="2800" dirty="0" smtClean="0"/>
              <a:t>وهو </a:t>
            </a:r>
            <a:r>
              <a:rPr lang="ar-SA" sz="2800" dirty="0" smtClean="0"/>
              <a:t>شكل خاص يتم من خلاله استخدام كتلة إضافية </a:t>
            </a:r>
            <a:r>
              <a:rPr lang="en-US" sz="2800" dirty="0" smtClean="0"/>
              <a:t>guard expression </a:t>
            </a:r>
            <a:r>
              <a:rPr lang="ar-SA" sz="2800" dirty="0" smtClean="0"/>
              <a:t> تمنع </a:t>
            </a:r>
            <a:r>
              <a:rPr lang="ar-SA" sz="2800" dirty="0" smtClean="0"/>
              <a:t>تنفيذ الكتلة البرمجية ضمن </a:t>
            </a:r>
            <a:r>
              <a:rPr lang="en-US" sz="2800" dirty="0" smtClean="0"/>
              <a:t>Block</a:t>
            </a:r>
            <a:r>
              <a:rPr lang="ar-SA" sz="2800" dirty="0" smtClean="0"/>
              <a:t> اذا لم يتحقق شرط منطقي يذكر في بدايتها </a:t>
            </a:r>
            <a:r>
              <a:rPr lang="en-US" sz="2800" dirty="0" smtClean="0"/>
              <a:t>. </a:t>
            </a:r>
            <a:r>
              <a:rPr lang="ar-SA" sz="2800" dirty="0" smtClean="0"/>
              <a:t>وبالتالي نستطيع تقسيم البرنامج إلى مجموعة كتل </a:t>
            </a:r>
            <a:r>
              <a:rPr lang="ar-SA" sz="2800" dirty="0" smtClean="0"/>
              <a:t>لا </a:t>
            </a:r>
            <a:r>
              <a:rPr lang="ar-SA" sz="2800" dirty="0" smtClean="0"/>
              <a:t>تتداخل فيما بينها وهي محمية بشروط منطقية </a:t>
            </a:r>
            <a:r>
              <a:rPr lang="ar-SA" sz="2800" dirty="0" smtClean="0"/>
              <a:t>.</a:t>
            </a:r>
            <a:endParaRPr lang="ar-SA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92" y="0"/>
            <a:ext cx="1900222" cy="732614"/>
          </a:xfrm>
        </p:spPr>
        <p:txBody>
          <a:bodyPr>
            <a:noAutofit/>
          </a:bodyPr>
          <a:lstStyle/>
          <a:p>
            <a:pPr algn="r"/>
            <a:r>
              <a:rPr lang="ar-SA" sz="2800" u="sng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مثال 1</a:t>
            </a:r>
            <a:endParaRPr lang="ar-SA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785794"/>
            <a:ext cx="8229600" cy="7143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ar-SA" sz="2400" dirty="0" smtClean="0">
                <a:latin typeface="Arial" pitchFamily="34" charset="0"/>
                <a:cs typeface="Arial" pitchFamily="34" charset="0"/>
              </a:rPr>
              <a:t>في القلاب من النوع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D </a:t>
            </a:r>
            <a:r>
              <a:rPr lang="ar-SA" sz="2400" dirty="0" smtClean="0">
                <a:latin typeface="Arial" pitchFamily="34" charset="0"/>
                <a:cs typeface="Arial" pitchFamily="34" charset="0"/>
              </a:rPr>
              <a:t>يتم منع تغيير حالة الخرج إلا بشرط وجود نبضات الساعة.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ar-SA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785786" y="1643050"/>
            <a:ext cx="7215206" cy="467820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LIBRARY ieee;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USE ieee.std_logic_1164.all;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-------------------------------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ENTITY latch IS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PORT (d, clk: IN STD_LOGIC;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q: OUT STD_LOGIC);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END latch;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-------------------------------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ARCHITECTURE latch OF latch IS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BEGIN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b1: BLOCK (clk='1')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BEGIN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q &lt;=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GUARDED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d;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END BLOCK b1;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END latch;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 l="49805" t="45000" r="15625" b="29687"/>
          <a:stretch>
            <a:fillRect/>
          </a:stretch>
        </p:blipFill>
        <p:spPr bwMode="auto">
          <a:xfrm>
            <a:off x="714348" y="1357298"/>
            <a:ext cx="7961368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92" y="0"/>
            <a:ext cx="1900222" cy="732614"/>
          </a:xfrm>
        </p:spPr>
        <p:txBody>
          <a:bodyPr>
            <a:noAutofit/>
          </a:bodyPr>
          <a:lstStyle/>
          <a:p>
            <a:pPr algn="r"/>
            <a:r>
              <a:rPr lang="ar-SA" sz="2800" u="sng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مثال </a:t>
            </a:r>
            <a:r>
              <a:rPr lang="ar-SA" sz="2800" u="sng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  <a:endParaRPr lang="ar-SA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785794"/>
            <a:ext cx="8301038" cy="71438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ar-SA" sz="2400" dirty="0" smtClean="0"/>
              <a:t>في هذا المثال سوف يتم تغيير حالة خرج القلاب فقط عند ورود الجبهة الصاعدة لنبضات الساعة</a:t>
            </a:r>
            <a:endParaRPr lang="en-US" sz="2400" dirty="0" smtClean="0"/>
          </a:p>
          <a:p>
            <a:pPr>
              <a:buNone/>
            </a:pPr>
            <a:endParaRPr lang="ar-SA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1071538" y="1714488"/>
            <a:ext cx="7215206" cy="470898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smtClean="0"/>
              <a:t>LIBRARY ieee;</a:t>
            </a:r>
          </a:p>
          <a:p>
            <a:r>
              <a:rPr lang="en-US" sz="2000" dirty="0" smtClean="0"/>
              <a:t>USE ieee.std_logic_1164.all;</a:t>
            </a:r>
          </a:p>
          <a:p>
            <a:r>
              <a:rPr lang="en-US" sz="2000" dirty="0" smtClean="0"/>
              <a:t>-------------------------------</a:t>
            </a:r>
          </a:p>
          <a:p>
            <a:r>
              <a:rPr lang="en-US" sz="2000" dirty="0" smtClean="0"/>
              <a:t>ENTITY </a:t>
            </a:r>
            <a:r>
              <a:rPr lang="en-US" sz="2000" dirty="0" err="1" smtClean="0"/>
              <a:t>dff</a:t>
            </a:r>
            <a:r>
              <a:rPr lang="en-US" sz="2000" dirty="0" smtClean="0"/>
              <a:t> IS</a:t>
            </a:r>
          </a:p>
          <a:p>
            <a:r>
              <a:rPr lang="en-US" sz="2000" dirty="0" smtClean="0"/>
              <a:t>PORT ( d, clk, </a:t>
            </a:r>
            <a:r>
              <a:rPr lang="en-US" sz="2000" dirty="0" err="1" smtClean="0"/>
              <a:t>rst</a:t>
            </a:r>
            <a:r>
              <a:rPr lang="en-US" sz="2000" dirty="0" smtClean="0"/>
              <a:t>: IN STD_LOGIC;</a:t>
            </a:r>
          </a:p>
          <a:p>
            <a:r>
              <a:rPr lang="en-US" sz="2000" dirty="0" smtClean="0"/>
              <a:t>q: OUT STD_LOGIC);</a:t>
            </a:r>
          </a:p>
          <a:p>
            <a:r>
              <a:rPr lang="en-US" sz="2000" dirty="0" smtClean="0"/>
              <a:t>END </a:t>
            </a:r>
            <a:r>
              <a:rPr lang="en-US" sz="2000" dirty="0" err="1" smtClean="0"/>
              <a:t>dff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-------------------------------</a:t>
            </a:r>
          </a:p>
          <a:p>
            <a:r>
              <a:rPr lang="en-US" sz="2000" dirty="0" smtClean="0"/>
              <a:t>ARCHITECTURE </a:t>
            </a:r>
            <a:r>
              <a:rPr lang="en-US" sz="2000" dirty="0" err="1" smtClean="0"/>
              <a:t>dff</a:t>
            </a:r>
            <a:r>
              <a:rPr lang="en-US" sz="2000" dirty="0" smtClean="0"/>
              <a:t> OF </a:t>
            </a:r>
            <a:r>
              <a:rPr lang="en-US" sz="2000" dirty="0" err="1" smtClean="0"/>
              <a:t>dff</a:t>
            </a:r>
            <a:r>
              <a:rPr lang="en-US" sz="2000" dirty="0" smtClean="0"/>
              <a:t> IS</a:t>
            </a:r>
          </a:p>
          <a:p>
            <a:r>
              <a:rPr lang="en-US" sz="2000" dirty="0" smtClean="0"/>
              <a:t>BEGIN</a:t>
            </a:r>
          </a:p>
          <a:p>
            <a:r>
              <a:rPr lang="en-US" sz="2000" b="1" dirty="0" smtClean="0"/>
              <a:t>b1: BLOCK (</a:t>
            </a:r>
            <a:r>
              <a:rPr lang="en-US" sz="2000" b="1" dirty="0" err="1" smtClean="0"/>
              <a:t>clk'EVENT</a:t>
            </a:r>
            <a:r>
              <a:rPr lang="en-US" sz="2000" b="1" dirty="0" smtClean="0"/>
              <a:t> AND clk='1')</a:t>
            </a:r>
            <a:endParaRPr lang="en-US" sz="2000" dirty="0" smtClean="0"/>
          </a:p>
          <a:p>
            <a:r>
              <a:rPr lang="en-US" sz="2000" b="1" dirty="0" smtClean="0"/>
              <a:t>BEGIN</a:t>
            </a:r>
            <a:endParaRPr lang="en-US" sz="2000" dirty="0" smtClean="0"/>
          </a:p>
          <a:p>
            <a:r>
              <a:rPr lang="en-US" sz="2000" b="1" dirty="0" smtClean="0"/>
              <a:t>q &lt;=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GUARDED</a:t>
            </a:r>
            <a:r>
              <a:rPr lang="en-US" sz="2000" b="1" dirty="0" smtClean="0"/>
              <a:t> '0' WHEN </a:t>
            </a:r>
            <a:r>
              <a:rPr lang="en-US" sz="2000" b="1" dirty="0" err="1" smtClean="0"/>
              <a:t>rst</a:t>
            </a:r>
            <a:r>
              <a:rPr lang="en-US" sz="2000" b="1" dirty="0" smtClean="0"/>
              <a:t>='1' ELSE d;</a:t>
            </a:r>
            <a:endParaRPr lang="en-US" sz="2000" dirty="0" smtClean="0"/>
          </a:p>
          <a:p>
            <a:r>
              <a:rPr lang="en-US" sz="2000" b="1" dirty="0" smtClean="0"/>
              <a:t>END BLOCK b1;</a:t>
            </a:r>
            <a:endParaRPr lang="en-US" sz="2000" dirty="0" smtClean="0"/>
          </a:p>
          <a:p>
            <a:r>
              <a:rPr lang="en-US" sz="2000" dirty="0" smtClean="0"/>
              <a:t>END </a:t>
            </a:r>
            <a:r>
              <a:rPr lang="en-US" sz="2000" dirty="0" err="1" smtClean="0"/>
              <a:t>dff</a:t>
            </a:r>
            <a:r>
              <a:rPr lang="en-US" sz="2000" dirty="0" smtClean="0"/>
              <a:t>;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 l="47461" t="44063" r="9179" b="27812"/>
          <a:stretch>
            <a:fillRect/>
          </a:stretch>
        </p:blipFill>
        <p:spPr bwMode="auto">
          <a:xfrm>
            <a:off x="509559" y="1500174"/>
            <a:ext cx="8282045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SA" sz="3100" dirty="0" smtClean="0"/>
              <a:t>هنالك صنفان رئيسيان من الدارات المنطقية</a:t>
            </a:r>
            <a:br>
              <a:rPr lang="ar-SA" sz="3100" dirty="0" smtClean="0"/>
            </a:br>
            <a:endParaRPr lang="ar-SA" dirty="0"/>
          </a:p>
        </p:txBody>
      </p:sp>
      <p:pic>
        <p:nvPicPr>
          <p:cNvPr id="4" name="Picture 7" descr="C:\Program Files\Microsoft Office\MEDIA\OFFICE12\Lines\BD21309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968915"/>
            <a:ext cx="6886589" cy="107393"/>
          </a:xfrm>
          <a:prstGeom prst="rect">
            <a:avLst/>
          </a:prstGeom>
          <a:noFill/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0" y="1071546"/>
            <a:ext cx="797732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  <a:buNone/>
            </a:pPr>
            <a:r>
              <a:rPr lang="ar-SA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</a:rPr>
              <a:t>الدارات التركيبية 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</a:rPr>
              <a:t>: </a:t>
            </a:r>
            <a:r>
              <a:rPr lang="ar-SA" sz="2000" dirty="0" smtClean="0">
                <a:latin typeface="Arial" pitchFamily="34" charset="0"/>
              </a:rPr>
              <a:t>وهي مجموعة من البوابات الأساسية  </a:t>
            </a:r>
            <a:r>
              <a:rPr lang="en-US" sz="2000" dirty="0" smtClean="0">
                <a:latin typeface="Arial" pitchFamily="34" charset="0"/>
              </a:rPr>
              <a:t>And , Or</a:t>
            </a:r>
            <a:r>
              <a:rPr lang="ar-SA" sz="2000" dirty="0" smtClean="0">
                <a:latin typeface="Arial" pitchFamily="34" charset="0"/>
              </a:rPr>
              <a:t> ,</a:t>
            </a:r>
          </a:p>
          <a:p>
            <a:pPr algn="r" rtl="1">
              <a:lnSpc>
                <a:spcPct val="150000"/>
              </a:lnSpc>
              <a:buNone/>
            </a:pPr>
            <a:r>
              <a:rPr lang="ar-SA" sz="2000" dirty="0" smtClean="0">
                <a:latin typeface="Arial" pitchFamily="34" charset="0"/>
              </a:rPr>
              <a:t>     كما تعرف أيضا بأنها  الدارات التي لا يتعلق خرجها بالزمن بل فقط يرتبط بالحالات المنطقية للمداخل, و في مجال المنطق المبرمج لا يهم ترتيب التعليمات عند التعامل مع هذه الدارات </a:t>
            </a:r>
            <a:r>
              <a:rPr lang="en-US" sz="2000" dirty="0" smtClean="0">
                <a:latin typeface="Arial" pitchFamily="34" charset="0"/>
              </a:rPr>
              <a:t>.</a:t>
            </a:r>
          </a:p>
          <a:p>
            <a:pPr algn="r" rtl="1">
              <a:lnSpc>
                <a:spcPct val="150000"/>
              </a:lnSpc>
              <a:buNone/>
            </a:pPr>
            <a:r>
              <a:rPr lang="ar-SA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</a:rPr>
              <a:t>الدارات التتابعية</a:t>
            </a:r>
            <a:r>
              <a:rPr lang="ar-SA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</a:rPr>
              <a:t> 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</a:rPr>
              <a:t>: </a:t>
            </a:r>
            <a:r>
              <a:rPr lang="ar-SA" sz="2000" dirty="0" smtClean="0">
                <a:latin typeface="Arial" pitchFamily="34" charset="0"/>
              </a:rPr>
              <a:t>ترتبط فيها القيمة المنطقية بالزمن ويتم التمييز بين الحالة الآنية في اللحظة </a:t>
            </a:r>
            <a:r>
              <a:rPr lang="en-US" sz="2000" dirty="0" smtClean="0">
                <a:latin typeface="Arial" pitchFamily="34" charset="0"/>
              </a:rPr>
              <a:t>n </a:t>
            </a:r>
            <a:r>
              <a:rPr lang="ar-SA" sz="2000" dirty="0" smtClean="0">
                <a:latin typeface="Arial" pitchFamily="34" charset="0"/>
              </a:rPr>
              <a:t>  وسابقتها </a:t>
            </a:r>
            <a:r>
              <a:rPr lang="en-US" sz="2000" dirty="0" smtClean="0">
                <a:latin typeface="Arial" pitchFamily="34" charset="0"/>
              </a:rPr>
              <a:t> n-1 </a:t>
            </a:r>
            <a:r>
              <a:rPr lang="ar-SA" sz="2000" dirty="0" smtClean="0">
                <a:latin typeface="Arial" pitchFamily="34" charset="0"/>
              </a:rPr>
              <a:t>,</a:t>
            </a:r>
          </a:p>
          <a:p>
            <a:pPr algn="r" rtl="1">
              <a:lnSpc>
                <a:spcPct val="150000"/>
              </a:lnSpc>
              <a:buNone/>
            </a:pPr>
            <a:r>
              <a:rPr lang="ar-SA" sz="2000" dirty="0" smtClean="0">
                <a:latin typeface="Arial" pitchFamily="34" charset="0"/>
              </a:rPr>
              <a:t>  تستخدم في هذه البنى القلابات على اختلاف أنواعها (الدارات ذات الذاكرة) , وفي مجال المنطق المبرمج </a:t>
            </a:r>
          </a:p>
          <a:p>
            <a:pPr algn="r" rtl="1">
              <a:lnSpc>
                <a:spcPct val="150000"/>
              </a:lnSpc>
              <a:buNone/>
            </a:pPr>
            <a:r>
              <a:rPr lang="ar-SA" sz="2000" dirty="0" smtClean="0">
                <a:latin typeface="Arial" pitchFamily="34" charset="0"/>
              </a:rPr>
              <a:t>فإنه من المهم جداً ترتيب التعليمات عند التعامل مع هذه الدارات </a:t>
            </a:r>
            <a:r>
              <a:rPr lang="en-US" sz="2000" dirty="0" smtClean="0">
                <a:latin typeface="Arial" pitchFamily="34" charset="0"/>
              </a:rPr>
              <a:t>.</a:t>
            </a:r>
          </a:p>
          <a:p>
            <a:pPr algn="r" rtl="1">
              <a:lnSpc>
                <a:spcPct val="150000"/>
              </a:lnSpc>
              <a:buNone/>
            </a:pPr>
            <a:r>
              <a:rPr lang="ar-SA" sz="2000" dirty="0" smtClean="0">
                <a:latin typeface="Arial" pitchFamily="34" charset="0"/>
              </a:rPr>
              <a:t> </a:t>
            </a:r>
            <a:endParaRPr lang="ar-SA" sz="2000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pPr algn="ctr"/>
            <a:r>
              <a:rPr lang="ar-SA" dirty="0" smtClean="0">
                <a:ln w="6350">
                  <a:solidFill>
                    <a:sysClr val="windowText" lastClr="000000"/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</a:rPr>
              <a:t>الوظيفة :</a:t>
            </a:r>
            <a:endParaRPr lang="ar-SA" dirty="0">
              <a:ln w="6350">
                <a:solidFill>
                  <a:sysClr val="windowText" lastClr="000000"/>
                </a:solidFill>
              </a:ln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32" descr="عرض التفاصيل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94" y="428604"/>
            <a:ext cx="914400" cy="914401"/>
          </a:xfrm>
          <a:prstGeom prst="rect">
            <a:avLst/>
          </a:prstGeom>
          <a:noFill/>
        </p:spPr>
      </p:pic>
      <p:pic>
        <p:nvPicPr>
          <p:cNvPr id="7" name="Picture 40" descr="عرض التفاصيل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500042"/>
            <a:ext cx="914400" cy="914401"/>
          </a:xfrm>
          <a:prstGeom prst="rect">
            <a:avLst/>
          </a:prstGeom>
          <a:noFill/>
        </p:spPr>
      </p:pic>
      <p:pic>
        <p:nvPicPr>
          <p:cNvPr id="5" name="Picture 7" descr="C:\Program Files\Microsoft Office\MEDIA\OFFICE12\Lines\BD21309_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28794" y="1428736"/>
            <a:ext cx="4886325" cy="762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785918" y="1928802"/>
            <a:ext cx="659507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buFont typeface="Wingdings" pitchFamily="2" charset="2"/>
              <a:buChar char="q"/>
            </a:pPr>
            <a:r>
              <a:rPr lang="ar-SA" sz="3200" dirty="0" smtClean="0"/>
              <a:t>محاكاة</a:t>
            </a:r>
            <a:r>
              <a:rPr lang="ar-SY" sz="3200" dirty="0" smtClean="0"/>
              <a:t> </a:t>
            </a:r>
            <a:r>
              <a:rPr lang="ar-SA" sz="3200" dirty="0" smtClean="0"/>
              <a:t>تطبيق 2</a:t>
            </a:r>
          </a:p>
          <a:p>
            <a:pPr algn="r" rtl="1"/>
            <a:r>
              <a:rPr lang="ar-SA" sz="3200" dirty="0" smtClean="0"/>
              <a:t> </a:t>
            </a:r>
            <a:r>
              <a:rPr lang="ar-SY" sz="3200" dirty="0" smtClean="0"/>
              <a:t>دارة عازل بمدخلي تمكين متعاكسيين</a:t>
            </a:r>
            <a:endParaRPr lang="ar-SA" sz="3200" dirty="0"/>
          </a:p>
        </p:txBody>
      </p:sp>
      <p:sp>
        <p:nvSpPr>
          <p:cNvPr id="9" name="Rectangle 8"/>
          <p:cNvSpPr/>
          <p:nvPr/>
        </p:nvSpPr>
        <p:spPr>
          <a:xfrm>
            <a:off x="357158" y="3143248"/>
            <a:ext cx="80010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buFont typeface="Wingdings" pitchFamily="2" charset="2"/>
              <a:buChar char="q"/>
            </a:pPr>
            <a:r>
              <a:rPr lang="ar-SA" sz="2800" dirty="0" smtClean="0"/>
              <a:t> تعديل التوصيف السابق لتأخذ بنية </a:t>
            </a:r>
            <a:r>
              <a:rPr lang="en-US" sz="2800" dirty="0" smtClean="0"/>
              <a:t>RTL </a:t>
            </a:r>
            <a:r>
              <a:rPr lang="ar-SA" sz="2800" dirty="0" smtClean="0"/>
              <a:t> له هذا الشكل </a:t>
            </a:r>
            <a:endParaRPr lang="ar-SA" sz="2800" dirty="0"/>
          </a:p>
        </p:txBody>
      </p:sp>
      <p:pic>
        <p:nvPicPr>
          <p:cNvPr id="10" name="Picture 9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28794" y="4000504"/>
            <a:ext cx="5273675" cy="160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214414" y="5929330"/>
            <a:ext cx="7143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buFont typeface="Wingdings" pitchFamily="2" charset="2"/>
              <a:buChar char="q"/>
            </a:pPr>
            <a:r>
              <a:rPr lang="ar-SA" sz="2400" dirty="0" smtClean="0"/>
              <a:t> حل ما هو مطلوب في تطبيق 3 و تطبيق 4.</a:t>
            </a:r>
            <a:endParaRPr lang="ar-SA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4143380"/>
            <a:ext cx="3043230" cy="2071702"/>
          </a:xfrm>
        </p:spPr>
        <p:txBody>
          <a:bodyPr>
            <a:noAutofit/>
          </a:bodyPr>
          <a:lstStyle/>
          <a:p>
            <a:pPr algn="ctr"/>
            <a:r>
              <a:rPr lang="ar-SA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+mn-cs"/>
              </a:rPr>
              <a:t>تصميم </a:t>
            </a:r>
            <a:r>
              <a:rPr lang="ar-SA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+mn-cs"/>
              </a:rPr>
              <a:t>وحدة حساب ومنطق مصغرة</a:t>
            </a:r>
            <a:r>
              <a:rPr lang="ar-SA" sz="3200" u="sng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+mn-cs"/>
              </a:rPr>
              <a:t> 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+mn-cs"/>
              </a:rPr>
              <a:t>ALU </a:t>
            </a:r>
            <a:b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+mn-cs"/>
              </a:rPr>
            </a:b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+mn-cs"/>
              </a:rPr>
              <a:t>Arithmetic 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+mn-cs"/>
              </a:rPr>
              <a:t>Logic Unit</a:t>
            </a:r>
            <a:endParaRPr lang="ar-SA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+mn-cs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286380" cy="2786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3"/>
          <a:srcRect r="5417"/>
          <a:stretch>
            <a:fillRect/>
          </a:stretch>
        </p:blipFill>
        <p:spPr bwMode="auto">
          <a:xfrm>
            <a:off x="3500430" y="2786059"/>
            <a:ext cx="5643570" cy="4071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00174"/>
            <a:ext cx="9144000" cy="3429024"/>
          </a:xfrm>
        </p:spPr>
        <p:txBody>
          <a:bodyPr>
            <a:normAutofit/>
          </a:bodyPr>
          <a:lstStyle/>
          <a:p>
            <a:pPr algn="l" rtl="0"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ENTITY ALU IS</a:t>
            </a:r>
          </a:p>
          <a:p>
            <a:pPr algn="l" rtl="0"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PORT (</a:t>
            </a: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a, b</a:t>
            </a:r>
            <a:r>
              <a:rPr lang="en-US" sz="2800" b="1" dirty="0" smtClean="0"/>
              <a:t>: IN STD_LOGIC_VECTOR (7 DOWNTO 0);</a:t>
            </a:r>
          </a:p>
          <a:p>
            <a:pPr algn="l" rtl="0">
              <a:buNone/>
            </a:pPr>
            <a:r>
              <a:rPr lang="en-US" sz="28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Sel</a:t>
            </a: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dirty="0" smtClean="0"/>
              <a:t>: </a:t>
            </a:r>
            <a:r>
              <a:rPr lang="en-US" sz="2800" b="1" dirty="0" smtClean="0"/>
              <a:t>IN STD_LOGIC_VECTOR (3 DOWNTO 0);</a:t>
            </a:r>
          </a:p>
          <a:p>
            <a:pPr algn="l" rtl="0">
              <a:buNone/>
            </a:pPr>
            <a:r>
              <a:rPr lang="en-US" sz="28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Cin</a:t>
            </a:r>
            <a:r>
              <a:rPr lang="en-US" sz="2800" b="1" dirty="0" smtClean="0"/>
              <a:t> : </a:t>
            </a:r>
            <a:r>
              <a:rPr lang="en-US" sz="2800" b="1" dirty="0" smtClean="0"/>
              <a:t>IN STD_LOGIC;</a:t>
            </a:r>
          </a:p>
          <a:p>
            <a:pPr algn="l" rtl="0">
              <a:buNone/>
            </a:pP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y</a:t>
            </a:r>
            <a:r>
              <a:rPr lang="en-US" sz="2800" b="1" dirty="0" smtClean="0"/>
              <a:t>: OUT STD_LOGIC_VECTOR (7 DOWNTO 0)</a:t>
            </a:r>
            <a:r>
              <a:rPr lang="en-US" sz="2800" b="1" dirty="0" smtClean="0">
                <a:solidFill>
                  <a:srgbClr val="FFFF00"/>
                </a:solidFill>
              </a:rPr>
              <a:t>)</a:t>
            </a:r>
            <a:r>
              <a:rPr lang="en-US" sz="2800" b="1" dirty="0" smtClean="0"/>
              <a:t>;</a:t>
            </a:r>
          </a:p>
          <a:p>
            <a:pPr algn="l" rtl="0"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END ALU;</a:t>
            </a:r>
          </a:p>
          <a:p>
            <a:pPr algn="l" rtl="0">
              <a:buNone/>
            </a:pPr>
            <a:endParaRPr lang="ar-SA" sz="2800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428604"/>
            <a:ext cx="9001156" cy="6000792"/>
          </a:xfrm>
        </p:spPr>
        <p:txBody>
          <a:bodyPr>
            <a:noAutofit/>
          </a:bodyPr>
          <a:lstStyle/>
          <a:p>
            <a:pPr algn="l" rtl="0">
              <a:buNone/>
            </a:pPr>
            <a:r>
              <a:rPr lang="en-US" sz="2400" b="1" dirty="0" smtClean="0"/>
              <a:t>ARCHITECTURE dataflow OF ALU IS</a:t>
            </a:r>
          </a:p>
          <a:p>
            <a:pPr algn="l" rtl="0">
              <a:buNone/>
            </a:pPr>
            <a:r>
              <a:rPr lang="en-US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SIGNAL </a:t>
            </a:r>
            <a:r>
              <a:rPr lang="en-US" sz="2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arith</a:t>
            </a:r>
            <a:r>
              <a:rPr lang="en-US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, logic: STD_LOGIC_VECTOR (7 DOWNTO 0);</a:t>
            </a:r>
          </a:p>
          <a:p>
            <a:pPr algn="l" rtl="0">
              <a:buNone/>
            </a:pPr>
            <a:r>
              <a:rPr lang="en-US" sz="2400" b="1" dirty="0" smtClean="0"/>
              <a:t>BEGIN</a:t>
            </a:r>
          </a:p>
          <a:p>
            <a:pPr algn="l" rtl="0">
              <a:buNone/>
            </a:pPr>
            <a:r>
              <a:rPr lang="en-US" sz="2400" b="1" dirty="0" smtClean="0"/>
              <a:t>----- Arithmetic unit: ------</a:t>
            </a:r>
          </a:p>
          <a:p>
            <a:pPr algn="l" rtl="0">
              <a:buNone/>
            </a:pPr>
            <a:r>
              <a:rPr lang="en-US" sz="2400" b="1" dirty="0" smtClean="0"/>
              <a:t>WITH </a:t>
            </a:r>
            <a:r>
              <a:rPr lang="en-US" sz="2400" b="1" dirty="0" err="1" smtClean="0">
                <a:solidFill>
                  <a:srgbClr val="FFFF00"/>
                </a:solidFill>
              </a:rPr>
              <a:t>sel</a:t>
            </a:r>
            <a:r>
              <a:rPr lang="en-US" sz="2400" b="1" dirty="0" smtClean="0">
                <a:solidFill>
                  <a:srgbClr val="FFFF00"/>
                </a:solidFill>
              </a:rPr>
              <a:t>(2 DOWNTO 0) </a:t>
            </a:r>
            <a:r>
              <a:rPr lang="en-US" sz="2400" b="1" dirty="0" smtClean="0"/>
              <a:t>SELECT</a:t>
            </a:r>
          </a:p>
          <a:p>
            <a:pPr algn="l" rtl="0">
              <a:buNone/>
            </a:pPr>
            <a:r>
              <a:rPr lang="en-US" sz="2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arith</a:t>
            </a:r>
            <a:r>
              <a:rPr lang="en-US" sz="2400" b="1" dirty="0" smtClean="0"/>
              <a:t> &lt;= </a:t>
            </a:r>
            <a:r>
              <a:rPr lang="en-US" sz="24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</a:t>
            </a:r>
            <a:r>
              <a:rPr lang="en-US" sz="2400" b="1" dirty="0" smtClean="0"/>
              <a:t> WHEN "000",</a:t>
            </a:r>
          </a:p>
          <a:p>
            <a:pPr algn="l" rtl="0">
              <a:buNone/>
            </a:pPr>
            <a:r>
              <a:rPr lang="en-US" sz="24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a+1</a:t>
            </a:r>
            <a:r>
              <a:rPr lang="en-US" sz="2400" b="1" dirty="0" smtClean="0"/>
              <a:t> WHEN "001",</a:t>
            </a:r>
          </a:p>
          <a:p>
            <a:pPr algn="l" rtl="0">
              <a:buNone/>
            </a:pPr>
            <a:r>
              <a:rPr lang="en-US" sz="24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a-1</a:t>
            </a:r>
            <a:r>
              <a:rPr lang="en-US" sz="2400" b="1" dirty="0" smtClean="0"/>
              <a:t> WHEN "010",</a:t>
            </a:r>
          </a:p>
          <a:p>
            <a:pPr algn="l" rtl="0">
              <a:buNone/>
            </a:pPr>
            <a:r>
              <a:rPr lang="en-US" sz="24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</a:t>
            </a:r>
            <a:r>
              <a:rPr lang="en-US" sz="2400" b="1" dirty="0" smtClean="0"/>
              <a:t> WHEN "011",</a:t>
            </a:r>
          </a:p>
          <a:p>
            <a:pPr algn="l" rtl="0">
              <a:buNone/>
            </a:pPr>
            <a:r>
              <a:rPr lang="en-US" sz="24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b+1</a:t>
            </a:r>
            <a:r>
              <a:rPr lang="en-US" sz="2400" b="1" dirty="0" smtClean="0"/>
              <a:t> WHEN "100",</a:t>
            </a:r>
          </a:p>
          <a:p>
            <a:pPr algn="l" rtl="0">
              <a:buNone/>
            </a:pPr>
            <a:r>
              <a:rPr lang="en-US" sz="24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b-1</a:t>
            </a:r>
            <a:r>
              <a:rPr lang="en-US" sz="2400" b="1" dirty="0" smtClean="0"/>
              <a:t> WHEN "101",</a:t>
            </a:r>
          </a:p>
          <a:p>
            <a:pPr algn="l" rtl="0">
              <a:buNone/>
            </a:pPr>
            <a:r>
              <a:rPr lang="en-US" sz="2400" b="1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a+b</a:t>
            </a:r>
            <a:r>
              <a:rPr lang="en-US" sz="2400" b="1" dirty="0" smtClean="0"/>
              <a:t> WHEN "110",</a:t>
            </a:r>
          </a:p>
          <a:p>
            <a:pPr algn="l" rtl="0">
              <a:buNone/>
            </a:pPr>
            <a:r>
              <a:rPr lang="en-US" sz="2400" b="1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a+b+cin</a:t>
            </a:r>
            <a:r>
              <a:rPr lang="en-US" sz="2400" b="1" dirty="0" smtClean="0"/>
              <a:t> WHEN OTHERS;</a:t>
            </a:r>
          </a:p>
          <a:p>
            <a:pPr algn="l" rtl="0">
              <a:buNone/>
            </a:pPr>
            <a:endParaRPr lang="ar-SA" sz="2400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0"/>
            <a:ext cx="8229600" cy="4572000"/>
          </a:xfrm>
        </p:spPr>
        <p:txBody>
          <a:bodyPr>
            <a:noAutofit/>
          </a:bodyPr>
          <a:lstStyle/>
          <a:p>
            <a:pPr algn="l" rtl="0">
              <a:buNone/>
            </a:pPr>
            <a:r>
              <a:rPr lang="en-US" sz="2400" dirty="0" smtClean="0"/>
              <a:t>----- Logic unit: -----------</a:t>
            </a:r>
          </a:p>
          <a:p>
            <a:pPr algn="l" rtl="0">
              <a:buNone/>
            </a:pPr>
            <a:r>
              <a:rPr lang="en-US" sz="2400" dirty="0" smtClean="0"/>
              <a:t>WITH </a:t>
            </a:r>
            <a:r>
              <a:rPr lang="en-US" sz="2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sel</a:t>
            </a:r>
            <a:r>
              <a:rPr 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(2 DOWNTO 0) </a:t>
            </a:r>
            <a:r>
              <a:rPr lang="en-US" sz="2400" dirty="0" smtClean="0"/>
              <a:t>SELECT</a:t>
            </a:r>
          </a:p>
          <a:p>
            <a:pPr algn="l" rtl="0">
              <a:buNone/>
            </a:pPr>
            <a:r>
              <a:rPr lang="en-US" sz="2400" b="1" dirty="0" smtClean="0">
                <a:solidFill>
                  <a:srgbClr val="FFFF00"/>
                </a:solidFill>
              </a:rPr>
              <a:t>logic</a:t>
            </a:r>
            <a:r>
              <a:rPr lang="en-US" sz="2400" dirty="0" smtClean="0"/>
              <a:t> &lt;= </a:t>
            </a:r>
            <a:r>
              <a:rPr lang="en-US" sz="24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NOT a </a:t>
            </a:r>
            <a:r>
              <a:rPr lang="en-US" sz="2400" dirty="0" smtClean="0"/>
              <a:t>WHEN "000",</a:t>
            </a:r>
          </a:p>
          <a:p>
            <a:pPr algn="l" rtl="0">
              <a:buNone/>
            </a:pPr>
            <a:r>
              <a:rPr lang="en-US" sz="24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NOT b </a:t>
            </a:r>
            <a:r>
              <a:rPr lang="en-US" sz="2400" dirty="0" smtClean="0"/>
              <a:t>WHEN "001",</a:t>
            </a:r>
          </a:p>
          <a:p>
            <a:pPr algn="l" rtl="0">
              <a:buNone/>
            </a:pPr>
            <a:r>
              <a:rPr lang="en-US" sz="24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 AND b </a:t>
            </a:r>
            <a:r>
              <a:rPr lang="en-US" sz="2400" dirty="0" smtClean="0"/>
              <a:t>WHEN "010",</a:t>
            </a:r>
          </a:p>
          <a:p>
            <a:pPr algn="l" rtl="0">
              <a:buNone/>
            </a:pPr>
            <a:r>
              <a:rPr lang="en-US" sz="24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 OR b </a:t>
            </a:r>
            <a:r>
              <a:rPr lang="en-US" sz="2400" dirty="0" smtClean="0"/>
              <a:t>WHEN "011",</a:t>
            </a:r>
          </a:p>
          <a:p>
            <a:pPr algn="l" rtl="0">
              <a:buNone/>
            </a:pPr>
            <a:r>
              <a:rPr lang="en-US" sz="24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 NAND b </a:t>
            </a:r>
            <a:r>
              <a:rPr lang="en-US" sz="2400" dirty="0" smtClean="0"/>
              <a:t>WHEN "100",</a:t>
            </a:r>
          </a:p>
          <a:p>
            <a:pPr algn="l" rtl="0">
              <a:buNone/>
            </a:pPr>
            <a:r>
              <a:rPr lang="en-US" sz="24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 NOR b </a:t>
            </a:r>
            <a:r>
              <a:rPr lang="en-US" sz="2400" dirty="0" smtClean="0"/>
              <a:t>WHEN "101",</a:t>
            </a:r>
          </a:p>
          <a:p>
            <a:pPr algn="l" rtl="0">
              <a:buNone/>
            </a:pPr>
            <a:r>
              <a:rPr lang="en-US" sz="24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 XOR b </a:t>
            </a:r>
            <a:r>
              <a:rPr lang="en-US" sz="2400" dirty="0" smtClean="0"/>
              <a:t>WHEN "110",</a:t>
            </a:r>
          </a:p>
          <a:p>
            <a:pPr algn="l" rtl="0">
              <a:buNone/>
            </a:pPr>
            <a:r>
              <a:rPr lang="en-US" sz="24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NOT (a XOR b) </a:t>
            </a:r>
            <a:r>
              <a:rPr lang="en-US" sz="2400" dirty="0" smtClean="0"/>
              <a:t>WHEN OTHERS;</a:t>
            </a:r>
          </a:p>
          <a:p>
            <a:pPr algn="l" rtl="0">
              <a:buNone/>
            </a:pPr>
            <a:r>
              <a:rPr lang="en-US" sz="2400" dirty="0" smtClean="0"/>
              <a:t>-------- Mux: ---------------</a:t>
            </a:r>
          </a:p>
          <a:p>
            <a:pPr algn="l" rtl="0">
              <a:buNone/>
            </a:pPr>
            <a:r>
              <a:rPr lang="en-US" sz="2400" dirty="0" smtClean="0"/>
              <a:t>WITH </a:t>
            </a:r>
            <a:r>
              <a:rPr lang="en-US" sz="2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sel</a:t>
            </a:r>
            <a:r>
              <a:rPr 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(3) </a:t>
            </a:r>
            <a:r>
              <a:rPr lang="en-US" sz="2400" dirty="0" smtClean="0"/>
              <a:t>SELECT</a:t>
            </a:r>
          </a:p>
          <a:p>
            <a:pPr algn="l" rtl="0">
              <a:buNone/>
            </a:pPr>
            <a:r>
              <a:rPr lang="en-US" sz="24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y</a:t>
            </a:r>
            <a:r>
              <a:rPr lang="en-US" sz="2400" dirty="0" smtClean="0"/>
              <a:t> &lt;= </a:t>
            </a:r>
            <a:r>
              <a:rPr lang="en-US" sz="2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arith</a:t>
            </a:r>
            <a:r>
              <a:rPr lang="en-US" sz="2400" dirty="0" smtClean="0"/>
              <a:t> WHEN '0',</a:t>
            </a:r>
          </a:p>
          <a:p>
            <a:pPr algn="l" rtl="0">
              <a:buNone/>
            </a:pPr>
            <a:r>
              <a:rPr lang="en-US" sz="2400" b="1" dirty="0" smtClean="0">
                <a:solidFill>
                  <a:srgbClr val="FFFF00"/>
                </a:solidFill>
              </a:rPr>
              <a:t>logic </a:t>
            </a:r>
            <a:r>
              <a:rPr lang="en-US" sz="2400" dirty="0" smtClean="0"/>
              <a:t>WHEN OTHERS;</a:t>
            </a:r>
          </a:p>
          <a:p>
            <a:pPr algn="l" rtl="0">
              <a:buNone/>
            </a:pPr>
            <a:r>
              <a:rPr lang="en-US" sz="2400" b="1" dirty="0" smtClean="0"/>
              <a:t>END dataflow;</a:t>
            </a:r>
          </a:p>
          <a:p>
            <a:pPr algn="l">
              <a:buNone/>
            </a:pPr>
            <a:endParaRPr lang="ar-SA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Aula Jazmati\Desktop\1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500174"/>
            <a:ext cx="7778786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1091799" y="428604"/>
            <a:ext cx="80522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ملاحظة مهمة جدا لتشاركونا في تنفيذ التطبيقات على لوحة التجارب في المخبر:</a:t>
            </a:r>
            <a:endParaRPr kumimoji="0" lang="ar-SA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all" normalizeH="0" baseline="0" noProof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THANK YOU</a:t>
            </a:r>
            <a:endParaRPr kumimoji="0" lang="en-US" sz="6000" b="1" i="0" u="none" strike="noStrike" kern="1200" cap="all" normalizeH="0" baseline="0" noProof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  <p:pic>
        <p:nvPicPr>
          <p:cNvPr id="7" name="Picture 6" descr="عرض التفاصيل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571480"/>
            <a:ext cx="914400" cy="914401"/>
          </a:xfrm>
          <a:prstGeom prst="rect">
            <a:avLst/>
          </a:prstGeom>
          <a:noFill/>
        </p:spPr>
      </p:pic>
      <p:pic>
        <p:nvPicPr>
          <p:cNvPr id="6" name="Picture 7" descr="C:\Program Files\Microsoft Office\MEDIA\OFFICE12\Lines\BD21309_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58" y="6000768"/>
            <a:ext cx="4886325" cy="76200"/>
          </a:xfrm>
          <a:prstGeom prst="rect">
            <a:avLst/>
          </a:prstGeom>
          <a:noFill/>
        </p:spPr>
      </p:pic>
      <p:pic>
        <p:nvPicPr>
          <p:cNvPr id="8" name="Picture 7" descr="C:\Program Files\Microsoft Office\MEDIA\OFFICE12\Lines\BD21309_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4" y="6215082"/>
            <a:ext cx="4886325" cy="76200"/>
          </a:xfrm>
          <a:prstGeom prst="rect">
            <a:avLst/>
          </a:prstGeom>
          <a:noFill/>
        </p:spPr>
      </p:pic>
      <p:pic>
        <p:nvPicPr>
          <p:cNvPr id="9" name="Picture 7" descr="C:\Program Files\Microsoft Office\MEDIA\OFFICE12\Lines\BD21309_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57675" y="5715016"/>
            <a:ext cx="4886325" cy="7620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4357686" y="5072074"/>
            <a:ext cx="4572032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eng . Aula Jazmati</a:t>
            </a:r>
            <a:endParaRPr lang="ar-SA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86314" y="6286520"/>
            <a:ext cx="31432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 smtClean="0"/>
              <a:t>26/3/2011</a:t>
            </a:r>
            <a:endParaRPr lang="ar-SA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4348" y="1785926"/>
            <a:ext cx="8229600" cy="3661572"/>
          </a:xfrm>
        </p:spPr>
        <p:txBody>
          <a:bodyPr>
            <a:no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ar-SA" sz="66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ما هي طريقة تنفيذ البرنامج في لغة </a:t>
            </a:r>
            <a:r>
              <a:rPr lang="en-US" sz="6600" b="1" cap="all" dirty="0" smtClean="0">
                <a:ln/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VHDL</a:t>
            </a:r>
            <a:r>
              <a:rPr lang="ar-SA" sz="66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؟</a:t>
            </a:r>
            <a:r>
              <a:rPr lang="en-US" sz="66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/>
            </a:r>
            <a:br>
              <a:rPr lang="en-US" sz="66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</a:br>
            <a:endParaRPr lang="ar-SA" sz="66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5" name="Picture 7" descr="C:\Program Files\Microsoft Office\MEDIA\OFFICE12\Lines\BD21309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5143512"/>
            <a:ext cx="6886589" cy="107393"/>
          </a:xfrm>
          <a:prstGeom prst="rect">
            <a:avLst/>
          </a:prstGeom>
          <a:noFill/>
        </p:spPr>
      </p:pic>
      <p:pic>
        <p:nvPicPr>
          <p:cNvPr id="6" name="Picture 4" descr="عرض التفاصيل"/>
          <p:cNvPicPr>
            <a:picLocks noChangeAspect="1" noChangeArrowheads="1" noCrop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71934" y="5500702"/>
            <a:ext cx="914400" cy="9144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A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البنية التفرعية في لغة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VHDL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82808"/>
            <a:ext cx="9144000" cy="4572000"/>
          </a:xfrm>
        </p:spPr>
        <p:txBody>
          <a:bodyPr/>
          <a:lstStyle/>
          <a:p>
            <a:pPr lvl="0">
              <a:buNone/>
            </a:pPr>
            <a:r>
              <a:rPr lang="ar-SA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تشكل التعليمات التالية البنية التفرعية في لغة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VHDL</a:t>
            </a:r>
            <a:r>
              <a:rPr lang="ar-SA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:</a:t>
            </a:r>
            <a:endParaRPr lang="en-U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lvl="0"/>
            <a:r>
              <a:rPr lang="ar-SA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عمليات الإسناد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.</a:t>
            </a:r>
          </a:p>
          <a:p>
            <a:pPr lvl="0"/>
            <a:r>
              <a:rPr lang="ar-SY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العمليات المنطقية.</a:t>
            </a:r>
            <a:endParaRPr lang="en-U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lvl="0"/>
            <a:r>
              <a:rPr lang="ar-SY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العمليات الحسابية.</a:t>
            </a:r>
            <a:endParaRPr lang="en-U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lvl="0"/>
            <a:r>
              <a:rPr lang="ar-SY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تعليمة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when </a:t>
            </a:r>
            <a:r>
              <a:rPr lang="ar-SY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</a:t>
            </a:r>
            <a:endParaRPr lang="en-U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lvl="0"/>
            <a:r>
              <a:rPr lang="ar-SY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تعليمة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block</a:t>
            </a:r>
            <a:r>
              <a:rPr lang="ar-SY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</a:t>
            </a:r>
            <a:endParaRPr lang="en-U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lvl="0"/>
            <a:r>
              <a:rPr lang="ar-SY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تعليمة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generate</a:t>
            </a:r>
            <a:r>
              <a:rPr lang="ar-SY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</a:t>
            </a:r>
            <a:endParaRPr lang="en-U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ar-SA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" name="Picture 7" descr="C:\Program Files\Microsoft Office\MEDIA\OFFICE12\Lines\BD21309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428736"/>
            <a:ext cx="6886589" cy="1073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A" dirty="0" smtClean="0"/>
              <a:t>تطبيق:</a:t>
            </a:r>
            <a:endParaRPr lang="ar-SA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71612"/>
            <a:ext cx="2880000" cy="240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285720" y="4286256"/>
            <a:ext cx="857256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y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&lt;=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(a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AND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NOT s1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AND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NOT s0)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OR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(b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AND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NOT s1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AND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s0)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OR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20000"/>
                  <a:lumOff val="8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(c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AND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s1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AND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NOT s0)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OR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              (d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AND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s1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AND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s0);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1684784"/>
          </a:xfrm>
        </p:spPr>
        <p:txBody>
          <a:bodyPr>
            <a:normAutofit fontScale="90000"/>
          </a:bodyPr>
          <a:lstStyle/>
          <a:p>
            <a:pPr algn="r"/>
            <a:r>
              <a:rPr lang="ar-SY" sz="4900" b="1" dirty="0" smtClean="0"/>
              <a:t>تعليمة </a:t>
            </a:r>
            <a:r>
              <a:rPr lang="en-US" sz="4900" b="1" dirty="0" smtClean="0"/>
              <a:t>when</a:t>
            </a:r>
            <a:r>
              <a:rPr lang="ar-SY" sz="4900" b="1" dirty="0" smtClean="0"/>
              <a:t>:</a:t>
            </a:r>
            <a:r>
              <a:rPr lang="ar-SA" b="1" dirty="0" smtClean="0"/>
              <a:t/>
            </a:r>
            <a:br>
              <a:rPr lang="ar-SA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ar-SA" sz="3100" b="1" dirty="0" smtClean="0"/>
              <a:t>الشكل الأول:</a:t>
            </a:r>
            <a:r>
              <a:rPr lang="en-US" dirty="0" smtClean="0"/>
              <a:t/>
            </a:r>
            <a:br>
              <a:rPr lang="en-US" dirty="0" smtClean="0"/>
            </a:b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643182"/>
            <a:ext cx="6786610" cy="3286148"/>
          </a:xfrm>
        </p:spPr>
        <p:txBody>
          <a:bodyPr/>
          <a:lstStyle/>
          <a:p>
            <a:pPr algn="l" rtl="0">
              <a:buNone/>
            </a:pPr>
            <a:r>
              <a:rPr lang="en-US" b="1" dirty="0" smtClean="0"/>
              <a:t>y &lt;= a WHEN s="00" ELSE</a:t>
            </a:r>
            <a:endParaRPr lang="en-US" dirty="0" smtClean="0"/>
          </a:p>
          <a:p>
            <a:pPr algn="l" rtl="0">
              <a:buNone/>
            </a:pPr>
            <a:r>
              <a:rPr lang="en-US" b="1" dirty="0" smtClean="0"/>
              <a:t>         b WHEN s="01" ELSE</a:t>
            </a:r>
            <a:endParaRPr lang="en-US" dirty="0" smtClean="0"/>
          </a:p>
          <a:p>
            <a:pPr algn="l" rtl="0">
              <a:buNone/>
            </a:pPr>
            <a:r>
              <a:rPr lang="en-US" b="1" dirty="0" smtClean="0"/>
              <a:t>         c WHEN s="10" ELSE</a:t>
            </a:r>
            <a:endParaRPr lang="en-US" dirty="0" smtClean="0"/>
          </a:p>
          <a:p>
            <a:pPr algn="l" rtl="0">
              <a:buNone/>
            </a:pPr>
            <a:r>
              <a:rPr lang="en-US" b="1" dirty="0" smtClean="0"/>
              <a:t>         d ;</a:t>
            </a:r>
            <a:endParaRPr lang="en-US" dirty="0" smtClean="0"/>
          </a:p>
          <a:p>
            <a:pPr algn="l">
              <a:buNone/>
            </a:pPr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000108"/>
            <a:ext cx="8229600" cy="1399032"/>
          </a:xfrm>
        </p:spPr>
        <p:txBody>
          <a:bodyPr>
            <a:normAutofit fontScale="90000"/>
          </a:bodyPr>
          <a:lstStyle/>
          <a:p>
            <a:pPr lvl="0" algn="r"/>
            <a:r>
              <a:rPr lang="ar-SY" sz="4400" b="1" dirty="0" smtClean="0"/>
              <a:t>تعليمة </a:t>
            </a:r>
            <a:r>
              <a:rPr lang="en-US" sz="4400" b="1" dirty="0" smtClean="0"/>
              <a:t>when</a:t>
            </a:r>
            <a:r>
              <a:rPr lang="ar-SY" sz="4400" b="1" dirty="0" smtClean="0"/>
              <a:t>: </a:t>
            </a:r>
            <a:r>
              <a:rPr lang="ar-SA" sz="4400" b="1" dirty="0" smtClean="0"/>
              <a:t/>
            </a:r>
            <a:br>
              <a:rPr lang="ar-SA" sz="4400" b="1" dirty="0" smtClean="0"/>
            </a:br>
            <a:r>
              <a:rPr lang="ar-SA" b="1" dirty="0" smtClean="0"/>
              <a:t/>
            </a:r>
            <a:br>
              <a:rPr lang="ar-SA" b="1" dirty="0" smtClean="0"/>
            </a:br>
            <a:r>
              <a:rPr lang="ar-SY" sz="3100" b="1" dirty="0" smtClean="0"/>
              <a:t>الشكل الثاني:</a:t>
            </a:r>
            <a:r>
              <a:rPr lang="en-US" dirty="0" smtClean="0"/>
              <a:t/>
            </a:r>
            <a:br>
              <a:rPr lang="en-US" dirty="0" smtClean="0"/>
            </a:b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86058"/>
            <a:ext cx="9286908" cy="3760770"/>
          </a:xfrm>
        </p:spPr>
        <p:txBody>
          <a:bodyPr/>
          <a:lstStyle/>
          <a:p>
            <a:pPr algn="l" rtl="0">
              <a:buNone/>
            </a:pPr>
            <a:r>
              <a:rPr lang="en-US" b="1" dirty="0" smtClean="0"/>
              <a:t>WITH </a:t>
            </a:r>
            <a:r>
              <a:rPr lang="en-US" sz="36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</a:t>
            </a:r>
            <a:r>
              <a:rPr lang="en-US" b="1" dirty="0" smtClean="0"/>
              <a:t> SELECT</a:t>
            </a:r>
            <a:endParaRPr lang="en-US" dirty="0" smtClean="0"/>
          </a:p>
          <a:p>
            <a:pPr algn="l" rtl="0">
              <a:buNone/>
            </a:pPr>
            <a:r>
              <a:rPr lang="en-US" b="1" dirty="0" smtClean="0"/>
              <a:t>y &lt;= a WHEN "00",  </a:t>
            </a:r>
            <a:r>
              <a:rPr lang="en-US" sz="28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-- notice "," instead of ";"</a:t>
            </a:r>
            <a:endParaRPr lang="en-US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 rtl="0">
              <a:buNone/>
            </a:pPr>
            <a:r>
              <a:rPr lang="en-US" b="1" dirty="0" smtClean="0"/>
              <a:t>         b WHEN "01",</a:t>
            </a:r>
            <a:endParaRPr lang="en-US" dirty="0" smtClean="0"/>
          </a:p>
          <a:p>
            <a:pPr algn="l" rtl="0">
              <a:buNone/>
            </a:pPr>
            <a:r>
              <a:rPr lang="en-US" b="1" dirty="0" smtClean="0"/>
              <a:t>         c WHEN "10",</a:t>
            </a:r>
            <a:endParaRPr lang="en-US" dirty="0" smtClean="0"/>
          </a:p>
          <a:p>
            <a:pPr algn="l" rtl="0">
              <a:buNone/>
            </a:pPr>
            <a:r>
              <a:rPr lang="en-US" b="1" dirty="0" smtClean="0"/>
              <a:t>         d WHEN OTHERS;    </a:t>
            </a:r>
            <a:r>
              <a:rPr lang="en-US" sz="24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-- cannot be "d WHEN "11“”</a:t>
            </a:r>
            <a:endParaRPr lang="en-US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 rtl="0">
              <a:buNone/>
            </a:pPr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428604"/>
            <a:ext cx="8643998" cy="5857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20021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P101930716_templat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E1BC703-0BD4-4899-8138-88F4178A0E0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TP101930716_template</Template>
  <TotalTime>512</TotalTime>
  <Words>897</Words>
  <Application>Microsoft Office PowerPoint</Application>
  <PresentationFormat>On-screen Show (4:3)</PresentationFormat>
  <Paragraphs>154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TP101930716_template</vt:lpstr>
      <vt:lpstr>تصميم الدارات الالكترونية بلغة VHDL</vt:lpstr>
      <vt:lpstr>هنالك صنفان رئيسيان من الدارات المنطقية </vt:lpstr>
      <vt:lpstr>ما هي طريقة تنفيذ البرنامج في لغة VHDL ؟ </vt:lpstr>
      <vt:lpstr>البنية التفرعية في لغة VHDL</vt:lpstr>
      <vt:lpstr>تطبيق:</vt:lpstr>
      <vt:lpstr>تعليمة when:  الشكل الأول: </vt:lpstr>
      <vt:lpstr>تعليمة when:   الشكل الثاني: </vt:lpstr>
      <vt:lpstr>Slide 8</vt:lpstr>
      <vt:lpstr>Slide 9</vt:lpstr>
      <vt:lpstr>Slide 10</vt:lpstr>
      <vt:lpstr>تصميم وحدة حساب ومنطق مصغرة ALU  Arithmetic Logic Unit</vt:lpstr>
      <vt:lpstr>تعليمة  GENERATE :</vt:lpstr>
      <vt:lpstr>التعليمة  BLOCK</vt:lpstr>
      <vt:lpstr>Slide 14</vt:lpstr>
      <vt:lpstr>Slide 15</vt:lpstr>
      <vt:lpstr>مثال 1</vt:lpstr>
      <vt:lpstr>Slide 17</vt:lpstr>
      <vt:lpstr>مثال 2</vt:lpstr>
      <vt:lpstr>Slide 19</vt:lpstr>
      <vt:lpstr>الوظيفة :</vt:lpstr>
      <vt:lpstr>تصميم وحدة حساب ومنطق مصغرة ALU  Arithmetic Logic Unit</vt:lpstr>
      <vt:lpstr>Slide 22</vt:lpstr>
      <vt:lpstr>Slide 23</vt:lpstr>
      <vt:lpstr>Slide 24</vt:lpstr>
      <vt:lpstr>Slide 25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الشريحة 1</dc:title>
  <dc:creator>aula</dc:creator>
  <cp:lastModifiedBy>Aula Jazmati</cp:lastModifiedBy>
  <cp:revision>61</cp:revision>
  <dcterms:created xsi:type="dcterms:W3CDTF">2010-11-10T18:38:23Z</dcterms:created>
  <dcterms:modified xsi:type="dcterms:W3CDTF">2011-04-07T22:46:33Z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TC101930717</vt:lpwstr>
  </property>
</Properties>
</file>