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2"/>
  </p:sld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ar-SA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ar-S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ar-S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ar-SA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ar-SA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735A626-6A90-474B-BD74-D7CEC66F4FF7}" type="datetimeFigureOut">
              <a:rPr lang="ar-SA" smtClean="0"/>
              <a:pPr/>
              <a:t>10/05/32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ar-S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3513218-9EC7-4C60-A05F-FE59F941F60E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marL="484632" algn="l" rtl="1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r" rtl="1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6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tina\Saved Games\Pictures\Microsoft Clip Organizer\0032301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948242">
            <a:off x="56372" y="3813154"/>
            <a:ext cx="2592309" cy="3046491"/>
          </a:xfrm>
          <a:prstGeom prst="rect">
            <a:avLst/>
          </a:prstGeom>
          <a:noFill/>
        </p:spPr>
      </p:pic>
      <p:pic>
        <p:nvPicPr>
          <p:cNvPr id="1027" name="Picture 3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5306482"/>
            <a:ext cx="2590800" cy="1551518"/>
          </a:xfrm>
          <a:prstGeom prst="rect">
            <a:avLst/>
          </a:prstGeom>
          <a:noFill/>
        </p:spPr>
      </p:pic>
      <p:pic>
        <p:nvPicPr>
          <p:cNvPr id="1028" name="Picture 4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1977" y="5742915"/>
            <a:ext cx="1862023" cy="1115085"/>
          </a:xfrm>
          <a:prstGeom prst="rect">
            <a:avLst/>
          </a:prstGeom>
          <a:noFill/>
        </p:spPr>
      </p:pic>
      <p:sp>
        <p:nvSpPr>
          <p:cNvPr id="5" name="عنوان فرعي 2"/>
          <p:cNvSpPr>
            <a:spLocks noGrp="1"/>
          </p:cNvSpPr>
          <p:nvPr>
            <p:ph type="subTitle" idx="1"/>
          </p:nvPr>
        </p:nvSpPr>
        <p:spPr>
          <a:xfrm>
            <a:off x="1390200" y="214290"/>
            <a:ext cx="7753800" cy="1752600"/>
          </a:xfrm>
        </p:spPr>
        <p:txBody>
          <a:bodyPr>
            <a:normAutofit/>
          </a:bodyPr>
          <a:lstStyle/>
          <a:p>
            <a:pPr algn="r"/>
            <a:r>
              <a:rPr lang="ar-SY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cs typeface="Arial" pitchFamily="34" charset="0"/>
              </a:rPr>
              <a:t> مخبر </a:t>
            </a:r>
            <a:r>
              <a:rPr lang="ar-SY" sz="4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rPr>
              <a:t>النظم</a:t>
            </a:r>
            <a:r>
              <a:rPr lang="ar-SY" sz="4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cs typeface="Arial" pitchFamily="34" charset="0"/>
              </a:rPr>
              <a:t> الالكترونية المتقدمة</a:t>
            </a:r>
            <a:endParaRPr lang="en-US" sz="4400" b="1" dirty="0">
              <a:solidFill>
                <a:schemeClr val="accent1">
                  <a:lumMod val="40000"/>
                  <a:lumOff val="60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6572264" y="1000108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ar-SY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الجلسة ال</a:t>
            </a:r>
            <a:r>
              <a:rPr lang="ar-SA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رابعة</a:t>
            </a:r>
            <a:endParaRPr lang="en-US" sz="36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صورة 6" descr="aleppo-univ-logo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5720" y="285728"/>
            <a:ext cx="1428728" cy="14287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عنوان 1"/>
          <p:cNvSpPr>
            <a:spLocks noGrp="1"/>
          </p:cNvSpPr>
          <p:nvPr>
            <p:ph type="ctrTitle"/>
          </p:nvPr>
        </p:nvSpPr>
        <p:spPr>
          <a:xfrm>
            <a:off x="214282" y="1785926"/>
            <a:ext cx="8272466" cy="1671630"/>
          </a:xfrm>
        </p:spPr>
        <p:txBody>
          <a:bodyPr>
            <a:noAutofit/>
          </a:bodyPr>
          <a:lstStyle/>
          <a:p>
            <a:pPr algn="ctr"/>
            <a:r>
              <a:rPr lang="ar-SY" b="1" u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تصميم الدارات الالكترونية بلغة </a:t>
            </a:r>
            <a:r>
              <a:rPr lang="en-US" sz="4800" b="1" u="none" dirty="0" smtClean="0">
                <a:ln w="635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Arial Black" pitchFamily="34" charset="0"/>
              </a:rPr>
              <a:t>V</a:t>
            </a:r>
            <a:r>
              <a:rPr lang="en-US" sz="4800" b="1" u="none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H</a:t>
            </a:r>
            <a:r>
              <a:rPr lang="en-US" sz="4800" b="1" u="none" dirty="0" smtClean="0">
                <a:ln w="635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Arial Black" pitchFamily="34" charset="0"/>
              </a:rPr>
              <a:t>D</a:t>
            </a:r>
            <a:r>
              <a:rPr lang="en-US" sz="4800" b="1" u="none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rial Black" pitchFamily="34" charset="0"/>
              </a:rPr>
              <a:t>L</a:t>
            </a:r>
            <a:endParaRPr lang="en-US" sz="4800" b="1" u="none" dirty="0">
              <a:ln w="6350"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latin typeface="Arial Black" pitchFamily="34" charset="0"/>
              <a:cs typeface="Tahoma" pitchFamily="34" charset="0"/>
            </a:endParaRPr>
          </a:p>
        </p:txBody>
      </p:sp>
      <p:sp>
        <p:nvSpPr>
          <p:cNvPr id="9" name="مستطيل 8"/>
          <p:cNvSpPr/>
          <p:nvPr/>
        </p:nvSpPr>
        <p:spPr>
          <a:xfrm>
            <a:off x="3286116" y="3429000"/>
            <a:ext cx="12891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n w="6350">
                  <a:solidFill>
                    <a:sysClr val="windowText" lastClr="000000"/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/</a:t>
            </a:r>
            <a:r>
              <a:rPr lang="en-US" sz="4800" b="1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3</a:t>
            </a:r>
            <a:r>
              <a:rPr lang="en-US" sz="4800" b="1" dirty="0" smtClean="0">
                <a:ln w="6350">
                  <a:solidFill>
                    <a:sysClr val="windowText" lastClr="000000"/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/</a:t>
            </a:r>
            <a:endParaRPr lang="ar-SA" dirty="0">
              <a:ln w="6350"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0" name="Picture 4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6087939"/>
            <a:ext cx="1285884" cy="770061"/>
          </a:xfrm>
          <a:prstGeom prst="rect">
            <a:avLst/>
          </a:prstGeom>
          <a:noFill/>
        </p:spPr>
      </p:pic>
      <p:pic>
        <p:nvPicPr>
          <p:cNvPr id="11" name="Picture 4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704464">
            <a:off x="7497651" y="4256102"/>
            <a:ext cx="1715139" cy="1027123"/>
          </a:xfrm>
          <a:prstGeom prst="rect">
            <a:avLst/>
          </a:prstGeom>
          <a:noFill/>
        </p:spPr>
      </p:pic>
      <p:pic>
        <p:nvPicPr>
          <p:cNvPr id="14" name="Picture 4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16" y="3286124"/>
            <a:ext cx="1285884" cy="770061"/>
          </a:xfrm>
          <a:prstGeom prst="rect">
            <a:avLst/>
          </a:prstGeom>
          <a:noFill/>
        </p:spPr>
      </p:pic>
      <p:pic>
        <p:nvPicPr>
          <p:cNvPr id="17" name="Picture 4" descr="C:\Users\christina\Saved Games\Pictures\Microsoft Clip Organizer\0032300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165144">
            <a:off x="2751809" y="6021947"/>
            <a:ext cx="1285884" cy="770061"/>
          </a:xfrm>
          <a:prstGeom prst="rect">
            <a:avLst/>
          </a:prstGeom>
          <a:noFill/>
        </p:spPr>
      </p:pic>
      <p:pic>
        <p:nvPicPr>
          <p:cNvPr id="15" name="صورة 14" descr="f4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2" y="1785926"/>
            <a:ext cx="304800" cy="276225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643042" y="4357694"/>
            <a:ext cx="49071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40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onotype Corsiva" pitchFamily="66" charset="0"/>
                <a:ea typeface="Calibri" pitchFamily="34" charset="0"/>
                <a:cs typeface="Arial" pitchFamily="34" charset="0"/>
              </a:rPr>
              <a:t>البنية التفرعية للغة </a:t>
            </a:r>
            <a:r>
              <a:rPr kumimoji="0" lang="en-US" sz="480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onotype Corsiva" pitchFamily="66" charset="0"/>
                <a:ea typeface="Calibri" pitchFamily="34" charset="0"/>
                <a:cs typeface="Arial" pitchFamily="34" charset="0"/>
              </a:rPr>
              <a:t>VHDL</a:t>
            </a:r>
            <a:endParaRPr kumimoji="0" lang="en-US" sz="36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6581460" cy="423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500042"/>
            <a:ext cx="557216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000" dirty="0" smtClean="0"/>
              <a:t>ملاحظة مهمة جدا :</a:t>
            </a:r>
            <a:endParaRPr lang="ar-SA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2714612" y="4286256"/>
            <a:ext cx="1785950" cy="1000132"/>
          </a:xfrm>
          <a:prstGeom prst="round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/>
          <p:cNvSpPr/>
          <p:nvPr/>
        </p:nvSpPr>
        <p:spPr>
          <a:xfrm>
            <a:off x="2786050" y="1857364"/>
            <a:ext cx="357190" cy="285752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Down Arrow 5"/>
          <p:cNvSpPr/>
          <p:nvPr/>
        </p:nvSpPr>
        <p:spPr>
          <a:xfrm rot="4753521">
            <a:off x="5186918" y="-664225"/>
            <a:ext cx="428628" cy="4436194"/>
          </a:xfrm>
          <a:prstGeom prst="downArrow">
            <a:avLst>
              <a:gd name="adj1" fmla="val 33693"/>
              <a:gd name="adj2" fmla="val 6196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Down Arrow 6"/>
          <p:cNvSpPr/>
          <p:nvPr/>
        </p:nvSpPr>
        <p:spPr>
          <a:xfrm rot="2364529">
            <a:off x="5874819" y="646808"/>
            <a:ext cx="368739" cy="4765796"/>
          </a:xfrm>
          <a:prstGeom prst="downArrow">
            <a:avLst>
              <a:gd name="adj1" fmla="val 33693"/>
              <a:gd name="adj2" fmla="val 6196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143380"/>
            <a:ext cx="3043230" cy="2071702"/>
          </a:xfrm>
        </p:spPr>
        <p:txBody>
          <a:bodyPr>
            <a:noAutofit/>
          </a:bodyPr>
          <a:lstStyle/>
          <a:p>
            <a:pPr algn="ctr"/>
            <a:r>
              <a:rPr lang="ar-S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تصميم وحدة حساب ومنطق مصغرة</a:t>
            </a:r>
            <a:r>
              <a:rPr lang="ar-SA" sz="32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ALU </a:t>
            </a:r>
            <a:b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</a:b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Arithmetic Logic Unit</a:t>
            </a:r>
            <a:endParaRPr lang="ar-SA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n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86380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r="5417"/>
          <a:stretch>
            <a:fillRect/>
          </a:stretch>
        </p:blipFill>
        <p:spPr bwMode="auto">
          <a:xfrm>
            <a:off x="3500430" y="2786059"/>
            <a:ext cx="5643570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تعليمة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GENERATE</a:t>
            </a:r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</a:t>
            </a:r>
            <a:endParaRPr lang="ar-SA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428736"/>
            <a:ext cx="4886325" cy="76200"/>
          </a:xfrm>
          <a:prstGeom prst="rect">
            <a:avLst/>
          </a:prstGeom>
          <a:noFill/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000372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SIGNAL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BIT_VECTOR (7 DOWNTO 0);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SIGNAL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BIT_VECTOR (15 DOWNTO 0);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SIGNAL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z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BIT_VECTOR (7 DOWNTO 0);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G1: 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'RANGE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GENERATE</a:t>
            </a:r>
          </a:p>
          <a:p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z(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&lt;= x(</a:t>
            </a:r>
            <a:r>
              <a:rPr lang="en-US" sz="24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AND y(i+8);</a:t>
            </a:r>
          </a:p>
          <a:p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END GENERATE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2264" y="1928802"/>
            <a:ext cx="1180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600" u="sn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مثال:</a:t>
            </a:r>
            <a:endParaRPr lang="ar-SA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التعليمة 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BLOCK</a:t>
            </a:r>
            <a:endParaRPr lang="ar-SA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689068"/>
          </a:xfrm>
        </p:spPr>
        <p:txBody>
          <a:bodyPr/>
          <a:lstStyle/>
          <a:p>
            <a:r>
              <a:rPr lang="ar-SA" dirty="0" smtClean="0"/>
              <a:t>تقوم هذه التعليمة بتقسيم الكود البرمجي إلى كتل الأمر الذي يساعد في كتابة البرامج الطويلة دون خطأ </a:t>
            </a:r>
            <a:r>
              <a:rPr lang="en-US" dirty="0" smtClean="0"/>
              <a:t>.</a:t>
            </a:r>
          </a:p>
          <a:p>
            <a:endParaRPr lang="ar-SA" dirty="0"/>
          </a:p>
        </p:txBody>
      </p:sp>
      <p:pic>
        <p:nvPicPr>
          <p:cNvPr id="4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428736"/>
            <a:ext cx="4886325" cy="76200"/>
          </a:xfrm>
          <a:prstGeom prst="rect">
            <a:avLst/>
          </a:prstGeom>
          <a:noFill/>
        </p:spPr>
      </p:pic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142976" y="3143248"/>
            <a:ext cx="5143504" cy="35394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ARCHITECTURE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example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block1: BLOCK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BLOCK block1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block2: BLOCK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BLOCK block2;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...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example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714356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ar-SA" b="1" dirty="0" smtClean="0"/>
              <a:t>يوجد شكلان لهذه التعليمة 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ar-SA" b="1" dirty="0" smtClean="0"/>
              <a:t>الشكل الأول البسيط</a:t>
            </a:r>
            <a:r>
              <a:rPr lang="ar-SA" b="1" u="sng" dirty="0" smtClean="0"/>
              <a:t> </a:t>
            </a:r>
            <a:r>
              <a:rPr lang="en-US" b="1" dirty="0" smtClean="0"/>
              <a:t>Simple BLOCK </a:t>
            </a:r>
          </a:p>
          <a:p>
            <a:endParaRPr lang="en-US" b="1" dirty="0" smtClean="0"/>
          </a:p>
          <a:p>
            <a:r>
              <a:rPr lang="ar-SA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مثال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</a:p>
          <a:p>
            <a:pPr algn="l" rtl="0">
              <a:buNone/>
            </a:pP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b1: BLOCK</a:t>
            </a:r>
          </a:p>
          <a:p>
            <a:pPr algn="l" rtl="0">
              <a:buNone/>
            </a:pPr>
            <a:r>
              <a:rPr lang="en-US" b="1" dirty="0" smtClean="0"/>
              <a:t>SIGNAL 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</a:t>
            </a:r>
            <a:r>
              <a:rPr lang="en-US" b="1" dirty="0" smtClean="0"/>
              <a:t>: STD_LOGIC;</a:t>
            </a:r>
          </a:p>
          <a:p>
            <a:pPr algn="l" rtl="0">
              <a:buNone/>
            </a:pP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BEGIN</a:t>
            </a:r>
          </a:p>
          <a:p>
            <a:pPr algn="l" rtl="0">
              <a:buNone/>
            </a:pP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 &lt;= input </a:t>
            </a:r>
            <a:r>
              <a:rPr lang="en-US" b="1" dirty="0" smtClean="0">
                <a:solidFill>
                  <a:srgbClr val="FFFF00"/>
                </a:solidFill>
              </a:rPr>
              <a:t>WHEN</a:t>
            </a:r>
            <a:r>
              <a:rPr lang="en-US" b="1" dirty="0" smtClean="0"/>
              <a:t> e ='1' </a:t>
            </a:r>
            <a:r>
              <a:rPr lang="en-US" b="1" dirty="0" smtClean="0">
                <a:solidFill>
                  <a:srgbClr val="FFFF00"/>
                </a:solidFill>
              </a:rPr>
              <a:t>ELSE</a:t>
            </a:r>
            <a:r>
              <a:rPr lang="en-US" b="1" dirty="0" smtClean="0"/>
              <a:t> '0';</a:t>
            </a:r>
          </a:p>
          <a:p>
            <a:pPr algn="l" rtl="0">
              <a:buNone/>
            </a:pPr>
            <a:r>
              <a:rPr lang="en-US" b="1" dirty="0" smtClean="0"/>
              <a:t>END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BLOCK b1</a:t>
            </a:r>
            <a:r>
              <a:rPr lang="en-US" b="1" dirty="0" smtClean="0"/>
              <a:t>;</a:t>
            </a:r>
          </a:p>
          <a:p>
            <a:endParaRPr lang="ar-SA" b="1" dirty="0"/>
          </a:p>
        </p:txBody>
      </p:sp>
      <p:sp>
        <p:nvSpPr>
          <p:cNvPr id="4" name="Rectangle 3"/>
          <p:cNvSpPr/>
          <p:nvPr/>
        </p:nvSpPr>
        <p:spPr>
          <a:xfrm>
            <a:off x="857224" y="5715016"/>
            <a:ext cx="800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sz="2400" b="1" dirty="0" smtClean="0">
                <a:solidFill>
                  <a:schemeClr val="accent4">
                    <a:lumMod val="50000"/>
                  </a:schemeClr>
                </a:solidFill>
              </a:rPr>
              <a:t>كما يمكن أن يتم استعمال تعليمتين بصورة متداخلة. </a:t>
            </a:r>
            <a:endParaRPr lang="ar-SA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ar-SA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الشكل الثاني المركب 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Guarded BLOCK</a:t>
            </a:r>
          </a:p>
          <a:p>
            <a:pPr>
              <a:buNone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ar-SA" sz="2800" dirty="0" smtClean="0"/>
              <a:t>وهو شكل خاص يتم من خلاله استخدام كتلة إضافية </a:t>
            </a:r>
            <a:r>
              <a:rPr lang="en-US" sz="2800" dirty="0" smtClean="0"/>
              <a:t>guard expression </a:t>
            </a:r>
            <a:r>
              <a:rPr lang="ar-SA" sz="2800" dirty="0" smtClean="0"/>
              <a:t> تمنع تنفيذ الكتلة البرمجية ضمن </a:t>
            </a:r>
            <a:r>
              <a:rPr lang="en-US" sz="2800" dirty="0" smtClean="0"/>
              <a:t>Block</a:t>
            </a:r>
            <a:r>
              <a:rPr lang="ar-SA" sz="2800" dirty="0" smtClean="0"/>
              <a:t> اذا لم يتحقق شرط منطقي يذكر في بدايتها </a:t>
            </a:r>
            <a:r>
              <a:rPr lang="en-US" sz="2800" dirty="0" smtClean="0"/>
              <a:t>. </a:t>
            </a:r>
            <a:r>
              <a:rPr lang="ar-SA" sz="2800" dirty="0" smtClean="0"/>
              <a:t>وبالتالي نستطيع تقسيم البرنامج إلى مجموعة كتل لا تتداخل فيما بينها وهي محمية بشروط منطقية .</a:t>
            </a:r>
            <a:endParaRPr lang="ar-SA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92" y="0"/>
            <a:ext cx="1900222" cy="732614"/>
          </a:xfrm>
        </p:spPr>
        <p:txBody>
          <a:bodyPr>
            <a:noAutofit/>
          </a:bodyPr>
          <a:lstStyle/>
          <a:p>
            <a:pPr algn="r"/>
            <a:r>
              <a:rPr lang="ar-SA" sz="28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مثال 1</a:t>
            </a:r>
            <a:endParaRPr lang="ar-SA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7143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SA" sz="2400" dirty="0" smtClean="0">
                <a:latin typeface="Arial" pitchFamily="34" charset="0"/>
                <a:cs typeface="Arial" pitchFamily="34" charset="0"/>
              </a:rPr>
              <a:t>في القلاب من النوع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 </a:t>
            </a:r>
            <a:r>
              <a:rPr lang="ar-SA" sz="2400" dirty="0" smtClean="0">
                <a:latin typeface="Arial" pitchFamily="34" charset="0"/>
                <a:cs typeface="Arial" pitchFamily="34" charset="0"/>
              </a:rPr>
              <a:t>يتم منع تغيير حالة الخرج إلا بشرط وجود نبضات الساعة.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ar-SA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85786" y="1643050"/>
            <a:ext cx="7215206" cy="46782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LIBRARY ieee;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USE ieee.std_logic_1164.all;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-------------------------------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ENTITY latch IS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PORT (d, clk: IN STD_LOGIC;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q: OUT STD_LOGIC);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latch;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-------------------------------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ARCHITECTURE latch OF latch IS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b1: BLOCK (clk='1')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BEGIN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q &lt;=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GUARDED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d;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BLOCK b1;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END latch;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l="49805" t="45000" r="15625" b="29687"/>
          <a:stretch>
            <a:fillRect/>
          </a:stretch>
        </p:blipFill>
        <p:spPr bwMode="auto">
          <a:xfrm>
            <a:off x="714348" y="1357298"/>
            <a:ext cx="796136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92" y="0"/>
            <a:ext cx="1900222" cy="732614"/>
          </a:xfrm>
        </p:spPr>
        <p:txBody>
          <a:bodyPr>
            <a:noAutofit/>
          </a:bodyPr>
          <a:lstStyle/>
          <a:p>
            <a:pPr algn="r"/>
            <a:r>
              <a:rPr lang="ar-SA" sz="28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مثال 2</a:t>
            </a:r>
            <a:endParaRPr lang="ar-SA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301038" cy="7143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ar-SA" sz="2400" dirty="0" smtClean="0"/>
              <a:t>في هذا المثال سوف يتم تغيير حالة خرج القلاب فقط عند ورود الجبهة الصاعدة لنبضات الساعة</a:t>
            </a:r>
            <a:endParaRPr lang="en-US" sz="2400" dirty="0" smtClean="0"/>
          </a:p>
          <a:p>
            <a:pPr>
              <a:buNone/>
            </a:pPr>
            <a:endParaRPr lang="ar-SA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071538" y="1714488"/>
            <a:ext cx="7215206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LIBRARY ieee;</a:t>
            </a:r>
          </a:p>
          <a:p>
            <a:r>
              <a:rPr lang="en-US" sz="2000" dirty="0" smtClean="0"/>
              <a:t>USE ieee.std_logic_1164.all;</a:t>
            </a:r>
          </a:p>
          <a:p>
            <a:r>
              <a:rPr lang="en-US" sz="2000" dirty="0" smtClean="0"/>
              <a:t>-------------------------------</a:t>
            </a:r>
          </a:p>
          <a:p>
            <a:r>
              <a:rPr lang="en-US" sz="2000" dirty="0" smtClean="0"/>
              <a:t>ENTITY </a:t>
            </a:r>
            <a:r>
              <a:rPr lang="en-US" sz="2000" dirty="0" err="1" smtClean="0"/>
              <a:t>dff</a:t>
            </a:r>
            <a:r>
              <a:rPr lang="en-US" sz="2000" dirty="0" smtClean="0"/>
              <a:t> IS</a:t>
            </a:r>
          </a:p>
          <a:p>
            <a:r>
              <a:rPr lang="en-US" sz="2000" dirty="0" smtClean="0"/>
              <a:t>PORT ( d, clk, </a:t>
            </a:r>
            <a:r>
              <a:rPr lang="en-US" sz="2000" dirty="0" err="1" smtClean="0"/>
              <a:t>rst</a:t>
            </a:r>
            <a:r>
              <a:rPr lang="en-US" sz="2000" dirty="0" smtClean="0"/>
              <a:t>: IN STD_LOGIC;</a:t>
            </a:r>
          </a:p>
          <a:p>
            <a:r>
              <a:rPr lang="en-US" sz="2000" dirty="0" smtClean="0"/>
              <a:t>q: OUT STD_LOGIC);</a:t>
            </a:r>
          </a:p>
          <a:p>
            <a:r>
              <a:rPr lang="en-US" sz="2000" dirty="0" smtClean="0"/>
              <a:t>END </a:t>
            </a:r>
            <a:r>
              <a:rPr lang="en-US" sz="2000" dirty="0" err="1" smtClean="0"/>
              <a:t>dff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-------------------------------</a:t>
            </a:r>
          </a:p>
          <a:p>
            <a:r>
              <a:rPr lang="en-US" sz="2000" dirty="0" smtClean="0"/>
              <a:t>ARCHITECTURE </a:t>
            </a:r>
            <a:r>
              <a:rPr lang="en-US" sz="2000" dirty="0" err="1" smtClean="0"/>
              <a:t>dff</a:t>
            </a:r>
            <a:r>
              <a:rPr lang="en-US" sz="2000" dirty="0" smtClean="0"/>
              <a:t> OF </a:t>
            </a:r>
            <a:r>
              <a:rPr lang="en-US" sz="2000" dirty="0" err="1" smtClean="0"/>
              <a:t>dff</a:t>
            </a:r>
            <a:r>
              <a:rPr lang="en-US" sz="2000" dirty="0" smtClean="0"/>
              <a:t> IS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sz="2000" b="1" dirty="0" smtClean="0"/>
              <a:t>b1: BLOCK (</a:t>
            </a:r>
            <a:r>
              <a:rPr lang="en-US" sz="2000" b="1" dirty="0" err="1" smtClean="0"/>
              <a:t>clk'EVENT</a:t>
            </a:r>
            <a:r>
              <a:rPr lang="en-US" sz="2000" b="1" dirty="0" smtClean="0"/>
              <a:t> AND clk='1')</a:t>
            </a:r>
            <a:endParaRPr lang="en-US" sz="2000" dirty="0" smtClean="0"/>
          </a:p>
          <a:p>
            <a:r>
              <a:rPr lang="en-US" sz="2000" b="1" dirty="0" smtClean="0"/>
              <a:t>BEGIN</a:t>
            </a:r>
            <a:endParaRPr lang="en-US" sz="2000" dirty="0" smtClean="0"/>
          </a:p>
          <a:p>
            <a:r>
              <a:rPr lang="en-US" sz="2000" b="1" dirty="0" smtClean="0"/>
              <a:t>q &lt;=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GUARDED</a:t>
            </a:r>
            <a:r>
              <a:rPr lang="en-US" sz="2000" b="1" dirty="0" smtClean="0"/>
              <a:t> '0' WHEN </a:t>
            </a:r>
            <a:r>
              <a:rPr lang="en-US" sz="2000" b="1" dirty="0" err="1" smtClean="0"/>
              <a:t>rst</a:t>
            </a:r>
            <a:r>
              <a:rPr lang="en-US" sz="2000" b="1" dirty="0" smtClean="0"/>
              <a:t>='1' ELSE d;</a:t>
            </a:r>
            <a:endParaRPr lang="en-US" sz="2000" dirty="0" smtClean="0"/>
          </a:p>
          <a:p>
            <a:r>
              <a:rPr lang="en-US" sz="2000" b="1" dirty="0" smtClean="0"/>
              <a:t>END BLOCK b1;</a:t>
            </a:r>
            <a:endParaRPr lang="en-US" sz="2000" dirty="0" smtClean="0"/>
          </a:p>
          <a:p>
            <a:r>
              <a:rPr lang="en-US" sz="2000" dirty="0" smtClean="0"/>
              <a:t>END </a:t>
            </a:r>
            <a:r>
              <a:rPr lang="en-US" sz="2000" dirty="0" err="1" smtClean="0"/>
              <a:t>dff</a:t>
            </a:r>
            <a:r>
              <a:rPr lang="en-US" sz="2000" dirty="0" smtClean="0"/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47461" t="44063" r="9179" b="27812"/>
          <a:stretch>
            <a:fillRect/>
          </a:stretch>
        </p:blipFill>
        <p:spPr bwMode="auto">
          <a:xfrm>
            <a:off x="509559" y="1500174"/>
            <a:ext cx="828204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3100" dirty="0" smtClean="0"/>
              <a:t>هنالك صنفان رئيسيان من الدارات المنطقية</a:t>
            </a:r>
            <a:br>
              <a:rPr lang="ar-SA" sz="3100" dirty="0" smtClean="0"/>
            </a:br>
            <a:endParaRPr lang="ar-SA" dirty="0"/>
          </a:p>
        </p:txBody>
      </p:sp>
      <p:pic>
        <p:nvPicPr>
          <p:cNvPr id="4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968915"/>
            <a:ext cx="6886589" cy="10739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1071546"/>
            <a:ext cx="79773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buNone/>
            </a:pPr>
            <a:r>
              <a:rPr lang="ar-SA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الدارات التركيبية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: </a:t>
            </a:r>
            <a:r>
              <a:rPr lang="ar-SA" sz="2000" dirty="0" smtClean="0">
                <a:latin typeface="Arial" pitchFamily="34" charset="0"/>
              </a:rPr>
              <a:t>وهي مجموعة من البوابات الأساسية  </a:t>
            </a:r>
            <a:r>
              <a:rPr lang="en-US" sz="2000" dirty="0" smtClean="0">
                <a:latin typeface="Arial" pitchFamily="34" charset="0"/>
              </a:rPr>
              <a:t>And , Or</a:t>
            </a:r>
            <a:r>
              <a:rPr lang="ar-SA" sz="2000" dirty="0" smtClean="0">
                <a:latin typeface="Arial" pitchFamily="34" charset="0"/>
              </a:rPr>
              <a:t> ,</a:t>
            </a:r>
          </a:p>
          <a:p>
            <a:pPr algn="r" rtl="1">
              <a:lnSpc>
                <a:spcPct val="150000"/>
              </a:lnSpc>
              <a:buNone/>
            </a:pPr>
            <a:r>
              <a:rPr lang="ar-SA" sz="2000" dirty="0" smtClean="0">
                <a:latin typeface="Arial" pitchFamily="34" charset="0"/>
              </a:rPr>
              <a:t>     كما تعرف أيضا بأنها  الدارات التي لا يتعلق خرجها بالزمن بل فقط يرتبط بالحالات المنطقية للمداخل, و في مجال المنطق المبرمج لا يهم ترتيب التعليمات عند التعامل مع هذه الدارات </a:t>
            </a:r>
            <a:r>
              <a:rPr lang="en-US" sz="2000" dirty="0" smtClean="0">
                <a:latin typeface="Arial" pitchFamily="34" charset="0"/>
              </a:rPr>
              <a:t>.</a:t>
            </a:r>
          </a:p>
          <a:p>
            <a:pPr algn="r" rtl="1">
              <a:lnSpc>
                <a:spcPct val="150000"/>
              </a:lnSpc>
              <a:buNone/>
            </a:pPr>
            <a:r>
              <a:rPr lang="ar-SA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الدارات التتابعية</a:t>
            </a:r>
            <a:r>
              <a:rPr lang="ar-SA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: </a:t>
            </a:r>
            <a:r>
              <a:rPr lang="ar-SA" sz="2000" dirty="0" smtClean="0">
                <a:latin typeface="Arial" pitchFamily="34" charset="0"/>
              </a:rPr>
              <a:t>ترتبط فيها القيمة المنطقية بالزمن ويتم التمييز بين الحالة الآنية في اللحظة </a:t>
            </a:r>
            <a:r>
              <a:rPr lang="en-US" sz="2000" dirty="0" smtClean="0">
                <a:latin typeface="Arial" pitchFamily="34" charset="0"/>
              </a:rPr>
              <a:t>n </a:t>
            </a:r>
            <a:r>
              <a:rPr lang="ar-SA" sz="2000" dirty="0" smtClean="0">
                <a:latin typeface="Arial" pitchFamily="34" charset="0"/>
              </a:rPr>
              <a:t>  وسابقتها </a:t>
            </a:r>
            <a:r>
              <a:rPr lang="en-US" sz="2000" dirty="0" smtClean="0">
                <a:latin typeface="Arial" pitchFamily="34" charset="0"/>
              </a:rPr>
              <a:t> n-1 </a:t>
            </a:r>
            <a:r>
              <a:rPr lang="ar-SA" sz="2000" dirty="0" smtClean="0">
                <a:latin typeface="Arial" pitchFamily="34" charset="0"/>
              </a:rPr>
              <a:t>,</a:t>
            </a:r>
          </a:p>
          <a:p>
            <a:pPr algn="r" rtl="1">
              <a:lnSpc>
                <a:spcPct val="150000"/>
              </a:lnSpc>
              <a:buNone/>
            </a:pPr>
            <a:r>
              <a:rPr lang="ar-SA" sz="2000" dirty="0" smtClean="0">
                <a:latin typeface="Arial" pitchFamily="34" charset="0"/>
              </a:rPr>
              <a:t>  تستخدم في هذه البنى القلابات على اختلاف أنواعها (الدارات ذات الذاكرة) , وفي مجال المنطق المبرمج </a:t>
            </a:r>
          </a:p>
          <a:p>
            <a:pPr algn="r" rtl="1">
              <a:lnSpc>
                <a:spcPct val="150000"/>
              </a:lnSpc>
              <a:buNone/>
            </a:pPr>
            <a:r>
              <a:rPr lang="ar-SA" sz="2000" dirty="0" smtClean="0">
                <a:latin typeface="Arial" pitchFamily="34" charset="0"/>
              </a:rPr>
              <a:t>فإنه من المهم جداً ترتيب التعليمات عند التعامل مع هذه الدارات </a:t>
            </a:r>
            <a:r>
              <a:rPr lang="en-US" sz="2000" dirty="0" smtClean="0">
                <a:latin typeface="Arial" pitchFamily="34" charset="0"/>
              </a:rPr>
              <a:t>.</a:t>
            </a:r>
          </a:p>
          <a:p>
            <a:pPr algn="r" rtl="1">
              <a:lnSpc>
                <a:spcPct val="150000"/>
              </a:lnSpc>
              <a:buNone/>
            </a:pPr>
            <a:r>
              <a:rPr lang="ar-SA" sz="2000" dirty="0" smtClean="0">
                <a:latin typeface="Arial" pitchFamily="34" charset="0"/>
              </a:rPr>
              <a:t> </a:t>
            </a:r>
            <a:endParaRPr lang="ar-SA" sz="20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ar-SA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الوظيفة :</a:t>
            </a:r>
            <a:endParaRPr lang="ar-SA" dirty="0">
              <a:ln w="6350"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32" descr="عرض التفاصي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28604"/>
            <a:ext cx="914400" cy="914401"/>
          </a:xfrm>
          <a:prstGeom prst="rect">
            <a:avLst/>
          </a:prstGeom>
          <a:noFill/>
        </p:spPr>
      </p:pic>
      <p:pic>
        <p:nvPicPr>
          <p:cNvPr id="7" name="Picture 40" descr="عرض التفاصيل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500042"/>
            <a:ext cx="914400" cy="914401"/>
          </a:xfrm>
          <a:prstGeom prst="rect">
            <a:avLst/>
          </a:prstGeom>
          <a:noFill/>
        </p:spPr>
      </p:pic>
      <p:pic>
        <p:nvPicPr>
          <p:cNvPr id="5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1428736"/>
            <a:ext cx="4886325" cy="76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785918" y="1928802"/>
            <a:ext cx="65950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Wingdings" pitchFamily="2" charset="2"/>
              <a:buChar char="q"/>
            </a:pPr>
            <a:r>
              <a:rPr lang="ar-SA" sz="3200" dirty="0" smtClean="0"/>
              <a:t>محاكاة</a:t>
            </a:r>
            <a:r>
              <a:rPr lang="ar-SY" sz="3200" dirty="0" smtClean="0"/>
              <a:t> </a:t>
            </a:r>
            <a:r>
              <a:rPr lang="ar-SA" sz="3200" dirty="0" smtClean="0"/>
              <a:t>تطبيق 2</a:t>
            </a:r>
          </a:p>
          <a:p>
            <a:pPr algn="r" rtl="1"/>
            <a:r>
              <a:rPr lang="ar-SA" sz="3200" dirty="0" smtClean="0"/>
              <a:t> </a:t>
            </a:r>
            <a:r>
              <a:rPr lang="ar-SY" sz="3200" dirty="0" smtClean="0"/>
              <a:t>دارة عازل بمدخلي تمكين متعاكسيين</a:t>
            </a:r>
            <a:endParaRPr lang="ar-SA" sz="3200" dirty="0"/>
          </a:p>
        </p:txBody>
      </p:sp>
      <p:sp>
        <p:nvSpPr>
          <p:cNvPr id="9" name="Rectangle 8"/>
          <p:cNvSpPr/>
          <p:nvPr/>
        </p:nvSpPr>
        <p:spPr>
          <a:xfrm>
            <a:off x="357158" y="3143248"/>
            <a:ext cx="8001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Wingdings" pitchFamily="2" charset="2"/>
              <a:buChar char="q"/>
            </a:pPr>
            <a:r>
              <a:rPr lang="ar-SA" sz="2800" dirty="0" smtClean="0"/>
              <a:t> تعديل التوصيف السابق لتأخذ بنية </a:t>
            </a:r>
            <a:r>
              <a:rPr lang="en-US" sz="2800" dirty="0" smtClean="0"/>
              <a:t>RTL </a:t>
            </a:r>
            <a:r>
              <a:rPr lang="ar-SA" sz="2800" dirty="0" smtClean="0"/>
              <a:t> له هذا الشكل </a:t>
            </a:r>
            <a:endParaRPr lang="ar-SA" sz="2800" dirty="0"/>
          </a:p>
        </p:txBody>
      </p:sp>
      <p:pic>
        <p:nvPicPr>
          <p:cNvPr id="10" name="Picture 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4000504"/>
            <a:ext cx="5273675" cy="160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214414" y="5929330"/>
            <a:ext cx="7143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buFont typeface="Wingdings" pitchFamily="2" charset="2"/>
              <a:buChar char="q"/>
            </a:pPr>
            <a:r>
              <a:rPr lang="ar-SA" sz="2400" dirty="0" smtClean="0"/>
              <a:t> حل ما هو مطلوب في تطبيق 3 و تطبيق 4.</a:t>
            </a:r>
            <a:endParaRPr lang="ar-S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143380"/>
            <a:ext cx="3043230" cy="2071702"/>
          </a:xfrm>
        </p:spPr>
        <p:txBody>
          <a:bodyPr>
            <a:noAutofit/>
          </a:bodyPr>
          <a:lstStyle/>
          <a:p>
            <a:pPr algn="ctr"/>
            <a:r>
              <a:rPr lang="ar-SA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تصميم وحدة حساب ومنطق مصغرة</a:t>
            </a:r>
            <a:r>
              <a:rPr lang="ar-SA" sz="32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 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ALU </a:t>
            </a:r>
            <a:b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</a:b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+mn-cs"/>
              </a:rPr>
              <a:t>Arithmetic Logic Unit</a:t>
            </a:r>
            <a:endParaRPr lang="ar-SA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+mn-cs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86380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/>
          <a:srcRect r="5417"/>
          <a:stretch>
            <a:fillRect/>
          </a:stretch>
        </p:blipFill>
        <p:spPr bwMode="auto">
          <a:xfrm>
            <a:off x="3500430" y="2786059"/>
            <a:ext cx="5643570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3429024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ENTITY ALU IS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PORT (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a, b</a:t>
            </a:r>
            <a:r>
              <a:rPr lang="en-US" sz="2800" b="1" dirty="0" smtClean="0"/>
              <a:t>: IN STD_LOGIC_VECTOR (7 DOWNTO 0);</a:t>
            </a:r>
          </a:p>
          <a:p>
            <a:pPr algn="l" rtl="0">
              <a:buNone/>
            </a:pP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/>
              <a:t>: IN STD_LOGIC_VECTOR (3 DOWNTO 0);</a:t>
            </a:r>
          </a:p>
          <a:p>
            <a:pPr algn="l" rtl="0">
              <a:buNone/>
            </a:pPr>
            <a:r>
              <a:rPr lang="en-US" sz="2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800" b="1" dirty="0" smtClean="0"/>
              <a:t> : IN STD_LOGIC;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</a:t>
            </a:r>
            <a:r>
              <a:rPr lang="en-US" sz="2800" b="1" dirty="0" smtClean="0"/>
              <a:t>: OUT STD_LOGIC_VECTOR (7 DOWNTO 0)</a:t>
            </a:r>
            <a:r>
              <a:rPr lang="en-US" sz="2800" b="1" dirty="0" smtClean="0">
                <a:solidFill>
                  <a:srgbClr val="FFFF00"/>
                </a:solidFill>
              </a:rPr>
              <a:t>)</a:t>
            </a:r>
            <a:r>
              <a:rPr lang="en-US" sz="2800" b="1" dirty="0" smtClean="0"/>
              <a:t>;</a:t>
            </a:r>
          </a:p>
          <a:p>
            <a:pPr algn="l" rtl="0">
              <a:buNone/>
            </a:pPr>
            <a:r>
              <a:rPr lang="en-US" sz="2800" b="1" dirty="0" smtClean="0">
                <a:solidFill>
                  <a:srgbClr val="FFFF00"/>
                </a:solidFill>
              </a:rPr>
              <a:t>END ALU;</a:t>
            </a:r>
          </a:p>
          <a:p>
            <a:pPr algn="l" rtl="0">
              <a:buNone/>
            </a:pPr>
            <a:endParaRPr lang="ar-SA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428604"/>
            <a:ext cx="9001156" cy="6000792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400" b="1" dirty="0" smtClean="0"/>
              <a:t>ARCHITECTURE dataflow OF ALU IS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SIGNAL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, logic: STD_LOGIC_VECTOR (7 DOWNTO 0);</a:t>
            </a:r>
          </a:p>
          <a:p>
            <a:pPr algn="l" rtl="0">
              <a:buNone/>
            </a:pPr>
            <a:r>
              <a:rPr lang="en-US" sz="2400" b="1" dirty="0" smtClean="0"/>
              <a:t>BEGIN</a:t>
            </a:r>
          </a:p>
          <a:p>
            <a:pPr algn="l" rtl="0">
              <a:buNone/>
            </a:pPr>
            <a:r>
              <a:rPr lang="en-US" sz="2400" b="1" dirty="0" smtClean="0"/>
              <a:t>----- Arithmetic unit: ------</a:t>
            </a:r>
          </a:p>
          <a:p>
            <a:pPr algn="l" rtl="0">
              <a:buNone/>
            </a:pPr>
            <a:r>
              <a:rPr lang="en-US" sz="2400" b="1" dirty="0" smtClean="0"/>
              <a:t>WITH </a:t>
            </a:r>
            <a:r>
              <a:rPr lang="en-US" sz="2400" b="1" dirty="0" err="1" smtClean="0">
                <a:solidFill>
                  <a:srgbClr val="FFFF00"/>
                </a:solidFill>
              </a:rPr>
              <a:t>sel</a:t>
            </a:r>
            <a:r>
              <a:rPr lang="en-US" sz="2400" b="1" dirty="0" smtClean="0">
                <a:solidFill>
                  <a:srgbClr val="FFFF00"/>
                </a:solidFill>
              </a:rPr>
              <a:t>(2 DOWNTO 0) </a:t>
            </a:r>
            <a:r>
              <a:rPr lang="en-US" sz="2400" b="1" dirty="0" smtClean="0"/>
              <a:t>SELECT</a:t>
            </a:r>
          </a:p>
          <a:p>
            <a:pPr algn="l" rtl="0">
              <a:buNone/>
            </a:pP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</a:t>
            </a:r>
            <a:r>
              <a:rPr lang="en-US" sz="2400" b="1" dirty="0" smtClean="0"/>
              <a:t> &lt;= </a:t>
            </a: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400" b="1" dirty="0" smtClean="0"/>
              <a:t> WHEN "000",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a+1</a:t>
            </a:r>
            <a:r>
              <a:rPr lang="en-US" sz="2400" b="1" dirty="0" smtClean="0"/>
              <a:t> WHEN "001",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a-1</a:t>
            </a:r>
            <a:r>
              <a:rPr lang="en-US" sz="2400" b="1" dirty="0" smtClean="0"/>
              <a:t> WHEN "010",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</a:t>
            </a:r>
            <a:r>
              <a:rPr lang="en-US" sz="2400" b="1" dirty="0" smtClean="0"/>
              <a:t> WHEN "011",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b+1</a:t>
            </a:r>
            <a:r>
              <a:rPr lang="en-US" sz="2400" b="1" dirty="0" smtClean="0"/>
              <a:t> WHEN "100",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b-1</a:t>
            </a:r>
            <a:r>
              <a:rPr lang="en-US" sz="2400" b="1" dirty="0" smtClean="0"/>
              <a:t> WHEN "101",</a:t>
            </a:r>
          </a:p>
          <a:p>
            <a:pPr algn="l" rtl="0">
              <a:buNone/>
            </a:pPr>
            <a:r>
              <a:rPr lang="en-US" sz="2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a+b</a:t>
            </a:r>
            <a:r>
              <a:rPr lang="en-US" sz="2400" b="1" dirty="0" smtClean="0"/>
              <a:t> WHEN "110",</a:t>
            </a:r>
          </a:p>
          <a:p>
            <a:pPr algn="l" rtl="0">
              <a:buNone/>
            </a:pPr>
            <a:r>
              <a:rPr lang="en-US" sz="2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a+b+cin</a:t>
            </a:r>
            <a:r>
              <a:rPr lang="en-US" sz="2400" b="1" dirty="0" smtClean="0"/>
              <a:t> WHEN OTHERS;</a:t>
            </a:r>
          </a:p>
          <a:p>
            <a:pPr algn="l" rtl="0">
              <a:buNone/>
            </a:pPr>
            <a:endParaRPr lang="ar-SA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4572000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2400" dirty="0" smtClean="0"/>
              <a:t>----- Logic unit: -----------</a:t>
            </a:r>
          </a:p>
          <a:p>
            <a:pPr algn="l" rtl="0">
              <a:buNone/>
            </a:pPr>
            <a:r>
              <a:rPr lang="en-US" sz="2400" dirty="0" smtClean="0"/>
              <a:t>WITH </a:t>
            </a: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sel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(2 DOWNTO 0) </a:t>
            </a:r>
            <a:r>
              <a:rPr lang="en-US" sz="2400" dirty="0" smtClean="0"/>
              <a:t>SELECT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logic</a:t>
            </a:r>
            <a:r>
              <a:rPr lang="en-US" sz="2400" dirty="0" smtClean="0"/>
              <a:t> &lt;= </a:t>
            </a: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NOT a </a:t>
            </a:r>
            <a:r>
              <a:rPr lang="en-US" sz="2400" dirty="0" smtClean="0"/>
              <a:t>WHEN "000",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NOT b </a:t>
            </a:r>
            <a:r>
              <a:rPr lang="en-US" sz="2400" dirty="0" smtClean="0"/>
              <a:t>WHEN "001",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AND b </a:t>
            </a:r>
            <a:r>
              <a:rPr lang="en-US" sz="2400" dirty="0" smtClean="0"/>
              <a:t>WHEN "010",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OR b </a:t>
            </a:r>
            <a:r>
              <a:rPr lang="en-US" sz="2400" dirty="0" smtClean="0"/>
              <a:t>WHEN "011",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NAND b </a:t>
            </a:r>
            <a:r>
              <a:rPr lang="en-US" sz="2400" dirty="0" smtClean="0"/>
              <a:t>WHEN "100",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NOR b </a:t>
            </a:r>
            <a:r>
              <a:rPr lang="en-US" sz="2400" dirty="0" smtClean="0"/>
              <a:t>WHEN "101",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XOR b </a:t>
            </a:r>
            <a:r>
              <a:rPr lang="en-US" sz="2400" dirty="0" smtClean="0"/>
              <a:t>WHEN "110",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NOT (a XOR b) </a:t>
            </a:r>
            <a:r>
              <a:rPr lang="en-US" sz="2400" dirty="0" smtClean="0"/>
              <a:t>WHEN OTHERS;</a:t>
            </a:r>
          </a:p>
          <a:p>
            <a:pPr algn="l" rtl="0">
              <a:buNone/>
            </a:pPr>
            <a:r>
              <a:rPr lang="en-US" sz="2400" dirty="0" smtClean="0"/>
              <a:t>-------- Mux: ---------------</a:t>
            </a:r>
          </a:p>
          <a:p>
            <a:pPr algn="l" rtl="0">
              <a:buNone/>
            </a:pPr>
            <a:r>
              <a:rPr lang="en-US" sz="2400" dirty="0" smtClean="0"/>
              <a:t>WITH </a:t>
            </a: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sel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(3) </a:t>
            </a:r>
            <a:r>
              <a:rPr lang="en-US" sz="2400" dirty="0" smtClean="0"/>
              <a:t>SELECT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400" dirty="0" smtClean="0"/>
              <a:t> &lt;= </a:t>
            </a:r>
            <a:r>
              <a:rPr lang="en-US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</a:t>
            </a:r>
            <a:r>
              <a:rPr lang="en-US" sz="2400" dirty="0" smtClean="0"/>
              <a:t> WHEN '0',</a:t>
            </a:r>
          </a:p>
          <a:p>
            <a:pPr algn="l" rtl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logic </a:t>
            </a:r>
            <a:r>
              <a:rPr lang="en-US" sz="2400" dirty="0" smtClean="0"/>
              <a:t>WHEN OTHERS;</a:t>
            </a:r>
          </a:p>
          <a:p>
            <a:pPr algn="l" rtl="0">
              <a:buNone/>
            </a:pPr>
            <a:r>
              <a:rPr lang="en-US" sz="2400" b="1" dirty="0" smtClean="0"/>
              <a:t>END dataflow;</a:t>
            </a:r>
          </a:p>
          <a:p>
            <a:pPr algn="l">
              <a:buNone/>
            </a:pPr>
            <a:endParaRPr lang="ar-SA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normalizeH="0" baseline="0" noProof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en-US" sz="6000" b="1" i="0" u="none" strike="noStrike" kern="1200" cap="all" normalizeH="0" baseline="0" noProof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7" name="Picture 6" descr="عرض التفاصيل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71480"/>
            <a:ext cx="914400" cy="914401"/>
          </a:xfrm>
          <a:prstGeom prst="rect">
            <a:avLst/>
          </a:prstGeom>
          <a:noFill/>
        </p:spPr>
      </p:pic>
      <p:pic>
        <p:nvPicPr>
          <p:cNvPr id="6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6000768"/>
            <a:ext cx="4886325" cy="76200"/>
          </a:xfrm>
          <a:prstGeom prst="rect">
            <a:avLst/>
          </a:prstGeom>
          <a:noFill/>
        </p:spPr>
      </p:pic>
      <p:pic>
        <p:nvPicPr>
          <p:cNvPr id="8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6215082"/>
            <a:ext cx="4886325" cy="76200"/>
          </a:xfrm>
          <a:prstGeom prst="rect">
            <a:avLst/>
          </a:prstGeom>
          <a:noFill/>
        </p:spPr>
      </p:pic>
      <p:pic>
        <p:nvPicPr>
          <p:cNvPr id="9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7675" y="5715016"/>
            <a:ext cx="4886325" cy="762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57686" y="5072074"/>
            <a:ext cx="457203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eng . Aula Jazmati</a:t>
            </a:r>
            <a:endParaRPr lang="ar-SA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4" y="6286520"/>
            <a:ext cx="3143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26/3/2011</a:t>
            </a:r>
            <a:endParaRPr lang="ar-S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4348" y="1785926"/>
            <a:ext cx="8229600" cy="3661572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ar-SA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ما هي طريقة تنفيذ البرنامج في لغة </a:t>
            </a:r>
            <a:r>
              <a:rPr lang="en-US" sz="6600" b="1" cap="all" dirty="0" smtClean="0">
                <a:ln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VHDL</a:t>
            </a:r>
            <a:r>
              <a:rPr lang="ar-SA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؟</a:t>
            </a:r>
            <a:r>
              <a:rPr lang="en-US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/>
            </a:r>
            <a:br>
              <a:rPr lang="en-US" sz="6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ar-SA" sz="66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5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143512"/>
            <a:ext cx="6886589" cy="107393"/>
          </a:xfrm>
          <a:prstGeom prst="rect">
            <a:avLst/>
          </a:prstGeom>
          <a:noFill/>
        </p:spPr>
      </p:pic>
      <p:pic>
        <p:nvPicPr>
          <p:cNvPr id="6" name="Picture 4" descr="عرض التفاصيل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5500702"/>
            <a:ext cx="914400" cy="914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البنية التفرعية في لغة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VHDL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2808"/>
            <a:ext cx="9144000" cy="4572000"/>
          </a:xfrm>
        </p:spPr>
        <p:txBody>
          <a:bodyPr/>
          <a:lstStyle/>
          <a:p>
            <a:pPr lvl="0">
              <a:buNone/>
            </a:pPr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تشكل التعليمات التالية البنية التفرعية في لغة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VHDL</a:t>
            </a:r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ar-S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عمليات الإسناد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.</a:t>
            </a:r>
          </a:p>
          <a:p>
            <a:pPr lvl="0"/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العمليات المنطقية.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العمليات الحسابية.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تعليمة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when </a:t>
            </a:r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تعليمة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block</a:t>
            </a:r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تعليمة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generate</a:t>
            </a:r>
            <a:r>
              <a:rPr lang="ar-SY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ar-SA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7" descr="C:\Program Files\Microsoft Office\MEDIA\OFFICE12\Lines\BD21309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6886589" cy="1073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تطبيق:</a:t>
            </a:r>
            <a:endParaRPr lang="ar-S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2880000" cy="240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85720" y="4286256"/>
            <a:ext cx="85725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&lt;=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(a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s1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s0)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OR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(b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s1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s0)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OR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(c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s1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s0)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OR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(d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s1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AND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s0);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684784"/>
          </a:xfrm>
        </p:spPr>
        <p:txBody>
          <a:bodyPr>
            <a:normAutofit fontScale="90000"/>
          </a:bodyPr>
          <a:lstStyle/>
          <a:p>
            <a:pPr algn="r"/>
            <a:r>
              <a:rPr lang="ar-SY" sz="4900" b="1" dirty="0" smtClean="0"/>
              <a:t>تعليمة </a:t>
            </a:r>
            <a:r>
              <a:rPr lang="en-US" sz="4900" b="1" dirty="0" smtClean="0"/>
              <a:t>when</a:t>
            </a:r>
            <a:r>
              <a:rPr lang="ar-SY" sz="4900" b="1" dirty="0" smtClean="0"/>
              <a:t>:</a:t>
            </a:r>
            <a:r>
              <a:rPr lang="ar-SA" b="1" dirty="0" smtClean="0"/>
              <a:t/>
            </a:r>
            <a:br>
              <a:rPr lang="ar-SA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ar-SA" sz="3100" b="1" dirty="0" smtClean="0"/>
              <a:t>الشكل الأول: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643182"/>
            <a:ext cx="6786610" cy="3286148"/>
          </a:xfrm>
        </p:spPr>
        <p:txBody>
          <a:bodyPr/>
          <a:lstStyle/>
          <a:p>
            <a:pPr algn="l" rtl="0">
              <a:buNone/>
            </a:pPr>
            <a:r>
              <a:rPr lang="en-US" b="1" dirty="0" smtClean="0"/>
              <a:t>y &lt;= a WHEN s="00" ELSE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b WHEN s="01" ELSE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c WHEN s="10" ELSE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d ;</a:t>
            </a:r>
            <a:endParaRPr lang="en-US" dirty="0" smtClean="0"/>
          </a:p>
          <a:p>
            <a:pPr algn="l">
              <a:buNone/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399032"/>
          </a:xfrm>
        </p:spPr>
        <p:txBody>
          <a:bodyPr>
            <a:normAutofit fontScale="90000"/>
          </a:bodyPr>
          <a:lstStyle/>
          <a:p>
            <a:pPr lvl="0" algn="r"/>
            <a:r>
              <a:rPr lang="ar-SY" sz="4400" b="1" dirty="0" smtClean="0"/>
              <a:t>تعليمة </a:t>
            </a:r>
            <a:r>
              <a:rPr lang="en-US" sz="4400" b="1" dirty="0" smtClean="0"/>
              <a:t>when</a:t>
            </a:r>
            <a:r>
              <a:rPr lang="ar-SY" sz="4400" b="1" dirty="0" smtClean="0"/>
              <a:t>: </a:t>
            </a:r>
            <a:r>
              <a:rPr lang="ar-SA" sz="4400" b="1" dirty="0" smtClean="0"/>
              <a:t/>
            </a:r>
            <a:br>
              <a:rPr lang="ar-SA" sz="4400" b="1" dirty="0" smtClean="0"/>
            </a:br>
            <a:r>
              <a:rPr lang="ar-SA" b="1" dirty="0" smtClean="0"/>
              <a:t/>
            </a:r>
            <a:br>
              <a:rPr lang="ar-SA" b="1" dirty="0" smtClean="0"/>
            </a:br>
            <a:r>
              <a:rPr lang="ar-SY" sz="3100" b="1" dirty="0" smtClean="0"/>
              <a:t>الشكل الثاني: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86058"/>
            <a:ext cx="9286908" cy="3760770"/>
          </a:xfrm>
        </p:spPr>
        <p:txBody>
          <a:bodyPr/>
          <a:lstStyle/>
          <a:p>
            <a:pPr algn="l" rtl="0">
              <a:buNone/>
            </a:pPr>
            <a:r>
              <a:rPr lang="en-US" b="1" dirty="0" smtClean="0"/>
              <a:t>WITH </a:t>
            </a:r>
            <a:r>
              <a:rPr lang="en-US" sz="36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en-US" b="1" dirty="0" smtClean="0"/>
              <a:t> SELECT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y &lt;= a WHEN "00",  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-- notice "," instead of ";"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 rtl="0">
              <a:buNone/>
            </a:pPr>
            <a:r>
              <a:rPr lang="en-US" b="1" dirty="0" smtClean="0"/>
              <a:t>         b WHEN "01",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c WHEN "10",</a:t>
            </a:r>
            <a:endParaRPr lang="en-US" dirty="0" smtClean="0"/>
          </a:p>
          <a:p>
            <a:pPr algn="l" rtl="0">
              <a:buNone/>
            </a:pPr>
            <a:r>
              <a:rPr lang="en-US" b="1" dirty="0" smtClean="0"/>
              <a:t>         d WHEN OTHERS;    </a:t>
            </a:r>
            <a:r>
              <a:rPr 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-- cannot be "d WHEN "11“”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 rtl="0">
              <a:buNone/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643998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0021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101930716_templat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E1BC703-0BD4-4899-8138-88F4178A0E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TP101930716_template</Template>
  <TotalTime>512</TotalTime>
  <Words>884</Words>
  <Application>Microsoft Office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TP101930716_template</vt:lpstr>
      <vt:lpstr>تصميم الدارات الالكترونية بلغة VHDL</vt:lpstr>
      <vt:lpstr>هنالك صنفان رئيسيان من الدارات المنطقية </vt:lpstr>
      <vt:lpstr>ما هي طريقة تنفيذ البرنامج في لغة VHDL ؟ </vt:lpstr>
      <vt:lpstr>البنية التفرعية في لغة VHDL</vt:lpstr>
      <vt:lpstr>تطبيق:</vt:lpstr>
      <vt:lpstr>تعليمة when:  الشكل الأول: </vt:lpstr>
      <vt:lpstr>تعليمة when:   الشكل الثاني: </vt:lpstr>
      <vt:lpstr>Slide 8</vt:lpstr>
      <vt:lpstr>Slide 9</vt:lpstr>
      <vt:lpstr>Slide 10</vt:lpstr>
      <vt:lpstr>تصميم وحدة حساب ومنطق مصغرة ALU  Arithmetic Logic Unit</vt:lpstr>
      <vt:lpstr>تعليمة  GENERATE :</vt:lpstr>
      <vt:lpstr>التعليمة  BLOCK</vt:lpstr>
      <vt:lpstr>Slide 14</vt:lpstr>
      <vt:lpstr>Slide 15</vt:lpstr>
      <vt:lpstr>مثال 1</vt:lpstr>
      <vt:lpstr>Slide 17</vt:lpstr>
      <vt:lpstr>مثال 2</vt:lpstr>
      <vt:lpstr>Slide 19</vt:lpstr>
      <vt:lpstr>الوظيفة :</vt:lpstr>
      <vt:lpstr>تصميم وحدة حساب ومنطق مصغرة ALU  Arithmetic Logic Unit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aula</dc:creator>
  <cp:lastModifiedBy>Aula Jazmati</cp:lastModifiedBy>
  <cp:revision>62</cp:revision>
  <dcterms:created xsi:type="dcterms:W3CDTF">2010-11-10T18:38:23Z</dcterms:created>
  <dcterms:modified xsi:type="dcterms:W3CDTF">2011-04-13T20:01:37Z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TC101930717</vt:lpwstr>
  </property>
</Properties>
</file>