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0" r:id="rId6"/>
    <p:sldId id="261" r:id="rId7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4380"/>
    <p:restoredTop sz="94660"/>
  </p:normalViewPr>
  <p:slideViewPr>
    <p:cSldViewPr>
      <p:cViewPr varScale="1">
        <p:scale>
          <a:sx n="72" d="100"/>
          <a:sy n="72" d="100"/>
        </p:scale>
        <p:origin x="-11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371600"/>
            <a:ext cx="6477000" cy="1905000"/>
          </a:xfrm>
        </p:spPr>
        <p:txBody>
          <a:bodyPr anchor="b"/>
          <a:lstStyle>
            <a:lvl1pPr algn="ctr">
              <a:lnSpc>
                <a:spcPct val="100000"/>
              </a:lnSpc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90" name="Rectangle 1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352800"/>
            <a:ext cx="6477000" cy="457200"/>
          </a:xfrm>
          <a:ln w="12700"/>
        </p:spPr>
        <p:txBody>
          <a:bodyPr lIns="91440" tIns="0" rIns="91440" bIns="0"/>
          <a:lstStyle>
            <a:lvl1pPr marL="0" indent="0" algn="ctr">
              <a:spcBef>
                <a:spcPct val="0"/>
              </a:spcBef>
              <a:buClrTx/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6D778D16-DC5B-44EF-94FC-425479550B20}" type="datetimeFigureOut">
              <a:rPr lang="ar-SA" smtClean="0"/>
              <a:pPr/>
              <a:t>05/05/32</a:t>
            </a:fld>
            <a:endParaRPr lang="ar-SA"/>
          </a:p>
        </p:txBody>
      </p:sp>
      <p:sp>
        <p:nvSpPr>
          <p:cNvPr id="3102" name="Rectangle 3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ar-SA"/>
          </a:p>
        </p:txBody>
      </p:sp>
      <p:sp>
        <p:nvSpPr>
          <p:cNvPr id="3103" name="Rectangle 3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C59B261-DBFC-45D3-8077-C48A57A3A58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778D16-DC5B-44EF-94FC-425479550B20}" type="datetimeFigureOut">
              <a:rPr lang="ar-SA" smtClean="0"/>
              <a:pPr/>
              <a:t>05/05/32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59B261-DBFC-45D3-8077-C48A57A3A58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324600" y="819150"/>
            <a:ext cx="1447800" cy="48196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1981200" y="819150"/>
            <a:ext cx="4191000" cy="48196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778D16-DC5B-44EF-94FC-425479550B20}" type="datetimeFigureOut">
              <a:rPr lang="ar-SA" smtClean="0"/>
              <a:pPr/>
              <a:t>05/05/32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59B261-DBFC-45D3-8077-C48A57A3A58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778D16-DC5B-44EF-94FC-425479550B20}" type="datetimeFigureOut">
              <a:rPr lang="ar-SA" smtClean="0"/>
              <a:pPr/>
              <a:t>05/05/32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59B261-DBFC-45D3-8077-C48A57A3A58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778D16-DC5B-44EF-94FC-425479550B20}" type="datetimeFigureOut">
              <a:rPr lang="ar-SA" smtClean="0"/>
              <a:pPr/>
              <a:t>05/05/32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59B261-DBFC-45D3-8077-C48A57A3A58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1981200" y="1752600"/>
            <a:ext cx="28194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953000" y="1752600"/>
            <a:ext cx="28194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778D16-DC5B-44EF-94FC-425479550B20}" type="datetimeFigureOut">
              <a:rPr lang="ar-SA" smtClean="0"/>
              <a:pPr/>
              <a:t>05/05/32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59B261-DBFC-45D3-8077-C48A57A3A58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778D16-DC5B-44EF-94FC-425479550B20}" type="datetimeFigureOut">
              <a:rPr lang="ar-SA" smtClean="0"/>
              <a:pPr/>
              <a:t>05/05/32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59B261-DBFC-45D3-8077-C48A57A3A58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778D16-DC5B-44EF-94FC-425479550B20}" type="datetimeFigureOut">
              <a:rPr lang="ar-SA" smtClean="0"/>
              <a:pPr/>
              <a:t>05/05/32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59B261-DBFC-45D3-8077-C48A57A3A58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778D16-DC5B-44EF-94FC-425479550B20}" type="datetimeFigureOut">
              <a:rPr lang="ar-SA" smtClean="0"/>
              <a:pPr/>
              <a:t>05/05/32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59B261-DBFC-45D3-8077-C48A57A3A58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778D16-DC5B-44EF-94FC-425479550B20}" type="datetimeFigureOut">
              <a:rPr lang="ar-SA" smtClean="0"/>
              <a:pPr/>
              <a:t>05/05/32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59B261-DBFC-45D3-8077-C48A57A3A58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778D16-DC5B-44EF-94FC-425479550B20}" type="datetimeFigureOut">
              <a:rPr lang="ar-SA" smtClean="0"/>
              <a:pPr/>
              <a:t>05/05/32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59B261-DBFC-45D3-8077-C48A57A3A58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819150"/>
            <a:ext cx="5791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ar-SA" smtClean="0"/>
              <a:t>انقر لتحرير نمط العنوان الرئيسي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1200" y="1752600"/>
            <a:ext cx="5791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smtClean="0"/>
          </a:p>
        </p:txBody>
      </p:sp>
      <p:sp>
        <p:nvSpPr>
          <p:cNvPr id="1048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248400"/>
            <a:ext cx="266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fld id="{6D778D16-DC5B-44EF-94FC-425479550B20}" type="datetimeFigureOut">
              <a:rPr lang="ar-SA" smtClean="0"/>
              <a:pPr/>
              <a:t>05/05/32</a:t>
            </a:fld>
            <a:endParaRPr lang="ar-SA"/>
          </a:p>
        </p:txBody>
      </p:sp>
      <p:sp>
        <p:nvSpPr>
          <p:cNvPr id="1049" name="Rectangle 2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3886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endParaRPr lang="ar-SA"/>
          </a:p>
        </p:txBody>
      </p:sp>
      <p:sp>
        <p:nvSpPr>
          <p:cNvPr id="1050" name="Rectangle 2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84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fld id="{EC59B261-DBFC-45D3-8077-C48A57A3A58B}" type="slidenum">
              <a:rPr lang="ar-SA" smtClean="0"/>
              <a:pPr/>
              <a:t>‹#›</a:t>
            </a:fld>
            <a:endParaRPr lang="ar-SA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/>
  <p:txStyles>
    <p:titleStyle>
      <a:lvl1pPr algn="l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2pPr>
      <a:lvl3pPr algn="l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3pPr>
      <a:lvl4pPr algn="l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4pPr>
      <a:lvl5pPr algn="l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5pPr>
      <a:lvl6pPr marL="457200" algn="l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6pPr>
      <a:lvl7pPr marL="914400" algn="l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7pPr>
      <a:lvl8pPr marL="1371600" algn="l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8pPr>
      <a:lvl9pPr marL="1828800" algn="l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9pPr>
    </p:titleStyle>
    <p:bodyStyle>
      <a:lvl1pPr marL="342900" indent="-342900" algn="r" rtl="1" eaLnBrk="1" fontAlgn="base" hangingPunct="1">
        <a:spcBef>
          <a:spcPct val="50000"/>
        </a:spcBef>
        <a:spcAft>
          <a:spcPct val="0"/>
        </a:spcAft>
        <a:buClr>
          <a:schemeClr val="bg1"/>
        </a:buClr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r" rtl="1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200">
          <a:solidFill>
            <a:schemeClr val="bg1"/>
          </a:solidFill>
          <a:latin typeface="+mn-lt"/>
        </a:defRPr>
      </a:lvl2pPr>
      <a:lvl3pPr marL="1085850" indent="-228600" algn="r" rtl="1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chemeClr val="bg1"/>
          </a:solidFill>
          <a:latin typeface="+mn-lt"/>
        </a:defRPr>
      </a:lvl3pPr>
      <a:lvl4pPr marL="1428750" indent="-228600" algn="r" rtl="1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>
          <a:solidFill>
            <a:schemeClr val="bg1"/>
          </a:solidFill>
          <a:latin typeface="+mn-lt"/>
        </a:defRPr>
      </a:lvl4pPr>
      <a:lvl5pPr marL="1771650" indent="-228600" algn="r" rtl="1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5pPr>
      <a:lvl6pPr marL="2228850" indent="-228600" algn="r" rtl="1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6pPr>
      <a:lvl7pPr marL="2686050" indent="-228600" algn="r" rtl="1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7pPr>
      <a:lvl8pPr marL="3143250" indent="-228600" algn="r" rtl="1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8pPr>
      <a:lvl9pPr marL="3600450" indent="-228600" algn="r" rtl="1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1357290" y="3000372"/>
            <a:ext cx="6477000" cy="457200"/>
          </a:xfrm>
        </p:spPr>
        <p:txBody>
          <a:bodyPr/>
          <a:lstStyle/>
          <a:p>
            <a:r>
              <a:rPr lang="ar-SA" sz="3200" b="1" dirty="0" smtClean="0"/>
              <a:t>تصميم الدارات الالكترونية بلغة </a:t>
            </a:r>
            <a:r>
              <a:rPr lang="en-US" sz="3200" b="1" dirty="0" smtClean="0"/>
              <a:t>VHDL</a:t>
            </a:r>
            <a:r>
              <a:rPr lang="ar-SA" sz="3200" b="1" dirty="0" smtClean="0"/>
              <a:t> / 4/</a:t>
            </a:r>
            <a:endParaRPr lang="en-US" sz="3200" dirty="0" smtClean="0"/>
          </a:p>
          <a:p>
            <a:endParaRPr lang="ar-SA" sz="3200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صورة 8" descr="aleppo-univ-logo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714356"/>
            <a:ext cx="1643074" cy="15001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مربع نص 4"/>
          <p:cNvSpPr txBox="1">
            <a:spLocks noGrp="1"/>
          </p:cNvSpPr>
          <p:nvPr>
            <p:ph type="ctrTitle" sz="quarter"/>
          </p:nvPr>
        </p:nvSpPr>
        <p:spPr>
          <a:xfrm>
            <a:off x="1643042" y="3929066"/>
            <a:ext cx="6477000" cy="64697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3600" dirty="0" smtClean="0">
                <a:solidFill>
                  <a:schemeClr val="tx2">
                    <a:lumMod val="50000"/>
                  </a:schemeClr>
                </a:solidFill>
              </a:rPr>
              <a:t>البنية التسلسلية في لغة </a:t>
            </a:r>
            <a:r>
              <a:rPr lang="en-US" sz="3600" dirty="0" smtClean="0">
                <a:solidFill>
                  <a:schemeClr val="tx2">
                    <a:lumMod val="50000"/>
                  </a:schemeClr>
                </a:solidFill>
              </a:rPr>
              <a:t>VHDL</a:t>
            </a:r>
            <a:endParaRPr lang="ar-SA" sz="3600" b="1" dirty="0">
              <a:solidFill>
                <a:schemeClr val="bg2">
                  <a:lumMod val="50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عنوان 1"/>
          <p:cNvSpPr txBox="1">
            <a:spLocks/>
          </p:cNvSpPr>
          <p:nvPr/>
        </p:nvSpPr>
        <p:spPr bwMode="auto">
          <a:xfrm>
            <a:off x="714348" y="428604"/>
            <a:ext cx="7572428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SY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جامعة حلب</a:t>
            </a:r>
            <a:br>
              <a:rPr kumimoji="0" lang="ar-SY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ar-SY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كلية الهندسة الكهربائية و الإلكترونية</a:t>
            </a:r>
            <a:br>
              <a:rPr kumimoji="0" lang="ar-SY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ar-SY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مخبر </a:t>
            </a:r>
            <a:r>
              <a:rPr lang="ar-SA" sz="2400" b="1" kern="0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النظم </a:t>
            </a:r>
            <a:r>
              <a:rPr kumimoji="0" lang="ar-SY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الإلكترونية</a:t>
            </a:r>
            <a:r>
              <a:rPr kumimoji="0" lang="ar-SA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المتقدمة</a:t>
            </a:r>
            <a:endParaRPr kumimoji="0" lang="ar-SA" sz="24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dirty="0" smtClean="0"/>
              <a:t>1</a:t>
            </a:r>
            <a:r>
              <a:rPr lang="en-US" u="sng" dirty="0" smtClean="0"/>
              <a:t> -</a:t>
            </a:r>
            <a:r>
              <a:rPr lang="ar-SA" u="sng" dirty="0" smtClean="0"/>
              <a:t>التعليمة</a:t>
            </a:r>
            <a:r>
              <a:rPr lang="en-US" u="sng" dirty="0" smtClean="0"/>
              <a:t>: Process 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500174"/>
            <a:ext cx="7862902" cy="535782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r">
              <a:buNone/>
            </a:pPr>
            <a:r>
              <a:rPr lang="ar-SA" sz="2000" b="1" u="sng" dirty="0" smtClean="0">
                <a:solidFill>
                  <a:sysClr val="windowText" lastClr="000000"/>
                </a:solidFill>
              </a:rPr>
              <a:t>تطبيق 1 </a:t>
            </a:r>
            <a:r>
              <a:rPr lang="en-US" sz="2000" b="1" u="sng" dirty="0" smtClean="0">
                <a:solidFill>
                  <a:sysClr val="windowText" lastClr="000000"/>
                </a:solidFill>
              </a:rPr>
              <a:t>:</a:t>
            </a:r>
            <a:r>
              <a:rPr lang="ar-SA" sz="2000" b="1" dirty="0" smtClean="0">
                <a:solidFill>
                  <a:sysClr val="windowText" lastClr="000000"/>
                </a:solidFill>
              </a:rPr>
              <a:t> توصيف قلاب من النوع </a:t>
            </a:r>
            <a:r>
              <a:rPr lang="en-US" sz="2000" b="1" dirty="0" smtClean="0">
                <a:solidFill>
                  <a:sysClr val="windowText" lastClr="000000"/>
                </a:solidFill>
              </a:rPr>
              <a:t>D</a:t>
            </a:r>
            <a:endParaRPr lang="ar-SA" sz="2000" b="1" dirty="0" smtClean="0">
              <a:solidFill>
                <a:sysClr val="windowText" lastClr="000000"/>
              </a:solidFill>
            </a:endParaRPr>
          </a:p>
          <a:p>
            <a:pPr algn="l" rtl="0">
              <a:buNone/>
            </a:pPr>
            <a:r>
              <a:rPr lang="en-US" sz="11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LIBRARY ieee;</a:t>
            </a:r>
          </a:p>
          <a:p>
            <a:pPr algn="l" rtl="0">
              <a:buNone/>
            </a:pPr>
            <a:r>
              <a:rPr lang="en-US" sz="11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USE ieee.std_logic_1164.all;</a:t>
            </a:r>
          </a:p>
          <a:p>
            <a:pPr algn="l" rtl="0">
              <a:buNone/>
            </a:pPr>
            <a:r>
              <a:rPr lang="en-US" sz="11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ENTITY </a:t>
            </a:r>
            <a:r>
              <a:rPr lang="en-US" sz="1100" b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dff</a:t>
            </a:r>
            <a:r>
              <a:rPr lang="en-US" sz="11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IS</a:t>
            </a:r>
          </a:p>
          <a:p>
            <a:pPr algn="l" rtl="0">
              <a:buNone/>
            </a:pPr>
            <a:r>
              <a:rPr lang="en-US" sz="11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PORT (d, clk, </a:t>
            </a:r>
            <a:r>
              <a:rPr lang="en-US" sz="1100" b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rst</a:t>
            </a:r>
            <a:r>
              <a:rPr lang="en-US" sz="11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: IN STD_LOGIC;</a:t>
            </a:r>
          </a:p>
          <a:p>
            <a:pPr algn="l" rtl="0">
              <a:buNone/>
            </a:pPr>
            <a:r>
              <a:rPr lang="en-US" sz="11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q: OUT STD_LOGIC);</a:t>
            </a:r>
          </a:p>
          <a:p>
            <a:pPr algn="l" rtl="0">
              <a:buNone/>
            </a:pPr>
            <a:r>
              <a:rPr lang="en-US" sz="11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END </a:t>
            </a:r>
            <a:r>
              <a:rPr lang="en-US" sz="1100" b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dff</a:t>
            </a:r>
            <a:r>
              <a:rPr lang="en-US" sz="11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algn="l" rtl="0">
              <a:buNone/>
            </a:pPr>
            <a:r>
              <a:rPr lang="en-US" sz="14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ARCHITECTURE </a:t>
            </a:r>
            <a:r>
              <a:rPr lang="en-US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behavior </a:t>
            </a:r>
            <a:r>
              <a:rPr lang="en-US" sz="14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OF </a:t>
            </a:r>
            <a:r>
              <a:rPr lang="en-US" sz="1400" b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dff</a:t>
            </a:r>
            <a:r>
              <a:rPr lang="en-US" sz="14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IS</a:t>
            </a:r>
          </a:p>
          <a:p>
            <a:pPr algn="l" rtl="0">
              <a:buNone/>
            </a:pPr>
            <a:r>
              <a:rPr lang="en-US" sz="11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BEGIN</a:t>
            </a:r>
          </a:p>
          <a:p>
            <a:pPr algn="l" rtl="0">
              <a:buNone/>
            </a:pP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PROCESS</a:t>
            </a:r>
            <a:r>
              <a:rPr lang="en-US" sz="16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(clk, </a:t>
            </a:r>
            <a:r>
              <a:rPr lang="en-US" sz="1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rst</a:t>
            </a:r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algn="l" rtl="0">
              <a:buNone/>
            </a:pPr>
            <a:r>
              <a:rPr lang="en-US" sz="16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BEGIN</a:t>
            </a:r>
          </a:p>
          <a:p>
            <a:pPr algn="l" rtl="0">
              <a:buNone/>
            </a:pPr>
            <a:r>
              <a:rPr lang="en-US" sz="16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n-US" sz="16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1600" b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rst</a:t>
            </a:r>
            <a:r>
              <a:rPr lang="en-US" sz="16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='1') THEN</a:t>
            </a:r>
          </a:p>
          <a:p>
            <a:pPr algn="l" rtl="0">
              <a:buNone/>
            </a:pPr>
            <a:r>
              <a:rPr lang="en-US" sz="16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q &lt;= '0';</a:t>
            </a:r>
          </a:p>
          <a:p>
            <a:pPr algn="l" rtl="0">
              <a:buNone/>
            </a:pPr>
            <a:r>
              <a:rPr lang="en-US" sz="16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ELSIF</a:t>
            </a:r>
            <a:r>
              <a:rPr lang="en-US" sz="16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1600" b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clk'EVENT</a:t>
            </a:r>
            <a:r>
              <a:rPr lang="en-US" sz="16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AND clk='1') </a:t>
            </a:r>
            <a:r>
              <a:rPr lang="en-US" sz="16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THEN</a:t>
            </a:r>
            <a:r>
              <a:rPr lang="en-US" sz="16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q &lt;= d;</a:t>
            </a:r>
          </a:p>
          <a:p>
            <a:pPr algn="l" rtl="0">
              <a:buNone/>
            </a:pPr>
            <a:r>
              <a:rPr lang="en-US" sz="16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END IF;</a:t>
            </a:r>
          </a:p>
          <a:p>
            <a:pPr algn="l" rtl="0">
              <a:buNone/>
            </a:pP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END PROCESS;</a:t>
            </a:r>
          </a:p>
          <a:p>
            <a:pPr algn="l" rtl="0">
              <a:buNone/>
            </a:pPr>
            <a:r>
              <a:rPr lang="en-US" sz="12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END </a:t>
            </a:r>
            <a:r>
              <a:rPr lang="en-US" sz="1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behavior</a:t>
            </a:r>
            <a:r>
              <a:rPr lang="en-US" sz="12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algn="l" rtl="0">
              <a:buNone/>
            </a:pPr>
            <a:endParaRPr lang="ar-SA" sz="2800" dirty="0" smtClean="0">
              <a:solidFill>
                <a:sysClr val="windowText" lastClr="000000"/>
              </a:solidFill>
            </a:endParaRPr>
          </a:p>
          <a:p>
            <a:pPr algn="r" rtl="0">
              <a:buNone/>
            </a:pPr>
            <a:endParaRPr lang="en-US" sz="2800" dirty="0" smtClean="0">
              <a:solidFill>
                <a:sysClr val="windowText" lastClr="000000"/>
              </a:solidFill>
            </a:endParaRPr>
          </a:p>
          <a:p>
            <a:pPr algn="r" rtl="0">
              <a:buNone/>
            </a:pPr>
            <a:endParaRPr lang="ar-SA" sz="2800" dirty="0">
              <a:solidFill>
                <a:sysClr val="windowText" lastClr="00000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86446" y="2786058"/>
            <a:ext cx="2243455" cy="216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dirty="0" smtClean="0"/>
              <a:t>2</a:t>
            </a:r>
            <a:r>
              <a:rPr lang="en-US" u="sng" dirty="0" smtClean="0"/>
              <a:t> -</a:t>
            </a:r>
            <a:r>
              <a:rPr lang="ar-SA" u="sng" dirty="0" smtClean="0"/>
              <a:t>التعليمة</a:t>
            </a:r>
            <a:r>
              <a:rPr lang="en-US" u="sng" dirty="0" smtClean="0"/>
              <a:t>: IF 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A" b="1" u="sng" dirty="0" smtClean="0"/>
              <a:t>تطبيق 2:</a:t>
            </a:r>
            <a:endParaRPr lang="en-US" dirty="0" smtClean="0"/>
          </a:p>
          <a:p>
            <a:r>
              <a:rPr lang="ar-SA" dirty="0" smtClean="0"/>
              <a:t>توصيف عداد رقمي صاعد حلقي من القيمة 0 إلى القيمة 9 وذلك بحيث يزداد خرجه عدة واحدة عند كل جبهة صاعدة لنبضات الساعة </a:t>
            </a:r>
            <a:r>
              <a:rPr lang="en-US" dirty="0" smtClean="0"/>
              <a:t>clk</a:t>
            </a:r>
            <a:r>
              <a:rPr lang="ar-SA" dirty="0" smtClean="0"/>
              <a:t> . </a:t>
            </a:r>
            <a:endParaRPr lang="en-US" dirty="0" smtClean="0"/>
          </a:p>
          <a:p>
            <a:endParaRPr lang="ar-SA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3643314"/>
            <a:ext cx="3327888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285728"/>
            <a:ext cx="8201060" cy="6429420"/>
          </a:xfrm>
          <a:solidFill>
            <a:schemeClr val="tx1"/>
          </a:solidFill>
          <a:ln w="28575">
            <a:solidFill>
              <a:schemeClr val="accent1"/>
            </a:solidFill>
          </a:ln>
        </p:spPr>
        <p:txBody>
          <a:bodyPr/>
          <a:lstStyle/>
          <a:p>
            <a:pPr algn="l" rtl="0"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LIBRARY ieee;</a:t>
            </a:r>
          </a:p>
          <a:p>
            <a:pPr algn="l" rtl="0"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USE ieee.std_logic_1164.all;</a:t>
            </a:r>
          </a:p>
          <a:p>
            <a:pPr algn="l" rtl="0"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ENTITY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counter IS</a:t>
            </a:r>
          </a:p>
          <a:p>
            <a:pPr algn="l" rtl="0"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PORT (clk : IN STD_LOGIC;</a:t>
            </a:r>
          </a:p>
          <a:p>
            <a:pPr algn="l" rtl="0"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digit : OUT INTEGER RANGE 0 TO 9);</a:t>
            </a:r>
          </a:p>
          <a:p>
            <a:pPr algn="l" rtl="0"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END counter;</a:t>
            </a:r>
          </a:p>
          <a:p>
            <a:pPr algn="l" rtl="0"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ARCHITECTURE 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counter OF counter IS</a:t>
            </a:r>
          </a:p>
          <a:p>
            <a:pPr algn="l" rtl="0"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BEGIN</a:t>
            </a:r>
          </a:p>
          <a:p>
            <a:pPr algn="l" rtl="0">
              <a:buNone/>
            </a:pPr>
            <a:r>
              <a:rPr lang="en-US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count: PROCESS(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clk</a:t>
            </a:r>
            <a:r>
              <a:rPr lang="en-US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algn="l" rtl="0">
              <a:buNone/>
            </a:pP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VARIABLE temp : INTEGER RANGE 0 TO 10;</a:t>
            </a:r>
          </a:p>
          <a:p>
            <a:pPr algn="l" rtl="0">
              <a:buNone/>
            </a:pPr>
            <a:r>
              <a:rPr lang="en-US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BEGIN</a:t>
            </a:r>
          </a:p>
          <a:p>
            <a:pPr algn="l" rtl="0">
              <a:buNone/>
            </a:pP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n-US" sz="1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clk'EVENT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AND clk='1') </a:t>
            </a: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THEN</a:t>
            </a:r>
          </a:p>
          <a:p>
            <a:pPr algn="l" rtl="0"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temp := temp + 1;</a:t>
            </a:r>
          </a:p>
          <a:p>
            <a:pPr algn="l" rtl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IF 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(temp=10) </a:t>
            </a:r>
            <a:r>
              <a:rPr lang="en-US" sz="1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THEN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temp := 0;</a:t>
            </a:r>
          </a:p>
          <a:p>
            <a:pPr algn="l" rtl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END IF;</a:t>
            </a:r>
          </a:p>
          <a:p>
            <a:pPr algn="l" rtl="0">
              <a:buNone/>
            </a:pP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END IF;</a:t>
            </a:r>
          </a:p>
          <a:p>
            <a:pPr algn="l" rtl="0">
              <a:buNone/>
            </a:pPr>
            <a:r>
              <a:rPr lang="en-US" sz="14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digit &lt;= temp;</a:t>
            </a:r>
          </a:p>
          <a:p>
            <a:pPr algn="l" rtl="0">
              <a:buNone/>
            </a:pPr>
            <a:r>
              <a:rPr lang="en-US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END PROCESS count;</a:t>
            </a:r>
          </a:p>
          <a:p>
            <a:pPr algn="l" rtl="0"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END counter;</a:t>
            </a:r>
          </a:p>
          <a:p>
            <a:pPr algn="l" rtl="0">
              <a:buNone/>
            </a:pPr>
            <a:endParaRPr lang="ar-SA" sz="44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2066" y="1357298"/>
            <a:ext cx="3327888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Aula Jazmati\Desktop\‫il_570xN_231145022 - نسخة.jpg"/>
          <p:cNvPicPr>
            <a:picLocks noChangeAspect="1" noChangeArrowheads="1"/>
          </p:cNvPicPr>
          <p:nvPr/>
        </p:nvPicPr>
        <p:blipFill>
          <a:blip r:embed="rId2"/>
          <a:srcRect r="52049"/>
          <a:stretch>
            <a:fillRect/>
          </a:stretch>
        </p:blipFill>
        <p:spPr bwMode="auto">
          <a:xfrm>
            <a:off x="6715140" y="1500174"/>
            <a:ext cx="1444065" cy="449261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071670" y="714356"/>
            <a:ext cx="5929354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4800" b="1" dirty="0" smtClean="0">
                <a:ln w="1905"/>
                <a:solidFill>
                  <a:schemeClr val="tx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الوظيفة:</a:t>
            </a:r>
            <a:endParaRPr lang="ar-SA" sz="4800" b="1" dirty="0">
              <a:ln w="1905"/>
              <a:solidFill>
                <a:schemeClr val="tx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4071942"/>
            <a:ext cx="7772400" cy="14700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normalizeH="0" baseline="0" noProof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THANK YOU</a:t>
            </a:r>
            <a:endParaRPr kumimoji="0" lang="en-US" sz="4800" b="1" i="0" u="none" strike="noStrike" kern="1200" normalizeH="0" baseline="0" noProof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  <p:pic>
        <p:nvPicPr>
          <p:cNvPr id="21" name="صورة 20" descr="bulb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84" y="4572008"/>
            <a:ext cx="266700" cy="285750"/>
          </a:xfrm>
          <a:prstGeom prst="rect">
            <a:avLst/>
          </a:prstGeom>
        </p:spPr>
      </p:pic>
      <p:pic>
        <p:nvPicPr>
          <p:cNvPr id="23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4" y="2000240"/>
            <a:ext cx="881065" cy="1073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عنصر نائب للمحتوى 3" descr="earth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0430" y="3071810"/>
            <a:ext cx="785819" cy="785818"/>
          </a:xfrm>
          <a:prstGeom prst="rect">
            <a:avLst/>
          </a:prstGeom>
        </p:spPr>
      </p:pic>
      <p:pic>
        <p:nvPicPr>
          <p:cNvPr id="7" name="Picture 2" descr="C:\Users\Aula Jazmati\Desktop\‫il_570xN_231145022 - نسخة.jpg"/>
          <p:cNvPicPr>
            <a:picLocks noChangeAspect="1" noChangeArrowheads="1"/>
          </p:cNvPicPr>
          <p:nvPr/>
        </p:nvPicPr>
        <p:blipFill>
          <a:blip r:embed="rId5"/>
          <a:srcRect r="52049"/>
          <a:stretch>
            <a:fillRect/>
          </a:stretch>
        </p:blipFill>
        <p:spPr bwMode="auto">
          <a:xfrm>
            <a:off x="6715140" y="1500174"/>
            <a:ext cx="1444065" cy="4492615"/>
          </a:xfrm>
          <a:prstGeom prst="rect">
            <a:avLst/>
          </a:prstGeom>
          <a:noFill/>
        </p:spPr>
      </p:pic>
      <p:pic>
        <p:nvPicPr>
          <p:cNvPr id="8" name="صورة 20" descr="bulb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42" y="4500570"/>
            <a:ext cx="266700" cy="285750"/>
          </a:xfrm>
          <a:prstGeom prst="rect">
            <a:avLst/>
          </a:prstGeom>
        </p:spPr>
      </p:pic>
      <p:pic>
        <p:nvPicPr>
          <p:cNvPr id="9" name="صورة 20" descr="bulb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4" y="5000636"/>
            <a:ext cx="266700" cy="285750"/>
          </a:xfrm>
          <a:prstGeom prst="rect">
            <a:avLst/>
          </a:prstGeom>
        </p:spPr>
      </p:pic>
      <p:pic>
        <p:nvPicPr>
          <p:cNvPr id="11" name="صورة 20" descr="bulb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48" y="5000636"/>
            <a:ext cx="266700" cy="285750"/>
          </a:xfrm>
          <a:prstGeom prst="rect">
            <a:avLst/>
          </a:prstGeom>
        </p:spPr>
      </p:pic>
      <p:pic>
        <p:nvPicPr>
          <p:cNvPr id="12" name="صورة 20" descr="bulb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46" y="5000636"/>
            <a:ext cx="266700" cy="285750"/>
          </a:xfrm>
          <a:prstGeom prst="rect">
            <a:avLst/>
          </a:prstGeom>
        </p:spPr>
      </p:pic>
      <p:pic>
        <p:nvPicPr>
          <p:cNvPr id="13" name="صورة 20" descr="bulb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26" y="5000636"/>
            <a:ext cx="266700" cy="285750"/>
          </a:xfrm>
          <a:prstGeom prst="rect">
            <a:avLst/>
          </a:prstGeom>
        </p:spPr>
      </p:pic>
      <p:pic>
        <p:nvPicPr>
          <p:cNvPr id="14" name="صورة 20" descr="bulb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4" y="3714752"/>
            <a:ext cx="266700" cy="285750"/>
          </a:xfrm>
          <a:prstGeom prst="rect">
            <a:avLst/>
          </a:prstGeom>
        </p:spPr>
      </p:pic>
      <p:pic>
        <p:nvPicPr>
          <p:cNvPr id="15" name="صورة 20" descr="bulb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84" y="3714752"/>
            <a:ext cx="266700" cy="285750"/>
          </a:xfrm>
          <a:prstGeom prst="rect">
            <a:avLst/>
          </a:prstGeom>
        </p:spPr>
      </p:pic>
      <p:pic>
        <p:nvPicPr>
          <p:cNvPr id="16" name="صورة 20" descr="bulb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64" y="3714752"/>
            <a:ext cx="266700" cy="285750"/>
          </a:xfrm>
          <a:prstGeom prst="rect">
            <a:avLst/>
          </a:prstGeom>
        </p:spPr>
      </p:pic>
      <p:pic>
        <p:nvPicPr>
          <p:cNvPr id="17" name="صورة 20" descr="bulb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714752"/>
            <a:ext cx="266700" cy="285750"/>
          </a:xfrm>
          <a:prstGeom prst="rect">
            <a:avLst/>
          </a:prstGeom>
        </p:spPr>
      </p:pic>
      <p:pic>
        <p:nvPicPr>
          <p:cNvPr id="18" name="صورة 20" descr="bulb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06" y="5000636"/>
            <a:ext cx="266700" cy="285750"/>
          </a:xfrm>
          <a:prstGeom prst="rect">
            <a:avLst/>
          </a:prstGeom>
        </p:spPr>
      </p:pic>
      <p:pic>
        <p:nvPicPr>
          <p:cNvPr id="19" name="صورة 20" descr="bulb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446" y="3929066"/>
            <a:ext cx="266700" cy="285750"/>
          </a:xfrm>
          <a:prstGeom prst="rect">
            <a:avLst/>
          </a:prstGeom>
        </p:spPr>
      </p:pic>
      <p:pic>
        <p:nvPicPr>
          <p:cNvPr id="20" name="صورة 20" descr="bulb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18" y="3929066"/>
            <a:ext cx="266700" cy="28575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سمة5">
  <a:themeElements>
    <a:clrScheme name="Default Design 1">
      <a:dk1>
        <a:srgbClr val="FFCC00"/>
      </a:dk1>
      <a:lt1>
        <a:srgbClr val="F8F8F8"/>
      </a:lt1>
      <a:dk2>
        <a:srgbClr val="000000"/>
      </a:dk2>
      <a:lt2>
        <a:srgbClr val="6666FF"/>
      </a:lt2>
      <a:accent1>
        <a:srgbClr val="669900"/>
      </a:accent1>
      <a:accent2>
        <a:srgbClr val="006600"/>
      </a:accent2>
      <a:accent3>
        <a:srgbClr val="AAAAAA"/>
      </a:accent3>
      <a:accent4>
        <a:srgbClr val="D4D4D4"/>
      </a:accent4>
      <a:accent5>
        <a:srgbClr val="B8CAAA"/>
      </a:accent5>
      <a:accent6>
        <a:srgbClr val="005C00"/>
      </a:accent6>
      <a:hlink>
        <a:srgbClr val="0099FF"/>
      </a:hlink>
      <a:folHlink>
        <a:srgbClr val="669900"/>
      </a:folHlink>
    </a:clrScheme>
    <a:fontScheme name="Default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FFCC00"/>
        </a:dk1>
        <a:lt1>
          <a:srgbClr val="F8F8F8"/>
        </a:lt1>
        <a:dk2>
          <a:srgbClr val="000000"/>
        </a:dk2>
        <a:lt2>
          <a:srgbClr val="6666FF"/>
        </a:lt2>
        <a:accent1>
          <a:srgbClr val="669900"/>
        </a:accent1>
        <a:accent2>
          <a:srgbClr val="006600"/>
        </a:accent2>
        <a:accent3>
          <a:srgbClr val="AAAAAA"/>
        </a:accent3>
        <a:accent4>
          <a:srgbClr val="D4D4D4"/>
        </a:accent4>
        <a:accent5>
          <a:srgbClr val="B8CAAA"/>
        </a:accent5>
        <a:accent6>
          <a:srgbClr val="005C00"/>
        </a:accent6>
        <a:hlink>
          <a:srgbClr val="0099FF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868686"/>
        </a:dk1>
        <a:lt1>
          <a:srgbClr val="FFFFFF"/>
        </a:lt1>
        <a:dk2>
          <a:srgbClr val="009999"/>
        </a:dk2>
        <a:lt2>
          <a:srgbClr val="6600FF"/>
        </a:lt2>
        <a:accent1>
          <a:srgbClr val="9999FF"/>
        </a:accent1>
        <a:accent2>
          <a:srgbClr val="CBCBCB"/>
        </a:accent2>
        <a:accent3>
          <a:srgbClr val="FFFFFF"/>
        </a:accent3>
        <a:accent4>
          <a:srgbClr val="727272"/>
        </a:accent4>
        <a:accent5>
          <a:srgbClr val="CACAFF"/>
        </a:accent5>
        <a:accent6>
          <a:srgbClr val="B8B8B8"/>
        </a:accent6>
        <a:hlink>
          <a:srgbClr val="6600FF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C1C1C"/>
        </a:dk1>
        <a:lt1>
          <a:srgbClr val="FFFFFF"/>
        </a:lt1>
        <a:dk2>
          <a:srgbClr val="000000"/>
        </a:dk2>
        <a:lt2>
          <a:srgbClr val="969696"/>
        </a:lt2>
        <a:accent1>
          <a:srgbClr val="DDDDDD"/>
        </a:accent1>
        <a:accent2>
          <a:srgbClr val="CBCBCB"/>
        </a:accent2>
        <a:accent3>
          <a:srgbClr val="FFFFFF"/>
        </a:accent3>
        <a:accent4>
          <a:srgbClr val="161616"/>
        </a:accent4>
        <a:accent5>
          <a:srgbClr val="EBEBEB"/>
        </a:accent5>
        <a:accent6>
          <a:srgbClr val="B8B8B8"/>
        </a:accent6>
        <a:hlink>
          <a:srgbClr val="4D4D4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FFCC00"/>
        </a:dk1>
        <a:lt1>
          <a:srgbClr val="FFFFCC"/>
        </a:lt1>
        <a:dk2>
          <a:srgbClr val="000099"/>
        </a:dk2>
        <a:lt2>
          <a:srgbClr val="00CC00"/>
        </a:lt2>
        <a:accent1>
          <a:srgbClr val="3333FF"/>
        </a:accent1>
        <a:accent2>
          <a:srgbClr val="3333CC"/>
        </a:accent2>
        <a:accent3>
          <a:srgbClr val="AAAACA"/>
        </a:accent3>
        <a:accent4>
          <a:srgbClr val="DADAAE"/>
        </a:accent4>
        <a:accent5>
          <a:srgbClr val="ADADFF"/>
        </a:accent5>
        <a:accent6>
          <a:srgbClr val="2D2DB9"/>
        </a:accent6>
        <a:hlink>
          <a:srgbClr val="0099FF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FFFF00"/>
        </a:dk1>
        <a:lt1>
          <a:srgbClr val="FFFFFF"/>
        </a:lt1>
        <a:dk2>
          <a:srgbClr val="FF0033"/>
        </a:dk2>
        <a:lt2>
          <a:srgbClr val="000000"/>
        </a:lt2>
        <a:accent1>
          <a:srgbClr val="330099"/>
        </a:accent1>
        <a:accent2>
          <a:srgbClr val="CC0000"/>
        </a:accent2>
        <a:accent3>
          <a:srgbClr val="FFAAAD"/>
        </a:accent3>
        <a:accent4>
          <a:srgbClr val="DADADA"/>
        </a:accent4>
        <a:accent5>
          <a:srgbClr val="ADAACA"/>
        </a:accent5>
        <a:accent6>
          <a:srgbClr val="B90000"/>
        </a:accent6>
        <a:hlink>
          <a:srgbClr val="0099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التعرف على المخبر</Template>
  <TotalTime>212</TotalTime>
  <Words>228</Words>
  <Application>Microsoft Office PowerPoint</Application>
  <PresentationFormat>On-screen Show (4:3)</PresentationFormat>
  <Paragraphs>46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سمة5</vt:lpstr>
      <vt:lpstr>البنية التسلسلية في لغة VHDL</vt:lpstr>
      <vt:lpstr>1 -التعليمة: Process </vt:lpstr>
      <vt:lpstr>2 -التعليمة: IF 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Aula Jazmati</dc:creator>
  <cp:lastModifiedBy>Aula Jazmati</cp:lastModifiedBy>
  <cp:revision>32</cp:revision>
  <dcterms:created xsi:type="dcterms:W3CDTF">2011-03-29T13:54:16Z</dcterms:created>
  <dcterms:modified xsi:type="dcterms:W3CDTF">2011-04-08T12:26:54Z</dcterms:modified>
</cp:coreProperties>
</file>