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0"/>
  </p:notesMasterIdLst>
  <p:sldIdLst>
    <p:sldId id="256" r:id="rId2"/>
    <p:sldId id="257" r:id="rId3"/>
    <p:sldId id="273" r:id="rId4"/>
    <p:sldId id="260" r:id="rId5"/>
    <p:sldId id="263" r:id="rId6"/>
    <p:sldId id="264" r:id="rId7"/>
    <p:sldId id="268" r:id="rId8"/>
    <p:sldId id="267" r:id="rId9"/>
    <p:sldId id="275" r:id="rId10"/>
    <p:sldId id="280" r:id="rId11"/>
    <p:sldId id="276" r:id="rId12"/>
    <p:sldId id="281" r:id="rId13"/>
    <p:sldId id="277" r:id="rId14"/>
    <p:sldId id="278" r:id="rId15"/>
    <p:sldId id="282" r:id="rId16"/>
    <p:sldId id="283" r:id="rId17"/>
    <p:sldId id="279" r:id="rId18"/>
    <p:sldId id="265" r:id="rId19"/>
    <p:sldId id="274" r:id="rId20"/>
    <p:sldId id="266" r:id="rId21"/>
    <p:sldId id="261" r:id="rId22"/>
    <p:sldId id="272" r:id="rId23"/>
    <p:sldId id="269" r:id="rId24"/>
    <p:sldId id="270" r:id="rId25"/>
    <p:sldId id="271" r:id="rId26"/>
    <p:sldId id="262" r:id="rId27"/>
    <p:sldId id="258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FF99"/>
    <a:srgbClr val="FFFF89"/>
    <a:srgbClr val="9900CC"/>
    <a:srgbClr val="00FFCC"/>
    <a:srgbClr val="FF6600"/>
    <a:srgbClr val="0066FF"/>
    <a:srgbClr val="66FFFF"/>
    <a:srgbClr val="FF66CC"/>
    <a:srgbClr val="E69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3000" autoAdjust="0"/>
  </p:normalViewPr>
  <p:slideViewPr>
    <p:cSldViewPr>
      <p:cViewPr>
        <p:scale>
          <a:sx n="60" d="100"/>
          <a:sy n="60" d="100"/>
        </p:scale>
        <p:origin x="-143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DE5E-9646-4790-8E52-C243D6EEEF15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AD506-0B5C-46F3-BA02-3A9DF5861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en-US" dirty="0" smtClean="0"/>
              <a:t>Engineers Institute of Electrical and Electronic</a:t>
            </a:r>
            <a:r>
              <a:rPr lang="ar-SY" dirty="0" smtClean="0"/>
              <a:t> </a:t>
            </a:r>
          </a:p>
          <a:p>
            <a:pPr algn="just" rtl="1"/>
            <a:r>
              <a:rPr lang="en-US" dirty="0" smtClean="0"/>
              <a:t>IEEE</a:t>
            </a:r>
            <a:endParaRPr lang="ar-SY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AD506-0B5C-46F3-BA02-3A9DF5861A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 smtClean="0"/>
              <a:t>تتم  ترجمة نموذج </a:t>
            </a:r>
            <a:r>
              <a:rPr lang="en-US" sz="1200" dirty="0" smtClean="0">
                <a:latin typeface="Tahoma" pitchFamily="34" charset="0"/>
                <a:cs typeface="Tahoma" pitchFamily="34" charset="0"/>
              </a:rPr>
              <a:t>VHDL</a:t>
            </a:r>
            <a:r>
              <a:rPr lang="ar-SY" sz="1200" dirty="0" smtClean="0">
                <a:latin typeface="Tahoma" pitchFamily="34" charset="0"/>
                <a:cs typeface="Tahoma" pitchFamily="34" charset="0"/>
              </a:rPr>
              <a:t> إلى مجموعة عناصر منطقية ضمن أداة منطقية قابلة للبرمجة مثل </a:t>
            </a:r>
            <a:r>
              <a:rPr lang="en-US" sz="1200" dirty="0" smtClean="0">
                <a:latin typeface="Tahoma" pitchFamily="34" charset="0"/>
                <a:cs typeface="Tahoma" pitchFamily="34" charset="0"/>
              </a:rPr>
              <a:t>FPGA </a:t>
            </a:r>
            <a:r>
              <a:rPr lang="ar-SY" sz="12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r" rtl="1"/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AD506-0B5C-46F3-BA02-3A9DF5861A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هذه المكتبات تكون مرئية أمام التصميم افتراضياً </a:t>
            </a:r>
            <a:r>
              <a:rPr lang="en-US" dirty="0" smtClean="0"/>
              <a:t>default </a:t>
            </a:r>
            <a:r>
              <a:rPr lang="ar-SA" dirty="0" smtClean="0"/>
              <a:t>, لذلك لسنا بحاجة للتصريح عنها .</a:t>
            </a:r>
          </a:p>
          <a:p>
            <a:pPr algn="r" rtl="1"/>
            <a:r>
              <a:rPr lang="en-US" dirty="0" smtClean="0"/>
              <a:t>Std</a:t>
            </a:r>
            <a:r>
              <a:rPr lang="ar-SA" dirty="0" smtClean="0"/>
              <a:t> مكتبة</a:t>
            </a:r>
            <a:r>
              <a:rPr lang="ar-SA" baseline="0" dirty="0" smtClean="0"/>
              <a:t> المصادر </a:t>
            </a:r>
            <a:r>
              <a:rPr lang="ar-SA" baseline="0" dirty="0" err="1" smtClean="0"/>
              <a:t>و</a:t>
            </a:r>
            <a:r>
              <a:rPr lang="ar-SA" baseline="0" dirty="0" smtClean="0"/>
              <a:t> تنسيق النصوص </a:t>
            </a:r>
            <a:r>
              <a:rPr lang="ar-SA" baseline="0" dirty="0" err="1" smtClean="0"/>
              <a:t>و</a:t>
            </a:r>
            <a:r>
              <a:rPr lang="ar-SA" baseline="0" dirty="0" smtClean="0"/>
              <a:t> بعض أنواع المعطيات , وذلك من أجل بيئة تصميم </a:t>
            </a:r>
            <a:r>
              <a:rPr lang="en-US" baseline="0" dirty="0" smtClean="0"/>
              <a:t>vhdl</a:t>
            </a:r>
          </a:p>
          <a:p>
            <a:pPr algn="r" rtl="1"/>
            <a:r>
              <a:rPr lang="en-US" dirty="0" smtClean="0"/>
              <a:t>work</a:t>
            </a:r>
            <a:r>
              <a:rPr lang="ar-SA" dirty="0" smtClean="0"/>
              <a:t> هي المكتبة التي نخزن فيها تصميمنا (ملف البرنامج) بالاضافة إلى كل الملفات المنشأة بواسطة برنامج الترجمة أو المحاكاة 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AD506-0B5C-46F3-BA02-3A9DF5861A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أمثلة إضافية وظيفة</a:t>
            </a:r>
            <a:r>
              <a:rPr lang="ar-SA" baseline="0" dirty="0" smtClean="0"/>
              <a:t> لا تشرح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AD506-0B5C-46F3-BA02-3A9DF5861A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1" dirty="0" err="1" smtClean="0">
                <a:ea typeface="PMingLiU" pitchFamily="18" charset="-120"/>
              </a:rPr>
              <a:t>inputa</a:t>
            </a:r>
            <a:r>
              <a:rPr lang="en-US" altLang="zh-TW" sz="1200" b="1" dirty="0" smtClean="0">
                <a:ea typeface="PMingLiU" pitchFamily="18" charset="-120"/>
              </a:rPr>
              <a:t>, INPUTA and </a:t>
            </a:r>
            <a:r>
              <a:rPr lang="en-US" altLang="zh-TW" sz="1200" b="1" dirty="0" err="1" smtClean="0">
                <a:ea typeface="PMingLiU" pitchFamily="18" charset="-120"/>
              </a:rPr>
              <a:t>InputA</a:t>
            </a:r>
            <a:r>
              <a:rPr lang="en-US" altLang="zh-TW" sz="1200" b="1" dirty="0" smtClean="0">
                <a:ea typeface="PMingLiU" pitchFamily="18" charset="-120"/>
              </a:rPr>
              <a:t> are refer to same variable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AD506-0B5C-46F3-BA02-3A9DF5861A3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AD506-0B5C-46F3-BA02-3A9DF5861A3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  <a:effectLst/>
                <a:latin typeface="Jokerman" pitchFamily="8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3A5-9FBF-4A7A-A9FC-8865C71E6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3B6D-BEB2-496F-9365-8C2839105268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3A5-9FBF-4A7A-A9FC-8865C71E6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399"/>
            <a:ext cx="8305800" cy="4525965"/>
          </a:xfrm>
        </p:spPr>
        <p:txBody>
          <a:bodyPr/>
          <a:lstStyle>
            <a:lvl1pPr marL="1730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 sz="2400" b="0"/>
            </a:lvl1pPr>
            <a:lvl2pPr marL="684213" indent="-227013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2000"/>
            </a:lvl2pPr>
            <a:lvl3pPr marL="10874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800"/>
            </a:lvl3pPr>
            <a:lvl4pPr marL="1541463" indent="-169863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600"/>
            </a:lvl4pPr>
            <a:lvl5pPr marL="20018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400"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6696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653837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63807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3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399"/>
            <a:ext cx="8305800" cy="4525965"/>
          </a:xfrm>
        </p:spPr>
        <p:txBody>
          <a:bodyPr/>
          <a:lstStyle>
            <a:lvl1pPr marL="1730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 sz="2400" b="0"/>
            </a:lvl1pPr>
            <a:lvl2pPr marL="684213" indent="-227013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2000"/>
            </a:lvl2pPr>
            <a:lvl3pPr marL="10874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800"/>
            </a:lvl3pPr>
            <a:lvl4pPr marL="1541463" indent="-169863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600"/>
            </a:lvl4pPr>
            <a:lvl5pPr marL="20018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400"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6696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653837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63807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3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8229600" cy="6397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14400" y="97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8229600" cy="6397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14400" y="97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8229600" cy="6397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14400" y="97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399"/>
            <a:ext cx="8305800" cy="4525965"/>
          </a:xfrm>
        </p:spPr>
        <p:txBody>
          <a:bodyPr/>
          <a:lstStyle>
            <a:lvl1pPr marL="1730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 sz="2400" b="0"/>
            </a:lvl1pPr>
            <a:lvl2pPr marL="684213" indent="-227013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2000"/>
            </a:lvl2pPr>
            <a:lvl3pPr marL="10874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800"/>
            </a:lvl3pPr>
            <a:lvl4pPr marL="1541463" indent="-169863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600"/>
            </a:lvl4pPr>
            <a:lvl5pPr marL="2001838" indent="-173038">
              <a:lnSpc>
                <a:spcPts val="2600"/>
              </a:lnSpc>
              <a:buClr>
                <a:schemeClr val="accent3">
                  <a:lumMod val="50000"/>
                </a:schemeClr>
              </a:buClr>
              <a:defRPr sz="1400"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6696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653837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63807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3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2D0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B4F-91F4-406E-9E13-78ADD5DB8859}" type="datetimeFigureOut">
              <a:rPr lang="en-US" smtClean="0"/>
              <a:pPr/>
              <a:t>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walterl\Local Settings\Temporary Internet Files\Content.IE5\7Y8QTJDY\MP900442228[1].jpg"/>
          <p:cNvPicPr>
            <a:picLocks noChangeAspect="1" noChangeArrowheads="1"/>
          </p:cNvPicPr>
          <p:nvPr/>
        </p:nvPicPr>
        <p:blipFill>
          <a:blip r:embed="rId19"/>
          <a:srcRect l="8411" t="1283" r="7570" b="2567"/>
          <a:stretch>
            <a:fillRect/>
          </a:stretch>
        </p:blipFill>
        <p:spPr bwMode="auto">
          <a:xfrm>
            <a:off x="0" y="0"/>
            <a:ext cx="9133739" cy="6850316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245085" y="283829"/>
            <a:ext cx="8643569" cy="6282658"/>
            <a:chOff x="381000" y="533400"/>
            <a:chExt cx="8229600" cy="6019800"/>
          </a:xfrm>
        </p:grpSpPr>
        <p:pic>
          <p:nvPicPr>
            <p:cNvPr id="9" name="Picture 2" descr="C:\Documents and Settings\walterl\Local Settings\Temporary Internet Files\Content.IE5\07RVT6XZ\MP900448522[1].jpg"/>
            <p:cNvPicPr>
              <a:picLocks noChangeAspect="1" noChangeArrowheads="1"/>
            </p:cNvPicPr>
            <p:nvPr/>
          </p:nvPicPr>
          <p:blipFill>
            <a:blip r:embed="rId20"/>
            <a:srcRect l="9041" t="11825" r="9863" b="14847"/>
            <a:stretch>
              <a:fillRect/>
            </a:stretch>
          </p:blipFill>
          <p:spPr bwMode="auto">
            <a:xfrm>
              <a:off x="381000" y="533400"/>
              <a:ext cx="8229600" cy="6019800"/>
            </a:xfrm>
            <a:prstGeom prst="rect">
              <a:avLst/>
            </a:prstGeom>
            <a:noFill/>
          </p:spPr>
        </p:pic>
        <p:pic>
          <p:nvPicPr>
            <p:cNvPr id="10" name="Picture 2" descr="C:\Documents and Settings\walterl\Local Settings\Temporary Internet Files\Content.IE5\07RVT6XZ\MP900448522[1].jpg"/>
            <p:cNvPicPr>
              <a:picLocks noChangeAspect="1" noChangeArrowheads="1"/>
            </p:cNvPicPr>
            <p:nvPr/>
          </p:nvPicPr>
          <p:blipFill>
            <a:blip r:embed="rId20"/>
            <a:srcRect l="12329" t="27591" r="72329" b="22336"/>
            <a:stretch>
              <a:fillRect/>
            </a:stretch>
          </p:blipFill>
          <p:spPr bwMode="auto">
            <a:xfrm rot="5400000">
              <a:off x="2650172" y="931228"/>
              <a:ext cx="3364084" cy="5311629"/>
            </a:xfrm>
            <a:prstGeom prst="rect">
              <a:avLst/>
            </a:prstGeom>
            <a:noFill/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808038"/>
          </a:xfrm>
          <a:prstGeom prst="rect">
            <a:avLst/>
          </a:prstGeom>
          <a:noFill/>
          <a:effectLst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  <a:noFill/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  <a:noFill/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itchFamily="82" charset="0"/>
              </a:defRPr>
            </a:lvl1pPr>
          </a:lstStyle>
          <a:p>
            <a:fld id="{65703B4F-91F4-406E-9E13-78ADD5DB8859}" type="datetimeFigureOut">
              <a:rPr lang="en-US" smtClean="0"/>
              <a:pPr/>
              <a:t>1/27/2011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  <a:noFill/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itchFamily="8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  <a:noFill/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itchFamily="82" charset="0"/>
              </a:defRPr>
            </a:lvl1pPr>
          </a:lstStyle>
          <a:p>
            <a:fld id="{0ADB56BF-282D-4E20-8D06-547B36BB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000" u="sng" kern="1200">
          <a:solidFill>
            <a:schemeClr val="bg1"/>
          </a:solidFill>
          <a:latin typeface="Jokerman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Jokerman" pitchFamily="8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Jokerman" pitchFamily="8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Jokerman" pitchFamily="8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Jokerman" pitchFamily="8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Jokerman" pitchFamily="8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gif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772400" cy="2743200"/>
          </a:xfrm>
        </p:spPr>
        <p:txBody>
          <a:bodyPr>
            <a:noAutofit/>
          </a:bodyPr>
          <a:lstStyle/>
          <a:p>
            <a:pPr rtl="1"/>
            <a:r>
              <a:rPr lang="ar-SY" sz="4400" u="none" dirty="0" smtClean="0">
                <a:latin typeface="Tahoma" pitchFamily="34" charset="0"/>
                <a:cs typeface="Tahoma" pitchFamily="34" charset="0"/>
              </a:rPr>
              <a:t>تصميم الدارات الالكترونية بلغة </a:t>
            </a:r>
            <a:r>
              <a:rPr lang="ar-SA" sz="4400" u="none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4400" u="none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4400" u="none" dirty="0" smtClean="0">
                <a:latin typeface="Tahoma" pitchFamily="34" charset="0"/>
                <a:cs typeface="Tahoma" pitchFamily="34" charset="0"/>
              </a:rPr>
            </a:br>
            <a:r>
              <a:rPr lang="en-US" sz="5400" u="none" dirty="0" smtClean="0">
                <a:solidFill>
                  <a:srgbClr val="FF0000"/>
                </a:solidFill>
              </a:rPr>
              <a:t>V</a:t>
            </a:r>
            <a:r>
              <a:rPr lang="en-US" sz="5400" u="none" dirty="0" smtClean="0">
                <a:solidFill>
                  <a:srgbClr val="66FFFF"/>
                </a:solidFill>
              </a:rPr>
              <a:t>H</a:t>
            </a:r>
            <a:r>
              <a:rPr lang="en-US" sz="5400" u="none" dirty="0" smtClean="0">
                <a:solidFill>
                  <a:srgbClr val="FFFF00"/>
                </a:solidFill>
              </a:rPr>
              <a:t>D</a:t>
            </a:r>
            <a:r>
              <a:rPr lang="en-US" sz="5400" u="none" dirty="0" smtClean="0">
                <a:solidFill>
                  <a:srgbClr val="00FF00"/>
                </a:solidFill>
              </a:rPr>
              <a:t>L</a:t>
            </a:r>
            <a:br>
              <a:rPr lang="en-US" sz="5400" u="none" dirty="0" smtClean="0">
                <a:solidFill>
                  <a:srgbClr val="00FF00"/>
                </a:solidFill>
              </a:rPr>
            </a:br>
            <a:r>
              <a:rPr lang="en-US" sz="5400" u="none" dirty="0" smtClean="0">
                <a:latin typeface="Tahoma" pitchFamily="34" charset="0"/>
                <a:cs typeface="Tahoma" pitchFamily="34" charset="0"/>
              </a:rPr>
              <a:t>/1/</a:t>
            </a:r>
            <a:endParaRPr lang="en-US" sz="5400" u="none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7753800" cy="1752600"/>
          </a:xfrm>
        </p:spPr>
        <p:txBody>
          <a:bodyPr>
            <a:normAutofit/>
          </a:bodyPr>
          <a:lstStyle/>
          <a:p>
            <a:pPr algn="r"/>
            <a:r>
              <a:rPr lang="ar-SY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مخبر النظم الالكترونية المتقدمة</a:t>
            </a:r>
            <a:endParaRPr lang="en-US" sz="20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715000" y="1447800"/>
            <a:ext cx="1981200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SY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الجلسة ال</a:t>
            </a:r>
            <a:r>
              <a:rPr kumimoji="0" lang="ar-SA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ثانية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7" name="صورة 6" descr="aleppo-univ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6002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صورة 8" descr="bul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886200"/>
            <a:ext cx="266700" cy="285750"/>
          </a:xfrm>
          <a:prstGeom prst="rect">
            <a:avLst/>
          </a:prstGeom>
        </p:spPr>
      </p:pic>
      <p:pic>
        <p:nvPicPr>
          <p:cNvPr id="11" name="صورة 10" descr="bul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33800"/>
            <a:ext cx="266700" cy="28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99FF9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09600" y="685800"/>
            <a:ext cx="14630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1676400"/>
            <a:ext cx="291912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2514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4191000"/>
            <a:ext cx="7505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2766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5105400"/>
            <a:ext cx="2133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1676400"/>
            <a:ext cx="153590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3352800"/>
            <a:ext cx="2414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00400" y="5105400"/>
            <a:ext cx="283112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19800" y="3657600"/>
            <a:ext cx="1536704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53200" y="5257800"/>
            <a:ext cx="133486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8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57200" y="609600"/>
            <a:ext cx="614622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12954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3962400"/>
            <a:ext cx="2047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1905000"/>
            <a:ext cx="3181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6FFF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334000" y="1371600"/>
            <a:ext cx="3181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4495800"/>
            <a:ext cx="3371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1800" y="5943600"/>
            <a:ext cx="531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95600" y="6324600"/>
            <a:ext cx="1362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ستطيل 9"/>
          <p:cNvSpPr/>
          <p:nvPr/>
        </p:nvSpPr>
        <p:spPr>
          <a:xfrm>
            <a:off x="3048000" y="5943600"/>
            <a:ext cx="457200" cy="381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/>
          <p:cNvSpPr txBox="1"/>
          <p:nvPr/>
        </p:nvSpPr>
        <p:spPr>
          <a:xfrm>
            <a:off x="304800" y="2438400"/>
            <a:ext cx="47244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b="1" dirty="0" smtClean="0">
                <a:solidFill>
                  <a:schemeClr val="bg1"/>
                </a:solidFill>
              </a:rPr>
              <a:t>يستخدم المنطق المعياري  لتعريف معطيات لنظام  منطق </a:t>
            </a:r>
            <a:r>
              <a:rPr lang="ar-SA" sz="2000" b="1" dirty="0" smtClean="0">
                <a:solidFill>
                  <a:schemeClr val="bg1"/>
                </a:solidFill>
              </a:rPr>
              <a:t>متعدد </a:t>
            </a:r>
            <a:r>
              <a:rPr lang="ar-SA" sz="2000" b="1" dirty="0" smtClean="0">
                <a:solidFill>
                  <a:schemeClr val="bg1"/>
                </a:solidFill>
              </a:rPr>
              <a:t>القيم  ذي ثمانية مستويات, وعندما </a:t>
            </a:r>
            <a:r>
              <a:rPr lang="ar-SA" sz="2000" b="1" dirty="0" smtClean="0">
                <a:solidFill>
                  <a:schemeClr val="bg1"/>
                </a:solidFill>
              </a:rPr>
              <a:t>يكون هناك تعارض بين إشارتين موصولتين إلى نفس العقدة سيتم حله آليا </a:t>
            </a:r>
            <a:r>
              <a:rPr lang="ar-SA" sz="2000" b="1" dirty="0" err="1" smtClean="0">
                <a:solidFill>
                  <a:schemeClr val="bg1"/>
                </a:solidFill>
              </a:rPr>
              <a:t>ًو</a:t>
            </a:r>
            <a:r>
              <a:rPr lang="ar-SA" sz="2000" b="1" dirty="0" smtClean="0">
                <a:solidFill>
                  <a:schemeClr val="bg1"/>
                </a:solidFill>
              </a:rPr>
              <a:t> فق الجدول التالي : </a:t>
            </a:r>
            <a:endParaRPr lang="ar-SA" sz="2000" b="1" dirty="0" smtClean="0">
              <a:solidFill>
                <a:schemeClr val="bg1"/>
              </a:solidFill>
            </a:endParaRPr>
          </a:p>
          <a:p>
            <a:pPr algn="r" rtl="1"/>
            <a:r>
              <a:rPr lang="ar-SA" sz="2000" b="1" dirty="0" smtClean="0">
                <a:solidFill>
                  <a:schemeClr val="bg1"/>
                </a:solidFill>
              </a:rPr>
              <a:t>  </a:t>
            </a:r>
            <a:endParaRPr lang="ar-SA" sz="2000" b="1" dirty="0">
              <a:solidFill>
                <a:schemeClr val="bg1"/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609600" y="4876800"/>
            <a:ext cx="8001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b="1" dirty="0" smtClean="0">
                <a:solidFill>
                  <a:schemeClr val="bg1"/>
                </a:solidFill>
              </a:rPr>
              <a:t>في المنطق المعياري غير المحلول لدينا تسعة مستويات </a:t>
            </a:r>
            <a:r>
              <a:rPr lang="ar-SA" sz="2000" b="1" dirty="0" smtClean="0">
                <a:solidFill>
                  <a:schemeClr val="bg1"/>
                </a:solidFill>
              </a:rPr>
              <a:t>, وعندما يكون هناك تعارض بين إشارتين </a:t>
            </a:r>
            <a:r>
              <a:rPr lang="ar-SA" sz="2000" b="1" dirty="0" smtClean="0">
                <a:solidFill>
                  <a:schemeClr val="bg1"/>
                </a:solidFill>
              </a:rPr>
              <a:t>موصولتين </a:t>
            </a:r>
            <a:r>
              <a:rPr lang="ar-SA" sz="2000" b="1" dirty="0" smtClean="0">
                <a:solidFill>
                  <a:schemeClr val="bg1"/>
                </a:solidFill>
              </a:rPr>
              <a:t>إلى نفس </a:t>
            </a:r>
            <a:r>
              <a:rPr lang="ar-SA" sz="2000" b="1" dirty="0" smtClean="0">
                <a:solidFill>
                  <a:schemeClr val="bg1"/>
                </a:solidFill>
              </a:rPr>
              <a:t>العقدة لن يتم حله بشكل آلي , لذلك يستخدم هذا النمط لكشف أخطاء التصميم .   </a:t>
            </a:r>
            <a:endParaRPr lang="ar-SA" sz="2000" b="1" dirty="0">
              <a:solidFill>
                <a:schemeClr val="bg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1295400"/>
            <a:ext cx="411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6800" y="914400"/>
            <a:ext cx="1514475" cy="413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133600"/>
            <a:ext cx="3224213" cy="39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276600"/>
            <a:ext cx="77002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962400"/>
            <a:ext cx="1536704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8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066800" y="1143000"/>
            <a:ext cx="712064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95600" y="2133600"/>
            <a:ext cx="1390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00600" y="2133600"/>
            <a:ext cx="17716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181600"/>
            <a:ext cx="6734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5715000"/>
            <a:ext cx="3543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مربع نص 6"/>
          <p:cNvSpPr txBox="1"/>
          <p:nvPr/>
        </p:nvSpPr>
        <p:spPr>
          <a:xfrm>
            <a:off x="533400" y="2819400"/>
            <a:ext cx="79248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الأعداد المؤشرة </a:t>
            </a:r>
            <a:r>
              <a:rPr lang="ar-SA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و</a:t>
            </a:r>
            <a:r>
              <a:rPr lang="ar-SA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الأعداد غير المؤشرة , يمتلكان مظهر نوع المعطيات 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std_logic_vector</a:t>
            </a:r>
            <a:r>
              <a:rPr lang="ar-SA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و لكنهما يقبلان العمليات الحسابية التي هي بالأساس مطبقة على نوع المعطيات 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ar-SA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, كما يحتوي هذا الجزء من المكتبة على توابع تحويل بعض أنواع المعطيات</a:t>
            </a:r>
            <a:endParaRPr lang="ar-SA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/>
          <p:cNvSpPr txBox="1"/>
          <p:nvPr/>
        </p:nvSpPr>
        <p:spPr>
          <a:xfrm>
            <a:off x="457200" y="2286000"/>
            <a:ext cx="81534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يحتويان على توابع تتيح إجراء العمليات على نوع المعطيات </a:t>
            </a:r>
          </a:p>
          <a:p>
            <a:pPr algn="r" rtl="1">
              <a:lnSpc>
                <a:spcPct val="150000"/>
              </a:lnSpc>
            </a:pPr>
            <a:endParaRPr lang="ar-SA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كما لو أنها كانت من النوع المؤشرة </a:t>
            </a: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SA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أو غير المؤشرة على الترتيب  .</a:t>
            </a:r>
            <a:endParaRPr lang="ar-SA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914400"/>
            <a:ext cx="807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200400"/>
            <a:ext cx="3190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ستطيل 5"/>
          <p:cNvSpPr/>
          <p:nvPr/>
        </p:nvSpPr>
        <p:spPr>
          <a:xfrm>
            <a:off x="1828800" y="914400"/>
            <a:ext cx="2057400" cy="45720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/>
          <p:cNvSpPr/>
          <p:nvPr/>
        </p:nvSpPr>
        <p:spPr>
          <a:xfrm>
            <a:off x="4419600" y="914400"/>
            <a:ext cx="2362200" cy="45720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6968"/>
          <a:stretch>
            <a:fillRect/>
          </a:stretch>
        </p:blipFill>
        <p:spPr bwMode="auto">
          <a:xfrm>
            <a:off x="685800" y="838200"/>
            <a:ext cx="5638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وسيلة شرح على شكل سحابة 5"/>
          <p:cNvSpPr/>
          <p:nvPr/>
        </p:nvSpPr>
        <p:spPr>
          <a:xfrm>
            <a:off x="4572000" y="2057400"/>
            <a:ext cx="4572000" cy="4191000"/>
          </a:xfrm>
          <a:prstGeom prst="cloudCallout">
            <a:avLst>
              <a:gd name="adj1" fmla="val 47859"/>
              <a:gd name="adj2" fmla="val -9634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5897" t="5016" r="3686" b="7200"/>
          <a:stretch>
            <a:fillRect/>
          </a:stretch>
        </p:blipFill>
        <p:spPr bwMode="auto">
          <a:xfrm>
            <a:off x="838200" y="2971800"/>
            <a:ext cx="350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819400"/>
            <a:ext cx="3352800" cy="164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4495800"/>
            <a:ext cx="1857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مستطيل 6"/>
          <p:cNvSpPr/>
          <p:nvPr/>
        </p:nvSpPr>
        <p:spPr>
          <a:xfrm>
            <a:off x="381000" y="228600"/>
            <a:ext cx="80772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/>
            <a:r>
              <a:rPr lang="ar-SY" sz="2400" b="1" dirty="0" smtClean="0">
                <a:solidFill>
                  <a:schemeClr val="bg1"/>
                </a:solidFill>
              </a:rPr>
              <a:t>وحدة التوصيف الخارجي (</a:t>
            </a:r>
            <a:r>
              <a:rPr lang="en-US" sz="2400" b="1" i="1" dirty="0" smtClean="0">
                <a:solidFill>
                  <a:schemeClr val="bg1"/>
                </a:solidFill>
              </a:rPr>
              <a:t>Entity</a:t>
            </a:r>
            <a:r>
              <a:rPr lang="ar-SY" sz="2400" b="1" dirty="0" smtClean="0">
                <a:solidFill>
                  <a:schemeClr val="bg1"/>
                </a:solidFill>
              </a:rPr>
              <a:t>):  فيها يتم توصيف المداخل </a:t>
            </a:r>
            <a:r>
              <a:rPr lang="ar-SY" sz="2400" b="1" dirty="0" err="1" smtClean="0">
                <a:solidFill>
                  <a:schemeClr val="bg1"/>
                </a:solidFill>
              </a:rPr>
              <a:t>و</a:t>
            </a:r>
            <a:r>
              <a:rPr lang="ar-SY" sz="2400" b="1" dirty="0" smtClean="0">
                <a:solidFill>
                  <a:schemeClr val="bg1"/>
                </a:solidFill>
              </a:rPr>
              <a:t> المخارج .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838200" y="1143000"/>
            <a:ext cx="4191000" cy="441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/>
        </p:nvGraphicFramePr>
        <p:xfrm>
          <a:off x="1295400" y="1371600"/>
          <a:ext cx="3517900" cy="4019550"/>
        </p:xfrm>
        <a:graphic>
          <a:graphicData uri="http://schemas.openxmlformats.org/presentationml/2006/ole">
            <p:oleObj spid="_x0000_s2050" name="Visio" r:id="rId3" imgW="3585972" imgH="3920541" progId="Visio.Drawing.11">
              <p:embed/>
            </p:oleObj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24400" y="5410200"/>
            <a:ext cx="441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Jokerman" pitchFamily="82" charset="0"/>
                <a:ea typeface="PMingLiU" pitchFamily="18" charset="-120"/>
                <a:cs typeface="+mj-cs"/>
              </a:rPr>
              <a:t>VHDL - Entity</a:t>
            </a:r>
            <a:endParaRPr kumimoji="0" lang="en-US" altLang="zh-TW" sz="4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Jokerman" pitchFamily="82" charset="0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محتوى 8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4958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 smtClean="0"/>
              <a:t>VHDL</a:t>
            </a:r>
            <a:r>
              <a:rPr lang="ar-SY" b="1" dirty="0" smtClean="0"/>
              <a:t> : إن مصطلح </a:t>
            </a:r>
            <a:r>
              <a:rPr lang="en-US" b="1" dirty="0" smtClean="0"/>
              <a:t>VHDL</a:t>
            </a:r>
            <a:r>
              <a:rPr lang="ar-SY" b="1" dirty="0" smtClean="0"/>
              <a:t> هي اختصار للعبارة :  </a:t>
            </a:r>
            <a:r>
              <a:rPr lang="en-US" sz="2800" b="1" dirty="0" smtClean="0">
                <a:solidFill>
                  <a:srgbClr val="FF0000"/>
                </a:solidFill>
              </a:rPr>
              <a:t>V</a:t>
            </a:r>
            <a:r>
              <a:rPr lang="en-US" sz="2800" b="1" dirty="0" smtClean="0"/>
              <a:t>HSIC </a:t>
            </a:r>
            <a:r>
              <a:rPr lang="en-US" sz="2800" b="1" dirty="0" smtClean="0">
                <a:solidFill>
                  <a:srgbClr val="FFFF00"/>
                </a:solidFill>
              </a:rPr>
              <a:t>H</a:t>
            </a:r>
            <a:r>
              <a:rPr lang="en-US" sz="2800" b="1" dirty="0" smtClean="0">
                <a:solidFill>
                  <a:srgbClr val="00FF00"/>
                </a:solidFill>
              </a:rPr>
              <a:t>D</a:t>
            </a:r>
            <a:r>
              <a:rPr lang="en-US" sz="2800" b="1" dirty="0" smtClean="0">
                <a:solidFill>
                  <a:srgbClr val="66FFFF"/>
                </a:solidFill>
              </a:rPr>
              <a:t>L</a:t>
            </a:r>
            <a:endParaRPr lang="ar-SY" b="1" dirty="0" smtClean="0">
              <a:solidFill>
                <a:srgbClr val="66FFF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V</a:t>
            </a:r>
            <a:r>
              <a:rPr lang="en-US" sz="2800" b="1" dirty="0" smtClean="0">
                <a:solidFill>
                  <a:srgbClr val="0066FF"/>
                </a:solidFill>
              </a:rPr>
              <a:t>H</a:t>
            </a:r>
            <a:r>
              <a:rPr lang="en-US" sz="2800" b="1" dirty="0" smtClean="0">
                <a:solidFill>
                  <a:srgbClr val="CC00CC"/>
                </a:solidFill>
              </a:rPr>
              <a:t>S</a:t>
            </a:r>
            <a:r>
              <a:rPr lang="en-US" sz="2800" b="1" dirty="0" smtClean="0">
                <a:solidFill>
                  <a:srgbClr val="FF6600"/>
                </a:solidFill>
              </a:rPr>
              <a:t>I</a:t>
            </a:r>
            <a:r>
              <a:rPr lang="en-US" sz="2800" b="1" dirty="0" smtClean="0">
                <a:solidFill>
                  <a:srgbClr val="9966FF"/>
                </a:solidFill>
              </a:rPr>
              <a:t>C</a:t>
            </a: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FFFF00"/>
                </a:solidFill>
              </a:rPr>
              <a:t>H</a:t>
            </a:r>
            <a:r>
              <a:rPr lang="en-US" sz="2800" b="1" dirty="0" smtClean="0"/>
              <a:t>ardware </a:t>
            </a:r>
            <a:r>
              <a:rPr lang="en-US" sz="2800" b="1" dirty="0" smtClean="0">
                <a:solidFill>
                  <a:srgbClr val="00FF00"/>
                </a:solidFill>
              </a:rPr>
              <a:t>D</a:t>
            </a:r>
            <a:r>
              <a:rPr lang="en-US" sz="2800" b="1" dirty="0" smtClean="0"/>
              <a:t>escription </a:t>
            </a:r>
            <a:r>
              <a:rPr lang="en-US" sz="2800" b="1" dirty="0" smtClean="0">
                <a:solidFill>
                  <a:srgbClr val="66FFFF"/>
                </a:solidFill>
              </a:rPr>
              <a:t>L</a:t>
            </a:r>
            <a:r>
              <a:rPr lang="en-US" sz="2800" b="1" dirty="0" smtClean="0"/>
              <a:t>anguage </a:t>
            </a:r>
          </a:p>
          <a:p>
            <a:pPr algn="l">
              <a:lnSpc>
                <a:spcPct val="150000"/>
              </a:lnSpc>
            </a:pPr>
            <a:endParaRPr lang="en-US" sz="2800" b="1" dirty="0" smtClean="0"/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V</a:t>
            </a:r>
            <a:r>
              <a:rPr lang="en-US" sz="2800" b="1" dirty="0" smtClean="0"/>
              <a:t>ery </a:t>
            </a:r>
            <a:r>
              <a:rPr lang="en-US" sz="2800" b="1" dirty="0" smtClean="0">
                <a:solidFill>
                  <a:srgbClr val="0066FF"/>
                </a:solidFill>
              </a:rPr>
              <a:t>H</a:t>
            </a:r>
            <a:r>
              <a:rPr lang="en-US" sz="2800" b="1" dirty="0" smtClean="0"/>
              <a:t>igh </a:t>
            </a:r>
            <a:r>
              <a:rPr lang="en-US" sz="2800" b="1" dirty="0" smtClean="0">
                <a:solidFill>
                  <a:srgbClr val="CC00CC"/>
                </a:solidFill>
              </a:rPr>
              <a:t>S</a:t>
            </a:r>
            <a:r>
              <a:rPr lang="en-US" sz="2800" b="1" dirty="0" smtClean="0"/>
              <a:t>peed </a:t>
            </a:r>
            <a:r>
              <a:rPr lang="en-US" sz="2800" b="1" dirty="0" smtClean="0">
                <a:solidFill>
                  <a:srgbClr val="FF6600"/>
                </a:solidFill>
              </a:rPr>
              <a:t>I</a:t>
            </a:r>
            <a:r>
              <a:rPr lang="en-US" sz="2800" b="1" dirty="0" smtClean="0"/>
              <a:t>ntegrated </a:t>
            </a:r>
            <a:r>
              <a:rPr lang="en-US" sz="2800" b="1" dirty="0" smtClean="0">
                <a:solidFill>
                  <a:srgbClr val="9966FF"/>
                </a:solidFill>
              </a:rPr>
              <a:t>C</a:t>
            </a:r>
            <a:r>
              <a:rPr lang="en-US" sz="2800" b="1" dirty="0" smtClean="0"/>
              <a:t>ircuits</a:t>
            </a:r>
            <a:endParaRPr lang="ar-SY" sz="2800" b="1" dirty="0" smtClean="0"/>
          </a:p>
          <a:p>
            <a:pPr algn="r" rtl="1">
              <a:lnSpc>
                <a:spcPct val="150000"/>
              </a:lnSpc>
              <a:buNone/>
            </a:pPr>
            <a:r>
              <a:rPr lang="ar-SY" b="1" dirty="0" smtClean="0"/>
              <a:t> </a:t>
            </a:r>
            <a:r>
              <a:rPr lang="ar-SY" sz="2000" b="1" dirty="0" smtClean="0">
                <a:latin typeface="Tahoma" pitchFamily="34" charset="0"/>
                <a:cs typeface="Tahoma" pitchFamily="34" charset="0"/>
              </a:rPr>
              <a:t>وهي تعني لغة توصيف الكيان الصلب للدارات المتكاملة ذات السرعات المرتفعة جدا .</a:t>
            </a:r>
          </a:p>
          <a:p>
            <a:pPr algn="just" rtl="1">
              <a:lnSpc>
                <a:spcPct val="150000"/>
              </a:lnSpc>
              <a:buNone/>
            </a:pPr>
            <a:endParaRPr lang="ar-SY" sz="2000" b="1" dirty="0" smtClean="0">
              <a:latin typeface="Tahoma" pitchFamily="34" charset="0"/>
              <a:cs typeface="Tahoma" pitchFamily="34" charset="0"/>
            </a:endParaRPr>
          </a:p>
          <a:p>
            <a:pPr algn="just" rtl="1">
              <a:lnSpc>
                <a:spcPct val="150000"/>
              </a:lnSpc>
            </a:pPr>
            <a:endParaRPr lang="ar-SY" b="1" dirty="0" smtClean="0"/>
          </a:p>
          <a:p>
            <a:pPr algn="r">
              <a:lnSpc>
                <a:spcPct val="150000"/>
              </a:lnSpc>
              <a:buNone/>
            </a:pPr>
            <a:endParaRPr lang="ar-SY" b="1" dirty="0" smtClean="0"/>
          </a:p>
          <a:p>
            <a:pPr algn="r">
              <a:lnSpc>
                <a:spcPct val="150000"/>
              </a:lnSpc>
            </a:pPr>
            <a:endParaRPr lang="en-US" b="1" dirty="0" smtClean="0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8363"/>
          </a:xfrm>
        </p:spPr>
        <p:txBody>
          <a:bodyPr/>
          <a:lstStyle/>
          <a:p>
            <a:pPr algn="ctr" rtl="1"/>
            <a:r>
              <a:rPr lang="ar-SY" u="sng" dirty="0" smtClean="0"/>
              <a:t>ما هي لغة </a:t>
            </a:r>
            <a:r>
              <a:rPr lang="en-US" u="sng" dirty="0" smtClean="0">
                <a:solidFill>
                  <a:srgbClr val="FF0000"/>
                </a:solidFill>
              </a:rPr>
              <a:t>V</a:t>
            </a:r>
            <a:r>
              <a:rPr lang="en-US" u="sng" dirty="0" smtClean="0">
                <a:solidFill>
                  <a:srgbClr val="FFFF00"/>
                </a:solidFill>
              </a:rPr>
              <a:t>H</a:t>
            </a:r>
            <a:r>
              <a:rPr lang="en-US" u="sng" dirty="0" smtClean="0">
                <a:solidFill>
                  <a:srgbClr val="00FF00"/>
                </a:solidFill>
              </a:rPr>
              <a:t>D</a:t>
            </a:r>
            <a:r>
              <a:rPr lang="en-US" u="sng" dirty="0" smtClean="0">
                <a:solidFill>
                  <a:srgbClr val="66FFFF"/>
                </a:solidFill>
              </a:rPr>
              <a:t>L</a:t>
            </a:r>
            <a:r>
              <a:rPr lang="ar-SY" u="sng" dirty="0" smtClean="0"/>
              <a:t> ؟</a:t>
            </a:r>
            <a:endParaRPr lang="en-US" u="sng" dirty="0"/>
          </a:p>
        </p:txBody>
      </p:sp>
      <p:cxnSp>
        <p:nvCxnSpPr>
          <p:cNvPr id="12" name="رابط كسهم مستقيم 11"/>
          <p:cNvCxnSpPr/>
          <p:nvPr/>
        </p:nvCxnSpPr>
        <p:spPr>
          <a:xfrm rot="5400000">
            <a:off x="991394" y="3428206"/>
            <a:ext cx="914400" cy="158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-457200" y="533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Y" sz="2400" b="1" dirty="0" smtClean="0">
                <a:solidFill>
                  <a:schemeClr val="bg1"/>
                </a:solidFill>
              </a:rPr>
              <a:t>وحدة التوصيف الداخلي (</a:t>
            </a:r>
            <a:r>
              <a:rPr lang="en-US" sz="2400" b="1" i="1" dirty="0" smtClean="0">
                <a:solidFill>
                  <a:schemeClr val="bg1"/>
                </a:solidFill>
              </a:rPr>
              <a:t>Architecture</a:t>
            </a:r>
            <a:r>
              <a:rPr lang="ar-SY" sz="2400" b="1" dirty="0" smtClean="0">
                <a:solidFill>
                  <a:schemeClr val="bg1"/>
                </a:solidFill>
              </a:rPr>
              <a:t>):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6705600" cy="145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6400800" cy="161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39000" y="5715000"/>
            <a:ext cx="1336144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1066800"/>
            <a:ext cx="30383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مستطيل 6"/>
          <p:cNvSpPr/>
          <p:nvPr/>
        </p:nvSpPr>
        <p:spPr>
          <a:xfrm>
            <a:off x="2514600" y="19050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Y" sz="2400" b="1" dirty="0" smtClean="0">
                <a:solidFill>
                  <a:schemeClr val="bg1"/>
                </a:solidFill>
              </a:rPr>
              <a:t>يمكن أن يتم توصيف النظام داخلياً بعدة طرق :</a:t>
            </a:r>
          </a:p>
          <a:p>
            <a:pPr algn="r" rtl="1"/>
            <a:r>
              <a:rPr lang="ar-SY" sz="2400" b="1" dirty="0" smtClean="0">
                <a:solidFill>
                  <a:schemeClr val="bg1"/>
                </a:solidFill>
              </a:rPr>
              <a:t>1- توصيف بنيوي . 2- توصيف سلوكي 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8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85800" y="1143000"/>
            <a:ext cx="5562600" cy="119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4343400"/>
            <a:ext cx="6400800" cy="161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9FF9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219200" y="2590800"/>
            <a:ext cx="4495800" cy="164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69FF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629400" y="1524000"/>
            <a:ext cx="1857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عنصر نائب للنص 10"/>
          <p:cNvSpPr>
            <a:spLocks noGrp="1"/>
          </p:cNvSpPr>
          <p:nvPr>
            <p:ph type="body" sz="quarter" idx="13"/>
          </p:nvPr>
        </p:nvSpPr>
        <p:spPr>
          <a:xfrm>
            <a:off x="609600" y="533400"/>
            <a:ext cx="8251200" cy="457200"/>
          </a:xfrm>
        </p:spPr>
        <p:txBody>
          <a:bodyPr/>
          <a:lstStyle/>
          <a:p>
            <a:pPr algn="r" rtl="1"/>
            <a:r>
              <a:rPr lang="ar-SY" dirty="0" smtClean="0"/>
              <a:t>و هكذا يمكننا كتابة التوصيف بشكل كامل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181600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r>
              <a:rPr lang="ar-SY" dirty="0" smtClean="0"/>
              <a:t>في لغة 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VHDL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إذا وضع (</a:t>
            </a:r>
            <a:r>
              <a:rPr lang="ar-SY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- -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) قبل الجملة فهي تعليقات أو ملاحظات.</a:t>
            </a:r>
          </a:p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r>
              <a:rPr lang="ar-SY" dirty="0" smtClean="0">
                <a:latin typeface="Tahoma" pitchFamily="34" charset="0"/>
                <a:cs typeface="Tahoma" pitchFamily="34" charset="0"/>
              </a:rPr>
              <a:t>يجب أن تنتهي جميع العبارات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التصريحات بفاصلة منقوطة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 (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;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)</a:t>
            </a:r>
            <a:endParaRPr lang="ar-SY" dirty="0" smtClean="0">
              <a:latin typeface="Tahoma" pitchFamily="34" charset="0"/>
              <a:cs typeface="Tahoma" pitchFamily="34" charset="0"/>
            </a:endParaRPr>
          </a:p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r>
              <a:rPr lang="ar-SY" dirty="0" smtClean="0">
                <a:latin typeface="Tahoma" pitchFamily="34" charset="0"/>
                <a:cs typeface="Tahoma" pitchFamily="34" charset="0"/>
              </a:rPr>
              <a:t>إذا كان هناك أكثر من متحول نفصل بينهم بفاصلة (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) .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r>
              <a:rPr lang="ar-SY" dirty="0" smtClean="0">
                <a:latin typeface="Tahoma" pitchFamily="34" charset="0"/>
                <a:cs typeface="Tahoma" pitchFamily="34" charset="0"/>
              </a:rPr>
              <a:t>إسناد قيمة ما إلى إشارة رمزها (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&lt;=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) ,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إسناد قيمة ما إلى متحول رمزها (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=</a:t>
            </a:r>
            <a:r>
              <a:rPr lang="ar-SY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),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كذلك للتصريح عن قيمة ثابتة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لتعيين قيمة ابتدائية .</a:t>
            </a:r>
          </a:p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r>
              <a:rPr lang="ar-SY" dirty="0" smtClean="0">
                <a:latin typeface="Tahoma" pitchFamily="34" charset="0"/>
                <a:cs typeface="Tahoma" pitchFamily="34" charset="0"/>
              </a:rPr>
              <a:t>يمكن استخدام الأرقام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الحروف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(</a:t>
            </a:r>
            <a:r>
              <a:rPr lang="ar-SY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_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)</a:t>
            </a:r>
            <a:r>
              <a:rPr lang="ar-SY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في أسماء المتحولات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الإشارات, لكن لا يمكن أن يبدأ الاسم برقم , وكذلك لا يمكن استخدام كلمة محجوزة في الاسم .</a:t>
            </a:r>
          </a:p>
          <a:p>
            <a:pPr algn="r" rtl="1">
              <a:lnSpc>
                <a:spcPct val="150000"/>
              </a:lnSpc>
              <a:buSzPct val="97000"/>
              <a:buNone/>
            </a:pPr>
            <a:endParaRPr lang="ar-SY" dirty="0" smtClean="0">
              <a:latin typeface="Tahoma" pitchFamily="34" charset="0"/>
              <a:cs typeface="Tahoma" pitchFamily="34" charset="0"/>
            </a:endParaRPr>
          </a:p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endParaRPr lang="ar-SY" dirty="0" smtClean="0">
              <a:latin typeface="Tahoma" pitchFamily="34" charset="0"/>
              <a:cs typeface="Tahoma" pitchFamily="34" charset="0"/>
            </a:endParaRPr>
          </a:p>
          <a:p>
            <a:pPr algn="r" rtl="1">
              <a:lnSpc>
                <a:spcPct val="150000"/>
              </a:lnSpc>
              <a:buSzPct val="97000"/>
              <a:buBlip>
                <a:blip r:embed="rId3"/>
              </a:buBlip>
            </a:pPr>
            <a:endParaRPr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9763"/>
          </a:xfrm>
        </p:spPr>
        <p:txBody>
          <a:bodyPr>
            <a:noAutofit/>
          </a:bodyPr>
          <a:lstStyle/>
          <a:p>
            <a:pPr algn="ctr" rtl="1">
              <a:buNone/>
            </a:pPr>
            <a:r>
              <a:rPr lang="ar-SY" u="sng" dirty="0" smtClean="0">
                <a:solidFill>
                  <a:srgbClr val="FFFF00"/>
                </a:solidFill>
              </a:rPr>
              <a:t>ملاحظات :</a:t>
            </a:r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5562600"/>
            <a:ext cx="2743199" cy="63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33400"/>
            <a:ext cx="343986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/>
          <p:cNvSpPr txBox="1"/>
          <p:nvPr/>
        </p:nvSpPr>
        <p:spPr>
          <a:xfrm>
            <a:off x="6629400" y="381000"/>
            <a:ext cx="22098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SY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مثال :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1295400"/>
            <a:ext cx="4495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2057400"/>
            <a:ext cx="30384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810000"/>
            <a:ext cx="5638800" cy="169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06879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257800"/>
            <a:ext cx="23923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822" t="3534" b="13406"/>
          <a:stretch>
            <a:fillRect/>
          </a:stretch>
        </p:blipFill>
        <p:spPr bwMode="auto">
          <a:xfrm>
            <a:off x="457200" y="1524000"/>
            <a:ext cx="82133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860425"/>
          </a:xfrm>
        </p:spPr>
        <p:txBody>
          <a:bodyPr/>
          <a:lstStyle/>
          <a:p>
            <a:pPr rtl="1"/>
            <a:r>
              <a:rPr lang="ar-SY" dirty="0" smtClean="0"/>
              <a:t>الوظيفة :</a:t>
            </a:r>
            <a:endParaRPr lang="en-US" dirty="0"/>
          </a:p>
        </p:txBody>
      </p:sp>
      <p:sp>
        <p:nvSpPr>
          <p:cNvPr id="6" name="عنوان فرعي 5"/>
          <p:cNvSpPr>
            <a:spLocks noGrp="1"/>
          </p:cNvSpPr>
          <p:nvPr>
            <p:ph type="subTitle" idx="1"/>
          </p:nvPr>
        </p:nvSpPr>
        <p:spPr>
          <a:xfrm>
            <a:off x="838200" y="2514600"/>
            <a:ext cx="7753800" cy="2286000"/>
          </a:xfrm>
        </p:spPr>
        <p:txBody>
          <a:bodyPr>
            <a:noAutofit/>
          </a:bodyPr>
          <a:lstStyle/>
          <a:p>
            <a:pPr marL="742950" indent="-742950" algn="r" rtl="1"/>
            <a:r>
              <a:rPr lang="ar-SY" sz="4000" dirty="0" smtClean="0">
                <a:solidFill>
                  <a:schemeClr val="bg1"/>
                </a:solidFill>
              </a:rPr>
              <a:t> توصيف الدارات التالية بلغة </a:t>
            </a:r>
            <a:r>
              <a:rPr lang="en-US" sz="4000" dirty="0" smtClean="0">
                <a:solidFill>
                  <a:schemeClr val="bg1"/>
                </a:solidFill>
                <a:cs typeface="Tahoma" pitchFamily="34" charset="0"/>
              </a:rPr>
              <a:t>VHDL</a:t>
            </a:r>
            <a:r>
              <a:rPr lang="ar-SY" sz="4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:</a:t>
            </a:r>
            <a:endParaRPr lang="ar-SY" sz="4000" dirty="0" smtClean="0">
              <a:solidFill>
                <a:schemeClr val="bg1"/>
              </a:solidFill>
            </a:endParaRPr>
          </a:p>
          <a:p>
            <a:pPr marL="457200" indent="-457200" algn="r" rtl="1">
              <a:buFont typeface="Courier New" pitchFamily="49" charset="0"/>
              <a:buChar char="o"/>
            </a:pPr>
            <a:r>
              <a:rPr lang="ar-SY" sz="4000" dirty="0" smtClean="0">
                <a:solidFill>
                  <a:schemeClr val="bg1"/>
                </a:solidFill>
              </a:rPr>
              <a:t>دارة</a:t>
            </a:r>
            <a:r>
              <a:rPr lang="en-US" sz="4000" dirty="0" smtClean="0">
                <a:solidFill>
                  <a:schemeClr val="bg1"/>
                </a:solidFill>
              </a:rPr>
              <a:t> Half ADDER</a:t>
            </a:r>
          </a:p>
          <a:p>
            <a:pPr marL="457200" indent="-457200" algn="r" rtl="1">
              <a:buFont typeface="Courier New" pitchFamily="49" charset="0"/>
              <a:buChar char="o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457200" indent="-457200" algn="r" rtl="1">
              <a:buFont typeface="Courier New" pitchFamily="49" charset="0"/>
              <a:buChar char="o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457200" indent="-457200" algn="r" rtl="1">
              <a:buFont typeface="Courier New" pitchFamily="49" charset="0"/>
              <a:buChar char="o"/>
            </a:pPr>
            <a:r>
              <a:rPr lang="ar-SY" sz="4000" dirty="0" smtClean="0">
                <a:solidFill>
                  <a:schemeClr val="bg1"/>
                </a:solidFill>
              </a:rPr>
              <a:t> دارة </a:t>
            </a:r>
            <a:r>
              <a:rPr lang="en-US" sz="4000" dirty="0" smtClean="0">
                <a:solidFill>
                  <a:schemeClr val="bg1"/>
                </a:solidFill>
              </a:rPr>
              <a:t> . XOR , OR, AND</a:t>
            </a:r>
            <a:endParaRPr lang="ar-SY" sz="4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10" descr="C:\Users\eric\Pictures\Microsoft Clip Organizer\j04338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1828572" cy="1828572"/>
          </a:xfrm>
          <a:prstGeom prst="rect">
            <a:avLst/>
          </a:prstGeom>
          <a:noFill/>
        </p:spPr>
      </p:pic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33400" y="3657600"/>
            <a:ext cx="3584575" cy="1787525"/>
            <a:chOff x="518" y="2810"/>
            <a:chExt cx="2258" cy="1126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248" y="2928"/>
              <a:ext cx="624" cy="384"/>
            </a:xfrm>
            <a:prstGeom prst="rect">
              <a:avLst/>
            </a:prstGeom>
            <a:solidFill>
              <a:srgbClr val="FFFF8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Times New Roman" pitchFamily="18" charset="0"/>
                </a:rPr>
                <a:t>XOR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00" y="3552"/>
              <a:ext cx="672" cy="384"/>
            </a:xfrm>
            <a:prstGeom prst="rect">
              <a:avLst/>
            </a:prstGeom>
            <a:solidFill>
              <a:srgbClr val="FFFF8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7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864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864" y="29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872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872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ar-SA" b="1">
                <a:solidFill>
                  <a:srgbClr val="FFFF89"/>
                </a:solidFill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18" y="281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8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18" y="3050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8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94" y="2954"/>
              <a:ext cx="4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89"/>
                  </a:solidFill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208" y="3600"/>
              <a:ext cx="5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89"/>
                  </a:solidFill>
                  <a:latin typeface="Times New Roman" pitchFamily="18" charset="0"/>
                </a:rPr>
                <a:t>carry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7315200" cy="29718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</a:pPr>
            <a:r>
              <a:rPr lang="ar-SY" sz="2400" b="1" dirty="0" smtClean="0">
                <a:solidFill>
                  <a:schemeClr val="bg1"/>
                </a:solidFill>
              </a:rPr>
              <a:t>في الجلسة القادمة سنتعرف على :</a:t>
            </a:r>
          </a:p>
          <a:p>
            <a:pPr algn="r" rtl="1">
              <a:lnSpc>
                <a:spcPct val="200000"/>
              </a:lnSpc>
            </a:pPr>
            <a:r>
              <a:rPr lang="ar-SY" sz="2400" b="1" dirty="0" smtClean="0">
                <a:solidFill>
                  <a:schemeClr val="bg1"/>
                </a:solidFill>
              </a:rPr>
              <a:t>بعض ال</a:t>
            </a:r>
            <a:r>
              <a:rPr lang="ar-SA" sz="2400" b="1" dirty="0" smtClean="0">
                <a:solidFill>
                  <a:schemeClr val="bg1"/>
                </a:solidFill>
              </a:rPr>
              <a:t>تع</a:t>
            </a:r>
            <a:r>
              <a:rPr lang="ar-SY" sz="2400" b="1" dirty="0" smtClean="0">
                <a:solidFill>
                  <a:schemeClr val="bg1"/>
                </a:solidFill>
              </a:rPr>
              <a:t>لي</a:t>
            </a:r>
            <a:r>
              <a:rPr lang="ar-SA" sz="2400" b="1" dirty="0" smtClean="0">
                <a:solidFill>
                  <a:schemeClr val="bg1"/>
                </a:solidFill>
              </a:rPr>
              <a:t>م</a:t>
            </a:r>
            <a:r>
              <a:rPr lang="ar-SY" sz="2400" b="1" dirty="0" err="1" smtClean="0">
                <a:solidFill>
                  <a:schemeClr val="bg1"/>
                </a:solidFill>
              </a:rPr>
              <a:t>ات</a:t>
            </a:r>
            <a:r>
              <a:rPr lang="ar-SY" sz="2400" b="1" dirty="0" smtClean="0">
                <a:solidFill>
                  <a:schemeClr val="bg1"/>
                </a:solidFill>
              </a:rPr>
              <a:t> الأساسية المتوفرة في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</a:rPr>
              <a:t>VHDL</a:t>
            </a:r>
            <a:r>
              <a:rPr lang="ar-SY" sz="2400" b="1" dirty="0" smtClean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r" rtl="1">
              <a:lnSpc>
                <a:spcPct val="200000"/>
              </a:lnSpc>
            </a:pPr>
            <a:r>
              <a:rPr lang="ar-SY" sz="2400" b="1" dirty="0" smtClean="0">
                <a:solidFill>
                  <a:schemeClr val="bg1"/>
                </a:solidFill>
                <a:latin typeface="Tahoma" pitchFamily="34" charset="0"/>
              </a:rPr>
              <a:t>بالإضافة إلى حل بعض التمارين </a:t>
            </a:r>
            <a:r>
              <a:rPr lang="ar-SY" sz="2400" b="1" dirty="0" err="1" smtClean="0">
                <a:solidFill>
                  <a:schemeClr val="bg1"/>
                </a:solidFill>
                <a:latin typeface="Tahoma" pitchFamily="34" charset="0"/>
              </a:rPr>
              <a:t>و</a:t>
            </a:r>
            <a:r>
              <a:rPr lang="ar-SY" sz="2400" b="1" dirty="0" smtClean="0">
                <a:solidFill>
                  <a:schemeClr val="bg1"/>
                </a:solidFill>
                <a:latin typeface="Tahoma" pitchFamily="34" charset="0"/>
              </a:rPr>
              <a:t> مثال على التوصيف البنيوي  .</a:t>
            </a:r>
            <a:endParaRPr lang="ar-SY" sz="2400" b="1" dirty="0" smtClean="0">
              <a:solidFill>
                <a:schemeClr val="bg1"/>
              </a:solidFill>
            </a:endParaRPr>
          </a:p>
          <a:p>
            <a:pPr algn="r" rtl="1">
              <a:lnSpc>
                <a:spcPct val="20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عرض التفاصيل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838200"/>
            <a:ext cx="1295399" cy="1295400"/>
          </a:xfrm>
          <a:prstGeom prst="rect">
            <a:avLst/>
          </a:prstGeom>
          <a:noFill/>
        </p:spPr>
      </p:pic>
      <p:pic>
        <p:nvPicPr>
          <p:cNvPr id="4" name="صورة 3" descr="MR90023653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49580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16"/>
          <p:cNvSpPr>
            <a:spLocks noChangeArrowheads="1"/>
          </p:cNvSpPr>
          <p:nvPr/>
        </p:nvSpPr>
        <p:spPr bwMode="auto">
          <a:xfrm>
            <a:off x="1600200" y="2590800"/>
            <a:ext cx="4143404" cy="1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GB" sz="5400" b="1" spc="150" dirty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T</a:t>
            </a:r>
            <a:r>
              <a:rPr lang="en-GB" sz="5400" b="1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h</a:t>
            </a:r>
            <a:r>
              <a:rPr lang="en-GB" sz="5400" b="1" spc="150" dirty="0">
                <a:ln w="1143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a</a:t>
            </a:r>
            <a:r>
              <a:rPr lang="en-GB" sz="5400" b="1" spc="150" dirty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n</a:t>
            </a:r>
            <a:r>
              <a:rPr lang="en-GB" sz="5400" b="1" spc="150" dirty="0">
                <a:ln w="11430"/>
                <a:solidFill>
                  <a:srgbClr val="00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k</a:t>
            </a:r>
            <a:r>
              <a:rPr lang="en-GB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 </a:t>
            </a:r>
            <a:r>
              <a:rPr lang="en-GB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 </a:t>
            </a:r>
            <a:r>
              <a:rPr lang="en-GB" sz="5400" b="1" spc="150" dirty="0" smtClean="0">
                <a:ln w="11430"/>
                <a:solidFill>
                  <a:srgbClr val="FFFF89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Y</a:t>
            </a:r>
            <a:r>
              <a:rPr lang="en-GB" sz="5400" b="1" spc="150" dirty="0" smtClean="0">
                <a:ln w="11430"/>
                <a:solidFill>
                  <a:srgbClr val="FF66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o</a:t>
            </a:r>
            <a:r>
              <a:rPr lang="en-GB" sz="5400" b="1" spc="150" dirty="0" smtClean="0">
                <a:ln w="11430"/>
                <a:solidFill>
                  <a:srgbClr val="00FFCC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Jokerman" pitchFamily="82" charset="0"/>
              </a:rPr>
              <a:t>u</a:t>
            </a:r>
            <a:endParaRPr lang="ar-SY" sz="5400" b="1" spc="150" dirty="0">
              <a:ln w="11430"/>
              <a:solidFill>
                <a:srgbClr val="00FFCC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Jokerman" pitchFamily="82" charset="0"/>
            </a:endParaRPr>
          </a:p>
        </p:txBody>
      </p:sp>
      <p:pic>
        <p:nvPicPr>
          <p:cNvPr id="11" name="Content Placeholder 39" descr="PM00100_hundred_dollar_bi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5410200"/>
            <a:ext cx="1177007" cy="874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عرض التفاصيل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164247">
            <a:off x="5673870" y="2321069"/>
            <a:ext cx="914400" cy="914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86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ar-SY" dirty="0" smtClean="0">
                <a:latin typeface="Tahoma" pitchFamily="34" charset="0"/>
                <a:cs typeface="Tahoma" pitchFamily="34" charset="0"/>
              </a:rPr>
              <a:t>تعتبر لغة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VHDL 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لغة برمجة قياسية صممت من قبل وزارة الدفاع 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الأمريكية 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, حيث تستعمل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VHDL 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في توصيف سلوك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محاكاة عمل الأنظمة الرقمية (ابتداء  من البوابات البسيطة وانتهاء بأعقد الأنظمة الرقمية ),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تصميم ومحاكاة دارات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VHSIC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.</a:t>
            </a:r>
          </a:p>
          <a:p>
            <a:pPr algn="r" rtl="1">
              <a:lnSpc>
                <a:spcPct val="150000"/>
              </a:lnSpc>
            </a:pPr>
            <a:r>
              <a:rPr lang="ar-SY" dirty="0" smtClean="0">
                <a:latin typeface="Tahoma" pitchFamily="34" charset="0"/>
                <a:cs typeface="Tahoma" pitchFamily="34" charset="0"/>
              </a:rPr>
              <a:t>و تم اتخاذها لغة قياسية معتمدة من قبل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IEEE 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في عام ١٩٨٧, </a:t>
            </a:r>
            <a:r>
              <a:rPr lang="ar-SY" dirty="0" err="1" smtClean="0">
                <a:latin typeface="Tahoma" pitchFamily="34" charset="0"/>
                <a:cs typeface="Tahoma" pitchFamily="34" charset="0"/>
              </a:rPr>
              <a:t>و</a:t>
            </a:r>
            <a:r>
              <a:rPr lang="ar-SY" dirty="0" smtClean="0">
                <a:latin typeface="Tahoma" pitchFamily="34" charset="0"/>
                <a:cs typeface="Tahoma" pitchFamily="34" charset="0"/>
              </a:rPr>
              <a:t> تمت مراجعتها في الولايات المتحدة الأميركية عام ١٩٩٣.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816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70000"/>
              </a:lnSpc>
              <a:buClr>
                <a:schemeClr val="accent3">
                  <a:lumMod val="40000"/>
                  <a:lumOff val="60000"/>
                </a:schemeClr>
              </a:buClr>
              <a:buSzPct val="98000"/>
              <a:buNone/>
            </a:pPr>
            <a:r>
              <a:rPr lang="ar-SY" b="1" dirty="0" smtClean="0">
                <a:solidFill>
                  <a:srgbClr val="00FF00"/>
                </a:solidFill>
              </a:rPr>
              <a:t>1- </a:t>
            </a:r>
            <a:r>
              <a:rPr lang="ar-SY" b="1" u="sng" dirty="0" smtClean="0">
                <a:solidFill>
                  <a:srgbClr val="00FF00"/>
                </a:solidFill>
              </a:rPr>
              <a:t>التصريح عن المكتبات : </a:t>
            </a:r>
            <a:r>
              <a:rPr lang="ar-SY" b="1" dirty="0" smtClean="0"/>
              <a:t>استدعاء مكتبات تحتوي العناصر و التعليمات الأساسية و القياسية المستخدمة في التصميم مثل </a:t>
            </a:r>
            <a:r>
              <a:rPr lang="en-US" b="1" dirty="0" smtClean="0"/>
              <a:t>ieee , std , work </a:t>
            </a:r>
            <a:r>
              <a:rPr lang="ar-SY" b="1" dirty="0" smtClean="0"/>
              <a:t> .</a:t>
            </a:r>
          </a:p>
          <a:p>
            <a:pPr algn="just" rtl="1">
              <a:lnSpc>
                <a:spcPct val="170000"/>
              </a:lnSpc>
              <a:buNone/>
            </a:pPr>
            <a:r>
              <a:rPr lang="ar-SY" b="1" dirty="0" smtClean="0">
                <a:solidFill>
                  <a:srgbClr val="00FF00"/>
                </a:solidFill>
              </a:rPr>
              <a:t>2- </a:t>
            </a:r>
            <a:r>
              <a:rPr lang="ar-SY" b="1" u="sng" dirty="0" smtClean="0">
                <a:solidFill>
                  <a:srgbClr val="00FF00"/>
                </a:solidFill>
              </a:rPr>
              <a:t>وحدة التوصيف الخارجي (</a:t>
            </a:r>
            <a:r>
              <a:rPr lang="en-US" b="1" i="1" u="sng" dirty="0" smtClean="0">
                <a:solidFill>
                  <a:srgbClr val="00FF00"/>
                </a:solidFill>
              </a:rPr>
              <a:t>Entity</a:t>
            </a:r>
            <a:r>
              <a:rPr lang="ar-SY" b="1" u="sng" dirty="0" smtClean="0">
                <a:solidFill>
                  <a:srgbClr val="00FF00"/>
                </a:solidFill>
              </a:rPr>
              <a:t>): </a:t>
            </a:r>
            <a:r>
              <a:rPr lang="ar-SY" b="1" dirty="0" smtClean="0"/>
              <a:t>فيها يتم توصيف المداخل و المخارج , </a:t>
            </a:r>
            <a:r>
              <a:rPr lang="ar-SY" b="1" dirty="0" err="1" smtClean="0"/>
              <a:t>و</a:t>
            </a:r>
            <a:r>
              <a:rPr lang="ar-SY" b="1" dirty="0" smtClean="0"/>
              <a:t> من حيث الشكل يمكن تخيل هذه الوحدة بأنها الغلاف الخارجي للدارة الالكترونية المعبرة عن النظام الذي يحمل كافة الأقطاب .</a:t>
            </a:r>
          </a:p>
          <a:p>
            <a:pPr algn="r" rtl="1">
              <a:lnSpc>
                <a:spcPct val="170000"/>
              </a:lnSpc>
              <a:buClr>
                <a:schemeClr val="accent3">
                  <a:lumMod val="40000"/>
                  <a:lumOff val="60000"/>
                </a:schemeClr>
              </a:buClr>
              <a:buSzPct val="98000"/>
              <a:buNone/>
            </a:pPr>
            <a:r>
              <a:rPr lang="ar-SY" b="1" dirty="0" smtClean="0">
                <a:solidFill>
                  <a:srgbClr val="00FF00"/>
                </a:solidFill>
              </a:rPr>
              <a:t>3- </a:t>
            </a:r>
            <a:r>
              <a:rPr lang="ar-SY" b="1" u="sng" dirty="0" smtClean="0">
                <a:solidFill>
                  <a:srgbClr val="00FF00"/>
                </a:solidFill>
              </a:rPr>
              <a:t>وحدة التوصيف الداخلي (</a:t>
            </a:r>
            <a:r>
              <a:rPr lang="en-US" b="1" i="1" u="sng" dirty="0" smtClean="0">
                <a:solidFill>
                  <a:srgbClr val="00FF00"/>
                </a:solidFill>
              </a:rPr>
              <a:t>Architecture</a:t>
            </a:r>
            <a:r>
              <a:rPr lang="ar-SY" b="1" u="sng" dirty="0" smtClean="0">
                <a:solidFill>
                  <a:srgbClr val="00FF00"/>
                </a:solidFill>
              </a:rPr>
              <a:t>): </a:t>
            </a:r>
            <a:r>
              <a:rPr lang="ar-SY" b="1" dirty="0" smtClean="0"/>
              <a:t>تخصص هذه الوحدة للتعريف بسلوك أو بنية الدارة أو النظام المطلوب توصيفه انطلاقاً من إشارات الدخل وصولاً إلى إشارات الخرج وفق العلاقات الخاصة بالنظام .</a:t>
            </a:r>
            <a:endParaRPr lang="en-US" b="1" dirty="0" smtClean="0"/>
          </a:p>
          <a:p>
            <a:pPr algn="r" rtl="1">
              <a:lnSpc>
                <a:spcPct val="170000"/>
              </a:lnSpc>
              <a:buClr>
                <a:schemeClr val="accent3">
                  <a:lumMod val="40000"/>
                  <a:lumOff val="60000"/>
                </a:schemeClr>
              </a:buClr>
              <a:buSzPct val="98000"/>
              <a:buNone/>
            </a:pPr>
            <a:endParaRPr lang="en-US" b="1" dirty="0"/>
          </a:p>
        </p:txBody>
      </p:sp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24800" cy="6397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rtl="1">
              <a:buNone/>
            </a:pPr>
            <a:r>
              <a:rPr lang="ar-SY" sz="2800" u="none" dirty="0" smtClean="0">
                <a:latin typeface="Tahoma" pitchFamily="34" charset="0"/>
                <a:cs typeface="Tahoma" pitchFamily="34" charset="0"/>
              </a:rPr>
              <a:t>مراحل توصيف نظام رقمي باستخدام لغة </a:t>
            </a:r>
            <a:r>
              <a:rPr lang="en-US" sz="2800" u="none" dirty="0" smtClean="0">
                <a:latin typeface="Tahoma" pitchFamily="34" charset="0"/>
                <a:cs typeface="Tahoma" pitchFamily="34" charset="0"/>
              </a:rPr>
              <a:t> VHDL</a:t>
            </a:r>
            <a:r>
              <a:rPr lang="ar-SY" sz="2800" u="none" dirty="0" smtClean="0">
                <a:latin typeface="Tahoma" pitchFamily="34" charset="0"/>
                <a:cs typeface="Tahoma" pitchFamily="34" charset="0"/>
              </a:rPr>
              <a:t>:       </a:t>
            </a:r>
            <a:endParaRPr lang="en-US" sz="2800" u="none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219200"/>
            <a:ext cx="750716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7957513" cy="8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819400"/>
            <a:ext cx="6153150" cy="155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572000"/>
            <a:ext cx="5562600" cy="119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639763"/>
          </a:xfrm>
        </p:spPr>
        <p:txBody>
          <a:bodyPr>
            <a:normAutofit fontScale="90000"/>
          </a:bodyPr>
          <a:lstStyle/>
          <a:p>
            <a:pPr algn="ctr" rtl="1"/>
            <a:r>
              <a:rPr lang="ar-SY" dirty="0" smtClean="0"/>
              <a:t> استدعاء المكتبات</a:t>
            </a:r>
            <a:endParaRPr lang="en-US" dirty="0"/>
          </a:p>
        </p:txBody>
      </p:sp>
      <p:sp>
        <p:nvSpPr>
          <p:cNvPr id="7" name="مربع نص 6"/>
          <p:cNvSpPr txBox="1"/>
          <p:nvPr/>
        </p:nvSpPr>
        <p:spPr>
          <a:xfrm>
            <a:off x="838200" y="1219200"/>
            <a:ext cx="7620000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2514600" y="838200"/>
            <a:ext cx="6096000" cy="990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ar-SY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للتصريح عن مكتبة </a:t>
            </a:r>
            <a:r>
              <a:rPr lang="ar-SY" sz="2400" dirty="0" smtClean="0">
                <a:solidFill>
                  <a:schemeClr val="bg1"/>
                </a:solidFill>
                <a:latin typeface="Perpetua" pitchFamily="18" charset="0"/>
                <a:ea typeface="+mj-ea"/>
                <a:cs typeface="+mj-cs"/>
              </a:rPr>
              <a:t>نكتب ما يلي 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990600" y="3352800"/>
            <a:ext cx="4343400" cy="91440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وسيلة شرح على شكل سحابة 9"/>
          <p:cNvSpPr/>
          <p:nvPr/>
        </p:nvSpPr>
        <p:spPr>
          <a:xfrm>
            <a:off x="5715000" y="4419600"/>
            <a:ext cx="3429000" cy="2438400"/>
          </a:xfrm>
          <a:prstGeom prst="cloudCallout">
            <a:avLst>
              <a:gd name="adj1" fmla="val -61293"/>
              <a:gd name="adj2" fmla="val -6293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هذه المكتبات تكون مرئية أمام التصميم افتراضياً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default </a:t>
            </a:r>
            <a:r>
              <a:rPr lang="ar-SA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لذلك لسنا بحاجة للتصريح عنها .</a:t>
            </a:r>
            <a:endParaRPr lang="ar-SA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37950" r="75397" b="4279"/>
          <a:stretch>
            <a:fillRect/>
          </a:stretch>
        </p:blipFill>
        <p:spPr bwMode="auto">
          <a:xfrm>
            <a:off x="1600200" y="1600200"/>
            <a:ext cx="21336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2672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828800"/>
            <a:ext cx="3943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5833" b="80952"/>
          <a:stretch>
            <a:fillRect/>
          </a:stretch>
        </p:blipFill>
        <p:spPr bwMode="auto">
          <a:xfrm>
            <a:off x="1905000" y="6096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مستطيل 5"/>
          <p:cNvSpPr/>
          <p:nvPr/>
        </p:nvSpPr>
        <p:spPr>
          <a:xfrm>
            <a:off x="4114800" y="4191000"/>
            <a:ext cx="533400" cy="381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/>
          <p:cNvSpPr/>
          <p:nvPr/>
        </p:nvSpPr>
        <p:spPr>
          <a:xfrm>
            <a:off x="3657600" y="4572000"/>
            <a:ext cx="457200" cy="381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ستطيل 7"/>
          <p:cNvSpPr/>
          <p:nvPr/>
        </p:nvSpPr>
        <p:spPr>
          <a:xfrm>
            <a:off x="4191000" y="4572000"/>
            <a:ext cx="1752600" cy="381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/>
          <p:cNvSpPr/>
          <p:nvPr/>
        </p:nvSpPr>
        <p:spPr>
          <a:xfrm>
            <a:off x="6019800" y="4572000"/>
            <a:ext cx="457200" cy="381000"/>
          </a:xfrm>
          <a:prstGeom prst="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39763"/>
          </a:xfrm>
        </p:spPr>
        <p:txBody>
          <a:bodyPr>
            <a:normAutofit fontScale="90000"/>
          </a:bodyPr>
          <a:lstStyle/>
          <a:p>
            <a:pPr algn="ctr" rtl="1">
              <a:buNone/>
            </a:pPr>
            <a:r>
              <a:rPr lang="ar-SY" dirty="0" smtClean="0"/>
              <a:t>الأجزاء الأساسية للمكتبة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828800"/>
            <a:ext cx="3886200" cy="357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599" y="1752600"/>
            <a:ext cx="580601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47800" y="2514600"/>
            <a:ext cx="542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3429000"/>
            <a:ext cx="1562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343400"/>
            <a:ext cx="1466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5334000"/>
            <a:ext cx="914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رابط كسهم مستقيم 9"/>
          <p:cNvCxnSpPr/>
          <p:nvPr/>
        </p:nvCxnSpPr>
        <p:spPr>
          <a:xfrm>
            <a:off x="2133600" y="2667000"/>
            <a:ext cx="14478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2133600" y="2667000"/>
            <a:ext cx="1676400" cy="457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2438400"/>
            <a:ext cx="3362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86200" y="2971800"/>
            <a:ext cx="2752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71800" y="3810000"/>
            <a:ext cx="166063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4953000"/>
            <a:ext cx="7048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5867400"/>
            <a:ext cx="7210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مستطيل 18"/>
          <p:cNvSpPr/>
          <p:nvPr/>
        </p:nvSpPr>
        <p:spPr>
          <a:xfrm>
            <a:off x="381000" y="685800"/>
            <a:ext cx="8153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800" b="1" u="sng" dirty="0" smtClean="0">
                <a:solidFill>
                  <a:schemeClr val="bg1"/>
                </a:solidFill>
              </a:rPr>
              <a:t>تصنيف </a:t>
            </a:r>
            <a:r>
              <a:rPr lang="ar-SY" sz="2800" b="1" u="sng" dirty="0" smtClean="0">
                <a:solidFill>
                  <a:schemeClr val="bg1"/>
                </a:solidFill>
              </a:rPr>
              <a:t>أنواع </a:t>
            </a:r>
            <a:r>
              <a:rPr lang="ar-SY" sz="2800" b="1" u="sng" dirty="0" smtClean="0">
                <a:solidFill>
                  <a:schemeClr val="bg1"/>
                </a:solidFill>
              </a:rPr>
              <a:t>المعطيات المعرفة </a:t>
            </a:r>
            <a:r>
              <a:rPr lang="ar-SY" sz="2800" b="1" u="sng" dirty="0" smtClean="0">
                <a:solidFill>
                  <a:schemeClr val="bg1"/>
                </a:solidFill>
              </a:rPr>
              <a:t>في</a:t>
            </a:r>
            <a:r>
              <a:rPr lang="ar-SA" sz="2800" b="1" u="sng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Tahoma" pitchFamily="34" charset="0"/>
              </a:rPr>
              <a:t>VHDL</a:t>
            </a:r>
            <a:r>
              <a:rPr lang="ar-SA" sz="2800" b="1" u="sng" dirty="0" smtClean="0">
                <a:solidFill>
                  <a:schemeClr val="bg1"/>
                </a:solidFill>
              </a:rPr>
              <a:t> وفق المكتبات المتوفرة</a:t>
            </a:r>
            <a:endParaRPr lang="ar-SY" sz="2800" b="1" u="sng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سمة7</Template>
  <TotalTime>2637</TotalTime>
  <Words>679</Words>
  <Application>Microsoft Office PowerPoint</Application>
  <PresentationFormat>عرض على الشاشة (3:4)‏</PresentationFormat>
  <Paragraphs>73</Paragraphs>
  <Slides>28</Slides>
  <Notes>6</Notes>
  <HiddenSlides>0</HiddenSlides>
  <MMClips>0</MMClips>
  <ScaleCrop>false</ScaleCrop>
  <HeadingPairs>
    <vt:vector size="6" baseType="variant">
      <vt:variant>
        <vt:lpstr>سمة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30" baseType="lpstr">
      <vt:lpstr>سمة7</vt:lpstr>
      <vt:lpstr>Visio</vt:lpstr>
      <vt:lpstr>تصميم الدارات الالكترونية بلغة   VHDL /1/</vt:lpstr>
      <vt:lpstr>ما هي لغة VHDL ؟</vt:lpstr>
      <vt:lpstr>الشريحة 3</vt:lpstr>
      <vt:lpstr>مراحل توصيف نظام رقمي باستخدام لغة  VHDL:       </vt:lpstr>
      <vt:lpstr>الشريحة 5</vt:lpstr>
      <vt:lpstr> استدعاء المكتبات</vt:lpstr>
      <vt:lpstr>الشريحة 7</vt:lpstr>
      <vt:lpstr>الأجزاء الأساسية للمكتبة 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ملاحظات :</vt:lpstr>
      <vt:lpstr>الشريحة 23</vt:lpstr>
      <vt:lpstr>الشريحة 24</vt:lpstr>
      <vt:lpstr>الشريحة 25</vt:lpstr>
      <vt:lpstr>الوظيفة :</vt:lpstr>
      <vt:lpstr>الشريحة 27</vt:lpstr>
      <vt:lpstr>الشريحة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تصميم الدارات الالكترونية بلغة</dc:title>
  <dc:creator>Aula</dc:creator>
  <cp:lastModifiedBy>Aula</cp:lastModifiedBy>
  <cp:revision>170</cp:revision>
  <dcterms:created xsi:type="dcterms:W3CDTF">2010-05-20T10:29:01Z</dcterms:created>
  <dcterms:modified xsi:type="dcterms:W3CDTF">2011-01-28T13:23:50Z</dcterms:modified>
</cp:coreProperties>
</file>