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71" r:id="rId3"/>
    <p:sldId id="272" r:id="rId4"/>
    <p:sldId id="262" r:id="rId5"/>
    <p:sldId id="273" r:id="rId6"/>
    <p:sldId id="277" r:id="rId7"/>
    <p:sldId id="274" r:id="rId8"/>
    <p:sldId id="275" r:id="rId9"/>
    <p:sldId id="276" r:id="rId10"/>
    <p:sldId id="263" r:id="rId11"/>
    <p:sldId id="266" r:id="rId12"/>
    <p:sldId id="265" r:id="rId13"/>
    <p:sldId id="287" r:id="rId14"/>
    <p:sldId id="278" r:id="rId15"/>
    <p:sldId id="283" r:id="rId16"/>
    <p:sldId id="284" r:id="rId17"/>
    <p:sldId id="285" r:id="rId18"/>
    <p:sldId id="279" r:id="rId19"/>
    <p:sldId id="280" r:id="rId20"/>
    <p:sldId id="281" r:id="rId21"/>
    <p:sldId id="282" r:id="rId22"/>
    <p:sldId id="288" r:id="rId23"/>
    <p:sldId id="268" r:id="rId24"/>
    <p:sldId id="270" r:id="rId25"/>
    <p:sldId id="286" r:id="rId26"/>
    <p:sldId id="261" r:id="rId27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CC00CC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72" d="100"/>
          <a:sy n="72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b"/>
          <a:lstStyle>
            <a:lvl1pPr algn="ctr">
              <a:lnSpc>
                <a:spcPct val="100000"/>
              </a:lnSpc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ln w="12700"/>
        </p:spPr>
        <p:txBody>
          <a:bodyPr lIns="91440" tIns="0" rIns="91440" bIns="0"/>
          <a:lstStyle>
            <a:lvl1pPr marL="0" indent="0" algn="ctr">
              <a:spcBef>
                <a:spcPct val="0"/>
              </a:spcBef>
              <a:buClrTx/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778D16-DC5B-44EF-94FC-425479550B20}" type="datetimeFigureOut">
              <a:rPr lang="ar-SA" smtClean="0"/>
              <a:pPr/>
              <a:t>21/05/32</a:t>
            </a:fld>
            <a:endParaRPr lang="ar-SA"/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78D16-DC5B-44EF-94FC-425479550B20}" type="datetimeFigureOut">
              <a:rPr lang="ar-SA" smtClean="0"/>
              <a:pPr/>
              <a:t>21/05/32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78D16-DC5B-44EF-94FC-425479550B20}" type="datetimeFigureOut">
              <a:rPr lang="ar-SA" smtClean="0"/>
              <a:pPr/>
              <a:t>21/05/32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78D16-DC5B-44EF-94FC-425479550B20}" type="datetimeFigureOut">
              <a:rPr lang="ar-SA" smtClean="0"/>
              <a:pPr/>
              <a:t>21/05/32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78D16-DC5B-44EF-94FC-425479550B20}" type="datetimeFigureOut">
              <a:rPr lang="ar-SA" smtClean="0"/>
              <a:pPr/>
              <a:t>21/05/32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78D16-DC5B-44EF-94FC-425479550B20}" type="datetimeFigureOut">
              <a:rPr lang="ar-SA" smtClean="0"/>
              <a:pPr/>
              <a:t>21/05/32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78D16-DC5B-44EF-94FC-425479550B20}" type="datetimeFigureOut">
              <a:rPr lang="ar-SA" smtClean="0"/>
              <a:pPr/>
              <a:t>21/05/32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78D16-DC5B-44EF-94FC-425479550B20}" type="datetimeFigureOut">
              <a:rPr lang="ar-SA" smtClean="0"/>
              <a:pPr/>
              <a:t>21/05/32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78D16-DC5B-44EF-94FC-425479550B20}" type="datetimeFigureOut">
              <a:rPr lang="ar-SA" smtClean="0"/>
              <a:pPr/>
              <a:t>21/05/32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78D16-DC5B-44EF-94FC-425479550B20}" type="datetimeFigureOut">
              <a:rPr lang="ar-SA" smtClean="0"/>
              <a:pPr/>
              <a:t>21/05/32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78D16-DC5B-44EF-94FC-425479550B20}" type="datetimeFigureOut">
              <a:rPr lang="ar-SA" smtClean="0"/>
              <a:pPr/>
              <a:t>21/05/32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نمط العنوان الرئيسي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smtClean="0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6D778D16-DC5B-44EF-94FC-425479550B20}" type="datetimeFigureOut">
              <a:rPr lang="ar-SA" smtClean="0"/>
              <a:pPr/>
              <a:t>21/05/32</a:t>
            </a:fld>
            <a:endParaRPr lang="ar-SA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endParaRPr lang="ar-SA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r" rtl="1" eaLnBrk="1" fontAlgn="base" hangingPunct="1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r" rtl="1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r" rtl="1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r" rtl="1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r" rtl="1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r" rtl="1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r" rtl="1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r" rtl="1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11" Type="http://schemas.openxmlformats.org/officeDocument/2006/relationships/image" Target="../media/image19.emf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357290" y="3000372"/>
            <a:ext cx="6477000" cy="457200"/>
          </a:xfrm>
        </p:spPr>
        <p:txBody>
          <a:bodyPr/>
          <a:lstStyle/>
          <a:p>
            <a:r>
              <a:rPr lang="ar-SA" sz="3200" b="1" dirty="0" smtClean="0"/>
              <a:t>تصميم الدارات الالكترونية بلغة </a:t>
            </a:r>
            <a:r>
              <a:rPr lang="en-US" sz="3200" b="1" dirty="0" smtClean="0"/>
              <a:t>VHDL</a:t>
            </a:r>
            <a:r>
              <a:rPr lang="ar-SA" sz="3200" b="1" dirty="0" smtClean="0"/>
              <a:t> / 4/</a:t>
            </a:r>
            <a:endParaRPr lang="en-US" sz="3200" dirty="0" smtClean="0"/>
          </a:p>
          <a:p>
            <a:endParaRPr lang="ar-SA" sz="32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صورة 8" descr="aleppo-univ-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714356"/>
            <a:ext cx="1643074" cy="15001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مربع نص 4"/>
          <p:cNvSpPr txBox="1">
            <a:spLocks noGrp="1"/>
          </p:cNvSpPr>
          <p:nvPr>
            <p:ph type="ctrTitle" sz="quarter"/>
          </p:nvPr>
        </p:nvSpPr>
        <p:spPr>
          <a:xfrm>
            <a:off x="1643042" y="3929066"/>
            <a:ext cx="6477000" cy="6469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600" dirty="0" smtClean="0">
                <a:solidFill>
                  <a:schemeClr val="tx2">
                    <a:lumMod val="50000"/>
                  </a:schemeClr>
                </a:solidFill>
              </a:rPr>
              <a:t>البنية التسلسلية في لغة </a:t>
            </a: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</a:rPr>
              <a:t>VHDL</a:t>
            </a:r>
            <a:endParaRPr lang="ar-SA" sz="3600" b="1" dirty="0">
              <a:solidFill>
                <a:schemeClr val="bg2">
                  <a:lumMod val="5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عنوان 1"/>
          <p:cNvSpPr txBox="1">
            <a:spLocks/>
          </p:cNvSpPr>
          <p:nvPr/>
        </p:nvSpPr>
        <p:spPr bwMode="auto">
          <a:xfrm>
            <a:off x="714348" y="428604"/>
            <a:ext cx="757242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Y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جامعة حلب</a:t>
            </a:r>
            <a:br>
              <a:rPr kumimoji="0" lang="ar-SY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ar-SY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كلية الهندسة الكهربائية و الإلكترونية</a:t>
            </a:r>
            <a:br>
              <a:rPr kumimoji="0" lang="ar-SY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ar-SY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مخبر </a:t>
            </a:r>
            <a:r>
              <a:rPr lang="ar-SA" sz="2400" b="1" kern="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النظم </a:t>
            </a:r>
            <a:r>
              <a:rPr kumimoji="0" lang="ar-SY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الإلكترونية</a:t>
            </a:r>
            <a:r>
              <a:rPr kumimoji="0" lang="ar-SA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المتقدمة</a:t>
            </a:r>
            <a:endParaRPr kumimoji="0" lang="ar-SA" sz="24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/>
              <a:t>2</a:t>
            </a:r>
            <a:r>
              <a:rPr lang="en-US" u="sng" dirty="0" smtClean="0"/>
              <a:t> -</a:t>
            </a:r>
            <a:r>
              <a:rPr lang="ar-SA" u="sng" dirty="0" smtClean="0"/>
              <a:t>التعليمة</a:t>
            </a:r>
            <a:r>
              <a:rPr lang="en-US" u="sng" dirty="0" smtClean="0"/>
              <a:t>: IF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752600"/>
            <a:ext cx="6486548" cy="3886200"/>
          </a:xfrm>
        </p:spPr>
        <p:txBody>
          <a:bodyPr/>
          <a:lstStyle/>
          <a:p>
            <a:r>
              <a:rPr lang="ar-SA" sz="2800" b="1" u="sng" dirty="0" smtClean="0"/>
              <a:t>تطبيق 2:</a:t>
            </a:r>
            <a:endParaRPr lang="en-US" sz="2800" dirty="0" smtClean="0"/>
          </a:p>
          <a:p>
            <a:r>
              <a:rPr lang="ar-SA" sz="2800" dirty="0" smtClean="0"/>
              <a:t>توصيف عداد رقمي صاعد حلقي من القيمة 0 إلى القيمة 9 وذلك بحيث يزداد خرجه عدة واحدة عند كل جبهة صاعدة لنبضات الساعة </a:t>
            </a:r>
            <a:r>
              <a:rPr lang="en-US" sz="2800" dirty="0" smtClean="0"/>
              <a:t>clk</a:t>
            </a:r>
            <a:r>
              <a:rPr lang="ar-SA" sz="2800" dirty="0" smtClean="0"/>
              <a:t> . </a:t>
            </a:r>
            <a:endParaRPr lang="en-US" sz="2800" dirty="0" smtClean="0"/>
          </a:p>
          <a:p>
            <a:endParaRPr lang="ar-SA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3476" t="15000" r="14453" b="68125"/>
          <a:stretch>
            <a:fillRect/>
          </a:stretch>
        </p:blipFill>
        <p:spPr bwMode="auto">
          <a:xfrm>
            <a:off x="1142976" y="4214818"/>
            <a:ext cx="7072362" cy="103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ula Jazmati\Desktop\صورة0013.jpg"/>
          <p:cNvPicPr>
            <a:picLocks noChangeAspect="1" noChangeArrowheads="1"/>
          </p:cNvPicPr>
          <p:nvPr/>
        </p:nvPicPr>
        <p:blipFill>
          <a:blip r:embed="rId2" cstate="print"/>
          <a:srcRect l="25791"/>
          <a:stretch>
            <a:fillRect/>
          </a:stretch>
        </p:blipFill>
        <p:spPr bwMode="auto">
          <a:xfrm>
            <a:off x="500034" y="2357430"/>
            <a:ext cx="2411840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5" name="Picture 3" descr="C:\Users\Aula Jazmati\Desktop\صورة0014.jpg"/>
          <p:cNvPicPr>
            <a:picLocks noChangeAspect="1" noChangeArrowheads="1"/>
          </p:cNvPicPr>
          <p:nvPr/>
        </p:nvPicPr>
        <p:blipFill>
          <a:blip r:embed="rId3" cstate="print"/>
          <a:srcRect l="26190"/>
          <a:stretch>
            <a:fillRect/>
          </a:stretch>
        </p:blipFill>
        <p:spPr bwMode="auto">
          <a:xfrm>
            <a:off x="533400" y="4724400"/>
            <a:ext cx="2362201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6" name="Picture 4" descr="C:\Users\Aula Jazmati\Desktop\صورة0015.jpg"/>
          <p:cNvPicPr>
            <a:picLocks noChangeAspect="1" noChangeArrowheads="1"/>
          </p:cNvPicPr>
          <p:nvPr/>
        </p:nvPicPr>
        <p:blipFill>
          <a:blip r:embed="rId4" cstate="print"/>
          <a:srcRect l="24077"/>
          <a:stretch>
            <a:fillRect/>
          </a:stretch>
        </p:blipFill>
        <p:spPr bwMode="auto">
          <a:xfrm>
            <a:off x="3643306" y="0"/>
            <a:ext cx="2643187" cy="2246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7" name="Picture 5" descr="C:\Users\Aula Jazmati\Desktop\صورة0016.jpg"/>
          <p:cNvPicPr>
            <a:picLocks noChangeAspect="1" noChangeArrowheads="1"/>
          </p:cNvPicPr>
          <p:nvPr/>
        </p:nvPicPr>
        <p:blipFill>
          <a:blip r:embed="rId5" cstate="print"/>
          <a:srcRect l="23000"/>
          <a:stretch>
            <a:fillRect/>
          </a:stretch>
        </p:blipFill>
        <p:spPr bwMode="auto">
          <a:xfrm>
            <a:off x="3643306" y="2285992"/>
            <a:ext cx="2551112" cy="21475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8" name="Picture 6" descr="C:\Users\Aula Jazmati\Desktop\صورة0018.jpg"/>
          <p:cNvPicPr>
            <a:picLocks noChangeAspect="1" noChangeArrowheads="1"/>
          </p:cNvPicPr>
          <p:nvPr/>
        </p:nvPicPr>
        <p:blipFill>
          <a:blip r:embed="rId6" cstate="print"/>
          <a:srcRect l="27684"/>
          <a:stretch>
            <a:fillRect/>
          </a:stretch>
        </p:blipFill>
        <p:spPr bwMode="auto">
          <a:xfrm>
            <a:off x="6553200" y="0"/>
            <a:ext cx="2590800" cy="21066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9" name="Picture 7" descr="C:\Users\Aula Jazmati\Desktop\صورة0017.jpg"/>
          <p:cNvPicPr>
            <a:picLocks noChangeAspect="1" noChangeArrowheads="1"/>
          </p:cNvPicPr>
          <p:nvPr/>
        </p:nvPicPr>
        <p:blipFill>
          <a:blip r:embed="rId7"/>
          <a:srcRect l="26243"/>
          <a:stretch>
            <a:fillRect/>
          </a:stretch>
        </p:blipFill>
        <p:spPr bwMode="auto">
          <a:xfrm>
            <a:off x="3643306" y="4707713"/>
            <a:ext cx="2514600" cy="2150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80" name="Picture 8" descr="C:\Users\Aula Jazmati\Desktop\صورة0021.jpg"/>
          <p:cNvPicPr>
            <a:picLocks noChangeAspect="1" noChangeArrowheads="1"/>
          </p:cNvPicPr>
          <p:nvPr/>
        </p:nvPicPr>
        <p:blipFill>
          <a:blip r:embed="rId8" cstate="print"/>
          <a:srcRect l="19792"/>
          <a:stretch>
            <a:fillRect/>
          </a:stretch>
        </p:blipFill>
        <p:spPr bwMode="auto">
          <a:xfrm>
            <a:off x="6629400" y="4648200"/>
            <a:ext cx="251460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81" name="Picture 9" descr="C:\Users\Aula Jazmati\Desktop\صورة0020.jpg"/>
          <p:cNvPicPr>
            <a:picLocks noChangeAspect="1" noChangeArrowheads="1"/>
          </p:cNvPicPr>
          <p:nvPr/>
        </p:nvPicPr>
        <p:blipFill>
          <a:blip r:embed="rId9"/>
          <a:srcRect l="27907"/>
          <a:stretch>
            <a:fillRect/>
          </a:stretch>
        </p:blipFill>
        <p:spPr bwMode="auto">
          <a:xfrm>
            <a:off x="6629400" y="2286000"/>
            <a:ext cx="2514600" cy="1988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82" name="Picture 10" descr="C:\Users\Aula Jazmati\Desktop\صورة0012.jpg"/>
          <p:cNvPicPr>
            <a:picLocks noChangeAspect="1" noChangeArrowheads="1"/>
          </p:cNvPicPr>
          <p:nvPr/>
        </p:nvPicPr>
        <p:blipFill>
          <a:blip r:embed="rId10" cstate="print"/>
          <a:srcRect l="24390"/>
          <a:stretch>
            <a:fillRect/>
          </a:stretch>
        </p:blipFill>
        <p:spPr bwMode="auto">
          <a:xfrm>
            <a:off x="2143108" y="642918"/>
            <a:ext cx="1214446" cy="10840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/>
          <p:nvPr/>
        </p:nvPicPr>
        <p:blipFill>
          <a:blip r:embed="rId11"/>
          <a:srcRect r="35601"/>
          <a:stretch>
            <a:fillRect/>
          </a:stretch>
        </p:blipFill>
        <p:spPr bwMode="auto">
          <a:xfrm>
            <a:off x="0" y="0"/>
            <a:ext cx="214314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ula Jazmati\Desktop\صورة00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351371" y="3344829"/>
            <a:ext cx="2174826" cy="3409968"/>
          </a:xfrm>
          <a:prstGeom prst="rect">
            <a:avLst/>
          </a:prstGeom>
          <a:noFill/>
        </p:spPr>
      </p:pic>
      <p:pic>
        <p:nvPicPr>
          <p:cNvPr id="4098" name="Picture 2" descr="C:\Users\Aula Jazmati\Desktop\ola jazmati\pic6_638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996231" cy="38862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00298" y="571480"/>
            <a:ext cx="5791200" cy="830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a:</a:t>
            </a:r>
            <a:r>
              <a:rPr lang="en-US" sz="2400" b="1" dirty="0" smtClean="0">
                <a:solidFill>
                  <a:schemeClr val="bg1"/>
                </a:solidFill>
              </a:rPr>
              <a:t>V15</a:t>
            </a:r>
            <a:r>
              <a:rPr lang="en-US" sz="2400" b="1" dirty="0" smtClean="0"/>
              <a:t>  - </a:t>
            </a:r>
            <a:r>
              <a:rPr lang="en-US" sz="2400" b="1" dirty="0" smtClean="0">
                <a:solidFill>
                  <a:srgbClr val="FF0000"/>
                </a:solidFill>
              </a:rPr>
              <a:t>b:</a:t>
            </a:r>
            <a:r>
              <a:rPr lang="en-US" sz="2400" b="1" dirty="0" smtClean="0">
                <a:solidFill>
                  <a:schemeClr val="bg1"/>
                </a:solidFill>
              </a:rPr>
              <a:t>V16</a:t>
            </a:r>
            <a:r>
              <a:rPr lang="en-US" sz="2400" b="1" dirty="0" smtClean="0"/>
              <a:t> -  </a:t>
            </a:r>
            <a:r>
              <a:rPr lang="en-US" sz="2400" b="1" dirty="0" smtClean="0">
                <a:solidFill>
                  <a:srgbClr val="FF0000"/>
                </a:solidFill>
              </a:rPr>
              <a:t>c: </a:t>
            </a:r>
            <a:r>
              <a:rPr lang="en-US" sz="2400" b="1" dirty="0" smtClean="0">
                <a:solidFill>
                  <a:schemeClr val="bg1"/>
                </a:solidFill>
              </a:rPr>
              <a:t>aa19</a:t>
            </a:r>
            <a:r>
              <a:rPr lang="en-US" sz="2400" b="1" dirty="0" smtClean="0"/>
              <a:t> - </a:t>
            </a:r>
            <a:r>
              <a:rPr lang="en-US" sz="2400" b="1" dirty="0" smtClean="0">
                <a:solidFill>
                  <a:srgbClr val="FF0000"/>
                </a:solidFill>
              </a:rPr>
              <a:t>d: </a:t>
            </a:r>
            <a:r>
              <a:rPr lang="en-US" sz="2400" b="1" dirty="0" smtClean="0">
                <a:solidFill>
                  <a:schemeClr val="bg1"/>
                </a:solidFill>
              </a:rPr>
              <a:t>aa21</a:t>
            </a:r>
            <a:r>
              <a:rPr lang="en-US" sz="2400" b="1" dirty="0" smtClean="0"/>
              <a:t> </a:t>
            </a:r>
          </a:p>
          <a:p>
            <a:pPr algn="ctr"/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e: </a:t>
            </a:r>
            <a:r>
              <a:rPr lang="en-US" sz="2400" b="1" dirty="0" smtClean="0">
                <a:solidFill>
                  <a:schemeClr val="bg1"/>
                </a:solidFill>
              </a:rPr>
              <a:t>ab21</a:t>
            </a:r>
            <a:r>
              <a:rPr lang="en-US" sz="2400" b="1" dirty="0" smtClean="0"/>
              <a:t> - </a:t>
            </a:r>
            <a:r>
              <a:rPr lang="en-US" sz="2400" b="1" dirty="0" smtClean="0">
                <a:solidFill>
                  <a:srgbClr val="FF0000"/>
                </a:solidFill>
              </a:rPr>
              <a:t>f: </a:t>
            </a:r>
            <a:r>
              <a:rPr lang="en-US" sz="2400" b="1" dirty="0" smtClean="0">
                <a:solidFill>
                  <a:schemeClr val="bg1"/>
                </a:solidFill>
              </a:rPr>
              <a:t>W16</a:t>
            </a:r>
            <a:r>
              <a:rPr lang="en-US" sz="2400" b="1" dirty="0" smtClean="0"/>
              <a:t> - </a:t>
            </a:r>
            <a:r>
              <a:rPr lang="en-US" sz="2400" b="1" dirty="0" smtClean="0">
                <a:solidFill>
                  <a:srgbClr val="FF0000"/>
                </a:solidFill>
              </a:rPr>
              <a:t>g:</a:t>
            </a:r>
            <a:r>
              <a:rPr lang="en-US" sz="2400" b="1" dirty="0" smtClean="0">
                <a:solidFill>
                  <a:schemeClr val="bg1"/>
                </a:solidFill>
              </a:rPr>
              <a:t>V14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7620" y="1500174"/>
            <a:ext cx="327660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Select :ab19</a:t>
            </a:r>
            <a:endParaRPr lang="ar-SA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8992" y="2143116"/>
            <a:ext cx="4191000" cy="17030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b="1" dirty="0" smtClean="0">
                <a:solidFill>
                  <a:schemeClr val="bg1"/>
                </a:solidFill>
              </a:rPr>
              <a:t>قطب الاختيار اذا كانت قيمته صفر تظهرالقيمة على المظهرة ذات السبع قطع الأولى و اذا كانت واحد تظهر على الثانية </a:t>
            </a:r>
          </a:p>
          <a:p>
            <a:pPr algn="ctr" rtl="1">
              <a:lnSpc>
                <a:spcPct val="150000"/>
              </a:lnSpc>
            </a:pPr>
            <a:r>
              <a:rPr lang="ar-SA" b="1" dirty="0" smtClean="0">
                <a:solidFill>
                  <a:schemeClr val="bg1"/>
                </a:solidFill>
              </a:rPr>
              <a:t> </a:t>
            </a:r>
            <a:endParaRPr lang="ar-SA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6640" t="20000" r="51046" b="27500"/>
          <a:stretch>
            <a:fillRect/>
          </a:stretch>
        </p:blipFill>
        <p:spPr bwMode="auto">
          <a:xfrm>
            <a:off x="2500298" y="1714488"/>
            <a:ext cx="5214974" cy="404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2071678"/>
            <a:ext cx="7500990" cy="4071966"/>
          </a:xfrm>
        </p:spPr>
        <p:txBody>
          <a:bodyPr/>
          <a:lstStyle/>
          <a:p>
            <a:pPr algn="l" rtl="0">
              <a:buNone/>
            </a:pPr>
            <a:r>
              <a:rPr lang="en-US" dirty="0" smtClean="0"/>
              <a:t>entity counter is</a:t>
            </a:r>
          </a:p>
          <a:p>
            <a:pPr algn="l" rtl="0">
              <a:buNone/>
            </a:pPr>
            <a:r>
              <a:rPr lang="en-US" b="1" dirty="0" smtClean="0"/>
              <a:t>Port ( </a:t>
            </a:r>
            <a:r>
              <a:rPr lang="en-US" b="1" dirty="0" err="1" smtClean="0"/>
              <a:t>seg</a:t>
            </a:r>
            <a:r>
              <a:rPr lang="en-US" b="1" dirty="0" smtClean="0"/>
              <a:t> : out  STD_LOGIC_VECTOR (6 downto 0);</a:t>
            </a:r>
            <a:endParaRPr lang="en-US" dirty="0" smtClean="0"/>
          </a:p>
          <a:p>
            <a:pPr algn="l" rtl="0">
              <a:buNone/>
            </a:pPr>
            <a:r>
              <a:rPr lang="en-US" b="1" dirty="0" smtClean="0"/>
              <a:t>	clk : in  STD_LOGIC ;</a:t>
            </a:r>
            <a:endParaRPr lang="en-US" dirty="0" smtClean="0"/>
          </a:p>
          <a:p>
            <a:pPr algn="l" rtl="0">
              <a:buNone/>
            </a:pPr>
            <a:r>
              <a:rPr lang="en-US" b="1" dirty="0" smtClean="0"/>
              <a:t>           </a:t>
            </a:r>
            <a:r>
              <a:rPr lang="en-US" b="1" dirty="0" err="1" smtClean="0"/>
              <a:t>sel</a:t>
            </a:r>
            <a:r>
              <a:rPr lang="en-US" b="1" dirty="0" smtClean="0"/>
              <a:t> : out  STD_LOGIC);</a:t>
            </a: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end counter;</a:t>
            </a:r>
          </a:p>
          <a:p>
            <a:pPr algn="l">
              <a:buNone/>
            </a:pPr>
            <a:endParaRPr lang="ar-SA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l" rtl="0">
              <a:buNone/>
            </a:pPr>
            <a:r>
              <a:rPr lang="en-US" sz="1800" dirty="0" smtClean="0"/>
              <a:t>architecture Behavioral of counter is</a:t>
            </a:r>
          </a:p>
          <a:p>
            <a:pPr algn="l" rtl="0">
              <a:buNone/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signal q:integer range 0 to 50000000 ;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 rtl="0">
              <a:buNone/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signal c:integer range 0 to 10 ;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 rtl="0">
              <a:buNone/>
            </a:pPr>
            <a:r>
              <a:rPr lang="en-US" sz="1800" dirty="0" smtClean="0"/>
              <a:t>begin</a:t>
            </a:r>
          </a:p>
          <a:p>
            <a:pPr algn="l" rtl="0">
              <a:buNone/>
            </a:pPr>
            <a:r>
              <a:rPr lang="en-US" sz="1800" b="1" dirty="0" err="1" smtClean="0"/>
              <a:t>sel</a:t>
            </a:r>
            <a:r>
              <a:rPr lang="en-US" sz="1800" b="1" dirty="0" smtClean="0"/>
              <a:t> &lt;= '0';</a:t>
            </a:r>
            <a:endParaRPr lang="en-US" sz="1800" dirty="0" smtClean="0"/>
          </a:p>
          <a:p>
            <a:pPr algn="l" rtl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count: </a:t>
            </a:r>
            <a:r>
              <a:rPr lang="en-US" sz="1800" b="1" dirty="0" smtClean="0"/>
              <a:t>process(clk)</a:t>
            </a:r>
            <a:endParaRPr lang="en-US" sz="1800" dirty="0" smtClean="0"/>
          </a:p>
          <a:p>
            <a:pPr algn="l" rtl="0">
              <a:buNone/>
            </a:pPr>
            <a:r>
              <a:rPr lang="en-US" sz="1800" b="1" dirty="0" smtClean="0"/>
              <a:t>begin</a:t>
            </a:r>
            <a:endParaRPr lang="en-US" sz="1800" dirty="0" smtClean="0"/>
          </a:p>
          <a:p>
            <a:pPr algn="l" rtl="0">
              <a:buNone/>
            </a:pPr>
            <a:r>
              <a:rPr lang="en-US" sz="1800" b="1" dirty="0" smtClean="0">
                <a:solidFill>
                  <a:srgbClr val="9900CC"/>
                </a:solidFill>
              </a:rPr>
              <a:t>if(</a:t>
            </a:r>
            <a:r>
              <a:rPr lang="en-US" sz="1800" b="1" dirty="0" err="1" smtClean="0">
                <a:solidFill>
                  <a:srgbClr val="9900CC"/>
                </a:solidFill>
              </a:rPr>
              <a:t>clk'event</a:t>
            </a:r>
            <a:r>
              <a:rPr lang="en-US" sz="1800" b="1" dirty="0" smtClean="0">
                <a:solidFill>
                  <a:srgbClr val="9900CC"/>
                </a:solidFill>
              </a:rPr>
              <a:t> and clk = '1')then</a:t>
            </a:r>
            <a:endParaRPr lang="en-US" sz="1800" dirty="0" smtClean="0">
              <a:solidFill>
                <a:srgbClr val="9900CC"/>
              </a:solidFill>
            </a:endParaRPr>
          </a:p>
          <a:p>
            <a:pPr algn="l" rtl="0">
              <a:buNone/>
            </a:pPr>
            <a:r>
              <a:rPr lang="en-US" sz="1800" b="1" dirty="0" smtClean="0">
                <a:solidFill>
                  <a:srgbClr val="9900CC"/>
                </a:solidFill>
              </a:rPr>
              <a:t>	q &lt;= q + 1;</a:t>
            </a:r>
            <a:endParaRPr lang="en-US" sz="1800" dirty="0" smtClean="0">
              <a:solidFill>
                <a:srgbClr val="9900CC"/>
              </a:solidFill>
            </a:endParaRPr>
          </a:p>
          <a:p>
            <a:pPr algn="l" rtl="0">
              <a:buNone/>
            </a:pPr>
            <a:r>
              <a:rPr lang="en-US" sz="1800" b="1" dirty="0" smtClean="0"/>
              <a:t>	if(q = 50000000)then</a:t>
            </a:r>
            <a:endParaRPr lang="en-US" sz="1800" dirty="0" smtClean="0"/>
          </a:p>
          <a:p>
            <a:pPr algn="l" rtl="0">
              <a:buNone/>
            </a:pPr>
            <a:r>
              <a:rPr lang="en-US" sz="1800" b="1" dirty="0" smtClean="0"/>
              <a:t>		c &lt;= c + 1;</a:t>
            </a:r>
            <a:endParaRPr lang="en-US" sz="1800" dirty="0" smtClean="0"/>
          </a:p>
          <a:p>
            <a:pPr algn="l" rtl="0">
              <a:buNone/>
            </a:pPr>
            <a:r>
              <a:rPr lang="en-US" sz="1800" b="1" dirty="0" smtClean="0"/>
              <a:t>		</a:t>
            </a:r>
            <a:r>
              <a:rPr lang="en-US" sz="1800" b="1" dirty="0" smtClean="0">
                <a:solidFill>
                  <a:srgbClr val="FF0000"/>
                </a:solidFill>
              </a:rPr>
              <a:t>if(c = </a:t>
            </a:r>
            <a:r>
              <a:rPr lang="en-US" sz="1800" b="1" dirty="0" smtClean="0">
                <a:solidFill>
                  <a:srgbClr val="FF0000"/>
                </a:solidFill>
              </a:rPr>
              <a:t>10)then </a:t>
            </a:r>
            <a:r>
              <a:rPr lang="en-US" sz="1800" b="1" dirty="0" smtClean="0">
                <a:solidFill>
                  <a:srgbClr val="FF0000"/>
                </a:solidFill>
              </a:rPr>
              <a:t>c &lt;= 0;</a:t>
            </a:r>
            <a:endParaRPr lang="en-US" sz="1800" dirty="0" smtClean="0">
              <a:solidFill>
                <a:srgbClr val="FF0000"/>
              </a:solidFill>
            </a:endParaRPr>
          </a:p>
          <a:p>
            <a:pPr algn="l" rtl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		end if;</a:t>
            </a:r>
            <a:endParaRPr lang="en-US" sz="1800" dirty="0" smtClean="0">
              <a:solidFill>
                <a:srgbClr val="FF0000"/>
              </a:solidFill>
            </a:endParaRPr>
          </a:p>
          <a:p>
            <a:pPr algn="l" rtl="0">
              <a:buNone/>
            </a:pPr>
            <a:r>
              <a:rPr lang="en-US" sz="1800" b="1" dirty="0" smtClean="0"/>
              <a:t>	end if;</a:t>
            </a:r>
            <a:endParaRPr lang="en-US" sz="1800" dirty="0" smtClean="0"/>
          </a:p>
          <a:p>
            <a:pPr algn="l" rtl="0">
              <a:buNone/>
            </a:pPr>
            <a:r>
              <a:rPr lang="en-US" sz="1800" b="1" dirty="0" smtClean="0">
                <a:solidFill>
                  <a:srgbClr val="9900CC"/>
                </a:solidFill>
              </a:rPr>
              <a:t>end if;</a:t>
            </a:r>
            <a:endParaRPr lang="en-US" sz="1800" dirty="0" smtClean="0">
              <a:solidFill>
                <a:srgbClr val="9900CC"/>
              </a:solidFill>
            </a:endParaRPr>
          </a:p>
          <a:p>
            <a:pPr algn="l" rtl="0">
              <a:buNone/>
            </a:pPr>
            <a:r>
              <a:rPr lang="en-US" sz="1800" b="1" dirty="0" smtClean="0"/>
              <a:t>end process </a:t>
            </a:r>
            <a:r>
              <a:rPr lang="en-US" sz="1800" b="1" dirty="0" smtClean="0">
                <a:solidFill>
                  <a:srgbClr val="FF0000"/>
                </a:solidFill>
              </a:rPr>
              <a:t>count</a:t>
            </a:r>
            <a:r>
              <a:rPr lang="en-US" sz="1800" b="1" dirty="0" smtClean="0"/>
              <a:t>;</a:t>
            </a:r>
            <a:endParaRPr lang="en-US" sz="1800" dirty="0" smtClean="0"/>
          </a:p>
          <a:p>
            <a:pPr algn="l">
              <a:buNone/>
            </a:pPr>
            <a:endParaRPr lang="ar-SA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l" rtl="0">
              <a:buNone/>
            </a:pPr>
            <a:endParaRPr lang="en-US" sz="1800" b="1" dirty="0" smtClean="0"/>
          </a:p>
          <a:p>
            <a:pPr algn="l" rtl="0">
              <a:buNone/>
            </a:pPr>
            <a:r>
              <a:rPr lang="en-US" sz="1800" b="1" dirty="0" err="1" smtClean="0"/>
              <a:t>seg</a:t>
            </a:r>
            <a:r>
              <a:rPr lang="en-US" sz="1800" b="1" dirty="0" smtClean="0"/>
              <a:t> &lt;= "0000001" when c = 0</a:t>
            </a:r>
            <a:endParaRPr lang="en-US" sz="1800" dirty="0" smtClean="0"/>
          </a:p>
          <a:p>
            <a:pPr algn="l" rtl="0">
              <a:buNone/>
            </a:pPr>
            <a:r>
              <a:rPr lang="en-US" sz="1800" b="1" dirty="0" smtClean="0"/>
              <a:t>else "1001111" when c = 1</a:t>
            </a:r>
            <a:endParaRPr lang="en-US" sz="1800" dirty="0" smtClean="0"/>
          </a:p>
          <a:p>
            <a:pPr algn="l" rtl="0">
              <a:buNone/>
            </a:pPr>
            <a:r>
              <a:rPr lang="en-US" sz="1800" b="1" dirty="0" smtClean="0"/>
              <a:t>else "0010010" when c = 2</a:t>
            </a:r>
            <a:endParaRPr lang="en-US" sz="1800" dirty="0" smtClean="0"/>
          </a:p>
          <a:p>
            <a:pPr algn="l" rtl="0">
              <a:buNone/>
            </a:pPr>
            <a:r>
              <a:rPr lang="en-US" sz="1800" b="1" dirty="0" smtClean="0"/>
              <a:t>else "0000110" when c = 3</a:t>
            </a:r>
            <a:endParaRPr lang="en-US" sz="1800" dirty="0" smtClean="0"/>
          </a:p>
          <a:p>
            <a:pPr algn="l" rtl="0">
              <a:buNone/>
            </a:pPr>
            <a:r>
              <a:rPr lang="en-US" sz="1800" b="1" dirty="0" smtClean="0"/>
              <a:t>else "1001100" when c = 4</a:t>
            </a:r>
            <a:endParaRPr lang="en-US" sz="1800" dirty="0" smtClean="0"/>
          </a:p>
          <a:p>
            <a:pPr algn="l" rtl="0">
              <a:buNone/>
            </a:pPr>
            <a:r>
              <a:rPr lang="en-US" sz="1800" b="1" dirty="0" smtClean="0"/>
              <a:t>else "0100100" when c = 5</a:t>
            </a:r>
            <a:endParaRPr lang="en-US" sz="1800" dirty="0" smtClean="0"/>
          </a:p>
          <a:p>
            <a:pPr algn="l" rtl="0">
              <a:buNone/>
            </a:pPr>
            <a:r>
              <a:rPr lang="en-US" sz="1800" b="1" dirty="0" smtClean="0"/>
              <a:t>else "0100000" when c = 6</a:t>
            </a:r>
            <a:endParaRPr lang="en-US" sz="1800" dirty="0" smtClean="0"/>
          </a:p>
          <a:p>
            <a:pPr algn="l" rtl="0">
              <a:buNone/>
            </a:pPr>
            <a:r>
              <a:rPr lang="en-US" sz="1800" b="1" dirty="0" smtClean="0"/>
              <a:t>else "0001111" when c = 7</a:t>
            </a:r>
            <a:endParaRPr lang="en-US" sz="1800" dirty="0" smtClean="0"/>
          </a:p>
          <a:p>
            <a:pPr algn="l" rtl="0">
              <a:buNone/>
            </a:pPr>
            <a:r>
              <a:rPr lang="en-US" sz="1800" b="1" dirty="0" smtClean="0"/>
              <a:t>else "0000000" when c = 8</a:t>
            </a:r>
            <a:endParaRPr lang="en-US" sz="1800" dirty="0" smtClean="0"/>
          </a:p>
          <a:p>
            <a:pPr algn="l" rtl="0">
              <a:buNone/>
            </a:pPr>
            <a:r>
              <a:rPr lang="en-US" sz="1800" b="1" dirty="0" smtClean="0"/>
              <a:t>else "0000100" when c = 9</a:t>
            </a:r>
            <a:endParaRPr lang="en-US" sz="1800" dirty="0" smtClean="0"/>
          </a:p>
          <a:p>
            <a:pPr algn="l" rtl="0">
              <a:buNone/>
            </a:pPr>
            <a:r>
              <a:rPr lang="en-US" sz="1800" b="1" dirty="0" smtClean="0"/>
              <a:t>else "1111111"; </a:t>
            </a:r>
            <a:endParaRPr lang="en-US" sz="1800" dirty="0" smtClean="0"/>
          </a:p>
          <a:p>
            <a:pPr algn="l" rtl="0">
              <a:buNone/>
            </a:pPr>
            <a:r>
              <a:rPr lang="en-US" sz="1800" dirty="0" smtClean="0"/>
              <a:t>end Behavioral;</a:t>
            </a:r>
          </a:p>
          <a:p>
            <a:pPr algn="l" rtl="0">
              <a:buNone/>
            </a:pPr>
            <a:r>
              <a:rPr lang="en-US" sz="1800" b="1" dirty="0" smtClean="0"/>
              <a:t>;</a:t>
            </a:r>
            <a:endParaRPr lang="en-US" sz="1800" dirty="0" smtClean="0"/>
          </a:p>
          <a:p>
            <a:pPr algn="l">
              <a:buNone/>
            </a:pPr>
            <a:endParaRPr lang="ar-SA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2285984" y="1785926"/>
            <a:ext cx="423601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UCF CODE: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NET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seg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&lt;0&gt; LOC = v14 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NET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seg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&lt;1&gt; LOC = w16;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NET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seg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&lt;2&gt; LOC = ab21;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NET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seg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&lt;3&gt; LOC = aa21 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NET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seg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&lt;4&gt; LOC = aa19 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NET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seg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&lt;5&gt; LOC = v16 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NET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seg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&lt;6&gt; LOC = v15 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NET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sel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LOC = ab19 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NET clk LOC = E12 ;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1071546"/>
            <a:ext cx="5791200" cy="533400"/>
          </a:xfrm>
        </p:spPr>
        <p:txBody>
          <a:bodyPr/>
          <a:lstStyle/>
          <a:p>
            <a:pPr algn="r"/>
            <a:r>
              <a:rPr lang="ar-SA" u="sng" dirty="0" smtClean="0"/>
              <a:t>تعليمة </a:t>
            </a:r>
            <a:r>
              <a:rPr lang="en-US" u="sng" dirty="0" smtClean="0"/>
              <a:t>Loop</a:t>
            </a:r>
            <a:r>
              <a:rPr lang="ar-SA" u="sng" dirty="0" smtClean="0"/>
              <a:t> :</a:t>
            </a:r>
            <a:r>
              <a:rPr lang="en-US" dirty="0" smtClean="0"/>
              <a:t/>
            </a:r>
            <a:br>
              <a:rPr lang="en-US" dirty="0" smtClean="0"/>
            </a:b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4" y="1928802"/>
            <a:ext cx="7000924" cy="3819540"/>
          </a:xfrm>
        </p:spPr>
        <p:txBody>
          <a:bodyPr/>
          <a:lstStyle/>
          <a:p>
            <a:pPr algn="ctr">
              <a:lnSpc>
                <a:spcPct val="200000"/>
              </a:lnSpc>
              <a:buNone/>
            </a:pPr>
            <a:r>
              <a:rPr lang="ar-SA" dirty="0" smtClean="0"/>
              <a:t>وهي من التعليمات التتابعية التي تستخدم ضمن كتلة </a:t>
            </a:r>
            <a:r>
              <a:rPr lang="en-US" dirty="0" smtClean="0"/>
              <a:t>Process</a:t>
            </a:r>
            <a:r>
              <a:rPr lang="ar-SA" dirty="0" smtClean="0"/>
              <a:t> , تقوم هذه التعليمة بتكرار تنفيذ قسم من البرنامج عدة مرات دون تكرار كتابة هذا الكود بعدد المرات التي من المطلوب تنفيذها</a:t>
            </a:r>
            <a:r>
              <a:rPr lang="en-US" dirty="0" smtClean="0"/>
              <a:t> .</a:t>
            </a:r>
            <a:r>
              <a:rPr lang="ar-SA" dirty="0" smtClean="0"/>
              <a:t> لهذه التعليمة عدة أشكال سنتعرف عليها من خلال الأمثلة .</a:t>
            </a:r>
            <a:endParaRPr lang="en-US" dirty="0" smtClean="0"/>
          </a:p>
          <a:p>
            <a:pPr algn="ctr">
              <a:lnSpc>
                <a:spcPct val="200000"/>
              </a:lnSpc>
              <a:buNone/>
            </a:pPr>
            <a:endParaRPr lang="ar-SA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sz="2800" dirty="0" smtClean="0"/>
              <a:t>تطبيق</a:t>
            </a:r>
            <a:endParaRPr lang="ar-S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4" y="1752600"/>
            <a:ext cx="6557986" cy="3886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ar-SA" b="1" dirty="0" smtClean="0"/>
              <a:t> </a:t>
            </a:r>
            <a:r>
              <a:rPr lang="ar-SA" dirty="0" smtClean="0"/>
              <a:t>توصيف نظام يقوم بإحصاء عدد الأصفار اليسارية الموجودة في إشارة الدخل</a:t>
            </a:r>
            <a:r>
              <a:rPr lang="en-US" dirty="0" smtClean="0"/>
              <a:t> Data  </a:t>
            </a:r>
            <a:r>
              <a:rPr lang="ar-SA" dirty="0" smtClean="0"/>
              <a:t>, على سبيل المثال إذا كانت قيمة الدخل</a:t>
            </a:r>
            <a:r>
              <a:rPr lang="ar-SA" b="1" dirty="0" smtClean="0"/>
              <a:t> </a:t>
            </a:r>
            <a:r>
              <a:rPr lang="en-US" dirty="0" smtClean="0"/>
              <a:t>00000001</a:t>
            </a:r>
            <a:r>
              <a:rPr lang="en-US" b="1" dirty="0" smtClean="0"/>
              <a:t> </a:t>
            </a:r>
            <a:r>
              <a:rPr lang="ar-SA" dirty="0" smtClean="0"/>
              <a:t>يظهر البرنامج القيمة</a:t>
            </a:r>
            <a:r>
              <a:rPr lang="en-US" dirty="0" smtClean="0"/>
              <a:t> 7 </a:t>
            </a:r>
            <a:r>
              <a:rPr lang="ar-SA" dirty="0" smtClean="0"/>
              <a:t>على الخرج وهكذا </a:t>
            </a:r>
            <a:r>
              <a:rPr lang="en-US" dirty="0" smtClean="0"/>
              <a:t>...</a:t>
            </a:r>
          </a:p>
          <a:p>
            <a:pPr>
              <a:lnSpc>
                <a:spcPct val="150000"/>
              </a:lnSpc>
            </a:pPr>
            <a:endParaRPr lang="ar-S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00100" y="3786190"/>
            <a:ext cx="528641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/>
              <a:t>1</a:t>
            </a:r>
            <a:r>
              <a:rPr lang="en-US" u="sng" dirty="0" smtClean="0"/>
              <a:t> -</a:t>
            </a:r>
            <a:r>
              <a:rPr lang="ar-SA" u="sng" dirty="0" smtClean="0"/>
              <a:t>التعليمة</a:t>
            </a:r>
            <a:r>
              <a:rPr lang="en-US" u="sng" dirty="0" smtClean="0"/>
              <a:t>: Process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643050"/>
            <a:ext cx="7058052" cy="43577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ar-SA" dirty="0" smtClean="0">
                <a:latin typeface="Arial" pitchFamily="34" charset="0"/>
                <a:cs typeface="Arial" pitchFamily="34" charset="0"/>
              </a:rPr>
              <a:t>إن تعليمة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Process</a:t>
            </a:r>
            <a:r>
              <a:rPr lang="ar-SA" dirty="0" smtClean="0">
                <a:latin typeface="Arial" pitchFamily="34" charset="0"/>
                <a:cs typeface="Arial" pitchFamily="34" charset="0"/>
              </a:rPr>
              <a:t> من التعليمات التفرعية في لغة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VHDL</a:t>
            </a:r>
            <a:r>
              <a:rPr lang="ar-SA" dirty="0" smtClean="0">
                <a:latin typeface="Arial" pitchFamily="34" charset="0"/>
                <a:cs typeface="Arial" pitchFamily="34" charset="0"/>
              </a:rPr>
              <a:t> فهي كتعليمة تشير إلى أن كل ما يكتب ضمنها يتم تنفيذه بصورة تتابعية وعادة ما تكتب التعليمات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IF, WAIT, CASE, LOOP</a:t>
            </a:r>
            <a:r>
              <a:rPr lang="ar-SA" dirty="0" smtClean="0">
                <a:latin typeface="Arial" pitchFamily="34" charset="0"/>
                <a:cs typeface="Arial" pitchFamily="34" charset="0"/>
              </a:rPr>
              <a:t> ضمن هذه التعليمة وهذه التعليمات كلها من النمط التتابعي الذي ينفذ بصورة تسلسلية من الأعلى إلى الأسفل وبصورة دورية مادامت تعليمة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Process</a:t>
            </a:r>
            <a:r>
              <a:rPr lang="ar-SA" dirty="0" smtClean="0">
                <a:latin typeface="Arial" pitchFamily="34" charset="0"/>
                <a:cs typeface="Arial" pitchFamily="34" charset="0"/>
              </a:rPr>
              <a:t> فعالة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.</a:t>
            </a:r>
          </a:p>
          <a:p>
            <a:pPr>
              <a:lnSpc>
                <a:spcPct val="150000"/>
              </a:lnSpc>
            </a:pPr>
            <a:endParaRPr lang="ar-SA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2143116"/>
            <a:ext cx="8001056" cy="3886200"/>
          </a:xfrm>
        </p:spPr>
        <p:txBody>
          <a:bodyPr/>
          <a:lstStyle/>
          <a:p>
            <a:pPr algn="l" rtl="0">
              <a:buNone/>
            </a:pPr>
            <a:r>
              <a:rPr lang="en-US" b="1" dirty="0" smtClean="0"/>
              <a:t>ENTITY </a:t>
            </a:r>
            <a:r>
              <a:rPr lang="en-US" b="1" dirty="0" err="1" smtClean="0"/>
              <a:t>LeadingZeros</a:t>
            </a:r>
            <a:r>
              <a:rPr lang="en-US" b="1" dirty="0" smtClean="0"/>
              <a:t> IS</a:t>
            </a:r>
          </a:p>
          <a:p>
            <a:pPr algn="l" rtl="0">
              <a:buNone/>
            </a:pPr>
            <a:r>
              <a:rPr lang="en-US" b="1" dirty="0" smtClean="0"/>
              <a:t>PORT (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data:</a:t>
            </a:r>
            <a:r>
              <a:rPr lang="en-US" b="1" dirty="0" smtClean="0"/>
              <a:t> IN STD_LOGIC_VECTOR (7 DOWNTO 0);</a:t>
            </a:r>
          </a:p>
          <a:p>
            <a:pPr algn="l" rtl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zeros: </a:t>
            </a:r>
            <a:r>
              <a:rPr lang="en-US" b="1" dirty="0" smtClean="0"/>
              <a:t>OUT INTEGER RANGE 0 TO 8);</a:t>
            </a:r>
          </a:p>
          <a:p>
            <a:pPr algn="l" rtl="0">
              <a:buNone/>
            </a:pPr>
            <a:r>
              <a:rPr lang="en-US" b="1" dirty="0" smtClean="0"/>
              <a:t>END </a:t>
            </a:r>
            <a:r>
              <a:rPr lang="en-US" b="1" dirty="0" err="1" smtClean="0"/>
              <a:t>LeadingZeros</a:t>
            </a:r>
            <a:r>
              <a:rPr lang="en-US" b="1" dirty="0" smtClean="0"/>
              <a:t>;</a:t>
            </a:r>
          </a:p>
          <a:p>
            <a:pPr algn="l">
              <a:buNone/>
            </a:pPr>
            <a:endParaRPr lang="ar-SA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l" rtl="0">
              <a:buNone/>
            </a:pPr>
            <a:r>
              <a:rPr lang="en-US" sz="2000" dirty="0" smtClean="0"/>
              <a:t>ARCHITECTURE behavior OF </a:t>
            </a:r>
            <a:r>
              <a:rPr lang="en-US" sz="2000" dirty="0" err="1" smtClean="0"/>
              <a:t>LeadingZeros</a:t>
            </a:r>
            <a:r>
              <a:rPr lang="en-US" sz="2000" dirty="0" smtClean="0"/>
              <a:t> IS</a:t>
            </a:r>
          </a:p>
          <a:p>
            <a:pPr algn="l" rtl="0">
              <a:buNone/>
            </a:pPr>
            <a:r>
              <a:rPr lang="en-US" sz="2000" dirty="0" smtClean="0"/>
              <a:t>BEGIN</a:t>
            </a:r>
          </a:p>
          <a:p>
            <a:pPr algn="l" rtl="0">
              <a:buNone/>
            </a:pPr>
            <a:r>
              <a:rPr lang="en-US" sz="2000" b="1" dirty="0" smtClean="0"/>
              <a:t>PROCESS (data)</a:t>
            </a:r>
          </a:p>
          <a:p>
            <a:pPr algn="l" rtl="0">
              <a:buNone/>
            </a:pPr>
            <a:r>
              <a:rPr lang="en-US" sz="2000" b="1" dirty="0" smtClean="0">
                <a:solidFill>
                  <a:srgbClr val="9900CC"/>
                </a:solidFill>
              </a:rPr>
              <a:t>VARIABLE count: INTEGER RANGE 0 TO 8;</a:t>
            </a:r>
          </a:p>
          <a:p>
            <a:pPr algn="l" rtl="0">
              <a:buNone/>
            </a:pPr>
            <a:r>
              <a:rPr lang="en-US" sz="2000" b="1" dirty="0" smtClean="0"/>
              <a:t>BEGIN</a:t>
            </a:r>
          </a:p>
          <a:p>
            <a:pPr algn="l" rtl="0"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count := 0;</a:t>
            </a:r>
          </a:p>
          <a:p>
            <a:pPr algn="l" rtl="0"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data'RANGE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LOOP</a:t>
            </a:r>
          </a:p>
          <a:p>
            <a:pPr algn="l" rtl="0"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CASE </a:t>
            </a:r>
            <a:r>
              <a:rPr lang="en-US" sz="2000" b="1" dirty="0" smtClean="0"/>
              <a:t>data(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) </a:t>
            </a:r>
            <a:r>
              <a:rPr lang="en-US" sz="2000" b="1" dirty="0" smtClean="0">
                <a:solidFill>
                  <a:srgbClr val="008000"/>
                </a:solidFill>
              </a:rPr>
              <a:t>IS</a:t>
            </a:r>
          </a:p>
          <a:p>
            <a:pPr algn="l" rtl="0">
              <a:buNone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en-US" sz="2000" b="1" dirty="0" smtClean="0"/>
              <a:t> '0'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=&gt;</a:t>
            </a:r>
            <a:r>
              <a:rPr lang="en-US" sz="2000" b="1" dirty="0" smtClean="0"/>
              <a:t> count := count + 1;</a:t>
            </a:r>
          </a:p>
          <a:p>
            <a:pPr algn="l" rtl="0">
              <a:buNone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en-US" sz="2000" b="1" dirty="0" smtClean="0"/>
              <a:t> OTHERS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=&gt;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EXIT</a:t>
            </a:r>
            <a:r>
              <a:rPr lang="en-US" sz="2000" b="1" dirty="0" smtClean="0"/>
              <a:t>;</a:t>
            </a:r>
          </a:p>
          <a:p>
            <a:pPr algn="l" rtl="0"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END CASE;</a:t>
            </a:r>
          </a:p>
          <a:p>
            <a:pPr algn="l" rtl="0"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END LOOP;</a:t>
            </a:r>
          </a:p>
          <a:p>
            <a:pPr algn="l" rtl="0">
              <a:buNone/>
            </a:pPr>
            <a:r>
              <a:rPr lang="en-US" sz="2000" b="1" dirty="0" smtClean="0"/>
              <a:t>zeros &lt;= count;</a:t>
            </a:r>
          </a:p>
          <a:p>
            <a:pPr algn="l" rtl="0">
              <a:buNone/>
            </a:pPr>
            <a:r>
              <a:rPr lang="en-US" sz="2000" b="1" dirty="0" smtClean="0"/>
              <a:t>END PROCESS;</a:t>
            </a:r>
          </a:p>
          <a:p>
            <a:pPr algn="l">
              <a:buNone/>
            </a:pPr>
            <a:r>
              <a:rPr lang="en-US" sz="2000" dirty="0" smtClean="0"/>
              <a:t>END behavior;</a:t>
            </a:r>
            <a:endParaRPr lang="ar-SA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143372" y="714356"/>
            <a:ext cx="4143404" cy="114300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29124" y="2928934"/>
            <a:ext cx="1643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ar-SA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معامل الضم 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&amp;</a:t>
            </a:r>
            <a:endParaRPr lang="ar-SA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0364" y="3429000"/>
            <a:ext cx="3193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400" b="1" dirty="0" smtClean="0">
                <a:solidFill>
                  <a:schemeClr val="bg1"/>
                </a:solidFill>
                <a:latin typeface="Arial Black" pitchFamily="34" charset="0"/>
              </a:rPr>
              <a:t>الثابت العمومي</a:t>
            </a:r>
            <a:r>
              <a:rPr lang="en-US" sz="2400" b="1" dirty="0" smtClean="0">
                <a:solidFill>
                  <a:schemeClr val="bg1"/>
                </a:solidFill>
                <a:latin typeface="Arial Black" pitchFamily="34" charset="0"/>
              </a:rPr>
              <a:t> Generic </a:t>
            </a:r>
            <a:endParaRPr lang="ar-SA" sz="24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lvl="0"/>
            <a:r>
              <a:rPr lang="ar-SA" u="sng" dirty="0" smtClean="0"/>
              <a:t>ملاحظات حول :</a:t>
            </a:r>
            <a:r>
              <a:rPr lang="ar-SA" dirty="0" smtClean="0"/>
              <a:t/>
            </a:r>
            <a:br>
              <a:rPr lang="ar-SA" dirty="0" smtClean="0"/>
            </a:br>
            <a:endParaRPr lang="ar-SA" dirty="0"/>
          </a:p>
        </p:txBody>
      </p:sp>
      <p:pic>
        <p:nvPicPr>
          <p:cNvPr id="12" name="Picture 2" descr="C:\Users\Aula Jazmati\Desktop\‫il_570xN_231145022 - نسخة.jpg"/>
          <p:cNvPicPr>
            <a:picLocks noChangeAspect="1" noChangeArrowheads="1"/>
          </p:cNvPicPr>
          <p:nvPr/>
        </p:nvPicPr>
        <p:blipFill>
          <a:blip r:embed="rId2"/>
          <a:srcRect r="52049"/>
          <a:stretch>
            <a:fillRect/>
          </a:stretch>
        </p:blipFill>
        <p:spPr bwMode="auto">
          <a:xfrm>
            <a:off x="6786578" y="714356"/>
            <a:ext cx="1444065" cy="449261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sz="2800" dirty="0" smtClean="0"/>
              <a:t>ملاحظات:</a:t>
            </a:r>
            <a:endParaRPr lang="ar-S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2000240"/>
            <a:ext cx="6486548" cy="3886200"/>
          </a:xfrm>
        </p:spPr>
        <p:txBody>
          <a:bodyPr/>
          <a:lstStyle/>
          <a:p>
            <a:pPr algn="l" rtl="0">
              <a:buNone/>
            </a:pPr>
            <a:r>
              <a:rPr lang="en-US" sz="3200" b="1" dirty="0" smtClean="0"/>
              <a:t>A &lt;= ‘</a:t>
            </a:r>
            <a:r>
              <a:rPr lang="en-US" sz="3200" b="1" dirty="0" smtClean="0">
                <a:solidFill>
                  <a:srgbClr val="FF0000"/>
                </a:solidFill>
              </a:rPr>
              <a:t>1111</a:t>
            </a:r>
            <a:r>
              <a:rPr lang="en-US" sz="3200" b="1" dirty="0" smtClean="0"/>
              <a:t>’;</a:t>
            </a:r>
          </a:p>
          <a:p>
            <a:pPr algn="l" rtl="0">
              <a:buNone/>
            </a:pPr>
            <a:r>
              <a:rPr lang="en-US" sz="3200" b="1" dirty="0" smtClean="0"/>
              <a:t>B &lt;= ‘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000</a:t>
            </a:r>
            <a:r>
              <a:rPr lang="en-US" sz="3200" b="1" dirty="0" smtClean="0"/>
              <a:t>’;</a:t>
            </a:r>
          </a:p>
          <a:p>
            <a:pPr algn="l" rtl="0">
              <a:buNone/>
            </a:pPr>
            <a:r>
              <a:rPr lang="en-US" sz="3200" b="1" dirty="0" smtClean="0"/>
              <a:t>out1 &lt;= A &amp; B &amp; ‘</a:t>
            </a:r>
            <a:r>
              <a:rPr lang="en-US" sz="32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1</a:t>
            </a:r>
            <a:r>
              <a:rPr lang="en-US" sz="3200" b="1" dirty="0" smtClean="0"/>
              <a:t>’;</a:t>
            </a:r>
          </a:p>
          <a:p>
            <a:pPr algn="l" rtl="0">
              <a:buNone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-- out1 =‘</a:t>
            </a:r>
            <a:r>
              <a:rPr lang="en-US" sz="3200" b="1" dirty="0" smtClean="0">
                <a:solidFill>
                  <a:srgbClr val="FF0000"/>
                </a:solidFill>
              </a:rPr>
              <a:t>1111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000</a:t>
            </a:r>
            <a:r>
              <a:rPr lang="en-US" sz="32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1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’;</a:t>
            </a:r>
          </a:p>
          <a:p>
            <a:pPr algn="l" rtl="0">
              <a:buNone/>
            </a:pPr>
            <a:endParaRPr lang="ar-SA" sz="32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14546" y="928670"/>
            <a:ext cx="5791200" cy="533400"/>
          </a:xfrm>
        </p:spPr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ar-S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166" y="2285992"/>
            <a:ext cx="6505580" cy="3886200"/>
          </a:xfrm>
        </p:spPr>
        <p:txBody>
          <a:bodyPr/>
          <a:lstStyle/>
          <a:p>
            <a:pPr algn="l" rtl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generic (</a:t>
            </a:r>
          </a:p>
          <a:p>
            <a:pPr algn="l" rtl="0">
              <a:buNone/>
            </a:pPr>
            <a:r>
              <a:rPr lang="en-US" b="1" dirty="0" smtClean="0"/>
              <a:t>...list of generic declarations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…);</a:t>
            </a:r>
          </a:p>
          <a:p>
            <a:pPr algn="l" rtl="0">
              <a:buNone/>
            </a:pPr>
            <a:endParaRPr lang="en-US" b="1" dirty="0" smtClean="0"/>
          </a:p>
          <a:p>
            <a:pPr algn="l" rtl="0">
              <a:buNone/>
            </a:pPr>
            <a:endParaRPr lang="en-US" b="1" dirty="0" smtClean="0"/>
          </a:p>
          <a:p>
            <a:pPr algn="l" rtl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generic</a:t>
            </a:r>
            <a:r>
              <a:rPr lang="en-US" b="1" dirty="0" smtClean="0"/>
              <a:t> (</a:t>
            </a:r>
          </a:p>
          <a:p>
            <a:pPr algn="l" rtl="0">
              <a:buNone/>
            </a:pPr>
            <a:r>
              <a:rPr lang="en-US" b="1" dirty="0" smtClean="0"/>
              <a:t>top : integer := 8;     );</a:t>
            </a:r>
          </a:p>
          <a:p>
            <a:pPr algn="l">
              <a:buNone/>
            </a:pPr>
            <a:endParaRPr lang="ar-SA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28860" y="785794"/>
            <a:ext cx="56436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400" b="1" dirty="0" smtClean="0">
                <a:solidFill>
                  <a:schemeClr val="bg1"/>
                </a:solidFill>
              </a:rPr>
              <a:t>الثابت العمومي</a:t>
            </a:r>
            <a:r>
              <a:rPr lang="en-US" sz="2400" b="1" dirty="0" smtClean="0">
                <a:solidFill>
                  <a:schemeClr val="bg1"/>
                </a:solidFill>
              </a:rPr>
              <a:t> Generic:</a:t>
            </a:r>
            <a:endParaRPr lang="ar-SA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026" name="Picture 2" descr="C:\Users\Aula Jazmati\Desktop\il_570xN_20871808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52"/>
            <a:ext cx="3421021" cy="5143536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786182" y="1571612"/>
            <a:ext cx="4478484" cy="4536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ar-SA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دراسة التعليمة</a:t>
            </a: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Wait  </a:t>
            </a:r>
            <a:r>
              <a:rPr lang="ar-SA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و كتابة برنامج العداد السابق باستخدام هذه التعليمة 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ar-SA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دراسة تعليمة </a:t>
            </a: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Case </a:t>
            </a:r>
            <a:r>
              <a:rPr lang="ar-SA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و الأمثلة المرافقة.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ar-SA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جامع كامل ل </a:t>
            </a: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ar-SA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خانات باستخدام تعليمة </a:t>
            </a: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Loop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2066" y="714356"/>
            <a:ext cx="3357554" cy="830997"/>
          </a:xfrm>
          <a:prstGeom prst="rect">
            <a:avLst/>
          </a:prstGeom>
          <a:noFill/>
        </p:spPr>
        <p:txBody>
          <a:bodyPr wrap="square" rtlCol="1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ar-SA" sz="48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" pitchFamily="34" charset="0"/>
                <a:cs typeface="Arial" pitchFamily="34" charset="0"/>
              </a:rPr>
              <a:t>الوظيفة:</a:t>
            </a:r>
            <a:endParaRPr lang="ar-SA" sz="4800" b="1" dirty="0">
              <a:ln w="50800"/>
              <a:solidFill>
                <a:schemeClr val="bg1">
                  <a:shade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72396" y="357166"/>
            <a:ext cx="881065" cy="107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488" y="5072074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THANK YOU</a:t>
            </a:r>
            <a:endParaRPr kumimoji="0" lang="en-US" sz="4800" b="1" i="0" u="none" strike="noStrike" kern="120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21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966" y="5643578"/>
            <a:ext cx="266700" cy="285750"/>
          </a:xfrm>
          <a:prstGeom prst="rect">
            <a:avLst/>
          </a:prstGeom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2357430"/>
            <a:ext cx="881065" cy="107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عنصر نائب للمحتوى 3" descr="earth.gif"/>
          <p:cNvPicPr>
            <a:picLocks noChangeAspect="1"/>
          </p:cNvPicPr>
          <p:nvPr/>
        </p:nvPicPr>
        <p:blipFill>
          <a:blip r:embed="rId4">
            <a:clrChange>
              <a:clrFrom>
                <a:srgbClr val="FDFEFE"/>
              </a:clrFrom>
              <a:clrTo>
                <a:srgbClr val="FD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57950" y="3786190"/>
            <a:ext cx="785819" cy="785818"/>
          </a:xfrm>
          <a:prstGeom prst="rect">
            <a:avLst/>
          </a:prstGeom>
        </p:spPr>
      </p:pic>
      <p:pic>
        <p:nvPicPr>
          <p:cNvPr id="8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5572140"/>
            <a:ext cx="266700" cy="285750"/>
          </a:xfrm>
          <a:prstGeom prst="rect">
            <a:avLst/>
          </a:prstGeom>
        </p:spPr>
      </p:pic>
      <p:pic>
        <p:nvPicPr>
          <p:cNvPr id="9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586" y="6072206"/>
            <a:ext cx="266700" cy="285750"/>
          </a:xfrm>
          <a:prstGeom prst="rect">
            <a:avLst/>
          </a:prstGeom>
        </p:spPr>
      </p:pic>
      <p:pic>
        <p:nvPicPr>
          <p:cNvPr id="11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30" y="6072206"/>
            <a:ext cx="266700" cy="285750"/>
          </a:xfrm>
          <a:prstGeom prst="rect">
            <a:avLst/>
          </a:prstGeom>
        </p:spPr>
      </p:pic>
      <p:pic>
        <p:nvPicPr>
          <p:cNvPr id="12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8" y="6072206"/>
            <a:ext cx="266700" cy="285750"/>
          </a:xfrm>
          <a:prstGeom prst="rect">
            <a:avLst/>
          </a:prstGeom>
        </p:spPr>
      </p:pic>
      <p:pic>
        <p:nvPicPr>
          <p:cNvPr id="13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8" y="6072206"/>
            <a:ext cx="266700" cy="285750"/>
          </a:xfrm>
          <a:prstGeom prst="rect">
            <a:avLst/>
          </a:prstGeom>
        </p:spPr>
      </p:pic>
      <p:pic>
        <p:nvPicPr>
          <p:cNvPr id="14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586" y="4786322"/>
            <a:ext cx="266700" cy="285750"/>
          </a:xfrm>
          <a:prstGeom prst="rect">
            <a:avLst/>
          </a:prstGeom>
        </p:spPr>
      </p:pic>
      <p:pic>
        <p:nvPicPr>
          <p:cNvPr id="15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4786322"/>
            <a:ext cx="266700" cy="285750"/>
          </a:xfrm>
          <a:prstGeom prst="rect">
            <a:avLst/>
          </a:prstGeom>
        </p:spPr>
      </p:pic>
      <p:pic>
        <p:nvPicPr>
          <p:cNvPr id="16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4786322"/>
            <a:ext cx="266700" cy="285750"/>
          </a:xfrm>
          <a:prstGeom prst="rect">
            <a:avLst/>
          </a:prstGeom>
        </p:spPr>
      </p:pic>
      <p:pic>
        <p:nvPicPr>
          <p:cNvPr id="17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82" y="4786322"/>
            <a:ext cx="266700" cy="285750"/>
          </a:xfrm>
          <a:prstGeom prst="rect">
            <a:avLst/>
          </a:prstGeom>
        </p:spPr>
      </p:pic>
      <p:pic>
        <p:nvPicPr>
          <p:cNvPr id="18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6072206"/>
            <a:ext cx="266700" cy="285750"/>
          </a:xfrm>
          <a:prstGeom prst="rect">
            <a:avLst/>
          </a:prstGeom>
        </p:spPr>
      </p:pic>
      <p:pic>
        <p:nvPicPr>
          <p:cNvPr id="19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28" y="5000636"/>
            <a:ext cx="266700" cy="285750"/>
          </a:xfrm>
          <a:prstGeom prst="rect">
            <a:avLst/>
          </a:prstGeom>
        </p:spPr>
      </p:pic>
      <p:pic>
        <p:nvPicPr>
          <p:cNvPr id="20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000636"/>
            <a:ext cx="266700" cy="285750"/>
          </a:xfrm>
          <a:prstGeom prst="rect">
            <a:avLst/>
          </a:prstGeom>
        </p:spPr>
      </p:pic>
      <p:pic>
        <p:nvPicPr>
          <p:cNvPr id="25" name="Picture 2" descr="C:\Users\Aula Jazmati\Desktop\il_570xN_207656043.jp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214282" y="357166"/>
            <a:ext cx="3940642" cy="435771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/>
          <p:cNvSpPr txBox="1"/>
          <p:nvPr/>
        </p:nvSpPr>
        <p:spPr>
          <a:xfrm>
            <a:off x="285720" y="4286256"/>
            <a:ext cx="350046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b="1" dirty="0" smtClean="0"/>
              <a:t>ENG . Aula Jazmati</a:t>
            </a:r>
            <a:endParaRPr lang="ar-SA" sz="2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/>
              <a:t>1</a:t>
            </a:r>
            <a:r>
              <a:rPr lang="en-US" u="sng" dirty="0" smtClean="0"/>
              <a:t> -</a:t>
            </a:r>
            <a:r>
              <a:rPr lang="ar-SA" u="sng" dirty="0" smtClean="0"/>
              <a:t>التعليمة</a:t>
            </a:r>
            <a:r>
              <a:rPr lang="en-US" u="sng" dirty="0" smtClean="0"/>
              <a:t>: Process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2000240"/>
            <a:ext cx="6486548" cy="42481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ar-SA" dirty="0" smtClean="0"/>
              <a:t>تزود تعليمة </a:t>
            </a:r>
            <a:r>
              <a:rPr lang="en-US" dirty="0" smtClean="0"/>
              <a:t>Process</a:t>
            </a:r>
            <a:r>
              <a:rPr lang="ar-SA" dirty="0" smtClean="0"/>
              <a:t> بعدد من المتحولات أو الشروط المنطقية تسمى قائمة الحساسية </a:t>
            </a:r>
            <a:r>
              <a:rPr lang="en-US" dirty="0" smtClean="0"/>
              <a:t>sensitivity list</a:t>
            </a:r>
            <a:r>
              <a:rPr lang="ar-SA" dirty="0" smtClean="0"/>
              <a:t> وهي مجموعة من المتحولات إذا ذكرت ضمن هذه اللائحة لا يتم الدخول إلى كتلة التعليمة </a:t>
            </a:r>
            <a:r>
              <a:rPr lang="en-US" dirty="0" smtClean="0"/>
              <a:t> Process</a:t>
            </a:r>
            <a:r>
              <a:rPr lang="ar-SA" dirty="0" smtClean="0"/>
              <a:t>  إلا عند حدوث تغيير على هذه المتحولات وإلا فإن مجموعة التعليمات ضمن </a:t>
            </a:r>
            <a:r>
              <a:rPr lang="en-US" dirty="0" smtClean="0"/>
              <a:t> Process</a:t>
            </a:r>
            <a:r>
              <a:rPr lang="ar-SA" dirty="0" smtClean="0"/>
              <a:t> لا تنفذ ولا يتم الدخول إلى هذه الكتلة أصلاً .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ar-SA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0"/>
            <a:ext cx="7862902" cy="6858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r">
              <a:buNone/>
            </a:pPr>
            <a:r>
              <a:rPr lang="ar-SA" sz="2800" b="1" u="sng" dirty="0" smtClean="0">
                <a:solidFill>
                  <a:sysClr val="windowText" lastClr="000000"/>
                </a:solidFill>
              </a:rPr>
              <a:t>تطبيق 1 </a:t>
            </a:r>
            <a:r>
              <a:rPr lang="en-US" sz="2800" b="1" u="sng" dirty="0" smtClean="0">
                <a:solidFill>
                  <a:sysClr val="windowText" lastClr="000000"/>
                </a:solidFill>
              </a:rPr>
              <a:t>:</a:t>
            </a:r>
            <a:r>
              <a:rPr lang="ar-SA" sz="2800" b="1" dirty="0" smtClean="0">
                <a:solidFill>
                  <a:sysClr val="windowText" lastClr="000000"/>
                </a:solidFill>
              </a:rPr>
              <a:t> توصيف قلاب من النوع 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D</a:t>
            </a:r>
            <a:endParaRPr lang="ar-SA" sz="2800" b="1" dirty="0" smtClean="0">
              <a:solidFill>
                <a:sysClr val="windowText" lastClr="000000"/>
              </a:solidFill>
            </a:endParaRPr>
          </a:p>
          <a:p>
            <a:pPr algn="l" rtl="0">
              <a:buNone/>
            </a:pPr>
            <a:r>
              <a:rPr lang="en-US" sz="14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LIBRARY ieee;</a:t>
            </a:r>
          </a:p>
          <a:p>
            <a:pPr algn="l" rtl="0">
              <a:buNone/>
            </a:pPr>
            <a:r>
              <a:rPr lang="en-US" sz="14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USE ieee.std_logic_1164.all;</a:t>
            </a:r>
          </a:p>
          <a:p>
            <a:pPr algn="l" rtl="0">
              <a:buNone/>
            </a:pPr>
            <a:r>
              <a:rPr lang="en-US" sz="14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ENTITY </a:t>
            </a:r>
            <a:r>
              <a:rPr lang="en-US" sz="14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dff</a:t>
            </a:r>
            <a:r>
              <a:rPr lang="en-US" sz="14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IS</a:t>
            </a:r>
          </a:p>
          <a:p>
            <a:pPr algn="l" rtl="0">
              <a:buNone/>
            </a:pPr>
            <a:r>
              <a:rPr lang="en-US" sz="14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PORT (d, clk, </a:t>
            </a:r>
            <a:r>
              <a:rPr lang="en-US" sz="14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rst</a:t>
            </a:r>
            <a:r>
              <a:rPr lang="en-US" sz="14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: IN STD_LOGIC;</a:t>
            </a:r>
          </a:p>
          <a:p>
            <a:pPr algn="l" rtl="0">
              <a:buNone/>
            </a:pPr>
            <a:r>
              <a:rPr lang="en-US" sz="14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q: OUT STD_LOGIC);</a:t>
            </a:r>
          </a:p>
          <a:p>
            <a:pPr algn="l" rtl="0">
              <a:buNone/>
            </a:pPr>
            <a:r>
              <a:rPr lang="en-US" sz="14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END </a:t>
            </a:r>
            <a:r>
              <a:rPr lang="en-US" sz="14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dff</a:t>
            </a:r>
            <a:r>
              <a:rPr lang="en-US" sz="14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algn="l" rtl="0">
              <a:buNone/>
            </a:pPr>
            <a:r>
              <a:rPr lang="en-US" sz="18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ARCHITECTURE 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behavior </a:t>
            </a:r>
            <a:r>
              <a:rPr lang="en-US" sz="18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18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dff</a:t>
            </a:r>
            <a:r>
              <a:rPr lang="en-US" sz="18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IS</a:t>
            </a:r>
          </a:p>
          <a:p>
            <a:pPr algn="l" rtl="0">
              <a:buNone/>
            </a:pPr>
            <a:r>
              <a:rPr lang="en-US" sz="14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BEGIN</a:t>
            </a:r>
          </a:p>
          <a:p>
            <a:pPr algn="l" rtl="0"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PROCESS</a:t>
            </a:r>
            <a:r>
              <a:rPr lang="en-US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(clk,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rst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l" rtl="0">
              <a:buNone/>
            </a:pP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BEGIN</a:t>
            </a:r>
          </a:p>
          <a:p>
            <a:pPr algn="l" rtl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rst</a:t>
            </a:r>
            <a:r>
              <a:rPr lang="en-US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='1') </a:t>
            </a:r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>
              <a:buNone/>
            </a:pPr>
            <a:r>
              <a:rPr lang="en-US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q &lt;= '0';</a:t>
            </a:r>
          </a:p>
          <a:p>
            <a:pPr algn="l" rtl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ELSIF</a:t>
            </a:r>
            <a:r>
              <a:rPr lang="en-US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clk'EVENT</a:t>
            </a:r>
            <a:r>
              <a:rPr lang="en-US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AND clk='1') </a:t>
            </a:r>
            <a:r>
              <a:rPr lang="en-US" sz="20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THEN</a:t>
            </a:r>
            <a:r>
              <a:rPr lang="en-US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q &lt;= d;</a:t>
            </a:r>
          </a:p>
          <a:p>
            <a:pPr algn="l" rtl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END IF;</a:t>
            </a:r>
          </a:p>
          <a:p>
            <a:pPr algn="l" rtl="0"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END PROCESS;</a:t>
            </a:r>
          </a:p>
          <a:p>
            <a:pPr algn="l" rtl="0">
              <a:buNone/>
            </a:pPr>
            <a:r>
              <a:rPr lang="en-US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END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behavior</a:t>
            </a:r>
            <a:r>
              <a:rPr lang="en-US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algn="l" rtl="0">
              <a:buNone/>
            </a:pPr>
            <a:endParaRPr lang="ar-SA" sz="3600" dirty="0" smtClean="0">
              <a:solidFill>
                <a:sysClr val="windowText" lastClr="000000"/>
              </a:solidFill>
            </a:endParaRPr>
          </a:p>
          <a:p>
            <a:pPr algn="r" rtl="0">
              <a:buNone/>
            </a:pPr>
            <a:endParaRPr lang="en-US" sz="3600" dirty="0" smtClean="0">
              <a:solidFill>
                <a:sysClr val="windowText" lastClr="000000"/>
              </a:solidFill>
            </a:endParaRPr>
          </a:p>
          <a:p>
            <a:pPr algn="r" rtl="0">
              <a:buNone/>
            </a:pPr>
            <a:endParaRPr lang="ar-SA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500174"/>
            <a:ext cx="2243455" cy="21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:</a:t>
            </a:r>
            <a:r>
              <a:rPr lang="en-US" dirty="0" smtClean="0"/>
              <a:t>note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752600"/>
            <a:ext cx="6843738" cy="4176730"/>
          </a:xfrm>
        </p:spPr>
        <p:txBody>
          <a:bodyPr/>
          <a:lstStyle/>
          <a:p>
            <a:pPr algn="l" rtl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D_act :</a:t>
            </a:r>
            <a:r>
              <a:rPr lang="en-US" b="1" dirty="0" smtClean="0"/>
              <a:t>process (</a:t>
            </a:r>
            <a:r>
              <a:rPr lang="en-US" b="1" dirty="0" err="1" smtClean="0"/>
              <a:t>clk,rst</a:t>
            </a:r>
            <a:r>
              <a:rPr lang="en-US" b="1" dirty="0" smtClean="0"/>
              <a:t>)</a:t>
            </a:r>
          </a:p>
          <a:p>
            <a:pPr algn="l">
              <a:buNone/>
            </a:pPr>
            <a:r>
              <a:rPr lang="en-US" b="1" dirty="0" smtClean="0"/>
              <a:t>begin</a:t>
            </a:r>
          </a:p>
          <a:p>
            <a:pPr algn="l">
              <a:buNone/>
            </a:pPr>
            <a:r>
              <a:rPr lang="en-US" b="1" dirty="0" smtClean="0"/>
              <a:t>IF (</a:t>
            </a:r>
            <a:r>
              <a:rPr lang="en-US" b="1" dirty="0" err="1" smtClean="0"/>
              <a:t>rst</a:t>
            </a:r>
            <a:r>
              <a:rPr lang="en-US" b="1" dirty="0" smtClean="0"/>
              <a:t>='1') THEN</a:t>
            </a:r>
          </a:p>
          <a:p>
            <a:pPr algn="l">
              <a:buNone/>
            </a:pPr>
            <a:r>
              <a:rPr lang="en-US" b="1" dirty="0" smtClean="0"/>
              <a:t>Q &lt;= '0'; </a:t>
            </a:r>
          </a:p>
          <a:p>
            <a:pPr algn="l">
              <a:buNone/>
            </a:pPr>
            <a:r>
              <a:rPr lang="en-US" b="1" dirty="0" smtClean="0"/>
              <a:t>ELSIF (</a:t>
            </a:r>
            <a:r>
              <a:rPr lang="en-US" b="1" dirty="0" err="1" smtClean="0"/>
              <a:t>clk'EVENT</a:t>
            </a:r>
            <a:r>
              <a:rPr lang="en-US" b="1" dirty="0" smtClean="0"/>
              <a:t> AND clk='1') THEN Q &lt;= Din; </a:t>
            </a:r>
          </a:p>
          <a:p>
            <a:pPr algn="l">
              <a:buNone/>
            </a:pPr>
            <a:r>
              <a:rPr lang="en-US" b="1" dirty="0" smtClean="0"/>
              <a:t>END IF;</a:t>
            </a:r>
          </a:p>
          <a:p>
            <a:pPr algn="l" rtl="0">
              <a:buNone/>
            </a:pPr>
            <a:r>
              <a:rPr lang="en-US" b="1" dirty="0" smtClean="0"/>
              <a:t> end process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D_act </a:t>
            </a:r>
            <a:r>
              <a:rPr lang="en-US" b="1" dirty="0" smtClean="0"/>
              <a:t>;</a:t>
            </a:r>
          </a:p>
          <a:p>
            <a:pPr algn="l">
              <a:buNone/>
            </a:pPr>
            <a:endParaRPr lang="ar-SA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500174"/>
            <a:ext cx="464347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357422" y="857232"/>
            <a:ext cx="56512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24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مراحل تصميم النظم الالكترونية في </a:t>
            </a: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Xilinx ISE 11.1</a:t>
            </a:r>
            <a:r>
              <a:rPr kumimoji="0" lang="ar-SA" sz="24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:</a:t>
            </a:r>
            <a:endParaRPr kumimoji="0" lang="ar-SA" sz="2800" b="0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08" y="928670"/>
            <a:ext cx="5791200" cy="533400"/>
          </a:xfrm>
        </p:spPr>
        <p:txBody>
          <a:bodyPr/>
          <a:lstStyle/>
          <a:p>
            <a:r>
              <a:rPr lang="en-US" sz="2800" dirty="0" smtClean="0"/>
              <a:t>Clock Sources</a:t>
            </a:r>
            <a:endParaRPr lang="ar-SA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428736"/>
            <a:ext cx="5776461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52648" r="67217" b="5919"/>
          <a:stretch>
            <a:fillRect/>
          </a:stretch>
        </p:blipFill>
        <p:spPr bwMode="auto">
          <a:xfrm>
            <a:off x="1285852" y="1857364"/>
            <a:ext cx="5227269" cy="4287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2857488" y="3571876"/>
            <a:ext cx="2166937" cy="266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357950" y="928670"/>
            <a:ext cx="17876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24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ملاحظات مهمة:</a:t>
            </a:r>
          </a:p>
        </p:txBody>
      </p:sp>
      <p:sp>
        <p:nvSpPr>
          <p:cNvPr id="6" name="Rectangle 5"/>
          <p:cNvSpPr/>
          <p:nvPr/>
        </p:nvSpPr>
        <p:spPr>
          <a:xfrm>
            <a:off x="6572264" y="2285992"/>
            <a:ext cx="1643042" cy="17543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justLow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لتنفيذ البرنامج الذي يحتوي نبضات ساعة نتبع الخطوتين التاليتين بعد انشاء ملف قيود </a:t>
            </a:r>
            <a:r>
              <a:rPr lang="ar-SA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المستخدم .</a:t>
            </a:r>
            <a:endParaRPr lang="ar-SA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 b="19505"/>
          <a:stretch>
            <a:fillRect/>
          </a:stretch>
        </p:blipFill>
        <p:spPr bwMode="auto">
          <a:xfrm>
            <a:off x="0" y="0"/>
            <a:ext cx="9144000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2428860" y="3714752"/>
            <a:ext cx="2166937" cy="266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سمة5">
  <a:themeElements>
    <a:clrScheme name="Default Design 1">
      <a:dk1>
        <a:srgbClr val="FFCC00"/>
      </a:dk1>
      <a:lt1>
        <a:srgbClr val="F8F8F8"/>
      </a:lt1>
      <a:dk2>
        <a:srgbClr val="000000"/>
      </a:dk2>
      <a:lt2>
        <a:srgbClr val="6666FF"/>
      </a:lt2>
      <a:accent1>
        <a:srgbClr val="669900"/>
      </a:accent1>
      <a:accent2>
        <a:srgbClr val="006600"/>
      </a:accent2>
      <a:accent3>
        <a:srgbClr val="AAAAAA"/>
      </a:accent3>
      <a:accent4>
        <a:srgbClr val="D4D4D4"/>
      </a:accent4>
      <a:accent5>
        <a:srgbClr val="B8CAAA"/>
      </a:accent5>
      <a:accent6>
        <a:srgbClr val="005C00"/>
      </a:accent6>
      <a:hlink>
        <a:srgbClr val="0099FF"/>
      </a:hlink>
      <a:folHlink>
        <a:srgbClr val="6699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التعرف على المخبر</Template>
  <TotalTime>527</TotalTime>
  <Words>799</Words>
  <Application>Microsoft Office PowerPoint</Application>
  <PresentationFormat>On-screen Show (4:3)</PresentationFormat>
  <Paragraphs>135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سمة5</vt:lpstr>
      <vt:lpstr>البنية التسلسلية في لغة VHDL</vt:lpstr>
      <vt:lpstr>1 -التعليمة: Process </vt:lpstr>
      <vt:lpstr>1 -التعليمة: Process </vt:lpstr>
      <vt:lpstr>Slide 4</vt:lpstr>
      <vt:lpstr>:note</vt:lpstr>
      <vt:lpstr>Slide 6</vt:lpstr>
      <vt:lpstr>Clock Sources</vt:lpstr>
      <vt:lpstr>Slide 8</vt:lpstr>
      <vt:lpstr>Slide 9</vt:lpstr>
      <vt:lpstr>2 -التعليمة: IF 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تعليمة Loop : </vt:lpstr>
      <vt:lpstr>تطبيق</vt:lpstr>
      <vt:lpstr>Slide 20</vt:lpstr>
      <vt:lpstr>Slide 21</vt:lpstr>
      <vt:lpstr>ملاحظات حول : </vt:lpstr>
      <vt:lpstr>ملاحظات:</vt:lpstr>
      <vt:lpstr> 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Aula Jazmati</dc:creator>
  <cp:lastModifiedBy>Aula</cp:lastModifiedBy>
  <cp:revision>70</cp:revision>
  <dcterms:created xsi:type="dcterms:W3CDTF">2011-03-29T13:54:16Z</dcterms:created>
  <dcterms:modified xsi:type="dcterms:W3CDTF">2011-04-24T20:30:42Z</dcterms:modified>
</cp:coreProperties>
</file>