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9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5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2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19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90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20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67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97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58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4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1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0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18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5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1972-ABF6-420A-AA77-A0083B25D3CA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611B8-E505-4195-8948-218D30D4B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46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b-engines.com/en/article/Spatial+DBMS" TargetMode="External"/><Relationship Id="rId3" Type="http://schemas.openxmlformats.org/officeDocument/2006/relationships/hyperlink" Target="https://db-engines.com/en/system/Microsoft+SQL+Server;PostgreSQL" TargetMode="External"/><Relationship Id="rId7" Type="http://schemas.openxmlformats.org/officeDocument/2006/relationships/hyperlink" Target="https://db-engines.com/en/article/Graph+DBMS" TargetMode="External"/><Relationship Id="rId2" Type="http://schemas.openxmlformats.org/officeDocument/2006/relationships/hyperlink" Target="https://db-engines.com/en/system/MySQL;Postgre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-engines.com/en/article/Document+Stores" TargetMode="External"/><Relationship Id="rId5" Type="http://schemas.openxmlformats.org/officeDocument/2006/relationships/hyperlink" Target="https://db-engines.com/en/article/RDBMS" TargetMode="External"/><Relationship Id="rId4" Type="http://schemas.openxmlformats.org/officeDocument/2006/relationships/hyperlink" Target="https://db-engines.com/en/system/Microsoft+SQL+Server;MySQ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7" Type="http://schemas.openxmlformats.org/officeDocument/2006/relationships/hyperlink" Target="https://www.postgresql.org/docs/" TargetMode="External"/><Relationship Id="rId2" Type="http://schemas.openxmlformats.org/officeDocument/2006/relationships/hyperlink" Target="https://www.microsoft.com/en-u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ysql.com/doc/" TargetMode="External"/><Relationship Id="rId5" Type="http://schemas.openxmlformats.org/officeDocument/2006/relationships/hyperlink" Target="https://docs.microsoft.com/en-US/sql/sql-server/" TargetMode="External"/><Relationship Id="rId4" Type="http://schemas.openxmlformats.org/officeDocument/2006/relationships/hyperlink" Target="https://www.postgresq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87389" y="479507"/>
            <a:ext cx="8895806" cy="822959"/>
          </a:xfrm>
        </p:spPr>
        <p:txBody>
          <a:bodyPr>
            <a:normAutofit/>
          </a:bodyPr>
          <a:lstStyle/>
          <a:p>
            <a:r>
              <a:rPr lang="fr-FR" sz="3200" b="1" u="sng" dirty="0">
                <a:solidFill>
                  <a:srgbClr val="FF0000"/>
                </a:solidFill>
              </a:rPr>
              <a:t>SGBD : Système de Gestion Base de Données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0994" y="6885755"/>
            <a:ext cx="8886450" cy="3593691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1026" name="Picture 2" descr="SGBD relationnels : introduction [SCI6306 Automne 202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569" y="1926492"/>
            <a:ext cx="8550626" cy="42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6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66322"/>
              </p:ext>
            </p:extLst>
          </p:nvPr>
        </p:nvGraphicFramePr>
        <p:xfrm>
          <a:off x="677337" y="609600"/>
          <a:ext cx="8596665" cy="534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888">
                  <a:extLst>
                    <a:ext uri="{9D8B030D-6E8A-4147-A177-3AD203B41FA5}">
                      <a16:colId xmlns:a16="http://schemas.microsoft.com/office/drawing/2014/main" val="2754929025"/>
                    </a:ext>
                  </a:extLst>
                </a:gridCol>
                <a:gridCol w="2178888">
                  <a:extLst>
                    <a:ext uri="{9D8B030D-6E8A-4147-A177-3AD203B41FA5}">
                      <a16:colId xmlns:a16="http://schemas.microsoft.com/office/drawing/2014/main" val="2912272710"/>
                    </a:ext>
                  </a:extLst>
                </a:gridCol>
                <a:gridCol w="2178888">
                  <a:extLst>
                    <a:ext uri="{9D8B030D-6E8A-4147-A177-3AD203B41FA5}">
                      <a16:colId xmlns:a16="http://schemas.microsoft.com/office/drawing/2014/main" val="3078715435"/>
                    </a:ext>
                  </a:extLst>
                </a:gridCol>
                <a:gridCol w="2060001">
                  <a:extLst>
                    <a:ext uri="{9D8B030D-6E8A-4147-A177-3AD203B41FA5}">
                      <a16:colId xmlns:a16="http://schemas.microsoft.com/office/drawing/2014/main" val="2497807964"/>
                    </a:ext>
                  </a:extLst>
                </a:gridCol>
              </a:tblGrid>
              <a:tr h="76324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Schéma de données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415468550"/>
                  </a:ext>
                </a:extLst>
              </a:tr>
              <a:tr h="76324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Dactylographie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140895574"/>
                  </a:ext>
                </a:extLst>
              </a:tr>
              <a:tr h="109035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Prise en charge de XML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73362139"/>
                  </a:ext>
                </a:extLst>
              </a:tr>
              <a:tr h="763245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Indices secondaires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990576745"/>
                  </a:ext>
                </a:extLst>
              </a:tr>
              <a:tr h="43614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SQL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828673576"/>
                  </a:ext>
                </a:extLst>
              </a:tr>
              <a:tr h="76324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Concepts de cohérence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Cohérence immédiate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Cohérence immédiate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Cohérence immédiate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314689568"/>
                  </a:ext>
                </a:extLst>
              </a:tr>
              <a:tr h="76324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Clés étrangères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98977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18739"/>
              </p:ext>
            </p:extLst>
          </p:nvPr>
        </p:nvGraphicFramePr>
        <p:xfrm>
          <a:off x="677863" y="609600"/>
          <a:ext cx="8596316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9">
                  <a:extLst>
                    <a:ext uri="{9D8B030D-6E8A-4147-A177-3AD203B41FA5}">
                      <a16:colId xmlns:a16="http://schemas.microsoft.com/office/drawing/2014/main" val="4215409994"/>
                    </a:ext>
                  </a:extLst>
                </a:gridCol>
                <a:gridCol w="2149079">
                  <a:extLst>
                    <a:ext uri="{9D8B030D-6E8A-4147-A177-3AD203B41FA5}">
                      <a16:colId xmlns:a16="http://schemas.microsoft.com/office/drawing/2014/main" val="2018899486"/>
                    </a:ext>
                  </a:extLst>
                </a:gridCol>
                <a:gridCol w="2149079">
                  <a:extLst>
                    <a:ext uri="{9D8B030D-6E8A-4147-A177-3AD203B41FA5}">
                      <a16:colId xmlns:a16="http://schemas.microsoft.com/office/drawing/2014/main" val="1823733472"/>
                    </a:ext>
                  </a:extLst>
                </a:gridCol>
                <a:gridCol w="2149079">
                  <a:extLst>
                    <a:ext uri="{9D8B030D-6E8A-4147-A177-3AD203B41FA5}">
                      <a16:colId xmlns:a16="http://schemas.microsoft.com/office/drawing/2014/main" val="3029945333"/>
                    </a:ext>
                  </a:extLst>
                </a:gridCol>
              </a:tblGrid>
              <a:tr h="771961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Concurrence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668856111"/>
                  </a:ext>
                </a:extLst>
              </a:tr>
              <a:tr h="771961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Durabilité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942194841"/>
                  </a:ext>
                </a:extLst>
              </a:tr>
              <a:tr h="782416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Capacités en mémoire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Oui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non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840722017"/>
                  </a:ext>
                </a:extLst>
              </a:tr>
              <a:tr h="2459022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Méthodes de partitionnement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les tables peuvent être réparties sur plusieurs fichiers (partitionnement horizontal) ; partitionnement via la fédération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partitionnement horizontal, sharding avec MySQL Cluster ou MySQL Fabric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partitionnement par plage, liste et (depuis PostgreSQL 11) par hachage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406866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1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fr-F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trois sont presque pareil au niveau de sécurité.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trois sont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conformes à la norme EC2, ce qui signifie que vous êtes généralement sécurisé lorsque vous choisissez l’une ou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l’autre.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raison de choisir un produit de base de données plutôt qu’un autre devrait être basée sur vos applications et sur l’état de votre cycle de développement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Cela dépend des exigences du programmeur pour concevoir son application Web.</a:t>
            </a:r>
          </a:p>
          <a:p>
            <a:pPr marL="0" indent="0" fontAlgn="base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4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1332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Définition:</a:t>
            </a:r>
            <a:endParaRPr lang="fr-FR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fr-FR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système de gestion de base de données (</a:t>
            </a:r>
            <a:r>
              <a:rPr lang="fr-FR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SGBD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est un logiciel système permettant de créer et de gérer des bases de données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SGBD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permet aux utilisateurs de </a:t>
            </a:r>
            <a:r>
              <a:rPr lang="fr-FR" sz="29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9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à jour</a:t>
            </a:r>
            <a:r>
              <a:rPr lang="fr-FR" sz="29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9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données dans une base de données</a:t>
            </a: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SGBD</a:t>
            </a:r>
            <a:r>
              <a:rPr lang="fr-F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sert essentiellement d’interface entre une base de données et l’utilisateur, garantissant ainsi que les données sont organisées de manière cohérente et restent facilement accessibles.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2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6274"/>
            <a:ext cx="8596668" cy="13208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 &amp; </a:t>
            </a:r>
            <a:r>
              <a:rPr lang="fr-FR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Inconvénients:</a:t>
            </a:r>
            <a:endParaRPr lang="fr-FR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1332411"/>
            <a:ext cx="9093684" cy="4767943"/>
          </a:xfrm>
        </p:spPr>
        <p:txBody>
          <a:bodyPr>
            <a:noAutofit/>
          </a:bodyPr>
          <a:lstStyle/>
          <a:p>
            <a:pPr lvl="0" fontAlgn="base">
              <a:lnSpc>
                <a:spcPct val="140000"/>
              </a:lnSpc>
            </a:pP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Avantages: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partage de données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de la sécurité des données.</a:t>
            </a: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Meilleure intégration des données.</a:t>
            </a: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Incohérence des données minimisée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40000"/>
              </a:lnSpc>
            </a:pP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Inconvénients :</a:t>
            </a:r>
          </a:p>
          <a:p>
            <a:pPr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coût des logiciels d’un SGBD est assez élevé, ce qui augmente le budget de votre organisation.</a:t>
            </a: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plupart des SGBD sont souvent des systèmes complexes. Il est donc nécessaire de former les utilisateurs à l’utilisation du SGBD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fontAlgn="base">
              <a:lnSpc>
                <a:spcPct val="140000"/>
              </a:lnSpc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SGBD ne peut pas effectuer de calculs sophistiqués</a:t>
            </a:r>
          </a:p>
          <a:p>
            <a:pPr lvl="0" fontAlgn="base"/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/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exemples de SGBD</a:t>
            </a:r>
            <a:r>
              <a:rPr lang="fr-FR" sz="4000" b="1" dirty="0" smtClean="0">
                <a:solidFill>
                  <a:srgbClr val="FF0000"/>
                </a:solidFill>
              </a:rPr>
              <a:t>:</a:t>
            </a:r>
            <a:endParaRPr lang="fr-FR" sz="40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fr-FR" dirty="0"/>
              <a:t>Voici la liste de systèmes de SGBD populaires: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MySQL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Microsoft Access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Microsoft SQL Server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Oracle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PostgreSQL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SQLite</a:t>
            </a:r>
          </a:p>
          <a:p>
            <a:pPr lvl="0" fontAlgn="base">
              <a:lnSpc>
                <a:spcPct val="100000"/>
              </a:lnSpc>
            </a:pPr>
            <a:r>
              <a:rPr lang="fr-FR" dirty="0"/>
              <a:t>MariaDB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9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81806"/>
            <a:ext cx="10515600" cy="1325563"/>
          </a:xfrm>
        </p:spPr>
        <p:txBody>
          <a:bodyPr>
            <a:normAutofit/>
          </a:bodyPr>
          <a:lstStyle/>
          <a:p>
            <a:pPr fontAlgn="base"/>
            <a:r>
              <a:rPr lang="fr-F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endParaRPr lang="fr-F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9781"/>
          </a:xfrm>
        </p:spPr>
        <p:txBody>
          <a:bodyPr/>
          <a:lstStyle/>
          <a:p>
            <a:pPr marL="0" indent="0" fontAlgn="base">
              <a:buNone/>
            </a:pPr>
            <a:endParaRPr lang="fr-FR" b="1" dirty="0"/>
          </a:p>
          <a:p>
            <a:pPr fontAlgn="base">
              <a:lnSpc>
                <a:spcPct val="150000"/>
              </a:lnSpc>
            </a:pPr>
            <a:r>
              <a:rPr lang="fr-FR" dirty="0"/>
              <a:t>MySQL est un système de gestion de base de données relationnelle (SGBDR) open-source. Tout comme PostgreSQL, et toutes les autres bases de données relationnelles, MySQL utilise des tables en tant que composant principal et propose moins de fonctionnalités que PostgreSQL.</a:t>
            </a:r>
          </a:p>
          <a:p>
            <a:endParaRPr lang="fr-FR" dirty="0"/>
          </a:p>
        </p:txBody>
      </p:sp>
      <p:pic>
        <p:nvPicPr>
          <p:cNvPr id="4" name="Image 3" descr="MySQL | LiveAgen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12" y="3760515"/>
            <a:ext cx="3827417" cy="2076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2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3771" y="365126"/>
            <a:ext cx="10570029" cy="1058726"/>
          </a:xfrm>
        </p:spPr>
        <p:txBody>
          <a:bodyPr>
            <a:normAutofit/>
          </a:bodyPr>
          <a:lstStyle/>
          <a:p>
            <a:pPr fontAlgn="base"/>
            <a:r>
              <a:rPr lang="fr-F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de </a:t>
            </a:r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PostgreSQL:</a:t>
            </a:r>
            <a:endParaRPr lang="fr-F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8824" y="1267097"/>
            <a:ext cx="11155680" cy="51990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3200" dirty="0"/>
          </a:p>
          <a:p>
            <a:pPr fontAlgn="base">
              <a:lnSpc>
                <a:spcPct val="150000"/>
              </a:lnSpc>
            </a:pPr>
            <a:r>
              <a:rPr lang="fr-F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est un système de gestion de base de données relationnelle-objet (ORDBMS) avec un accent mis sur l’extensibilité et la conformité aux normes. </a:t>
            </a:r>
            <a:endParaRPr lang="fr-FR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fr-FR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fr-F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compatible avec ACID, transactionnel, dispose de vues, de déclencheurs et de clés étrangères pouvant être mis à jour et matérialisés. Il prend également en charge les fonctions et les procédures stockées.</a:t>
            </a:r>
          </a:p>
        </p:txBody>
      </p:sp>
      <p:pic>
        <p:nvPicPr>
          <p:cNvPr id="4" name="Image 3" descr="https://www.developpez.net/forums/attachments/p580082d1/a/a/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823" y="182881"/>
            <a:ext cx="3200399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0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fr-FR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 SQL Server:</a:t>
            </a:r>
            <a:endParaRPr lang="fr-F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Server, également appelé Microsoft SQL Server, existe depuis bien plus longtemps que MySQL. Microsoft a développé SQL Server dans les années 80, avec la promesse de fournir un SGBDR fiable et évolutif. Celles-ci restent les qualités essentielles de SQL Server après toutes ces années, car il s’agit de la plate-forme idéale pour les logiciels d’entreprise à grande échelle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SQL Server est principalement destiné aux développeurs qui utilisent .NET comme langage de développement, par contre à PHP pour MySQL.</a:t>
            </a:r>
          </a:p>
          <a:p>
            <a:pPr fontAlgn="base">
              <a:lnSpc>
                <a:spcPct val="150000"/>
              </a:lnSpc>
            </a:pPr>
            <a:endParaRPr lang="fr-FR" dirty="0"/>
          </a:p>
        </p:txBody>
      </p:sp>
      <p:pic>
        <p:nvPicPr>
          <p:cNvPr id="4" name="Image 3" descr="Tester la connexion à une base de données SQL Server | SoftFluen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156755"/>
            <a:ext cx="3226526" cy="1507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9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Comparaison entre </a:t>
            </a:r>
            <a:r>
              <a:rPr lang="fr-F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Server,</a:t>
            </a:r>
            <a:r>
              <a:rPr lang="fr-F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fr-F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endParaRPr lang="fr-F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Espace réservé du contenu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960281"/>
              </p:ext>
            </p:extLst>
          </p:nvPr>
        </p:nvGraphicFramePr>
        <p:xfrm>
          <a:off x="677863" y="2160590"/>
          <a:ext cx="8296320" cy="452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080">
                  <a:extLst>
                    <a:ext uri="{9D8B030D-6E8A-4147-A177-3AD203B41FA5}">
                      <a16:colId xmlns:a16="http://schemas.microsoft.com/office/drawing/2014/main" val="3798570770"/>
                    </a:ext>
                  </a:extLst>
                </a:gridCol>
                <a:gridCol w="2074080">
                  <a:extLst>
                    <a:ext uri="{9D8B030D-6E8A-4147-A177-3AD203B41FA5}">
                      <a16:colId xmlns:a16="http://schemas.microsoft.com/office/drawing/2014/main" val="2603406316"/>
                    </a:ext>
                  </a:extLst>
                </a:gridCol>
                <a:gridCol w="2074080">
                  <a:extLst>
                    <a:ext uri="{9D8B030D-6E8A-4147-A177-3AD203B41FA5}">
                      <a16:colId xmlns:a16="http://schemas.microsoft.com/office/drawing/2014/main" val="4237228342"/>
                    </a:ext>
                  </a:extLst>
                </a:gridCol>
                <a:gridCol w="2074080">
                  <a:extLst>
                    <a:ext uri="{9D8B030D-6E8A-4147-A177-3AD203B41FA5}">
                      <a16:colId xmlns:a16="http://schemas.microsoft.com/office/drawing/2014/main" val="2721386079"/>
                    </a:ext>
                  </a:extLst>
                </a:gridCol>
              </a:tblGrid>
              <a:tr h="59427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Nom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  <a:latin typeface="Tahoma" panose="020B0604030504040204" pitchFamily="34" charset="0"/>
                        </a:rPr>
                        <a:t>Microsoft SQL Server   </a:t>
                      </a:r>
                      <a:r>
                        <a:rPr lang="fr-FR" b="1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hlinkClick r:id="rId2"/>
                        </a:rPr>
                        <a:t>X</a:t>
                      </a:r>
                      <a:endParaRPr lang="fr-FR" b="1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>
                          <a:effectLst/>
                          <a:latin typeface="Tahoma" panose="020B0604030504040204" pitchFamily="34" charset="0"/>
                        </a:rPr>
                        <a:t>MySQL   </a:t>
                      </a:r>
                      <a:r>
                        <a:rPr lang="fr-FR" b="1" u="none" strike="noStrike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hlinkClick r:id="rId3"/>
                        </a:rPr>
                        <a:t>X</a:t>
                      </a:r>
                      <a:endParaRPr lang="fr-FR" b="1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b="1" dirty="0">
                          <a:effectLst/>
                          <a:latin typeface="Tahoma" panose="020B0604030504040204" pitchFamily="34" charset="0"/>
                        </a:rPr>
                        <a:t>PostgreSQL   </a:t>
                      </a:r>
                      <a:r>
                        <a:rPr lang="fr-FR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hlinkClick r:id="rId4"/>
                        </a:rPr>
                        <a:t>X</a:t>
                      </a:r>
                      <a:endParaRPr lang="fr-FR" b="1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160347241"/>
                  </a:ext>
                </a:extLst>
              </a:tr>
              <a:tr h="83461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La description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Le SGBD relationnel phare de Microsoft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5"/>
                        </a:rPr>
                        <a:t>SGBDR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 open source largement utilisé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5"/>
                        </a:rPr>
                        <a:t>SGBDR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 open source largement utilisé 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900925872"/>
                  </a:ext>
                </a:extLst>
              </a:tr>
              <a:tr h="594277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Modèle de base de données principal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5"/>
                        </a:rPr>
                        <a:t>SGBD relationnel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5"/>
                        </a:rPr>
                        <a:t>SGBD relationnel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5"/>
                        </a:rPr>
                        <a:t>SGBD relationnel</a:t>
                      </a:r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291400943"/>
                  </a:ext>
                </a:extLst>
              </a:tr>
              <a:tr h="1335383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Modèles de bases de données secondaires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6"/>
                        </a:rPr>
                        <a:t>Magasin de documents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7"/>
                        </a:rPr>
                        <a:t>SGBD graphique SGBD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8"/>
                        </a:rPr>
                        <a:t>spatial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6"/>
                        </a:rPr>
                        <a:t>Magasin de documents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8"/>
                        </a:rPr>
                        <a:t>SGBD spatial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6"/>
                        </a:rPr>
                        <a:t>Magasin de documents</a:t>
                      </a:r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/>
                      </a:r>
                      <a:br>
                        <a:rPr lang="fr-FR">
                          <a:effectLst/>
                          <a:latin typeface="Tahoma" panose="020B0604030504040204" pitchFamily="34" charset="0"/>
                        </a:rPr>
                      </a:br>
                      <a:r>
                        <a:rPr lang="fr-FR" u="none" strike="noStrike">
                          <a:effectLst/>
                          <a:latin typeface="Tahoma" panose="020B0604030504040204" pitchFamily="34" charset="0"/>
                          <a:hlinkClick r:id="rId8"/>
                        </a:rPr>
                        <a:t>SGBD spatial</a:t>
                      </a:r>
                      <a:endParaRPr lang="fr-FR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366361551"/>
                  </a:ext>
                </a:extLst>
              </a:tr>
              <a:tr h="59427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Licence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commercial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Open source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Open source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70840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401562"/>
              </p:ext>
            </p:extLst>
          </p:nvPr>
        </p:nvGraphicFramePr>
        <p:xfrm>
          <a:off x="677863" y="609602"/>
          <a:ext cx="9053968" cy="567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92">
                  <a:extLst>
                    <a:ext uri="{9D8B030D-6E8A-4147-A177-3AD203B41FA5}">
                      <a16:colId xmlns:a16="http://schemas.microsoft.com/office/drawing/2014/main" val="4059099069"/>
                    </a:ext>
                  </a:extLst>
                </a:gridCol>
                <a:gridCol w="2263492">
                  <a:extLst>
                    <a:ext uri="{9D8B030D-6E8A-4147-A177-3AD203B41FA5}">
                      <a16:colId xmlns:a16="http://schemas.microsoft.com/office/drawing/2014/main" val="1423831341"/>
                    </a:ext>
                  </a:extLst>
                </a:gridCol>
                <a:gridCol w="2263492">
                  <a:extLst>
                    <a:ext uri="{9D8B030D-6E8A-4147-A177-3AD203B41FA5}">
                      <a16:colId xmlns:a16="http://schemas.microsoft.com/office/drawing/2014/main" val="1552852677"/>
                    </a:ext>
                  </a:extLst>
                </a:gridCol>
                <a:gridCol w="2263492">
                  <a:extLst>
                    <a:ext uri="{9D8B030D-6E8A-4147-A177-3AD203B41FA5}">
                      <a16:colId xmlns:a16="http://schemas.microsoft.com/office/drawing/2014/main" val="1191370161"/>
                    </a:ext>
                  </a:extLst>
                </a:gridCol>
              </a:tblGrid>
              <a:tr h="85481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Première version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1989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1995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1989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430690726"/>
                  </a:ext>
                </a:extLst>
              </a:tr>
              <a:tr h="85481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Version actuelle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SQL Server 2019, novembre 2019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8.0.25, mai 2021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13.3, mai 2021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428731348"/>
                  </a:ext>
                </a:extLst>
              </a:tr>
              <a:tr h="85481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Site Internet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2"/>
                        </a:rPr>
                        <a:t>www.microsoft.com/en-us/sql-server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3"/>
                        </a:rPr>
                        <a:t>www.mysql.com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4"/>
                        </a:rPr>
                        <a:t>www.postgresql.org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088687755"/>
                  </a:ext>
                </a:extLst>
              </a:tr>
              <a:tr h="1274205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Développeur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Microsoft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Oracle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Groupe de développement mondial PostgreSQL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31928200"/>
                  </a:ext>
                </a:extLst>
              </a:tr>
              <a:tr h="980158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Documentation technique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5"/>
                        </a:rPr>
                        <a:t>docs.microsoft.com/en-US/</a:t>
                      </a:r>
                      <a:r>
                        <a:rPr lang="fr-FR" u="none" strike="noStrike" dirty="0" err="1">
                          <a:effectLst/>
                          <a:latin typeface="Tahoma" panose="020B0604030504040204" pitchFamily="34" charset="0"/>
                          <a:hlinkClick r:id="rId5"/>
                        </a:rPr>
                        <a:t>sql</a:t>
                      </a:r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5"/>
                        </a:rPr>
                        <a:t>/</a:t>
                      </a:r>
                      <a:r>
                        <a:rPr lang="fr-FR" u="none" strike="noStrike" dirty="0" err="1">
                          <a:effectLst/>
                          <a:latin typeface="Tahoma" panose="020B0604030504040204" pitchFamily="34" charset="0"/>
                          <a:hlinkClick r:id="rId5"/>
                        </a:rPr>
                        <a:t>sql</a:t>
                      </a:r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5"/>
                        </a:rPr>
                        <a:t>-server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6"/>
                        </a:rPr>
                        <a:t>dev.mysql.com/doc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u="none" strike="noStrike" dirty="0">
                          <a:effectLst/>
                          <a:latin typeface="Tahoma" panose="020B0604030504040204" pitchFamily="34" charset="0"/>
                          <a:hlinkClick r:id="rId7"/>
                        </a:rPr>
                        <a:t>www.postgresql.org/docs</a:t>
                      </a:r>
                      <a:endParaRPr lang="fr-FR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804095539"/>
                  </a:ext>
                </a:extLst>
              </a:tr>
              <a:tr h="854817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Langage d'implémentation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  <a:latin typeface="Tahoma" panose="020B0604030504040204" pitchFamily="34" charset="0"/>
                        </a:rPr>
                        <a:t>C++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 et C++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3311555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9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195</TotalTime>
  <Words>679</Words>
  <Application>Microsoft Office PowerPoint</Application>
  <PresentationFormat>Grand écran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Tahoma</vt:lpstr>
      <vt:lpstr>Times New Roman</vt:lpstr>
      <vt:lpstr>Trebuchet MS</vt:lpstr>
      <vt:lpstr>Wingdings 3</vt:lpstr>
      <vt:lpstr>Facette</vt:lpstr>
      <vt:lpstr>SGBD : Système de Gestion Base de Données</vt:lpstr>
      <vt:lpstr>Définition:</vt:lpstr>
      <vt:lpstr>Avantages &amp; Inconvénients:</vt:lpstr>
      <vt:lpstr>Les exemples de SGBD:</vt:lpstr>
      <vt:lpstr>Définition de MySQL:</vt:lpstr>
      <vt:lpstr>Définition de PostgreSQL:</vt:lpstr>
      <vt:lpstr>Définition SQL Server:</vt:lpstr>
      <vt:lpstr>Comparaison entre SQL Server, PostgreSQL et MySQL:</vt:lpstr>
      <vt:lpstr>Présentation PowerPoint</vt:lpstr>
      <vt:lpstr>Présentation PowerPoint</vt:lpstr>
      <vt:lpstr>Présentation PowerPoint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 : Système de Gestion Base de Données</dc:title>
  <dc:creator>ZAIDI</dc:creator>
  <cp:lastModifiedBy>ZAIDI</cp:lastModifiedBy>
  <cp:revision>26</cp:revision>
  <dcterms:created xsi:type="dcterms:W3CDTF">2021-06-11T11:02:00Z</dcterms:created>
  <dcterms:modified xsi:type="dcterms:W3CDTF">2021-06-11T14:18:30Z</dcterms:modified>
</cp:coreProperties>
</file>