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sldIdLst>
    <p:sldId id="262" r:id="rId2"/>
    <p:sldId id="256" r:id="rId3"/>
    <p:sldId id="257" r:id="rId4"/>
    <p:sldId id="264" r:id="rId5"/>
    <p:sldId id="263" r:id="rId6"/>
    <p:sldId id="266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B4F69-7DBF-448A-BAF5-DC307DBCC5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A45C86-3370-4E24-A1AB-A47C4838817C}">
      <dgm:prSet/>
      <dgm:spPr/>
      <dgm:t>
        <a:bodyPr/>
        <a:lstStyle/>
        <a:p>
          <a:r>
            <a:rPr lang="en-CA" dirty="0"/>
            <a:t>Data collection</a:t>
          </a:r>
          <a:endParaRPr lang="en-US" dirty="0"/>
        </a:p>
      </dgm:t>
    </dgm:pt>
    <dgm:pt modelId="{A14A4993-EB39-4009-8870-96C23DAC2A0B}" type="parTrans" cxnId="{1B3A125E-C6F6-4D0F-9DAE-D5E9EEE51841}">
      <dgm:prSet/>
      <dgm:spPr/>
      <dgm:t>
        <a:bodyPr/>
        <a:lstStyle/>
        <a:p>
          <a:endParaRPr lang="en-US"/>
        </a:p>
      </dgm:t>
    </dgm:pt>
    <dgm:pt modelId="{6520F21F-F2A9-47F8-8488-EDFB149BDC0E}" type="sibTrans" cxnId="{1B3A125E-C6F6-4D0F-9DAE-D5E9EEE51841}">
      <dgm:prSet/>
      <dgm:spPr/>
      <dgm:t>
        <a:bodyPr/>
        <a:lstStyle/>
        <a:p>
          <a:endParaRPr lang="en-US"/>
        </a:p>
      </dgm:t>
    </dgm:pt>
    <dgm:pt modelId="{57CDB1F4-85BD-407A-92D2-3A6DA188D3EA}">
      <dgm:prSet/>
      <dgm:spPr/>
      <dgm:t>
        <a:bodyPr/>
        <a:lstStyle/>
        <a:p>
          <a:r>
            <a:rPr lang="en-CA"/>
            <a:t>Data preprocessing/cleaning</a:t>
          </a:r>
          <a:endParaRPr lang="en-US"/>
        </a:p>
      </dgm:t>
    </dgm:pt>
    <dgm:pt modelId="{BB460012-4103-43E7-8048-859E13B76320}" type="parTrans" cxnId="{7A3C3169-9A07-4A8F-A275-C3175A4BA925}">
      <dgm:prSet/>
      <dgm:spPr/>
      <dgm:t>
        <a:bodyPr/>
        <a:lstStyle/>
        <a:p>
          <a:endParaRPr lang="en-US"/>
        </a:p>
      </dgm:t>
    </dgm:pt>
    <dgm:pt modelId="{2EAF687F-3001-49F4-A80A-ACD4E0A87628}" type="sibTrans" cxnId="{7A3C3169-9A07-4A8F-A275-C3175A4BA925}">
      <dgm:prSet/>
      <dgm:spPr/>
      <dgm:t>
        <a:bodyPr/>
        <a:lstStyle/>
        <a:p>
          <a:endParaRPr lang="en-US"/>
        </a:p>
      </dgm:t>
    </dgm:pt>
    <dgm:pt modelId="{15A0B4F3-4B2F-4CCB-8787-7D0C41770907}">
      <dgm:prSet/>
      <dgm:spPr/>
      <dgm:t>
        <a:bodyPr/>
        <a:lstStyle/>
        <a:p>
          <a:r>
            <a:rPr lang="en-CA" dirty="0"/>
            <a:t>Exploratory data analysis (EDA)</a:t>
          </a:r>
          <a:endParaRPr lang="en-US" dirty="0"/>
        </a:p>
      </dgm:t>
    </dgm:pt>
    <dgm:pt modelId="{4AB458BF-C9C7-4C17-A5BF-6DA39F79B581}" type="parTrans" cxnId="{B8443CC2-EBCC-4A54-9F73-AF95784C42DA}">
      <dgm:prSet/>
      <dgm:spPr/>
      <dgm:t>
        <a:bodyPr/>
        <a:lstStyle/>
        <a:p>
          <a:endParaRPr lang="en-US"/>
        </a:p>
      </dgm:t>
    </dgm:pt>
    <dgm:pt modelId="{972618F2-E0DD-4B49-98D3-357EAFA40D16}" type="sibTrans" cxnId="{B8443CC2-EBCC-4A54-9F73-AF95784C42DA}">
      <dgm:prSet/>
      <dgm:spPr/>
      <dgm:t>
        <a:bodyPr/>
        <a:lstStyle/>
        <a:p>
          <a:endParaRPr lang="en-US"/>
        </a:p>
      </dgm:t>
    </dgm:pt>
    <dgm:pt modelId="{DB13FA1F-CA9D-4809-B975-4CCBF6141189}">
      <dgm:prSet/>
      <dgm:spPr/>
      <dgm:t>
        <a:bodyPr/>
        <a:lstStyle/>
        <a:p>
          <a:r>
            <a:rPr lang="en-CA"/>
            <a:t>Feature engineering</a:t>
          </a:r>
          <a:endParaRPr lang="en-US"/>
        </a:p>
      </dgm:t>
    </dgm:pt>
    <dgm:pt modelId="{3EAEA3D8-D576-42F6-9D73-9C757D2A33EE}" type="parTrans" cxnId="{65CC81B9-7089-459A-A351-85CC7E8AD308}">
      <dgm:prSet/>
      <dgm:spPr/>
      <dgm:t>
        <a:bodyPr/>
        <a:lstStyle/>
        <a:p>
          <a:endParaRPr lang="en-US"/>
        </a:p>
      </dgm:t>
    </dgm:pt>
    <dgm:pt modelId="{C5899DD9-AC09-4FFE-ABDF-8B352774768B}" type="sibTrans" cxnId="{65CC81B9-7089-459A-A351-85CC7E8AD308}">
      <dgm:prSet/>
      <dgm:spPr/>
      <dgm:t>
        <a:bodyPr/>
        <a:lstStyle/>
        <a:p>
          <a:endParaRPr lang="en-US"/>
        </a:p>
      </dgm:t>
    </dgm:pt>
    <dgm:pt modelId="{D730B72F-83A6-4287-8296-F688BA891DE9}">
      <dgm:prSet/>
      <dgm:spPr/>
      <dgm:t>
        <a:bodyPr/>
        <a:lstStyle/>
        <a:p>
          <a:r>
            <a:rPr lang="en-CA" dirty="0"/>
            <a:t>Model selection, training, and validation</a:t>
          </a:r>
          <a:endParaRPr lang="en-US" dirty="0"/>
        </a:p>
      </dgm:t>
    </dgm:pt>
    <dgm:pt modelId="{6FE3674C-8283-48B9-BABB-FF1B1148235E}" type="parTrans" cxnId="{71D7DDE8-0E84-4F53-B3A4-8D132A0A2DBC}">
      <dgm:prSet/>
      <dgm:spPr/>
      <dgm:t>
        <a:bodyPr/>
        <a:lstStyle/>
        <a:p>
          <a:endParaRPr lang="en-US"/>
        </a:p>
      </dgm:t>
    </dgm:pt>
    <dgm:pt modelId="{5BB6A566-C9B6-4C0E-AE0D-EB8A2FEA31EA}" type="sibTrans" cxnId="{71D7DDE8-0E84-4F53-B3A4-8D132A0A2DBC}">
      <dgm:prSet/>
      <dgm:spPr/>
      <dgm:t>
        <a:bodyPr/>
        <a:lstStyle/>
        <a:p>
          <a:endParaRPr lang="en-US"/>
        </a:p>
      </dgm:t>
    </dgm:pt>
    <dgm:pt modelId="{EFD077C5-661F-4C88-8AD6-E6F8CA183238}">
      <dgm:prSet/>
      <dgm:spPr/>
      <dgm:t>
        <a:bodyPr/>
        <a:lstStyle/>
        <a:p>
          <a:r>
            <a:rPr lang="en-CA" dirty="0"/>
            <a:t>Emissions forecasting</a:t>
          </a:r>
          <a:endParaRPr lang="en-US" dirty="0"/>
        </a:p>
      </dgm:t>
    </dgm:pt>
    <dgm:pt modelId="{12E147FC-1C85-417A-BECB-F9BB25D55F10}" type="parTrans" cxnId="{B55259DC-1C27-4D8B-A711-490B64A8DE8E}">
      <dgm:prSet/>
      <dgm:spPr/>
      <dgm:t>
        <a:bodyPr/>
        <a:lstStyle/>
        <a:p>
          <a:endParaRPr lang="en-US"/>
        </a:p>
      </dgm:t>
    </dgm:pt>
    <dgm:pt modelId="{F4E82CBB-6751-46DC-8161-A61588FFF0BB}" type="sibTrans" cxnId="{B55259DC-1C27-4D8B-A711-490B64A8DE8E}">
      <dgm:prSet/>
      <dgm:spPr/>
      <dgm:t>
        <a:bodyPr/>
        <a:lstStyle/>
        <a:p>
          <a:endParaRPr lang="en-US"/>
        </a:p>
      </dgm:t>
    </dgm:pt>
    <dgm:pt modelId="{A020FB51-6F67-4979-A87F-05FE81EC296F}" type="pres">
      <dgm:prSet presAssocID="{776B4F69-7DBF-448A-BAF5-DC307DBCC548}" presName="Name0" presStyleCnt="0">
        <dgm:presLayoutVars>
          <dgm:dir/>
          <dgm:resizeHandles val="exact"/>
        </dgm:presLayoutVars>
      </dgm:prSet>
      <dgm:spPr/>
    </dgm:pt>
    <dgm:pt modelId="{FE24A9BF-CA70-4DF5-BFC7-6EAEE00821E3}" type="pres">
      <dgm:prSet presAssocID="{39A45C86-3370-4E24-A1AB-A47C4838817C}" presName="node" presStyleLbl="node1" presStyleIdx="0" presStyleCnt="6">
        <dgm:presLayoutVars>
          <dgm:bulletEnabled val="1"/>
        </dgm:presLayoutVars>
      </dgm:prSet>
      <dgm:spPr/>
    </dgm:pt>
    <dgm:pt modelId="{C334C23E-E181-4D48-9090-73186D195975}" type="pres">
      <dgm:prSet presAssocID="{6520F21F-F2A9-47F8-8488-EDFB149BDC0E}" presName="sibTrans" presStyleLbl="sibTrans1D1" presStyleIdx="0" presStyleCnt="5"/>
      <dgm:spPr/>
    </dgm:pt>
    <dgm:pt modelId="{F12D0712-7DCF-4698-AB85-D0DA437F7C8C}" type="pres">
      <dgm:prSet presAssocID="{6520F21F-F2A9-47F8-8488-EDFB149BDC0E}" presName="connectorText" presStyleLbl="sibTrans1D1" presStyleIdx="0" presStyleCnt="5"/>
      <dgm:spPr/>
    </dgm:pt>
    <dgm:pt modelId="{FB76B923-36C2-479E-8C6B-81D03FF88138}" type="pres">
      <dgm:prSet presAssocID="{57CDB1F4-85BD-407A-92D2-3A6DA188D3EA}" presName="node" presStyleLbl="node1" presStyleIdx="1" presStyleCnt="6">
        <dgm:presLayoutVars>
          <dgm:bulletEnabled val="1"/>
        </dgm:presLayoutVars>
      </dgm:prSet>
      <dgm:spPr/>
    </dgm:pt>
    <dgm:pt modelId="{F7FF8F34-C769-48BF-B326-833AEA6CE510}" type="pres">
      <dgm:prSet presAssocID="{2EAF687F-3001-49F4-A80A-ACD4E0A87628}" presName="sibTrans" presStyleLbl="sibTrans1D1" presStyleIdx="1" presStyleCnt="5"/>
      <dgm:spPr/>
    </dgm:pt>
    <dgm:pt modelId="{39E20FA8-6BEA-4F4F-B4C9-D8EA34031463}" type="pres">
      <dgm:prSet presAssocID="{2EAF687F-3001-49F4-A80A-ACD4E0A87628}" presName="connectorText" presStyleLbl="sibTrans1D1" presStyleIdx="1" presStyleCnt="5"/>
      <dgm:spPr/>
    </dgm:pt>
    <dgm:pt modelId="{1F65C856-808E-4D38-A735-94AD5FED9C12}" type="pres">
      <dgm:prSet presAssocID="{15A0B4F3-4B2F-4CCB-8787-7D0C41770907}" presName="node" presStyleLbl="node1" presStyleIdx="2" presStyleCnt="6">
        <dgm:presLayoutVars>
          <dgm:bulletEnabled val="1"/>
        </dgm:presLayoutVars>
      </dgm:prSet>
      <dgm:spPr/>
    </dgm:pt>
    <dgm:pt modelId="{D77BA5E0-9C92-4A1C-B7E3-B1EC4D148CE0}" type="pres">
      <dgm:prSet presAssocID="{972618F2-E0DD-4B49-98D3-357EAFA40D16}" presName="sibTrans" presStyleLbl="sibTrans1D1" presStyleIdx="2" presStyleCnt="5"/>
      <dgm:spPr/>
    </dgm:pt>
    <dgm:pt modelId="{F23AA199-3626-44C5-BECE-A5ABF111A1A3}" type="pres">
      <dgm:prSet presAssocID="{972618F2-E0DD-4B49-98D3-357EAFA40D16}" presName="connectorText" presStyleLbl="sibTrans1D1" presStyleIdx="2" presStyleCnt="5"/>
      <dgm:spPr/>
    </dgm:pt>
    <dgm:pt modelId="{254262CB-5002-4505-8FFB-96D61EEB535D}" type="pres">
      <dgm:prSet presAssocID="{DB13FA1F-CA9D-4809-B975-4CCBF6141189}" presName="node" presStyleLbl="node1" presStyleIdx="3" presStyleCnt="6">
        <dgm:presLayoutVars>
          <dgm:bulletEnabled val="1"/>
        </dgm:presLayoutVars>
      </dgm:prSet>
      <dgm:spPr/>
    </dgm:pt>
    <dgm:pt modelId="{5653FACC-6EBE-4FE5-BB65-23734BF2A6CC}" type="pres">
      <dgm:prSet presAssocID="{C5899DD9-AC09-4FFE-ABDF-8B352774768B}" presName="sibTrans" presStyleLbl="sibTrans1D1" presStyleIdx="3" presStyleCnt="5"/>
      <dgm:spPr/>
    </dgm:pt>
    <dgm:pt modelId="{BD936975-26A1-474B-95E2-C89F09542F63}" type="pres">
      <dgm:prSet presAssocID="{C5899DD9-AC09-4FFE-ABDF-8B352774768B}" presName="connectorText" presStyleLbl="sibTrans1D1" presStyleIdx="3" presStyleCnt="5"/>
      <dgm:spPr/>
    </dgm:pt>
    <dgm:pt modelId="{76738070-8B14-4A56-B148-965AA3EBFCAD}" type="pres">
      <dgm:prSet presAssocID="{D730B72F-83A6-4287-8296-F688BA891DE9}" presName="node" presStyleLbl="node1" presStyleIdx="4" presStyleCnt="6">
        <dgm:presLayoutVars>
          <dgm:bulletEnabled val="1"/>
        </dgm:presLayoutVars>
      </dgm:prSet>
      <dgm:spPr/>
    </dgm:pt>
    <dgm:pt modelId="{F2FD5941-6DF3-4D30-8776-3E0511AC825E}" type="pres">
      <dgm:prSet presAssocID="{5BB6A566-C9B6-4C0E-AE0D-EB8A2FEA31EA}" presName="sibTrans" presStyleLbl="sibTrans1D1" presStyleIdx="4" presStyleCnt="5"/>
      <dgm:spPr/>
    </dgm:pt>
    <dgm:pt modelId="{706235B5-879C-4507-BCAC-E87694C5FD1E}" type="pres">
      <dgm:prSet presAssocID="{5BB6A566-C9B6-4C0E-AE0D-EB8A2FEA31EA}" presName="connectorText" presStyleLbl="sibTrans1D1" presStyleIdx="4" presStyleCnt="5"/>
      <dgm:spPr/>
    </dgm:pt>
    <dgm:pt modelId="{06A5983C-3079-4441-95B7-6A21D5818F48}" type="pres">
      <dgm:prSet presAssocID="{EFD077C5-661F-4C88-8AD6-E6F8CA183238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CE11B-44FE-44B4-A833-54C27619FD6F}" type="presOf" srcId="{DB13FA1F-CA9D-4809-B975-4CCBF6141189}" destId="{254262CB-5002-4505-8FFB-96D61EEB535D}" srcOrd="0" destOrd="0" presId="urn:microsoft.com/office/officeart/2016/7/layout/RepeatingBendingProcessNew"/>
    <dgm:cxn modelId="{46397421-AA3C-45D9-90D0-E7A64E8D747C}" type="presOf" srcId="{5BB6A566-C9B6-4C0E-AE0D-EB8A2FEA31EA}" destId="{706235B5-879C-4507-BCAC-E87694C5FD1E}" srcOrd="1" destOrd="0" presId="urn:microsoft.com/office/officeart/2016/7/layout/RepeatingBendingProcessNew"/>
    <dgm:cxn modelId="{03942A24-A190-4231-93A8-2626A140A09B}" type="presOf" srcId="{15A0B4F3-4B2F-4CCB-8787-7D0C41770907}" destId="{1F65C856-808E-4D38-A735-94AD5FED9C12}" srcOrd="0" destOrd="0" presId="urn:microsoft.com/office/officeart/2016/7/layout/RepeatingBendingProcessNew"/>
    <dgm:cxn modelId="{7885F527-A587-47D9-8B95-7B93EB568428}" type="presOf" srcId="{5BB6A566-C9B6-4C0E-AE0D-EB8A2FEA31EA}" destId="{F2FD5941-6DF3-4D30-8776-3E0511AC825E}" srcOrd="0" destOrd="0" presId="urn:microsoft.com/office/officeart/2016/7/layout/RepeatingBendingProcessNew"/>
    <dgm:cxn modelId="{99288C2C-9C44-48ED-916D-22A637D3775F}" type="presOf" srcId="{D730B72F-83A6-4287-8296-F688BA891DE9}" destId="{76738070-8B14-4A56-B148-965AA3EBFCAD}" srcOrd="0" destOrd="0" presId="urn:microsoft.com/office/officeart/2016/7/layout/RepeatingBendingProcessNew"/>
    <dgm:cxn modelId="{1B3A125E-C6F6-4D0F-9DAE-D5E9EEE51841}" srcId="{776B4F69-7DBF-448A-BAF5-DC307DBCC548}" destId="{39A45C86-3370-4E24-A1AB-A47C4838817C}" srcOrd="0" destOrd="0" parTransId="{A14A4993-EB39-4009-8870-96C23DAC2A0B}" sibTransId="{6520F21F-F2A9-47F8-8488-EDFB149BDC0E}"/>
    <dgm:cxn modelId="{1320F35E-D3E1-4522-AB2F-CD6A2B58BB92}" type="presOf" srcId="{2EAF687F-3001-49F4-A80A-ACD4E0A87628}" destId="{F7FF8F34-C769-48BF-B326-833AEA6CE510}" srcOrd="0" destOrd="0" presId="urn:microsoft.com/office/officeart/2016/7/layout/RepeatingBendingProcessNew"/>
    <dgm:cxn modelId="{6BD7E263-1927-40CF-AC52-D36027F18325}" type="presOf" srcId="{57CDB1F4-85BD-407A-92D2-3A6DA188D3EA}" destId="{FB76B923-36C2-479E-8C6B-81D03FF88138}" srcOrd="0" destOrd="0" presId="urn:microsoft.com/office/officeart/2016/7/layout/RepeatingBendingProcessNew"/>
    <dgm:cxn modelId="{F954FE44-730A-44E9-B9B9-6723E56D4805}" type="presOf" srcId="{776B4F69-7DBF-448A-BAF5-DC307DBCC548}" destId="{A020FB51-6F67-4979-A87F-05FE81EC296F}" srcOrd="0" destOrd="0" presId="urn:microsoft.com/office/officeart/2016/7/layout/RepeatingBendingProcessNew"/>
    <dgm:cxn modelId="{7A3C3169-9A07-4A8F-A275-C3175A4BA925}" srcId="{776B4F69-7DBF-448A-BAF5-DC307DBCC548}" destId="{57CDB1F4-85BD-407A-92D2-3A6DA188D3EA}" srcOrd="1" destOrd="0" parTransId="{BB460012-4103-43E7-8048-859E13B76320}" sibTransId="{2EAF687F-3001-49F4-A80A-ACD4E0A87628}"/>
    <dgm:cxn modelId="{E4F74071-3676-48CA-B8EB-2EB7F67B8AF0}" type="presOf" srcId="{39A45C86-3370-4E24-A1AB-A47C4838817C}" destId="{FE24A9BF-CA70-4DF5-BFC7-6EAEE00821E3}" srcOrd="0" destOrd="0" presId="urn:microsoft.com/office/officeart/2016/7/layout/RepeatingBendingProcessNew"/>
    <dgm:cxn modelId="{3DA4F751-CB12-4F14-A8AB-93CACDAACFBB}" type="presOf" srcId="{EFD077C5-661F-4C88-8AD6-E6F8CA183238}" destId="{06A5983C-3079-4441-95B7-6A21D5818F48}" srcOrd="0" destOrd="0" presId="urn:microsoft.com/office/officeart/2016/7/layout/RepeatingBendingProcessNew"/>
    <dgm:cxn modelId="{FCA9ED79-1CCE-40EC-8C72-2B0C75EF7240}" type="presOf" srcId="{972618F2-E0DD-4B49-98D3-357EAFA40D16}" destId="{F23AA199-3626-44C5-BECE-A5ABF111A1A3}" srcOrd="1" destOrd="0" presId="urn:microsoft.com/office/officeart/2016/7/layout/RepeatingBendingProcessNew"/>
    <dgm:cxn modelId="{D855537C-1F31-4716-866F-468A8B6BD695}" type="presOf" srcId="{C5899DD9-AC09-4FFE-ABDF-8B352774768B}" destId="{5653FACC-6EBE-4FE5-BB65-23734BF2A6CC}" srcOrd="0" destOrd="0" presId="urn:microsoft.com/office/officeart/2016/7/layout/RepeatingBendingProcessNew"/>
    <dgm:cxn modelId="{22254185-AD60-4DFD-B294-4E0F44BDF5E4}" type="presOf" srcId="{972618F2-E0DD-4B49-98D3-357EAFA40D16}" destId="{D77BA5E0-9C92-4A1C-B7E3-B1EC4D148CE0}" srcOrd="0" destOrd="0" presId="urn:microsoft.com/office/officeart/2016/7/layout/RepeatingBendingProcessNew"/>
    <dgm:cxn modelId="{81B7AC9F-D746-4C0B-8EB6-8AF21AD9BDE0}" type="presOf" srcId="{2EAF687F-3001-49F4-A80A-ACD4E0A87628}" destId="{39E20FA8-6BEA-4F4F-B4C9-D8EA34031463}" srcOrd="1" destOrd="0" presId="urn:microsoft.com/office/officeart/2016/7/layout/RepeatingBendingProcessNew"/>
    <dgm:cxn modelId="{F2E06EB8-224D-4AF4-B025-1A613FAF2E40}" type="presOf" srcId="{6520F21F-F2A9-47F8-8488-EDFB149BDC0E}" destId="{C334C23E-E181-4D48-9090-73186D195975}" srcOrd="0" destOrd="0" presId="urn:microsoft.com/office/officeart/2016/7/layout/RepeatingBendingProcessNew"/>
    <dgm:cxn modelId="{65CC81B9-7089-459A-A351-85CC7E8AD308}" srcId="{776B4F69-7DBF-448A-BAF5-DC307DBCC548}" destId="{DB13FA1F-CA9D-4809-B975-4CCBF6141189}" srcOrd="3" destOrd="0" parTransId="{3EAEA3D8-D576-42F6-9D73-9C757D2A33EE}" sibTransId="{C5899DD9-AC09-4FFE-ABDF-8B352774768B}"/>
    <dgm:cxn modelId="{B8443CC2-EBCC-4A54-9F73-AF95784C42DA}" srcId="{776B4F69-7DBF-448A-BAF5-DC307DBCC548}" destId="{15A0B4F3-4B2F-4CCB-8787-7D0C41770907}" srcOrd="2" destOrd="0" parTransId="{4AB458BF-C9C7-4C17-A5BF-6DA39F79B581}" sibTransId="{972618F2-E0DD-4B49-98D3-357EAFA40D16}"/>
    <dgm:cxn modelId="{A435A7D3-59F9-47B3-8ECB-228CDD3E0E19}" type="presOf" srcId="{C5899DD9-AC09-4FFE-ABDF-8B352774768B}" destId="{BD936975-26A1-474B-95E2-C89F09542F63}" srcOrd="1" destOrd="0" presId="urn:microsoft.com/office/officeart/2016/7/layout/RepeatingBendingProcessNew"/>
    <dgm:cxn modelId="{B55259DC-1C27-4D8B-A711-490B64A8DE8E}" srcId="{776B4F69-7DBF-448A-BAF5-DC307DBCC548}" destId="{EFD077C5-661F-4C88-8AD6-E6F8CA183238}" srcOrd="5" destOrd="0" parTransId="{12E147FC-1C85-417A-BECB-F9BB25D55F10}" sibTransId="{F4E82CBB-6751-46DC-8161-A61588FFF0BB}"/>
    <dgm:cxn modelId="{3D3C95E8-75ED-4F23-8CDF-140D19CDE987}" type="presOf" srcId="{6520F21F-F2A9-47F8-8488-EDFB149BDC0E}" destId="{F12D0712-7DCF-4698-AB85-D0DA437F7C8C}" srcOrd="1" destOrd="0" presId="urn:microsoft.com/office/officeart/2016/7/layout/RepeatingBendingProcessNew"/>
    <dgm:cxn modelId="{71D7DDE8-0E84-4F53-B3A4-8D132A0A2DBC}" srcId="{776B4F69-7DBF-448A-BAF5-DC307DBCC548}" destId="{D730B72F-83A6-4287-8296-F688BA891DE9}" srcOrd="4" destOrd="0" parTransId="{6FE3674C-8283-48B9-BABB-FF1B1148235E}" sibTransId="{5BB6A566-C9B6-4C0E-AE0D-EB8A2FEA31EA}"/>
    <dgm:cxn modelId="{459C309D-7BA2-4096-85EC-69EF489EAC2E}" type="presParOf" srcId="{A020FB51-6F67-4979-A87F-05FE81EC296F}" destId="{FE24A9BF-CA70-4DF5-BFC7-6EAEE00821E3}" srcOrd="0" destOrd="0" presId="urn:microsoft.com/office/officeart/2016/7/layout/RepeatingBendingProcessNew"/>
    <dgm:cxn modelId="{385819F9-B0E7-479E-904B-D7A211C4DD1F}" type="presParOf" srcId="{A020FB51-6F67-4979-A87F-05FE81EC296F}" destId="{C334C23E-E181-4D48-9090-73186D195975}" srcOrd="1" destOrd="0" presId="urn:microsoft.com/office/officeart/2016/7/layout/RepeatingBendingProcessNew"/>
    <dgm:cxn modelId="{7187F881-746B-476D-A280-C3F1E53F9F23}" type="presParOf" srcId="{C334C23E-E181-4D48-9090-73186D195975}" destId="{F12D0712-7DCF-4698-AB85-D0DA437F7C8C}" srcOrd="0" destOrd="0" presId="urn:microsoft.com/office/officeart/2016/7/layout/RepeatingBendingProcessNew"/>
    <dgm:cxn modelId="{420857B9-D5A4-41AB-861E-14D2BD168262}" type="presParOf" srcId="{A020FB51-6F67-4979-A87F-05FE81EC296F}" destId="{FB76B923-36C2-479E-8C6B-81D03FF88138}" srcOrd="2" destOrd="0" presId="urn:microsoft.com/office/officeart/2016/7/layout/RepeatingBendingProcessNew"/>
    <dgm:cxn modelId="{4D01684A-6501-4C02-9EC2-E111471FF47D}" type="presParOf" srcId="{A020FB51-6F67-4979-A87F-05FE81EC296F}" destId="{F7FF8F34-C769-48BF-B326-833AEA6CE510}" srcOrd="3" destOrd="0" presId="urn:microsoft.com/office/officeart/2016/7/layout/RepeatingBendingProcessNew"/>
    <dgm:cxn modelId="{477F4606-C6F4-43BF-A4F7-5FD25C502A13}" type="presParOf" srcId="{F7FF8F34-C769-48BF-B326-833AEA6CE510}" destId="{39E20FA8-6BEA-4F4F-B4C9-D8EA34031463}" srcOrd="0" destOrd="0" presId="urn:microsoft.com/office/officeart/2016/7/layout/RepeatingBendingProcessNew"/>
    <dgm:cxn modelId="{67557E64-6B5C-45CD-B865-13BA1673BB06}" type="presParOf" srcId="{A020FB51-6F67-4979-A87F-05FE81EC296F}" destId="{1F65C856-808E-4D38-A735-94AD5FED9C12}" srcOrd="4" destOrd="0" presId="urn:microsoft.com/office/officeart/2016/7/layout/RepeatingBendingProcessNew"/>
    <dgm:cxn modelId="{1E0101F1-2FF6-43F7-9039-1CD5E73D3000}" type="presParOf" srcId="{A020FB51-6F67-4979-A87F-05FE81EC296F}" destId="{D77BA5E0-9C92-4A1C-B7E3-B1EC4D148CE0}" srcOrd="5" destOrd="0" presId="urn:microsoft.com/office/officeart/2016/7/layout/RepeatingBendingProcessNew"/>
    <dgm:cxn modelId="{81581C7A-2C2D-43F2-95D5-FCF3B57ED54A}" type="presParOf" srcId="{D77BA5E0-9C92-4A1C-B7E3-B1EC4D148CE0}" destId="{F23AA199-3626-44C5-BECE-A5ABF111A1A3}" srcOrd="0" destOrd="0" presId="urn:microsoft.com/office/officeart/2016/7/layout/RepeatingBendingProcessNew"/>
    <dgm:cxn modelId="{8E212D5E-ABEF-4201-BD99-D739E8A712CA}" type="presParOf" srcId="{A020FB51-6F67-4979-A87F-05FE81EC296F}" destId="{254262CB-5002-4505-8FFB-96D61EEB535D}" srcOrd="6" destOrd="0" presId="urn:microsoft.com/office/officeart/2016/7/layout/RepeatingBendingProcessNew"/>
    <dgm:cxn modelId="{6459A88D-67FB-4A0A-9B0A-CF6F4753DA90}" type="presParOf" srcId="{A020FB51-6F67-4979-A87F-05FE81EC296F}" destId="{5653FACC-6EBE-4FE5-BB65-23734BF2A6CC}" srcOrd="7" destOrd="0" presId="urn:microsoft.com/office/officeart/2016/7/layout/RepeatingBendingProcessNew"/>
    <dgm:cxn modelId="{3823D50A-E70A-4849-B3A1-34009B8AE81F}" type="presParOf" srcId="{5653FACC-6EBE-4FE5-BB65-23734BF2A6CC}" destId="{BD936975-26A1-474B-95E2-C89F09542F63}" srcOrd="0" destOrd="0" presId="urn:microsoft.com/office/officeart/2016/7/layout/RepeatingBendingProcessNew"/>
    <dgm:cxn modelId="{1722ED38-48F4-49E2-8EE3-304942A4F7F0}" type="presParOf" srcId="{A020FB51-6F67-4979-A87F-05FE81EC296F}" destId="{76738070-8B14-4A56-B148-965AA3EBFCAD}" srcOrd="8" destOrd="0" presId="urn:microsoft.com/office/officeart/2016/7/layout/RepeatingBendingProcessNew"/>
    <dgm:cxn modelId="{D70BE31F-4202-4273-8527-F74C6F7F0634}" type="presParOf" srcId="{A020FB51-6F67-4979-A87F-05FE81EC296F}" destId="{F2FD5941-6DF3-4D30-8776-3E0511AC825E}" srcOrd="9" destOrd="0" presId="urn:microsoft.com/office/officeart/2016/7/layout/RepeatingBendingProcessNew"/>
    <dgm:cxn modelId="{21CD307B-DA93-4CE2-969D-BB5A2F439DD6}" type="presParOf" srcId="{F2FD5941-6DF3-4D30-8776-3E0511AC825E}" destId="{706235B5-879C-4507-BCAC-E87694C5FD1E}" srcOrd="0" destOrd="0" presId="urn:microsoft.com/office/officeart/2016/7/layout/RepeatingBendingProcessNew"/>
    <dgm:cxn modelId="{9A306D43-004D-4C99-954F-472F6E073012}" type="presParOf" srcId="{A020FB51-6F67-4979-A87F-05FE81EC296F}" destId="{06A5983C-3079-4441-95B7-6A21D5818F4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ED79CB-9600-400A-9AAB-18A62D15939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C5689B-BAC7-485A-A350-33E1503D1CF5}">
      <dgm:prSet/>
      <dgm:spPr/>
      <dgm:t>
        <a:bodyPr/>
        <a:lstStyle/>
        <a:p>
          <a:r>
            <a:rPr lang="en-CA"/>
            <a:t>Showcase the differences in carbon emissions and  fuel consumption between different car makes, models, and other features</a:t>
          </a:r>
          <a:endParaRPr lang="en-US" dirty="0"/>
        </a:p>
      </dgm:t>
    </dgm:pt>
    <dgm:pt modelId="{D96D8334-C124-4199-9900-58917D4541F3}" type="parTrans" cxnId="{9F226700-6931-4AC4-8632-F33B5E9098FD}">
      <dgm:prSet/>
      <dgm:spPr/>
      <dgm:t>
        <a:bodyPr/>
        <a:lstStyle/>
        <a:p>
          <a:endParaRPr lang="en-US"/>
        </a:p>
      </dgm:t>
    </dgm:pt>
    <dgm:pt modelId="{85B86F39-B56C-4D9B-B17F-06E3188728C1}" type="sibTrans" cxnId="{9F226700-6931-4AC4-8632-F33B5E9098FD}">
      <dgm:prSet/>
      <dgm:spPr/>
      <dgm:t>
        <a:bodyPr/>
        <a:lstStyle/>
        <a:p>
          <a:endParaRPr lang="en-US"/>
        </a:p>
      </dgm:t>
    </dgm:pt>
    <dgm:pt modelId="{6D810695-DFC0-4319-B728-88B9D51DBC64}">
      <dgm:prSet/>
      <dgm:spPr/>
      <dgm:t>
        <a:bodyPr/>
        <a:lstStyle/>
        <a:p>
          <a:r>
            <a:rPr lang="en-CA"/>
            <a:t>Show how fuel efficiency (in terms of CO</a:t>
          </a:r>
          <a:r>
            <a:rPr lang="en-CA" baseline="-25000"/>
            <a:t>2</a:t>
          </a:r>
          <a:r>
            <a:rPr lang="en-CA"/>
            <a:t> emissions) has changed over time</a:t>
          </a:r>
          <a:endParaRPr lang="en-US"/>
        </a:p>
      </dgm:t>
    </dgm:pt>
    <dgm:pt modelId="{7A428E38-0ED2-446E-80F7-9B436DDC687E}" type="parTrans" cxnId="{D19C8BD2-5EEB-4EB4-8600-2CF8DEDD8E57}">
      <dgm:prSet/>
      <dgm:spPr/>
      <dgm:t>
        <a:bodyPr/>
        <a:lstStyle/>
        <a:p>
          <a:endParaRPr lang="en-US"/>
        </a:p>
      </dgm:t>
    </dgm:pt>
    <dgm:pt modelId="{64650D11-F073-410F-A3A3-A6A1B62E55DE}" type="sibTrans" cxnId="{D19C8BD2-5EEB-4EB4-8600-2CF8DEDD8E57}">
      <dgm:prSet/>
      <dgm:spPr/>
      <dgm:t>
        <a:bodyPr/>
        <a:lstStyle/>
        <a:p>
          <a:endParaRPr lang="en-US"/>
        </a:p>
      </dgm:t>
    </dgm:pt>
    <dgm:pt modelId="{1B22F356-8E2F-4CB3-9F4B-BED6D0763FC5}">
      <dgm:prSet/>
      <dgm:spPr/>
      <dgm:t>
        <a:bodyPr/>
        <a:lstStyle/>
        <a:p>
          <a:r>
            <a:rPr lang="en-CA"/>
            <a:t>Predicting fuel consumption and CO</a:t>
          </a:r>
          <a:r>
            <a:rPr lang="en-CA" baseline="-25000"/>
            <a:t>2</a:t>
          </a:r>
          <a:r>
            <a:rPr lang="en-CA"/>
            <a:t> emissions based on car features and driving conditions/patterns</a:t>
          </a:r>
          <a:endParaRPr lang="en-US" dirty="0"/>
        </a:p>
      </dgm:t>
    </dgm:pt>
    <dgm:pt modelId="{B33735BB-9D87-4AA6-8BFA-BF7FCB2122E6}" type="parTrans" cxnId="{BCE0782B-449E-473E-A0AA-D7B515BF4FFB}">
      <dgm:prSet/>
      <dgm:spPr/>
      <dgm:t>
        <a:bodyPr/>
        <a:lstStyle/>
        <a:p>
          <a:endParaRPr lang="en-US"/>
        </a:p>
      </dgm:t>
    </dgm:pt>
    <dgm:pt modelId="{1F1EF222-7036-4B76-9B8E-CA570F375A79}" type="sibTrans" cxnId="{BCE0782B-449E-473E-A0AA-D7B515BF4FFB}">
      <dgm:prSet/>
      <dgm:spPr/>
      <dgm:t>
        <a:bodyPr/>
        <a:lstStyle/>
        <a:p>
          <a:endParaRPr lang="en-US"/>
        </a:p>
      </dgm:t>
    </dgm:pt>
    <dgm:pt modelId="{AECE7F22-A479-49C6-B3E5-25DE090BF596}" type="pres">
      <dgm:prSet presAssocID="{80ED79CB-9600-400A-9AAB-18A62D159397}" presName="diagram" presStyleCnt="0">
        <dgm:presLayoutVars>
          <dgm:dir/>
          <dgm:resizeHandles val="exact"/>
        </dgm:presLayoutVars>
      </dgm:prSet>
      <dgm:spPr/>
    </dgm:pt>
    <dgm:pt modelId="{1097F2B3-CCE6-4393-A9C2-E854E86678F5}" type="pres">
      <dgm:prSet presAssocID="{DAC5689B-BAC7-485A-A350-33E1503D1CF5}" presName="node" presStyleLbl="node1" presStyleIdx="0" presStyleCnt="3">
        <dgm:presLayoutVars>
          <dgm:bulletEnabled val="1"/>
        </dgm:presLayoutVars>
      </dgm:prSet>
      <dgm:spPr/>
    </dgm:pt>
    <dgm:pt modelId="{9C309091-3EE9-4A1F-B7C6-07B5BE2C9E32}" type="pres">
      <dgm:prSet presAssocID="{85B86F39-B56C-4D9B-B17F-06E3188728C1}" presName="sibTrans" presStyleCnt="0"/>
      <dgm:spPr/>
    </dgm:pt>
    <dgm:pt modelId="{AE90030D-B932-48EC-8AEA-9C5E1192707E}" type="pres">
      <dgm:prSet presAssocID="{6D810695-DFC0-4319-B728-88B9D51DBC64}" presName="node" presStyleLbl="node1" presStyleIdx="1" presStyleCnt="3">
        <dgm:presLayoutVars>
          <dgm:bulletEnabled val="1"/>
        </dgm:presLayoutVars>
      </dgm:prSet>
      <dgm:spPr/>
    </dgm:pt>
    <dgm:pt modelId="{802AAB6B-31ED-444D-ACF7-EFC9D4A7CAE6}" type="pres">
      <dgm:prSet presAssocID="{64650D11-F073-410F-A3A3-A6A1B62E55DE}" presName="sibTrans" presStyleCnt="0"/>
      <dgm:spPr/>
    </dgm:pt>
    <dgm:pt modelId="{54C5DA43-6C3B-44DB-B337-42FCA1C7DE04}" type="pres">
      <dgm:prSet presAssocID="{1B22F356-8E2F-4CB3-9F4B-BED6D0763FC5}" presName="node" presStyleLbl="node1" presStyleIdx="2" presStyleCnt="3">
        <dgm:presLayoutVars>
          <dgm:bulletEnabled val="1"/>
        </dgm:presLayoutVars>
      </dgm:prSet>
      <dgm:spPr/>
    </dgm:pt>
  </dgm:ptLst>
  <dgm:cxnLst>
    <dgm:cxn modelId="{9F226700-6931-4AC4-8632-F33B5E9098FD}" srcId="{80ED79CB-9600-400A-9AAB-18A62D159397}" destId="{DAC5689B-BAC7-485A-A350-33E1503D1CF5}" srcOrd="0" destOrd="0" parTransId="{D96D8334-C124-4199-9900-58917D4541F3}" sibTransId="{85B86F39-B56C-4D9B-B17F-06E3188728C1}"/>
    <dgm:cxn modelId="{BCE0782B-449E-473E-A0AA-D7B515BF4FFB}" srcId="{80ED79CB-9600-400A-9AAB-18A62D159397}" destId="{1B22F356-8E2F-4CB3-9F4B-BED6D0763FC5}" srcOrd="2" destOrd="0" parTransId="{B33735BB-9D87-4AA6-8BFA-BF7FCB2122E6}" sibTransId="{1F1EF222-7036-4B76-9B8E-CA570F375A79}"/>
    <dgm:cxn modelId="{4D729D8C-E363-4451-89EE-6355416B602D}" type="presOf" srcId="{80ED79CB-9600-400A-9AAB-18A62D159397}" destId="{AECE7F22-A479-49C6-B3E5-25DE090BF596}" srcOrd="0" destOrd="0" presId="urn:microsoft.com/office/officeart/2005/8/layout/default"/>
    <dgm:cxn modelId="{4D144EC5-1256-4FBA-964D-5270D0F6D09A}" type="presOf" srcId="{DAC5689B-BAC7-485A-A350-33E1503D1CF5}" destId="{1097F2B3-CCE6-4393-A9C2-E854E86678F5}" srcOrd="0" destOrd="0" presId="urn:microsoft.com/office/officeart/2005/8/layout/default"/>
    <dgm:cxn modelId="{67ECB2C8-1BF5-41C4-BA05-E28CCE9571A2}" type="presOf" srcId="{6D810695-DFC0-4319-B728-88B9D51DBC64}" destId="{AE90030D-B932-48EC-8AEA-9C5E1192707E}" srcOrd="0" destOrd="0" presId="urn:microsoft.com/office/officeart/2005/8/layout/default"/>
    <dgm:cxn modelId="{D19C8BD2-5EEB-4EB4-8600-2CF8DEDD8E57}" srcId="{80ED79CB-9600-400A-9AAB-18A62D159397}" destId="{6D810695-DFC0-4319-B728-88B9D51DBC64}" srcOrd="1" destOrd="0" parTransId="{7A428E38-0ED2-446E-80F7-9B436DDC687E}" sibTransId="{64650D11-F073-410F-A3A3-A6A1B62E55DE}"/>
    <dgm:cxn modelId="{A32F0FDC-76AE-45FB-BD8B-78121E0A91D3}" type="presOf" srcId="{1B22F356-8E2F-4CB3-9F4B-BED6D0763FC5}" destId="{54C5DA43-6C3B-44DB-B337-42FCA1C7DE04}" srcOrd="0" destOrd="0" presId="urn:microsoft.com/office/officeart/2005/8/layout/default"/>
    <dgm:cxn modelId="{E9846298-7335-465E-AEFB-9C7B32502A4C}" type="presParOf" srcId="{AECE7F22-A479-49C6-B3E5-25DE090BF596}" destId="{1097F2B3-CCE6-4393-A9C2-E854E86678F5}" srcOrd="0" destOrd="0" presId="urn:microsoft.com/office/officeart/2005/8/layout/default"/>
    <dgm:cxn modelId="{FBC31D31-7FE2-498A-A6AE-6200BC72D688}" type="presParOf" srcId="{AECE7F22-A479-49C6-B3E5-25DE090BF596}" destId="{9C309091-3EE9-4A1F-B7C6-07B5BE2C9E32}" srcOrd="1" destOrd="0" presId="urn:microsoft.com/office/officeart/2005/8/layout/default"/>
    <dgm:cxn modelId="{38D51A3E-F4CC-4DB2-99A8-47E530E0CC14}" type="presParOf" srcId="{AECE7F22-A479-49C6-B3E5-25DE090BF596}" destId="{AE90030D-B932-48EC-8AEA-9C5E1192707E}" srcOrd="2" destOrd="0" presId="urn:microsoft.com/office/officeart/2005/8/layout/default"/>
    <dgm:cxn modelId="{6CE08DB4-912C-445B-9D3D-D9C923B71100}" type="presParOf" srcId="{AECE7F22-A479-49C6-B3E5-25DE090BF596}" destId="{802AAB6B-31ED-444D-ACF7-EFC9D4A7CAE6}" srcOrd="3" destOrd="0" presId="urn:microsoft.com/office/officeart/2005/8/layout/default"/>
    <dgm:cxn modelId="{3E39FA35-749F-4478-8C03-03896C9214D7}" type="presParOf" srcId="{AECE7F22-A479-49C6-B3E5-25DE090BF596}" destId="{54C5DA43-6C3B-44DB-B337-42FCA1C7DE0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4C23E-E181-4D48-9090-73186D195975}">
      <dsp:nvSpPr>
        <dsp:cNvPr id="0" name=""/>
        <dsp:cNvSpPr/>
      </dsp:nvSpPr>
      <dsp:spPr>
        <a:xfrm>
          <a:off x="2719262" y="851383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0451" y="893982"/>
        <a:ext cx="31209" cy="6241"/>
      </dsp:txXfrm>
    </dsp:sp>
    <dsp:sp modelId="{FE24A9BF-CA70-4DF5-BFC7-6EAEE00821E3}">
      <dsp:nvSpPr>
        <dsp:cNvPr id="0" name=""/>
        <dsp:cNvSpPr/>
      </dsp:nvSpPr>
      <dsp:spPr>
        <a:xfrm>
          <a:off x="7209" y="82947"/>
          <a:ext cx="2713853" cy="16283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Data collection</a:t>
          </a:r>
          <a:endParaRPr lang="en-US" sz="1600" kern="1200" dirty="0"/>
        </a:p>
      </dsp:txBody>
      <dsp:txXfrm>
        <a:off x="7209" y="82947"/>
        <a:ext cx="2713853" cy="1628312"/>
      </dsp:txXfrm>
    </dsp:sp>
    <dsp:sp modelId="{F7FF8F34-C769-48BF-B326-833AEA6CE510}">
      <dsp:nvSpPr>
        <dsp:cNvPr id="0" name=""/>
        <dsp:cNvSpPr/>
      </dsp:nvSpPr>
      <dsp:spPr>
        <a:xfrm>
          <a:off x="6057302" y="851383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8491" y="893982"/>
        <a:ext cx="31209" cy="6241"/>
      </dsp:txXfrm>
    </dsp:sp>
    <dsp:sp modelId="{FB76B923-36C2-479E-8C6B-81D03FF88138}">
      <dsp:nvSpPr>
        <dsp:cNvPr id="0" name=""/>
        <dsp:cNvSpPr/>
      </dsp:nvSpPr>
      <dsp:spPr>
        <a:xfrm>
          <a:off x="3345249" y="82947"/>
          <a:ext cx="2713853" cy="1628312"/>
        </a:xfrm>
        <a:prstGeom prst="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Data preprocessing/cleaning</a:t>
          </a:r>
          <a:endParaRPr lang="en-US" sz="1600" kern="1200"/>
        </a:p>
      </dsp:txBody>
      <dsp:txXfrm>
        <a:off x="3345249" y="82947"/>
        <a:ext cx="2713853" cy="1628312"/>
      </dsp:txXfrm>
    </dsp:sp>
    <dsp:sp modelId="{D77BA5E0-9C92-4A1C-B7E3-B1EC4D148CE0}">
      <dsp:nvSpPr>
        <dsp:cNvPr id="0" name=""/>
        <dsp:cNvSpPr/>
      </dsp:nvSpPr>
      <dsp:spPr>
        <a:xfrm>
          <a:off x="1364136" y="1709459"/>
          <a:ext cx="6676079" cy="593586"/>
        </a:xfrm>
        <a:custGeom>
          <a:avLst/>
          <a:gdLst/>
          <a:ahLst/>
          <a:cxnLst/>
          <a:rect l="0" t="0" r="0" b="0"/>
          <a:pathLst>
            <a:path>
              <a:moveTo>
                <a:pt x="6676079" y="0"/>
              </a:moveTo>
              <a:lnTo>
                <a:pt x="6676079" y="313893"/>
              </a:lnTo>
              <a:lnTo>
                <a:pt x="0" y="313893"/>
              </a:lnTo>
              <a:lnTo>
                <a:pt x="0" y="593586"/>
              </a:lnTo>
            </a:path>
          </a:pathLst>
        </a:custGeom>
        <a:noFill/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4546" y="2003132"/>
        <a:ext cx="335259" cy="6241"/>
      </dsp:txXfrm>
    </dsp:sp>
    <dsp:sp modelId="{1F65C856-808E-4D38-A735-94AD5FED9C12}">
      <dsp:nvSpPr>
        <dsp:cNvPr id="0" name=""/>
        <dsp:cNvSpPr/>
      </dsp:nvSpPr>
      <dsp:spPr>
        <a:xfrm>
          <a:off x="6683289" y="82947"/>
          <a:ext cx="2713853" cy="1628312"/>
        </a:xfrm>
        <a:prstGeom prst="rect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Exploratory data analysis (EDA)</a:t>
          </a:r>
          <a:endParaRPr lang="en-US" sz="1600" kern="1200" dirty="0"/>
        </a:p>
      </dsp:txBody>
      <dsp:txXfrm>
        <a:off x="6683289" y="82947"/>
        <a:ext cx="2713853" cy="1628312"/>
      </dsp:txXfrm>
    </dsp:sp>
    <dsp:sp modelId="{5653FACC-6EBE-4FE5-BB65-23734BF2A6CC}">
      <dsp:nvSpPr>
        <dsp:cNvPr id="0" name=""/>
        <dsp:cNvSpPr/>
      </dsp:nvSpPr>
      <dsp:spPr>
        <a:xfrm>
          <a:off x="2719262" y="3103882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0451" y="3146481"/>
        <a:ext cx="31209" cy="6241"/>
      </dsp:txXfrm>
    </dsp:sp>
    <dsp:sp modelId="{254262CB-5002-4505-8FFB-96D61EEB535D}">
      <dsp:nvSpPr>
        <dsp:cNvPr id="0" name=""/>
        <dsp:cNvSpPr/>
      </dsp:nvSpPr>
      <dsp:spPr>
        <a:xfrm>
          <a:off x="7209" y="2335446"/>
          <a:ext cx="2713853" cy="1628312"/>
        </a:xfrm>
        <a:prstGeom prst="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Feature engineering</a:t>
          </a:r>
          <a:endParaRPr lang="en-US" sz="1600" kern="1200"/>
        </a:p>
      </dsp:txBody>
      <dsp:txXfrm>
        <a:off x="7209" y="2335446"/>
        <a:ext cx="2713853" cy="1628312"/>
      </dsp:txXfrm>
    </dsp:sp>
    <dsp:sp modelId="{F2FD5941-6DF3-4D30-8776-3E0511AC825E}">
      <dsp:nvSpPr>
        <dsp:cNvPr id="0" name=""/>
        <dsp:cNvSpPr/>
      </dsp:nvSpPr>
      <dsp:spPr>
        <a:xfrm>
          <a:off x="6057302" y="3103882"/>
          <a:ext cx="593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586" y="45720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38491" y="3146481"/>
        <a:ext cx="31209" cy="6241"/>
      </dsp:txXfrm>
    </dsp:sp>
    <dsp:sp modelId="{76738070-8B14-4A56-B148-965AA3EBFCAD}">
      <dsp:nvSpPr>
        <dsp:cNvPr id="0" name=""/>
        <dsp:cNvSpPr/>
      </dsp:nvSpPr>
      <dsp:spPr>
        <a:xfrm>
          <a:off x="3345249" y="2335446"/>
          <a:ext cx="2713853" cy="1628312"/>
        </a:xfrm>
        <a:prstGeom prst="rect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Model selection, training, and validation</a:t>
          </a:r>
          <a:endParaRPr lang="en-US" sz="1600" kern="1200" dirty="0"/>
        </a:p>
      </dsp:txBody>
      <dsp:txXfrm>
        <a:off x="3345249" y="2335446"/>
        <a:ext cx="2713853" cy="1628312"/>
      </dsp:txXfrm>
    </dsp:sp>
    <dsp:sp modelId="{06A5983C-3079-4441-95B7-6A21D5818F48}">
      <dsp:nvSpPr>
        <dsp:cNvPr id="0" name=""/>
        <dsp:cNvSpPr/>
      </dsp:nvSpPr>
      <dsp:spPr>
        <a:xfrm>
          <a:off x="6683289" y="2335446"/>
          <a:ext cx="2713853" cy="1628312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81" tIns="139587" rIns="132981" bIns="1395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Emissions forecasting</a:t>
          </a:r>
          <a:endParaRPr lang="en-US" sz="1600" kern="1200" dirty="0"/>
        </a:p>
      </dsp:txBody>
      <dsp:txXfrm>
        <a:off x="6683289" y="2335446"/>
        <a:ext cx="2713853" cy="1628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7F2B3-CCE6-4393-A9C2-E854E86678F5}">
      <dsp:nvSpPr>
        <dsp:cNvPr id="0" name=""/>
        <dsp:cNvSpPr/>
      </dsp:nvSpPr>
      <dsp:spPr>
        <a:xfrm>
          <a:off x="1828347" y="3082"/>
          <a:ext cx="3416581" cy="20499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Showcase the differences in carbon emissions and  fuel consumption between different car makes, models, and other features</a:t>
          </a:r>
          <a:endParaRPr lang="en-US" sz="2000" kern="1200" dirty="0"/>
        </a:p>
      </dsp:txBody>
      <dsp:txXfrm>
        <a:off x="1828347" y="3082"/>
        <a:ext cx="3416581" cy="2049948"/>
      </dsp:txXfrm>
    </dsp:sp>
    <dsp:sp modelId="{AE90030D-B932-48EC-8AEA-9C5E1192707E}">
      <dsp:nvSpPr>
        <dsp:cNvPr id="0" name=""/>
        <dsp:cNvSpPr/>
      </dsp:nvSpPr>
      <dsp:spPr>
        <a:xfrm>
          <a:off x="5586586" y="3082"/>
          <a:ext cx="3416581" cy="2049948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Show how fuel efficiency (in terms of CO</a:t>
          </a:r>
          <a:r>
            <a:rPr lang="en-CA" sz="2000" kern="1200" baseline="-25000"/>
            <a:t>2</a:t>
          </a:r>
          <a:r>
            <a:rPr lang="en-CA" sz="2000" kern="1200"/>
            <a:t> emissions) has changed over time</a:t>
          </a:r>
          <a:endParaRPr lang="en-US" sz="2000" kern="1200"/>
        </a:p>
      </dsp:txBody>
      <dsp:txXfrm>
        <a:off x="5586586" y="3082"/>
        <a:ext cx="3416581" cy="2049948"/>
      </dsp:txXfrm>
    </dsp:sp>
    <dsp:sp modelId="{54C5DA43-6C3B-44DB-B337-42FCA1C7DE04}">
      <dsp:nvSpPr>
        <dsp:cNvPr id="0" name=""/>
        <dsp:cNvSpPr/>
      </dsp:nvSpPr>
      <dsp:spPr>
        <a:xfrm>
          <a:off x="3707466" y="2394689"/>
          <a:ext cx="3416581" cy="2049948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Predicting fuel consumption and CO</a:t>
          </a:r>
          <a:r>
            <a:rPr lang="en-CA" sz="2000" kern="1200" baseline="-25000"/>
            <a:t>2</a:t>
          </a:r>
          <a:r>
            <a:rPr lang="en-CA" sz="2000" kern="1200"/>
            <a:t> emissions based on car features and driving conditions/patterns</a:t>
          </a:r>
          <a:endParaRPr lang="en-US" sz="2000" kern="1200" dirty="0"/>
        </a:p>
      </dsp:txBody>
      <dsp:txXfrm>
        <a:off x="3707466" y="2394689"/>
        <a:ext cx="3416581" cy="2049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F85B-1C33-4F8A-882F-3FE862A4B7CC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530D-CC30-43E5-B317-BACCBEA90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70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ADB4-772C-460D-9947-6559ED26DD17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76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FA6-AD9A-434A-806E-ABC7BDFB1FD1}" type="datetime1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1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78A-E844-4DE5-8C57-912573ABD3D3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93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803F-CB16-4359-91EE-E3FA09DBF5C0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21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A0A-9DB5-443B-A5A3-AFE656B494F5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45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56AC-048C-4509-BCA8-BAC06A60C206}" type="datetime1">
              <a:rPr lang="en-CA" smtClean="0"/>
              <a:t>2023-11-26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6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AE2C-E136-4207-9E36-BD168C9CF1C0}" type="datetime1">
              <a:rPr lang="en-CA" smtClean="0"/>
              <a:t>2023-11-26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70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FD-7776-4301-BE0D-E315F801E06C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26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FFB-026E-4223-884B-E7EBA2EAD45D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04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B2E-085B-40D0-9D3F-97D0E5ADA3C0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C3DF-3A17-4847-BE34-B0135350CC0E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49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06F-D1AE-40C0-B2CC-D140EE22CAB3}" type="datetime1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B5E3-111A-493F-8C53-D0959C3122FF}" type="datetime1">
              <a:rPr lang="en-CA" smtClean="0"/>
              <a:t>2023-11-26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52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E9A-25CF-4A87-B798-39520DDE52F4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3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B2EA-F021-4674-88F6-AA5092318D59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5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875-5ED0-4185-B16F-C2CD2E921218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3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E65E-58A9-4D1C-85C1-A86BCFCAECD3}" type="datetime1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5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5C31C-E36A-433B-A591-71AE73CAD0E9}" type="datetime1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66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0" name="Picture 19" descr="Toy cars lined up in a row on floor">
            <a:extLst>
              <a:ext uri="{FF2B5EF4-FFF2-40B4-BE49-F238E27FC236}">
                <a16:creationId xmlns:a16="http://schemas.microsoft.com/office/drawing/2014/main" id="{00901A44-4BE5-932E-BB29-A66D22F6E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336" r="-1" b="74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75D72B-40B2-C1C5-6ABF-C57E4E42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EBEBEB"/>
                </a:solidFill>
              </a:rPr>
              <a:t>CO</a:t>
            </a:r>
            <a:r>
              <a:rPr lang="en-US" sz="3700" baseline="-25000" dirty="0">
                <a:solidFill>
                  <a:srgbClr val="EBEBEB"/>
                </a:solidFill>
              </a:rPr>
              <a:t>2</a:t>
            </a:r>
            <a:r>
              <a:rPr lang="en-US" sz="3700" dirty="0">
                <a:solidFill>
                  <a:srgbClr val="EBEBEB"/>
                </a:solidFill>
              </a:rPr>
              <a:t> Emissions and Fuel Consumption of Different Car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03419C-5EBB-CE2F-EE72-DD8F6A700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Zaid Al-Jawadi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7F579-D6BB-35A5-8A0D-17ADE77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8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E181F-7B07-01CF-C58E-4858CE60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4814" cy="1400530"/>
          </a:xfrm>
        </p:spPr>
        <p:txBody>
          <a:bodyPr>
            <a:normAutofit fontScale="90000"/>
          </a:bodyPr>
          <a:lstStyle/>
          <a:p>
            <a:r>
              <a:rPr lang="en-CA"/>
              <a:t>A non-technical overview of the subject area and the problem statement/opportunity identified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336BAE-C7BC-B374-B9AA-2363977E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57718"/>
            <a:ext cx="8946541" cy="4195481"/>
          </a:xfrm>
        </p:spPr>
        <p:txBody>
          <a:bodyPr/>
          <a:lstStyle/>
          <a:p>
            <a:r>
              <a:rPr lang="en-CA" dirty="0"/>
              <a:t>Investigate CO</a:t>
            </a:r>
            <a:r>
              <a:rPr lang="en-CA" baseline="-25000" dirty="0"/>
              <a:t>2</a:t>
            </a:r>
            <a:r>
              <a:rPr lang="en-CA" dirty="0"/>
              <a:t> emissions across different car brands and models</a:t>
            </a:r>
          </a:p>
          <a:p>
            <a:r>
              <a:rPr lang="en-CA" dirty="0"/>
              <a:t>Identify the relationship between different car features and fuel consumption and carbon emissions (g/km)</a:t>
            </a:r>
          </a:p>
          <a:p>
            <a:r>
              <a:rPr lang="en-CA" dirty="0"/>
              <a:t>Assess how technology has evolved from 1995 to 2023 regarding fuel efficiency</a:t>
            </a:r>
          </a:p>
          <a:p>
            <a:r>
              <a:rPr lang="en-CA" dirty="0"/>
              <a:t>Predict CO</a:t>
            </a:r>
            <a:r>
              <a:rPr lang="en-CA" baseline="-25000" dirty="0"/>
              <a:t>2</a:t>
            </a:r>
            <a:r>
              <a:rPr lang="en-CA" dirty="0"/>
              <a:t> emissions and fuel consumption based on car features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E0B4B-A148-6FA7-0360-30CF770A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51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B57B-D9BC-6AFD-33A8-4D20E987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/>
              <a:t>An overview of proposed vision for tackling the problem using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6DB9-9D41-2F44-3F9B-10E34887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36A693-4670-4880-AD19-E5DF16B2AFC7}" type="slidenum">
              <a:rPr lang="en-CA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4FF724-52B8-1716-D111-EB15A1B6D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435687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98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6F1F-5FC7-80EC-DDC5-A0888B2F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An estimate of the potential impact of such a solution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B6A4-5BDF-97B7-BED3-6F70539C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36A693-4670-4880-AD19-E5DF16B2AFC7}" type="slidenum">
              <a:rPr lang="en-CA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F4A9FF-56A6-7F18-2DF7-6CF4ABB12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325893"/>
              </p:ext>
            </p:extLst>
          </p:nvPr>
        </p:nvGraphicFramePr>
        <p:xfrm>
          <a:off x="646110" y="2114549"/>
          <a:ext cx="10831515" cy="444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53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F84-F1A0-5E07-4E34-5ECD7370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An introduction to the dataset, including data quality concerns and findings from preliminary EDA</a:t>
            </a:r>
            <a:endParaRPr lang="en-CA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658A-B120-8B49-7301-2C2AF49FC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528" y="2340493"/>
            <a:ext cx="5734050" cy="4195763"/>
          </a:xfrm>
        </p:spPr>
        <p:txBody>
          <a:bodyPr>
            <a:normAutofit lnSpcReduction="10000"/>
          </a:bodyPr>
          <a:lstStyle/>
          <a:p>
            <a:r>
              <a:rPr lang="en-CA" sz="2800" dirty="0"/>
              <a:t>Data was obtained from Government of Canada (Natural Resources Canada)</a:t>
            </a:r>
          </a:p>
          <a:p>
            <a:r>
              <a:rPr lang="en-CA" sz="2800" dirty="0"/>
              <a:t>Data quality: Most columns are clean with no missing values or duplicates</a:t>
            </a:r>
          </a:p>
          <a:p>
            <a:pPr lvl="1"/>
            <a:r>
              <a:rPr lang="en-CA" dirty="0"/>
              <a:t>Two metrics, CO</a:t>
            </a:r>
            <a:r>
              <a:rPr lang="en-CA" baseline="-25000" dirty="0"/>
              <a:t>2</a:t>
            </a:r>
            <a:r>
              <a:rPr lang="en-CA" dirty="0"/>
              <a:t> RATING and SMOG RATING, started being tracked in 2016 and 2017, respectively</a:t>
            </a:r>
          </a:p>
          <a:p>
            <a:pPr lvl="1"/>
            <a:r>
              <a:rPr lang="en-CA" dirty="0"/>
              <a:t>If possible, values for previous years could be deduced; otherwise, the columns will be removed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21DC-367F-C4D2-F101-4FE06F5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5</a:t>
            </a:fld>
            <a:endParaRPr lang="en-CA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0992A3-783F-2133-D7F8-A01E25ACB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744039"/>
              </p:ext>
            </p:extLst>
          </p:nvPr>
        </p:nvGraphicFramePr>
        <p:xfrm>
          <a:off x="6096000" y="2252308"/>
          <a:ext cx="5953125" cy="408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74714" imgH="2933810" progId="Excel.Sheet.12">
                  <p:embed/>
                </p:oleObj>
              </mc:Choice>
              <mc:Fallback>
                <p:oleObj name="Worksheet" r:id="rId2" imgW="4274714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2252308"/>
                        <a:ext cx="5953125" cy="408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9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1377-87B3-2B9E-87B6-1FE22C0B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Preliminary EDA of Target Variables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5A780-A8FD-5BD0-8891-B226200F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08016"/>
            <a:ext cx="3840164" cy="3850881"/>
          </a:xfrm>
        </p:spPr>
        <p:txBody>
          <a:bodyPr/>
          <a:lstStyle/>
          <a:p>
            <a:r>
              <a:rPr lang="en-CA" dirty="0"/>
              <a:t>Near symmetric – a slight right skew could be seen</a:t>
            </a:r>
          </a:p>
          <a:p>
            <a:r>
              <a:rPr lang="en-CA" dirty="0"/>
              <a:t>Similar trend between CO</a:t>
            </a:r>
            <a:r>
              <a:rPr lang="en-CA" baseline="-25000" dirty="0"/>
              <a:t>2</a:t>
            </a:r>
            <a:r>
              <a:rPr lang="en-CA" dirty="0"/>
              <a:t> emissions and fuel consumption</a:t>
            </a:r>
          </a:p>
          <a:p>
            <a:pPr lvl="1"/>
            <a:r>
              <a:rPr lang="en-CA" dirty="0"/>
              <a:t>Correlation coefficient close to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3695D-111F-F43B-ED8E-735BF46C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6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BBF52F-1A1D-3F1E-693B-8B2ACEC5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07" y="1456705"/>
            <a:ext cx="3510359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D09378-E1B1-097D-D9AE-12190B6A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794" y="1456705"/>
            <a:ext cx="3516345" cy="261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3A37B0-99FB-EAF5-339E-2F84A601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33" y="4138221"/>
            <a:ext cx="3534531" cy="26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F3CA1D-901D-CC11-B933-4605641A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06" y="4138221"/>
            <a:ext cx="3510359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07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F167-3579-DD80-92E6-3D4F1450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CA" dirty="0"/>
              <a:t>Preliminary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2E9C5-B32B-027B-C690-3C3B17ED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36A693-4670-4880-AD19-E5DF16B2AFC7}" type="slidenum">
              <a:rPr lang="en-CA" smtClean="0"/>
              <a:pPr>
                <a:spcAft>
                  <a:spcPts val="600"/>
                </a:spcAft>
              </a:pPr>
              <a:t>7</a:t>
            </a:fld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117F-B8AE-9579-CA48-7C5A992E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BF1E614-6D35-878F-4F50-D4C4CC3E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015154"/>
            <a:ext cx="5721128" cy="355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5FF46-FE33-E30B-AAC7-EAE3FED8F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" y="1666875"/>
            <a:ext cx="6256135" cy="33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8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3F5F-4C83-40F9-9048-C43A2C80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Next steps in terms of data processing, feature engineering and baseline modeling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7100-5DFA-FED7-1B7E-5081959F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7016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Explore relationships between different car features and 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  <a:p>
            <a:pPr lvl="1"/>
            <a:r>
              <a:rPr lang="en-US" dirty="0"/>
              <a:t>Car year and make</a:t>
            </a:r>
          </a:p>
          <a:p>
            <a:pPr lvl="1"/>
            <a:r>
              <a:rPr lang="en-US" dirty="0"/>
              <a:t>Vehicle class</a:t>
            </a:r>
          </a:p>
          <a:p>
            <a:pPr lvl="1"/>
            <a:r>
              <a:rPr lang="en-US" dirty="0"/>
              <a:t>Transmission</a:t>
            </a:r>
          </a:p>
          <a:p>
            <a:pPr lvl="1"/>
            <a:r>
              <a:rPr lang="en-US" dirty="0"/>
              <a:t>Engine size</a:t>
            </a:r>
          </a:p>
          <a:p>
            <a:pPr lvl="1"/>
            <a:r>
              <a:rPr lang="en-US" dirty="0"/>
              <a:t>Fuel type</a:t>
            </a:r>
          </a:p>
          <a:p>
            <a:r>
              <a:rPr lang="en-US" dirty="0"/>
              <a:t>Apply linear regression to predict CO</a:t>
            </a:r>
            <a:r>
              <a:rPr lang="en-US" baseline="-25000" dirty="0"/>
              <a:t>2</a:t>
            </a:r>
            <a:r>
              <a:rPr lang="en-US" dirty="0"/>
              <a:t> emissions and fuel consumption based on car features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2AA31-F6FF-B194-75CA-998321B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95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57C817-F9B1-5CE1-571F-CBC30B0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27949F-EC9D-52C8-6033-B100F4C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9A17-E919-FFD6-398C-CF01B829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6936A693-4670-4880-AD19-E5DF16B2AFC7}" type="slidenum">
              <a:rPr lang="en-US" sz="14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400" b="0" i="0" kern="12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74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2414</TotalTime>
  <Words>333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Microsoft Excel Worksheet</vt:lpstr>
      <vt:lpstr>CO2 Emissions and Fuel Consumption of Different Car Models</vt:lpstr>
      <vt:lpstr>A non-technical overview of the subject area and the problem statement/opportunity identified</vt:lpstr>
      <vt:lpstr>An overview of proposed vision for tackling the problem using Data Science</vt:lpstr>
      <vt:lpstr>An estimate of the potential impact of such a solution</vt:lpstr>
      <vt:lpstr>An introduction to the dataset, including data quality concerns and findings from preliminary EDA</vt:lpstr>
      <vt:lpstr>Preliminary EDA of Target Variables</vt:lpstr>
      <vt:lpstr>Preliminary EDA</vt:lpstr>
      <vt:lpstr>Next steps in terms of data processing, feature engineering and baseline modeling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non-technical overview of the subject area and the problem statement/opportunity identified</dc:title>
  <dc:creator>Zaid Al-Jawadi</dc:creator>
  <cp:lastModifiedBy>Zaid Al-Jawadi</cp:lastModifiedBy>
  <cp:revision>16</cp:revision>
  <dcterms:created xsi:type="dcterms:W3CDTF">2023-11-22T05:55:14Z</dcterms:created>
  <dcterms:modified xsi:type="dcterms:W3CDTF">2023-11-27T17:17:58Z</dcterms:modified>
</cp:coreProperties>
</file>