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5" r:id="rId9"/>
    <p:sldId id="263" r:id="rId10"/>
    <p:sldId id="269" r:id="rId11"/>
    <p:sldId id="277" r:id="rId12"/>
    <p:sldId id="280" r:id="rId13"/>
    <p:sldId id="279" r:id="rId14"/>
    <p:sldId id="281" r:id="rId15"/>
    <p:sldId id="283" r:id="rId16"/>
    <p:sldId id="272" r:id="rId17"/>
    <p:sldId id="268" r:id="rId18"/>
    <p:sldId id="262" r:id="rId19"/>
    <p:sldId id="27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zvPzcSCwio" TargetMode="External"/><Relationship Id="rId2" Type="http://schemas.openxmlformats.org/officeDocument/2006/relationships/hyperlink" Target="https://github.com/prannaw/Pranav_Shivaji_Dhuma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574-09E2-1D83-3D62-AF6FEF319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AI in social Engineering and Phishing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7D8E-84CC-91FB-7657-110F33AF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Behavior-based url detection tool</a:t>
            </a:r>
          </a:p>
          <a:p>
            <a:r>
              <a:rPr lang="en-IN" dirty="0"/>
              <a:t>Presented by: Pranav, Atul &amp; Zaid</a:t>
            </a:r>
          </a:p>
          <a:p>
            <a:r>
              <a:rPr lang="en-IN" dirty="0"/>
              <a:t>Internship: Digisuraksha cybersecurity internship 2025</a:t>
            </a:r>
          </a:p>
        </p:txBody>
      </p:sp>
    </p:spTree>
    <p:extLst>
      <p:ext uri="{BB962C8B-B14F-4D97-AF65-F5344CB8AC3E}">
        <p14:creationId xmlns:p14="http://schemas.microsoft.com/office/powerpoint/2010/main" val="90112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0053-82C1-6D05-0CAE-2D90085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Phishing url and domain analysis with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BF3F-0228-BBE3-0999-54A70BE8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IN" dirty="0"/>
              <a:t>Key indicators AI analyses:</a:t>
            </a:r>
          </a:p>
          <a:p>
            <a:pPr lvl="1"/>
            <a:r>
              <a:rPr lang="en-IN" dirty="0"/>
              <a:t>Misspelled domains (e.g., "go0gle.com")</a:t>
            </a:r>
          </a:p>
          <a:p>
            <a:pPr lvl="1"/>
            <a:r>
              <a:rPr lang="en-IN" dirty="0"/>
              <a:t>HTTPS usage and certificate info</a:t>
            </a:r>
          </a:p>
          <a:p>
            <a:pPr lvl="1"/>
            <a:r>
              <a:rPr lang="en-IN" dirty="0"/>
              <a:t>Number of redirects or hidden links</a:t>
            </a:r>
          </a:p>
          <a:p>
            <a:r>
              <a:rPr lang="en-IN" dirty="0"/>
              <a:t>Techniques:</a:t>
            </a:r>
          </a:p>
          <a:p>
            <a:pPr lvl="1"/>
            <a:r>
              <a:rPr lang="en-IN" dirty="0"/>
              <a:t>Logistic regression, Random Forest, or deep learning (CNNs) for URL classification</a:t>
            </a:r>
          </a:p>
          <a:p>
            <a:r>
              <a:rPr lang="en-IN" dirty="0"/>
              <a:t>Data Sources:</a:t>
            </a:r>
          </a:p>
          <a:p>
            <a:r>
              <a:rPr lang="en-IN" dirty="0"/>
              <a:t>PhishTank, Kaggle datasets</a:t>
            </a:r>
          </a:p>
        </p:txBody>
      </p:sp>
    </p:spTree>
    <p:extLst>
      <p:ext uri="{BB962C8B-B14F-4D97-AF65-F5344CB8AC3E}">
        <p14:creationId xmlns:p14="http://schemas.microsoft.com/office/powerpoint/2010/main" val="41854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E0EB-9106-4699-3328-AB1DFE8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Deepfake voice phishing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9B45-9DFA-CACA-57E1-6C63B07A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Case: UK energy firm tricked into sending €220,000.</a:t>
            </a:r>
          </a:p>
          <a:p>
            <a:r>
              <a:rPr lang="en-IN" dirty="0"/>
              <a:t>How: Voice-cloning software mimicked CEO’s voice.</a:t>
            </a:r>
          </a:p>
          <a:p>
            <a:r>
              <a:rPr lang="en-IN" dirty="0"/>
              <a:t>Impact: Money transferred to attacker’s account in Hungary.</a:t>
            </a:r>
          </a:p>
          <a:p>
            <a:r>
              <a:rPr lang="en-IN" dirty="0"/>
              <a:t>Insight: Audio AI makes vishing more believable and dangerous.</a:t>
            </a:r>
          </a:p>
        </p:txBody>
      </p:sp>
    </p:spTree>
    <p:extLst>
      <p:ext uri="{BB962C8B-B14F-4D97-AF65-F5344CB8AC3E}">
        <p14:creationId xmlns:p14="http://schemas.microsoft.com/office/powerpoint/2010/main" val="246486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F7C7-1854-6DE8-D616-51E31710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What’s the tool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E06A-0028-5CD8-2CD4-CF34640D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2646"/>
          </a:xfrm>
        </p:spPr>
        <p:txBody>
          <a:bodyPr>
            <a:normAutofit/>
          </a:bodyPr>
          <a:lstStyle/>
          <a:p>
            <a:r>
              <a:rPr lang="en-US" dirty="0"/>
              <a:t>This is a machine learning–based URL classification tool designed to detect and categorize suspicious or harmful web links by analyzing their structure.</a:t>
            </a:r>
          </a:p>
          <a:p>
            <a:r>
              <a:rPr lang="en-US" dirty="0"/>
              <a:t>It uses feature extraction techniques to convert a URL into numerical data, then feeds it into a trained model to classify the URL into one of four categories:</a:t>
            </a:r>
          </a:p>
          <a:p>
            <a:pPr lvl="1"/>
            <a:r>
              <a:rPr lang="en-US" dirty="0"/>
              <a:t>✅ Benign – Safe to visit</a:t>
            </a:r>
          </a:p>
          <a:p>
            <a:pPr lvl="1"/>
            <a:r>
              <a:rPr lang="en-US" dirty="0"/>
              <a:t>⚠️ Phishing – Fake websites trying to steal credentials</a:t>
            </a:r>
          </a:p>
          <a:p>
            <a:pPr lvl="1"/>
            <a:r>
              <a:rPr lang="en-US" dirty="0"/>
              <a:t>🚫 Defacement – Websites whose content has been maliciously altered</a:t>
            </a:r>
          </a:p>
          <a:p>
            <a:pPr lvl="1"/>
            <a:r>
              <a:rPr lang="en-US" dirty="0"/>
              <a:t>🛑 Malware – Sites that try to install harmful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38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FAED-8EBE-B4C2-5E70-BA809D57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Why was this tool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B83A-CC6E-5EFD-9C13-050FB15B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6" y="1478570"/>
            <a:ext cx="11062607" cy="51592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Cyber threats are growing</a:t>
            </a:r>
          </a:p>
          <a:p>
            <a:pPr lvl="1"/>
            <a:r>
              <a:rPr lang="en-US" dirty="0"/>
              <a:t>Every day, users unknowingly click on dangerous links leading to phishing or malware. This tool helps prevent attacks before they happen.</a:t>
            </a:r>
          </a:p>
          <a:p>
            <a:r>
              <a:rPr lang="en-US" dirty="0"/>
              <a:t>It's practical and impactful</a:t>
            </a:r>
          </a:p>
          <a:p>
            <a:pPr lvl="1"/>
            <a:r>
              <a:rPr lang="en-US" dirty="0"/>
              <a:t>The tool can be used in the real world — in email filters, browsers, or cybersecurity apps — making it more than just a theory project.</a:t>
            </a:r>
          </a:p>
          <a:p>
            <a:r>
              <a:rPr lang="en-US" dirty="0"/>
              <a:t>Applies machine learning to real problems</a:t>
            </a:r>
          </a:p>
          <a:p>
            <a:pPr lvl="1"/>
            <a:r>
              <a:rPr lang="en-US" dirty="0"/>
              <a:t>This project allowed me to apply ML practically in cybersecurity — feature extraction, model training, and prediction, all in one pipeline.</a:t>
            </a:r>
          </a:p>
          <a:p>
            <a:r>
              <a:rPr lang="en-US" dirty="0"/>
              <a:t>Simple, fast, and effective</a:t>
            </a:r>
          </a:p>
          <a:p>
            <a:pPr lvl="1"/>
            <a:r>
              <a:rPr lang="en-US" dirty="0"/>
              <a:t>It works quickly with just a URL input, needs no large system, and provides accurate results using a lightweight Random Forest model.</a:t>
            </a:r>
          </a:p>
          <a:p>
            <a:r>
              <a:rPr lang="en-US" dirty="0"/>
              <a:t>Educational and expandable</a:t>
            </a:r>
          </a:p>
          <a:p>
            <a:pPr lvl="1"/>
            <a:r>
              <a:rPr lang="en-US" dirty="0"/>
              <a:t>It’s a great learning base for beginners and can be extended further — with URL reputation APIs, deep learning, or threat intelligence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3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2E83-6BF5-4692-312E-7C004F2A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Who can use it &amp; Where it can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794-1435-252B-125E-BDB48862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7593"/>
            <a:ext cx="9905999" cy="43842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Individual users</a:t>
            </a:r>
          </a:p>
          <a:p>
            <a:pPr lvl="1"/>
            <a:r>
              <a:rPr lang="en-US" b="1" dirty="0"/>
              <a:t>General internet users</a:t>
            </a:r>
            <a:r>
              <a:rPr lang="en-US" dirty="0"/>
              <a:t> can paste a suspicious URL and check if it's safe before clicking.</a:t>
            </a:r>
          </a:p>
          <a:p>
            <a:r>
              <a:rPr lang="en-IN" dirty="0"/>
              <a:t>Students and learners</a:t>
            </a:r>
          </a:p>
          <a:p>
            <a:pPr lvl="1"/>
            <a:r>
              <a:rPr lang="en-US" b="1" dirty="0"/>
              <a:t>Cybersecurity students</a:t>
            </a:r>
            <a:r>
              <a:rPr lang="en-US" dirty="0"/>
              <a:t> can study how ML models detect malicious URLs.</a:t>
            </a:r>
            <a:endParaRPr lang="en-IN" dirty="0"/>
          </a:p>
          <a:p>
            <a:r>
              <a:rPr lang="en-IN" dirty="0"/>
              <a:t>Analysts</a:t>
            </a:r>
          </a:p>
          <a:p>
            <a:pPr lvl="1"/>
            <a:r>
              <a:rPr lang="en-US" dirty="0"/>
              <a:t>Quickly classify suspicious links found in phishing emails, logs, or social engineering attempts.</a:t>
            </a:r>
            <a:endParaRPr lang="en-IN" dirty="0"/>
          </a:p>
          <a:p>
            <a:r>
              <a:rPr lang="en-IN" dirty="0"/>
              <a:t>Developers &amp; engineers</a:t>
            </a:r>
          </a:p>
          <a:p>
            <a:pPr lvl="1"/>
            <a:r>
              <a:rPr lang="en-US" dirty="0"/>
              <a:t>Can integrate it into </a:t>
            </a:r>
            <a:r>
              <a:rPr lang="en-US" b="1" dirty="0"/>
              <a:t>Web applications</a:t>
            </a:r>
            <a:r>
              <a:rPr lang="en-US" dirty="0"/>
              <a:t> (to validate user-submitted URLs), APIs or bots that interact with third party links.</a:t>
            </a:r>
            <a:endParaRPr lang="en-IN" dirty="0"/>
          </a:p>
          <a:p>
            <a:r>
              <a:rPr lang="en-IN" dirty="0"/>
              <a:t>Educators and trainers</a:t>
            </a:r>
          </a:p>
          <a:p>
            <a:pPr lvl="1"/>
            <a:r>
              <a:rPr lang="en-US" dirty="0"/>
              <a:t>Can use this tool to </a:t>
            </a:r>
            <a:r>
              <a:rPr lang="en-US" b="1" dirty="0"/>
              <a:t>demonstrate phishing techniques</a:t>
            </a:r>
            <a:r>
              <a:rPr lang="en-US" dirty="0"/>
              <a:t> and </a:t>
            </a:r>
            <a:r>
              <a:rPr lang="en-US" b="1" dirty="0"/>
              <a:t>train users</a:t>
            </a:r>
            <a:r>
              <a:rPr lang="en-US" dirty="0"/>
              <a:t> on how to identify harmful URLs.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3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21AE-5CC0-D257-530F-5885B7ED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6BF6-A68E-3CF8-3A91-755378D3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79" y="2249487"/>
            <a:ext cx="3733800" cy="3989995"/>
          </a:xfrm>
        </p:spPr>
        <p:txBody>
          <a:bodyPr>
            <a:normAutofit/>
          </a:bodyPr>
          <a:lstStyle/>
          <a:p>
            <a:r>
              <a:rPr lang="en-US" dirty="0"/>
              <a:t> File 1: extract_features.py</a:t>
            </a:r>
          </a:p>
          <a:p>
            <a:r>
              <a:rPr lang="en-US" dirty="0"/>
              <a:t>Converts a URL into numerical features like:</a:t>
            </a:r>
          </a:p>
          <a:p>
            <a:pPr lvl="1"/>
            <a:r>
              <a:rPr lang="en-US" dirty="0"/>
              <a:t>URL length</a:t>
            </a:r>
          </a:p>
          <a:p>
            <a:pPr lvl="1"/>
            <a:r>
              <a:rPr lang="en-US" dirty="0"/>
              <a:t>Use of https</a:t>
            </a:r>
          </a:p>
          <a:p>
            <a:pPr lvl="1"/>
            <a:r>
              <a:rPr lang="en-US" dirty="0"/>
              <a:t>Number of subdomains</a:t>
            </a:r>
          </a:p>
          <a:p>
            <a:pPr lvl="1"/>
            <a:r>
              <a:rPr lang="en-US" dirty="0"/>
              <a:t>Suspicious words (like “login”, “bank”)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4DE4D-16E3-BEE1-BEF1-09719CC73348}"/>
              </a:ext>
            </a:extLst>
          </p:cNvPr>
          <p:cNvSpPr txBox="1"/>
          <p:nvPr/>
        </p:nvSpPr>
        <p:spPr>
          <a:xfrm>
            <a:off x="4172480" y="2097088"/>
            <a:ext cx="39639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File 2: train_model.py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Trains a Random Forest model using a dataset of labelled URLs.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Extracts features using extract_features.py.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Splits the data, trains the model, evaluates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Saves the trained model as model.pkl.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68CBE-85FF-302C-B5F5-5017EE14B520}"/>
              </a:ext>
            </a:extLst>
          </p:cNvPr>
          <p:cNvSpPr txBox="1"/>
          <p:nvPr/>
        </p:nvSpPr>
        <p:spPr>
          <a:xfrm>
            <a:off x="8136467" y="2097088"/>
            <a:ext cx="3886201" cy="392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File 3: check_url.py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Loads the saved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Takes a new URL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Extracts features using extract_features.py.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Predicts if the URL is: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Benign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Phishing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Defacement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Malware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9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9D7D-D17F-44F3-AE03-0DB45B9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F74E-6B09-0231-1A76-57A7BA19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36974" cy="3677784"/>
          </a:xfrm>
        </p:spPr>
        <p:txBody>
          <a:bodyPr>
            <a:normAutofit/>
          </a:bodyPr>
          <a:lstStyle/>
          <a:p>
            <a:r>
              <a:rPr lang="en-US" dirty="0"/>
              <a:t>Developed using Python + Scikit-learn (No LINUX dependencies)</a:t>
            </a:r>
          </a:p>
          <a:p>
            <a:r>
              <a:rPr lang="en-US" dirty="0"/>
              <a:t>Trained classifier to label URLs into 4 behavior types</a:t>
            </a:r>
          </a:p>
          <a:p>
            <a:r>
              <a:rPr lang="en-US" dirty="0"/>
              <a:t>Exported as REST API and GUI CLI app</a:t>
            </a:r>
          </a:p>
          <a:p>
            <a:r>
              <a:rPr lang="en-US" dirty="0"/>
              <a:t>Lightweight enough for real-time detection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AF2E-0992-0512-032F-6122F140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35" y="2345266"/>
            <a:ext cx="4471308" cy="34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337-26E1-6C50-32F8-C47AEAAF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 engineering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7C2E-0343-E062-93C3-C6E89343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30+ features from URLs, e.g.:</a:t>
            </a:r>
          </a:p>
          <a:p>
            <a:pPr lvl="1"/>
            <a:r>
              <a:rPr lang="en-US" dirty="0"/>
              <a:t>🔗 Length, . count, special characters</a:t>
            </a:r>
          </a:p>
          <a:p>
            <a:pPr lvl="1"/>
            <a:r>
              <a:rPr lang="en-US" dirty="0"/>
              <a:t>🧠 Entropy of domain</a:t>
            </a:r>
          </a:p>
          <a:p>
            <a:pPr lvl="1"/>
            <a:r>
              <a:rPr lang="en-US" dirty="0"/>
              <a:t>🌐 Use of suspicious keywords (e.g., “login”, “update”)</a:t>
            </a:r>
          </a:p>
          <a:p>
            <a:r>
              <a:rPr lang="en-US" dirty="0"/>
              <a:t>Recursive Feature Elimination (RFE) used to select top features</a:t>
            </a:r>
          </a:p>
          <a:p>
            <a:r>
              <a:rPr lang="en-US" dirty="0"/>
              <a:t>Top 5 impactful features shown to have &gt;80% predictive contribution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50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0AB-77A0-0E58-9558-C74DB55A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7BD1-E839-1693-4210-0F2D891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80" y="2097088"/>
            <a:ext cx="4802187" cy="3541714"/>
          </a:xfrm>
        </p:spPr>
        <p:txBody>
          <a:bodyPr/>
          <a:lstStyle/>
          <a:p>
            <a:r>
              <a:rPr lang="en-US" dirty="0"/>
              <a:t>Input: train_model.py (Generates report)</a:t>
            </a:r>
          </a:p>
          <a:p>
            <a:r>
              <a:rPr lang="en-US" dirty="0"/>
              <a:t>Input: User enters or pastes a URL</a:t>
            </a:r>
          </a:p>
          <a:p>
            <a:r>
              <a:rPr lang="en-US" dirty="0"/>
              <a:t>Output: Classification result with probability scores</a:t>
            </a:r>
          </a:p>
          <a:p>
            <a:r>
              <a:rPr lang="en-US" dirty="0"/>
              <a:t>Optional logging and alert system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570DB-E009-7445-50EB-F6E462F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7" y="2097088"/>
            <a:ext cx="6561665" cy="33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72B-1CF2-3C49-9BBC-9685588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CF17-0BE5-9AE0-527E-E44EF9BD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5913"/>
          </a:xfrm>
        </p:spPr>
        <p:txBody>
          <a:bodyPr>
            <a:normAutofit/>
          </a:bodyPr>
          <a:lstStyle/>
          <a:p>
            <a:r>
              <a:rPr lang="en-IN" dirty="0"/>
              <a:t>Visual Spoof Detection</a:t>
            </a:r>
          </a:p>
          <a:p>
            <a:pPr lvl="1"/>
            <a:r>
              <a:rPr lang="en-IN" dirty="0"/>
              <a:t>Compare page screenshots to detect fake brand logos.</a:t>
            </a:r>
          </a:p>
          <a:p>
            <a:r>
              <a:rPr lang="en-IN" dirty="0"/>
              <a:t>User Feedback Learning</a:t>
            </a:r>
          </a:p>
          <a:p>
            <a:pPr lvl="1"/>
            <a:r>
              <a:rPr lang="en-IN" dirty="0"/>
              <a:t>Improve accuracy using reinforcement from user input.</a:t>
            </a:r>
          </a:p>
          <a:p>
            <a:r>
              <a:rPr lang="en-IN" dirty="0"/>
              <a:t>Browser Extension Integration</a:t>
            </a:r>
          </a:p>
          <a:p>
            <a:pPr lvl="1"/>
            <a:r>
              <a:rPr lang="en-IN" dirty="0"/>
              <a:t>Detect phishing attempts in real-time while browsing.</a:t>
            </a:r>
          </a:p>
          <a:p>
            <a:r>
              <a:rPr lang="en-IN" dirty="0"/>
              <a:t>Threat Intelligence APIs</a:t>
            </a:r>
          </a:p>
          <a:p>
            <a:pPr lvl="1"/>
            <a:r>
              <a:rPr lang="en-IN" dirty="0"/>
              <a:t>Enrich URL analysis with data from </a:t>
            </a:r>
            <a:r>
              <a:rPr lang="en-IN" dirty="0" err="1"/>
              <a:t>OpenPhish</a:t>
            </a:r>
            <a:r>
              <a:rPr lang="en-IN" dirty="0"/>
              <a:t>, </a:t>
            </a:r>
            <a:r>
              <a:rPr lang="en-IN" dirty="0" err="1"/>
              <a:t>VirusTotal</a:t>
            </a:r>
            <a:r>
              <a:rPr lang="en-I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356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9E590-81DB-AACD-F406-92343F1C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social engineering?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C09EE-5A50-64C1-6239-A6D92C01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1" y="2097088"/>
            <a:ext cx="10009791" cy="4210579"/>
          </a:xfrm>
        </p:spPr>
        <p:txBody>
          <a:bodyPr>
            <a:normAutofit/>
          </a:bodyPr>
          <a:lstStyle/>
          <a:p>
            <a:r>
              <a:rPr lang="en-US" dirty="0"/>
              <a:t>Definition: A manipulation technique that exploits human error to gain private information, access, or valuables.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Phishing – fake emails/websites</a:t>
            </a:r>
          </a:p>
          <a:p>
            <a:pPr lvl="1"/>
            <a:r>
              <a:rPr lang="en-US" dirty="0"/>
              <a:t>Baiting – luring with free offers/media</a:t>
            </a:r>
          </a:p>
          <a:p>
            <a:pPr lvl="1"/>
            <a:r>
              <a:rPr lang="en-US" dirty="0"/>
              <a:t>Pretexting – posing as authority (e.g., IT support)</a:t>
            </a:r>
          </a:p>
          <a:p>
            <a:pPr lvl="1"/>
            <a:r>
              <a:rPr lang="en-US" dirty="0"/>
              <a:t>Tailgating – physically following someone into restricted areas</a:t>
            </a:r>
          </a:p>
          <a:p>
            <a:r>
              <a:rPr lang="en-US" dirty="0"/>
              <a:t>Goal: Trick users into making security mistakes.</a:t>
            </a:r>
          </a:p>
        </p:txBody>
      </p:sp>
    </p:spTree>
    <p:extLst>
      <p:ext uri="{BB962C8B-B14F-4D97-AF65-F5344CB8AC3E}">
        <p14:creationId xmlns:p14="http://schemas.microsoft.com/office/powerpoint/2010/main" val="97000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9F0C-354D-EA2E-8CAC-B8AF6F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06B2-2813-632A-9B93-14544EA2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505" y="2780165"/>
            <a:ext cx="9905999" cy="1824492"/>
          </a:xfrm>
        </p:spPr>
        <p:txBody>
          <a:bodyPr anchor="t"/>
          <a:lstStyle/>
          <a:p>
            <a:r>
              <a:rPr lang="en-US" dirty="0"/>
              <a:t>Project: AI in Phishing &amp; URL Behavior Detection</a:t>
            </a:r>
          </a:p>
          <a:p>
            <a:r>
              <a:rPr lang="en-US" dirty="0"/>
              <a:t>GitHub</a:t>
            </a:r>
            <a:r>
              <a:rPr lang="en-US"/>
              <a:t>: </a:t>
            </a:r>
            <a:r>
              <a:rPr lang="en-US">
                <a:hlinkClick r:id="rId2"/>
              </a:rPr>
              <a:t>https://github.com/prannaw/Pranav_Shivaji_Dhumale</a:t>
            </a:r>
            <a:endParaRPr lang="en-US"/>
          </a:p>
          <a:p>
            <a:r>
              <a:rPr lang="en-US"/>
              <a:t>YouTube </a:t>
            </a:r>
            <a:r>
              <a:rPr lang="en-US" dirty="0"/>
              <a:t>demo: </a:t>
            </a:r>
            <a:r>
              <a:rPr lang="en-US" dirty="0">
                <a:hlinkClick r:id="rId3"/>
              </a:rPr>
              <a:t>https://youtu.be/SzvPzcSCwio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B7A5-F5AD-BFBD-963C-D0C2B9DA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298A-E104-E17A-8E1C-C6CF18D0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297987" cy="3651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type of social engineering attack that tricks users into revealing sensitive data (e.g., passwords, bank details).</a:t>
            </a:r>
          </a:p>
          <a:p>
            <a:r>
              <a:rPr lang="en-US" dirty="0"/>
              <a:t>Delivery methods:</a:t>
            </a:r>
          </a:p>
          <a:p>
            <a:pPr lvl="1"/>
            <a:r>
              <a:rPr lang="en-US" dirty="0"/>
              <a:t>Emails (most common)</a:t>
            </a:r>
          </a:p>
          <a:p>
            <a:pPr lvl="1"/>
            <a:r>
              <a:rPr lang="en-US" dirty="0"/>
              <a:t>Fake websites</a:t>
            </a:r>
          </a:p>
          <a:p>
            <a:pPr lvl="1"/>
            <a:r>
              <a:rPr lang="en-US" dirty="0"/>
              <a:t>Text messages (smishing)</a:t>
            </a:r>
          </a:p>
          <a:p>
            <a:pPr lvl="1"/>
            <a:r>
              <a:rPr lang="en-US" dirty="0"/>
              <a:t>Phone calls (vishing)</a:t>
            </a:r>
          </a:p>
          <a:p>
            <a:r>
              <a:rPr lang="en-US" dirty="0"/>
              <a:t>Example: "Your account has been locked. Click here to verify.”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4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5906-489B-945B-C907-82FB411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used in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4CE8-D9C1-F0DB-6912-20DD356A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671454" cy="3541714"/>
          </a:xfrm>
        </p:spPr>
        <p:txBody>
          <a:bodyPr>
            <a:normAutofit/>
          </a:bodyPr>
          <a:lstStyle/>
          <a:p>
            <a:r>
              <a:rPr lang="en-IN" dirty="0"/>
              <a:t>Anomaly detection: Detects behavior that deviates from the norm.</a:t>
            </a:r>
          </a:p>
          <a:p>
            <a:r>
              <a:rPr lang="en-IN" dirty="0"/>
              <a:t>Spam/phishing filters: ML algorithms flag suspicious emails.</a:t>
            </a:r>
          </a:p>
          <a:p>
            <a:r>
              <a:rPr lang="en-IN" dirty="0"/>
              <a:t>Threat intelligence: AI scans forums/dark web for leaked data.</a:t>
            </a:r>
          </a:p>
          <a:p>
            <a:r>
              <a:rPr lang="en-IN" dirty="0"/>
              <a:t>Automation: Speeds up incident response with AI bots.</a:t>
            </a:r>
          </a:p>
        </p:txBody>
      </p:sp>
    </p:spTree>
    <p:extLst>
      <p:ext uri="{BB962C8B-B14F-4D97-AF65-F5344CB8AC3E}">
        <p14:creationId xmlns:p14="http://schemas.microsoft.com/office/powerpoint/2010/main" val="279760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A8C8-0147-2FA2-E8DE-04EE649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misused by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8741-03A7-ED80-0D56-92B16941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Natural Language Generation (NLG):</a:t>
            </a:r>
          </a:p>
          <a:p>
            <a:pPr lvl="1"/>
            <a:r>
              <a:rPr lang="en-IN" dirty="0"/>
              <a:t>AI writes personalized, grammatically correct phishing emails.</a:t>
            </a:r>
          </a:p>
          <a:p>
            <a:r>
              <a:rPr lang="en-IN" dirty="0"/>
              <a:t>Voice cloning:</a:t>
            </a:r>
          </a:p>
          <a:p>
            <a:pPr lvl="1"/>
            <a:r>
              <a:rPr lang="en-IN" dirty="0"/>
              <a:t>Mimics real people (e.g., CEOs) using deep learning.</a:t>
            </a:r>
          </a:p>
          <a:p>
            <a:r>
              <a:rPr lang="en-IN" dirty="0"/>
              <a:t>Automated target profiling:</a:t>
            </a:r>
          </a:p>
          <a:p>
            <a:pPr lvl="1"/>
            <a:r>
              <a:rPr lang="en-IN" dirty="0"/>
              <a:t>Scrapes public data from social media to craft tailored attacks.</a:t>
            </a:r>
          </a:p>
          <a:p>
            <a:r>
              <a:rPr lang="en-IN" dirty="0"/>
              <a:t>Chatbots:</a:t>
            </a:r>
          </a:p>
          <a:p>
            <a:pPr lvl="1"/>
            <a:r>
              <a:rPr lang="en-IN" dirty="0"/>
              <a:t>Fake customer support bots lure victims into giving credentials.</a:t>
            </a:r>
          </a:p>
        </p:txBody>
      </p:sp>
    </p:spTree>
    <p:extLst>
      <p:ext uri="{BB962C8B-B14F-4D97-AF65-F5344CB8AC3E}">
        <p14:creationId xmlns:p14="http://schemas.microsoft.com/office/powerpoint/2010/main" val="24122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F09-3CFB-C456-3974-36BF9E3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Rise of ai-driven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6DD9-2B9D-FAB7-8520-F82A3C33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Growth: Over 500 million phishing attacks in 2023.</a:t>
            </a:r>
          </a:p>
          <a:p>
            <a:r>
              <a:rPr lang="en-US" dirty="0"/>
              <a:t>AI accelerates phishing:</a:t>
            </a:r>
          </a:p>
          <a:p>
            <a:pPr lvl="1"/>
            <a:r>
              <a:rPr lang="en-US" dirty="0"/>
              <a:t>Faster, cheaper, more personalized.</a:t>
            </a:r>
          </a:p>
          <a:p>
            <a:pPr lvl="1"/>
            <a:r>
              <a:rPr lang="en-US" dirty="0"/>
              <a:t>Harder to detect because emails appear more “human”.</a:t>
            </a:r>
          </a:p>
          <a:p>
            <a:r>
              <a:rPr lang="en-US" dirty="0"/>
              <a:t>Low barrier: Attackers use AI without deep technical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6B5-FFEA-29E2-210B-6D457393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Limitations of traditional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0C04-2B54-7F4D-B1BE-F83AC7D1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79" y="2097088"/>
            <a:ext cx="10229322" cy="3905780"/>
          </a:xfrm>
        </p:spPr>
        <p:txBody>
          <a:bodyPr>
            <a:normAutofit/>
          </a:bodyPr>
          <a:lstStyle/>
          <a:p>
            <a:r>
              <a:rPr lang="en-IN" dirty="0"/>
              <a:t>Keyword filters fail when AI-generated content avoids spam triggers.</a:t>
            </a:r>
          </a:p>
          <a:p>
            <a:r>
              <a:rPr lang="en-IN" dirty="0"/>
              <a:t>Static blacklists can’t keep up with fast-changing domains.</a:t>
            </a:r>
          </a:p>
          <a:p>
            <a:r>
              <a:rPr lang="en-IN" dirty="0"/>
              <a:t>User training is often forgotten or ignored.</a:t>
            </a:r>
          </a:p>
          <a:p>
            <a:r>
              <a:rPr lang="en-IN" dirty="0"/>
              <a:t>Legacy antivirus tools lack behavioral analysis features.</a:t>
            </a:r>
          </a:p>
        </p:txBody>
      </p:sp>
    </p:spTree>
    <p:extLst>
      <p:ext uri="{BB962C8B-B14F-4D97-AF65-F5344CB8AC3E}">
        <p14:creationId xmlns:p14="http://schemas.microsoft.com/office/powerpoint/2010/main" val="2304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B3F5-50C0-A404-2231-7078B001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Consequences of ai-enhanced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12F7-C6A6-BF29-B37D-B882A3FE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36188" cy="3541714"/>
          </a:xfrm>
        </p:spPr>
        <p:txBody>
          <a:bodyPr/>
          <a:lstStyle/>
          <a:p>
            <a:r>
              <a:rPr lang="en-US" dirty="0"/>
              <a:t>Financial loss: $10.3 billion in phishing losses (FBI IC3, 2022)</a:t>
            </a:r>
          </a:p>
          <a:p>
            <a:r>
              <a:rPr lang="en-US" dirty="0"/>
              <a:t>Reputation damage: Customer trust collapses after data breaches.</a:t>
            </a:r>
          </a:p>
          <a:p>
            <a:r>
              <a:rPr lang="en-US" dirty="0"/>
              <a:t>Data theft: Access to corporate systems and IP leaks.</a:t>
            </a:r>
          </a:p>
          <a:p>
            <a:r>
              <a:rPr lang="en-US" dirty="0"/>
              <a:t>Nation-state risk: Attacks on government and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18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9678-693E-494E-D2B3-E3F4DC22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Using ai to counter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6434-AF35-625F-26F5-84334F8A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8" cy="3416528"/>
          </a:xfrm>
        </p:spPr>
        <p:txBody>
          <a:bodyPr/>
          <a:lstStyle/>
          <a:p>
            <a:r>
              <a:rPr lang="en-IN" dirty="0"/>
              <a:t>Email anomaly detection:</a:t>
            </a:r>
          </a:p>
          <a:p>
            <a:pPr lvl="1"/>
            <a:r>
              <a:rPr lang="en-IN" dirty="0"/>
              <a:t>Scans sender behavior, writing style, timing patterns.</a:t>
            </a:r>
          </a:p>
          <a:p>
            <a:r>
              <a:rPr lang="en-IN" dirty="0"/>
              <a:t>Phishing simulators:</a:t>
            </a:r>
          </a:p>
          <a:p>
            <a:pPr lvl="1"/>
            <a:r>
              <a:rPr lang="en-IN" dirty="0"/>
              <a:t>AI generates fake attacks for training purposes.</a:t>
            </a:r>
          </a:p>
          <a:p>
            <a:r>
              <a:rPr lang="en-IN" dirty="0"/>
              <a:t>Neural networks:</a:t>
            </a:r>
          </a:p>
          <a:p>
            <a:pPr lvl="1"/>
            <a:r>
              <a:rPr lang="en-IN" dirty="0"/>
              <a:t>Classify emails and websites based on visual or structural features.</a:t>
            </a:r>
          </a:p>
        </p:txBody>
      </p:sp>
    </p:spTree>
    <p:extLst>
      <p:ext uri="{BB962C8B-B14F-4D97-AF65-F5344CB8AC3E}">
        <p14:creationId xmlns:p14="http://schemas.microsoft.com/office/powerpoint/2010/main" val="375302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398</TotalTime>
  <Words>1263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AI in social Engineering and Phishing Campaigns</vt:lpstr>
      <vt:lpstr>What is social engineering?</vt:lpstr>
      <vt:lpstr>What is phishing?</vt:lpstr>
      <vt:lpstr>How ai is used in cybersecurity</vt:lpstr>
      <vt:lpstr>How ai is misused by attackers</vt:lpstr>
      <vt:lpstr>Rise of ai-driven phishing attacks</vt:lpstr>
      <vt:lpstr>Limitations of traditional security</vt:lpstr>
      <vt:lpstr>Consequences of ai-enhanced phishing</vt:lpstr>
      <vt:lpstr>Using ai to counter phishing</vt:lpstr>
      <vt:lpstr>Phishing url and domain analysis with ai</vt:lpstr>
      <vt:lpstr>Deepfake voice phishing attack</vt:lpstr>
      <vt:lpstr>What’s the tool about?</vt:lpstr>
      <vt:lpstr>Why was this tool made?</vt:lpstr>
      <vt:lpstr>Who can use it &amp; Where it can be used?</vt:lpstr>
      <vt:lpstr>How does it work?</vt:lpstr>
      <vt:lpstr>Code/tool implementation</vt:lpstr>
      <vt:lpstr>Feature engineering insights</vt:lpstr>
      <vt:lpstr>Code/tool demonstration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Dhumale</dc:creator>
  <cp:lastModifiedBy>Pranav Dhumale</cp:lastModifiedBy>
  <cp:revision>8</cp:revision>
  <dcterms:created xsi:type="dcterms:W3CDTF">2025-05-09T12:34:00Z</dcterms:created>
  <dcterms:modified xsi:type="dcterms:W3CDTF">2025-05-14T06:54:06Z</dcterms:modified>
</cp:coreProperties>
</file>