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1"/>
  </p:notesMasterIdLst>
  <p:handoutMasterIdLst>
    <p:handoutMasterId r:id="rId22"/>
  </p:handoutMasterIdLst>
  <p:sldIdLst>
    <p:sldId id="1938" r:id="rId5"/>
    <p:sldId id="1935" r:id="rId6"/>
    <p:sldId id="1939" r:id="rId7"/>
    <p:sldId id="1942" r:id="rId8"/>
    <p:sldId id="1940" r:id="rId9"/>
    <p:sldId id="1943" r:id="rId10"/>
    <p:sldId id="1944" r:id="rId11"/>
    <p:sldId id="1945" r:id="rId12"/>
    <p:sldId id="1946" r:id="rId13"/>
    <p:sldId id="1947" r:id="rId14"/>
    <p:sldId id="1950" r:id="rId15"/>
    <p:sldId id="1948" r:id="rId16"/>
    <p:sldId id="1951" r:id="rId17"/>
    <p:sldId id="1952" r:id="rId18"/>
    <p:sldId id="1953" r:id="rId19"/>
    <p:sldId id="19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71"/>
    <a:srgbClr val="FF7676"/>
    <a:srgbClr val="6A1F60"/>
    <a:srgbClr val="CA4F67"/>
    <a:srgbClr val="0796D0"/>
    <a:srgbClr val="C60B68"/>
    <a:srgbClr val="F7D6D6"/>
    <a:srgbClr val="A69AC7"/>
    <a:srgbClr val="EACAD0"/>
    <a:srgbClr val="C5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D96772-9817-D32D-CFDB-4082AEA13D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6172B-8397-3A88-9BA7-9C3DBC65BB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828F9-B03F-44CA-BF33-27494910E999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08E2D-8C3D-B8DD-3F2A-AA9AE2C32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jhijhn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C741F-C3B9-696C-07A4-6B6C6E1BE0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BC5F-DD29-48CA-B1A9-365C6504E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28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jhijhn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0A1D-7177-8C0E-30A4-611A58D937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jhijhn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0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7676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4.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93649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+mj-lt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+mj-lt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49D04-3BCD-7CCF-7AE2-41C646366D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rot="16200000">
            <a:off x="10403704" y="596187"/>
            <a:ext cx="2384490" cy="11921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0AB7A2-D41E-7F8C-E35B-D135E2EFA5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V="1">
            <a:off x="2963611" y="-9427"/>
            <a:ext cx="2384497" cy="11810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18">
            <a:extLst>
              <a:ext uri="{FF2B5EF4-FFF2-40B4-BE49-F238E27FC236}">
                <a16:creationId xmlns:a16="http://schemas.microsoft.com/office/drawing/2014/main" id="{3914E26B-E8E4-55F2-CC5E-DD0D0AD5C8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39496" y="6126480"/>
            <a:ext cx="4114800" cy="365125"/>
          </a:xfrm>
        </p:spPr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2D1E-4C5D-A613-CB40-98902C0D83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3206" y="5671159"/>
            <a:ext cx="2384497" cy="118684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294A49EB-EEA6-1B79-F5DE-CFBFC6FFA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93690" y="6190487"/>
            <a:ext cx="846621" cy="365760"/>
          </a:xfrm>
        </p:spPr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dtedyedt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D62F3C1D-A7E4-C30F-E6B4-84A81284607A}"/>
              </a:ext>
            </a:extLst>
          </p:cNvPr>
          <p:cNvSpPr txBox="1">
            <a:spLocks/>
          </p:cNvSpPr>
          <p:nvPr/>
        </p:nvSpPr>
        <p:spPr>
          <a:xfrm>
            <a:off x="246561" y="2811731"/>
            <a:ext cx="10872216" cy="128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2520"/>
              <a:buFont typeface="Libre Franklin"/>
              <a:buNone/>
            </a:pPr>
            <a:r>
              <a:rPr lang="en-US" sz="1800" dirty="0">
                <a:ea typeface="Times New Roman"/>
                <a:cs typeface="Times New Roman"/>
                <a:sym typeface="Times New Roman"/>
              </a:rPr>
              <a:t>In the</a:t>
            </a:r>
          </a:p>
          <a:p>
            <a:pPr algn="ctr">
              <a:spcBef>
                <a:spcPts val="0"/>
              </a:spcBef>
              <a:buClr>
                <a:schemeClr val="lt1"/>
              </a:buClr>
              <a:buSzPts val="2520"/>
              <a:buFont typeface="Libre Franklin"/>
              <a:buNone/>
            </a:pPr>
            <a:r>
              <a:rPr lang="en-US" sz="1800" dirty="0">
                <a:ea typeface="Times New Roman"/>
                <a:cs typeface="Times New Roman"/>
                <a:sym typeface="Times New Roman"/>
              </a:rPr>
              <a:t>Department of  Computer Science &amp; Engineering</a:t>
            </a:r>
          </a:p>
          <a:p>
            <a:pPr algn="ctr">
              <a:spcBef>
                <a:spcPts val="0"/>
              </a:spcBef>
              <a:buClr>
                <a:schemeClr val="dk1"/>
              </a:buClr>
              <a:buSzPts val="2800"/>
              <a:buFont typeface="Libre Franklin"/>
              <a:buNone/>
            </a:pPr>
            <a:r>
              <a:rPr lang="en-US" sz="1800" dirty="0">
                <a:ea typeface="Times New Roman"/>
                <a:cs typeface="Times New Roman" panose="02020603050405020304" pitchFamily="18" charset="0"/>
                <a:sym typeface="Times New Roman"/>
              </a:rPr>
              <a:t>Prestige Institute of Engineering, Management &amp; Research, Indore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  <a:buFont typeface="Arial"/>
              <a:buNone/>
            </a:pPr>
            <a:r>
              <a:rPr lang="en-US" sz="1800" dirty="0">
                <a:ea typeface="Times New Roman"/>
                <a:cs typeface="Times New Roman" panose="02020603050405020304" pitchFamily="18" charset="0"/>
                <a:sym typeface="Times New Roman"/>
              </a:rPr>
              <a:t>Session: July-Dec 2024</a:t>
            </a: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A03D833A-922E-68B3-E299-91C0D5C27F5A}"/>
              </a:ext>
            </a:extLst>
          </p:cNvPr>
          <p:cNvSpPr txBox="1"/>
          <p:nvPr/>
        </p:nvSpPr>
        <p:spPr>
          <a:xfrm>
            <a:off x="1290320" y="646129"/>
            <a:ext cx="8978392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lgerian" panose="04020705040A02060702" pitchFamily="82" charset="0"/>
                <a:ea typeface="Times New Roman"/>
                <a:cs typeface="Times New Roman"/>
                <a:sym typeface="Libre Baskerville"/>
              </a:rPr>
              <a:t>MACHINE LEARNING BASED EFFICIENT RECOMMENDATION MODEL FOR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Algerian" panose="04020705040A02060702" pitchFamily="82" charset="0"/>
                <a:ea typeface="Times New Roman"/>
                <a:cs typeface="Times New Roman"/>
                <a:sym typeface="Libre Baskerville"/>
              </a:rPr>
              <a:t>DIET PLANNING OF HUMANS</a:t>
            </a:r>
            <a:endParaRPr b="1" dirty="0">
              <a:solidFill>
                <a:schemeClr val="dk1"/>
              </a:solidFill>
              <a:latin typeface="Algerian" panose="04020705040A02060702" pitchFamily="8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DB87FAF8-E05E-17F8-6C35-B47271D1C2EB}"/>
              </a:ext>
            </a:extLst>
          </p:cNvPr>
          <p:cNvSpPr txBox="1"/>
          <p:nvPr/>
        </p:nvSpPr>
        <p:spPr>
          <a:xfrm>
            <a:off x="3289634" y="1576539"/>
            <a:ext cx="4660296" cy="123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Under the Supervision of</a:t>
            </a:r>
            <a:endParaRPr sz="20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effectLst/>
                <a:cs typeface="Times New Roman"/>
                <a:sym typeface="Times New Roman"/>
              </a:rPr>
              <a:t>Mr. 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Atul </a:t>
            </a:r>
            <a:r>
              <a:rPr lang="en-IN" sz="2000" b="1" dirty="0" err="1">
                <a:solidFill>
                  <a:srgbClr val="000000"/>
                </a:solidFill>
                <a:effectLst/>
              </a:rPr>
              <a:t>Barve</a:t>
            </a:r>
            <a:endParaRPr lang="en-IN" sz="2000" b="1" dirty="0">
              <a:solidFill>
                <a:srgbClr val="000000"/>
              </a:solidFill>
              <a:effectLst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Sr Asst Professor at PIEMR</a:t>
            </a:r>
            <a:endParaRPr lang="en-IN" sz="20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Google Shape;58;p13">
            <a:extLst>
              <a:ext uri="{FF2B5EF4-FFF2-40B4-BE49-F238E27FC236}">
                <a16:creationId xmlns:a16="http://schemas.microsoft.com/office/drawing/2014/main" id="{217839FB-9C95-0165-CDFE-6DAD2EFB1B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228" b="20435"/>
          <a:stretch/>
        </p:blipFill>
        <p:spPr>
          <a:xfrm>
            <a:off x="293618" y="32761"/>
            <a:ext cx="1285786" cy="82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9;p13">
            <a:extLst>
              <a:ext uri="{FF2B5EF4-FFF2-40B4-BE49-F238E27FC236}">
                <a16:creationId xmlns:a16="http://schemas.microsoft.com/office/drawing/2014/main" id="{B697B8EE-C40C-28CE-0E53-126E43CCFFE0}"/>
              </a:ext>
            </a:extLst>
          </p:cNvPr>
          <p:cNvGrpSpPr/>
          <p:nvPr/>
        </p:nvGrpSpPr>
        <p:grpSpPr>
          <a:xfrm>
            <a:off x="3177019" y="4950612"/>
            <a:ext cx="5180814" cy="1280674"/>
            <a:chOff x="2042250" y="4178066"/>
            <a:chExt cx="5091900" cy="931221"/>
          </a:xfrm>
        </p:grpSpPr>
        <p:sp>
          <p:nvSpPr>
            <p:cNvPr id="10" name="Google Shape;60;p13">
              <a:extLst>
                <a:ext uri="{FF2B5EF4-FFF2-40B4-BE49-F238E27FC236}">
                  <a16:creationId xmlns:a16="http://schemas.microsoft.com/office/drawing/2014/main" id="{AD9D8CBE-4D62-C574-B72F-C4BE9E7BCD1D}"/>
                </a:ext>
              </a:extLst>
            </p:cNvPr>
            <p:cNvSpPr txBox="1"/>
            <p:nvPr/>
          </p:nvSpPr>
          <p:spPr>
            <a:xfrm>
              <a:off x="2042250" y="4178066"/>
              <a:ext cx="2735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indent="-317500"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-US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Saniya Tripathi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-US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Sakshi Yadav</a:t>
              </a: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-US" sz="1400" dirty="0" err="1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Insha</a:t>
              </a:r>
              <a:r>
                <a:rPr lang="en-US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 Khan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61;p13">
              <a:extLst>
                <a:ext uri="{FF2B5EF4-FFF2-40B4-BE49-F238E27FC236}">
                  <a16:creationId xmlns:a16="http://schemas.microsoft.com/office/drawing/2014/main" id="{01E480E8-60CE-1AA2-EC61-3295B81191BF}"/>
                </a:ext>
              </a:extLst>
            </p:cNvPr>
            <p:cNvSpPr txBox="1"/>
            <p:nvPr/>
          </p:nvSpPr>
          <p:spPr>
            <a:xfrm>
              <a:off x="4777650" y="4194887"/>
              <a:ext cx="23565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 startAt="4"/>
              </a:pPr>
              <a:r>
                <a:rPr lang="en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Rishi Vyas</a:t>
              </a:r>
              <a:endParaRPr sz="1400" dirty="0">
                <a:solidFill>
                  <a:schemeClr val="dk1"/>
                </a:solidFill>
                <a:latin typeface="Arial Rounded MT Bold" panose="020F0704030504030204" pitchFamily="34" charset="0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 startAt="4"/>
              </a:pPr>
              <a:r>
                <a:rPr lang="en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Zaid Ullah</a:t>
              </a:r>
              <a:endParaRPr sz="1400" dirty="0">
                <a:solidFill>
                  <a:schemeClr val="dk1"/>
                </a:solidFill>
                <a:latin typeface="Arial Rounded MT Bold" panose="020F0704030504030204" pitchFamily="34" charset="0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 startAt="4"/>
              </a:pPr>
              <a:r>
                <a:rPr lang="en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Yash Pathak</a:t>
              </a:r>
            </a:p>
            <a:p>
              <a: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 startAt="4"/>
              </a:pPr>
              <a:r>
                <a:rPr lang="en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Riya </a:t>
              </a:r>
              <a:r>
                <a:rPr lang="en-IN" sz="1400" dirty="0">
                  <a:solidFill>
                    <a:schemeClr val="dk1"/>
                  </a:solidFill>
                  <a:latin typeface="Arial Rounded MT Bold" panose="020F0704030504030204" pitchFamily="34" charset="0"/>
                  <a:ea typeface="Times New Roman"/>
                  <a:cs typeface="Times New Roman"/>
                  <a:sym typeface="Times New Roman"/>
                </a:rPr>
                <a:t>Choudhary</a:t>
              </a:r>
              <a:endParaRPr sz="1400" dirty="0">
                <a:solidFill>
                  <a:schemeClr val="dk1"/>
                </a:solidFill>
                <a:latin typeface="Arial Rounded MT Bold" panose="020F0704030504030204" pitchFamily="34" charset="0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00581A6-BF77-6D7B-DBFD-D8E8CAC12844}"/>
              </a:ext>
            </a:extLst>
          </p:cNvPr>
          <p:cNvSpPr txBox="1"/>
          <p:nvPr/>
        </p:nvSpPr>
        <p:spPr>
          <a:xfrm>
            <a:off x="3417194" y="4294637"/>
            <a:ext cx="4405176" cy="53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lang="en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Project Group</a:t>
            </a: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lang="en-IN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5</a:t>
            </a:r>
            <a:r>
              <a:rPr lang="en-IN" sz="1600" b="1" baseline="30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th</a:t>
            </a:r>
            <a:r>
              <a:rPr lang="en-IN" sz="16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 Sem (C)</a:t>
            </a:r>
            <a:endParaRPr sz="1600" b="1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Google Shape;63;p13">
            <a:extLst>
              <a:ext uri="{FF2B5EF4-FFF2-40B4-BE49-F238E27FC236}">
                <a16:creationId xmlns:a16="http://schemas.microsoft.com/office/drawing/2014/main" id="{29276DD1-652F-217A-EDC0-0F13CA8574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9171" y="201194"/>
            <a:ext cx="1559212" cy="65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2583B3AF-5903-05EA-94D5-9688A2E73F37}"/>
              </a:ext>
            </a:extLst>
          </p:cNvPr>
          <p:cNvSpPr txBox="1">
            <a:spLocks/>
          </p:cNvSpPr>
          <p:nvPr/>
        </p:nvSpPr>
        <p:spPr>
          <a:xfrm>
            <a:off x="2107934" y="5973773"/>
            <a:ext cx="7377000" cy="476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ECE8E-4808-61E0-7EE0-CA21563B66DF}"/>
              </a:ext>
            </a:extLst>
          </p:cNvPr>
          <p:cNvSpPr txBox="1"/>
          <p:nvPr/>
        </p:nvSpPr>
        <p:spPr>
          <a:xfrm>
            <a:off x="3327047" y="6487529"/>
            <a:ext cx="779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1AE0A6-AB24-3CBD-4A96-41EE77AEDAF3}"/>
              </a:ext>
            </a:extLst>
          </p:cNvPr>
          <p:cNvSpPr txBox="1"/>
          <p:nvPr/>
        </p:nvSpPr>
        <p:spPr>
          <a:xfrm>
            <a:off x="254000" y="1645920"/>
            <a:ext cx="10932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b="1" dirty="0"/>
              <a:t>Feature Improvements</a:t>
            </a:r>
            <a:r>
              <a:rPr lang="en-IN" dirty="0"/>
              <a:t>:</a:t>
            </a:r>
            <a:r>
              <a:rPr lang="en-US" dirty="0"/>
              <a:t>Adding  multiple dietary preferences (e.g., vegan, gluten-free, keto)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IN" b="1" dirty="0"/>
              <a:t>Research and Development</a:t>
            </a:r>
            <a:r>
              <a:rPr lang="en-IN" dirty="0"/>
              <a:t>:</a:t>
            </a:r>
            <a:r>
              <a:rPr lang="en-US" dirty="0"/>
              <a:t>Keeping the recommendations updated with the latest dietary research.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Creating a more advanced and user-friendly website in the future with multiple options and improved       UI for a better user experience.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D3214-9AB2-29BB-BD03-A3CC4C6D28E2}"/>
              </a:ext>
            </a:extLst>
          </p:cNvPr>
          <p:cNvSpPr txBox="1"/>
          <p:nvPr/>
        </p:nvSpPr>
        <p:spPr>
          <a:xfrm>
            <a:off x="568960" y="3716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ED77AE98-6314-2C55-DCA4-B65B54D12F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BB0B3-84E0-1682-65E3-7C74773EA479}"/>
              </a:ext>
            </a:extLst>
          </p:cNvPr>
          <p:cNvSpPr txBox="1"/>
          <p:nvPr/>
        </p:nvSpPr>
        <p:spPr>
          <a:xfrm>
            <a:off x="3165229" y="6454599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5774587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7B8B1-6C56-AE9C-F4D6-66EBA758140A}"/>
              </a:ext>
            </a:extLst>
          </p:cNvPr>
          <p:cNvSpPr txBox="1"/>
          <p:nvPr/>
        </p:nvSpPr>
        <p:spPr>
          <a:xfrm>
            <a:off x="558800" y="371685"/>
            <a:ext cx="650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4000" b="1" dirty="0"/>
              <a:t>/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4D956-A772-0013-890D-919CC627E2C8}"/>
              </a:ext>
            </a:extLst>
          </p:cNvPr>
          <p:cNvSpPr txBox="1"/>
          <p:nvPr/>
        </p:nvSpPr>
        <p:spPr>
          <a:xfrm>
            <a:off x="279400" y="2011681"/>
            <a:ext cx="11633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1" dirty="0"/>
              <a:t>Personalized Nutrition Plans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Does</a:t>
            </a:r>
            <a:r>
              <a:rPr lang="en-US" dirty="0"/>
              <a:t>: Machine learning helps create meal plans that are customized for each person.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looks at your personal details like age, weight, health goals, and food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then recommends meals that suit your body and lifestyle.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If you are trying to lose weight, it suggests low-calorie meals and adjusts your plan if you aren't seeing progress.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F7F9850F-21D8-CEAE-F34A-06B0E3E744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ow to Have a Balanced Diet? Read to Know - HealthKart">
            <a:extLst>
              <a:ext uri="{FF2B5EF4-FFF2-40B4-BE49-F238E27FC236}">
                <a16:creationId xmlns:a16="http://schemas.microsoft.com/office/drawing/2014/main" id="{E456960E-371C-5838-8FE5-C13E2C08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14" y="5326445"/>
            <a:ext cx="2197386" cy="12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DD9213-F028-9A05-2F50-75CA8946F64D}"/>
              </a:ext>
            </a:extLst>
          </p:cNvPr>
          <p:cNvSpPr txBox="1"/>
          <p:nvPr/>
        </p:nvSpPr>
        <p:spPr>
          <a:xfrm>
            <a:off x="3071445" y="6441578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484079339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>
            <a:extLst>
              <a:ext uri="{FF2B5EF4-FFF2-40B4-BE49-F238E27FC236}">
                <a16:creationId xmlns:a16="http://schemas.microsoft.com/office/drawing/2014/main" id="{C343E9D3-5263-845C-BC14-4FC7F318C12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D3CAE-EE3B-E9A3-7671-8092EC95A1A5}"/>
              </a:ext>
            </a:extLst>
          </p:cNvPr>
          <p:cNvSpPr txBox="1"/>
          <p:nvPr/>
        </p:nvSpPr>
        <p:spPr>
          <a:xfrm>
            <a:off x="345440" y="2225040"/>
            <a:ext cx="109524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1" dirty="0"/>
              <a:t>Supporting Fitness Goals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Does</a:t>
            </a:r>
            <a:r>
              <a:rPr lang="en-US" dirty="0"/>
              <a:t>: Machine learning helps people who exercise by giving meal plans that boost energy and help recovery.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It looks at your exercise routine and recommends meals to give you more strength or help you recover faster.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runner gets high-energy meals before a race and protein-rich meals afterward to build muscles.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FB311-FC80-2CC7-18C0-0014B5A39112}"/>
              </a:ext>
            </a:extLst>
          </p:cNvPr>
          <p:cNvSpPr txBox="1"/>
          <p:nvPr/>
        </p:nvSpPr>
        <p:spPr>
          <a:xfrm>
            <a:off x="3059722" y="6519446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212887064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727AD9-657F-059B-5C2A-F61C22FB1892}"/>
              </a:ext>
            </a:extLst>
          </p:cNvPr>
          <p:cNvSpPr txBox="1"/>
          <p:nvPr/>
        </p:nvSpPr>
        <p:spPr>
          <a:xfrm>
            <a:off x="264160" y="1798320"/>
            <a:ext cx="11094720" cy="5437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1" dirty="0"/>
              <a:t>Healthier Eating Habits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meal plans encourage better food choices, helping users maintain a balanced diet and achieve their health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Better Management of Health Conditions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Tailored diets help manage conditions like diabetes, heart disease, and obesity, improving overall health and reducing complications.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Improved Fitness Results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athletes and fitness enthusiasts, diet recommendations support better performance, faster recovery, and muscle building.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4281D-931E-710D-9AC8-65DDE8105FF6}"/>
              </a:ext>
            </a:extLst>
          </p:cNvPr>
          <p:cNvSpPr txBox="1"/>
          <p:nvPr/>
        </p:nvSpPr>
        <p:spPr>
          <a:xfrm>
            <a:off x="558800" y="371685"/>
            <a:ext cx="6512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GB" sz="2000" b="1" dirty="0"/>
              <a:t> </a:t>
            </a:r>
            <a:r>
              <a:rPr lang="en-GB" sz="4000" b="1" dirty="0"/>
              <a:t>Outcome</a:t>
            </a:r>
          </a:p>
        </p:txBody>
      </p:sp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D183D8AD-0BA6-998B-4C25-04FAA340E3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Junk The Junk And Eat A Balanced Diet.">
            <a:extLst>
              <a:ext uri="{FF2B5EF4-FFF2-40B4-BE49-F238E27FC236}">
                <a16:creationId xmlns:a16="http://schemas.microsoft.com/office/drawing/2014/main" id="{01FCE220-42EC-1750-19E6-BECC8257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360" y="5432082"/>
            <a:ext cx="2230120" cy="133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EA3EA-9EB3-3D88-1A70-C1BD8B9D1BF5}"/>
              </a:ext>
            </a:extLst>
          </p:cNvPr>
          <p:cNvSpPr txBox="1"/>
          <p:nvPr/>
        </p:nvSpPr>
        <p:spPr>
          <a:xfrm>
            <a:off x="3153507" y="6491149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6479402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98203-97AE-059A-31E1-77D3CCA3DC0D}"/>
              </a:ext>
            </a:extLst>
          </p:cNvPr>
          <p:cNvSpPr txBox="1"/>
          <p:nvPr/>
        </p:nvSpPr>
        <p:spPr>
          <a:xfrm>
            <a:off x="538480" y="3716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0079F-05E1-3289-1F5F-54B664E97B49}"/>
              </a:ext>
            </a:extLst>
          </p:cNvPr>
          <p:cNvSpPr txBox="1"/>
          <p:nvPr/>
        </p:nvSpPr>
        <p:spPr>
          <a:xfrm>
            <a:off x="304800" y="1442719"/>
            <a:ext cx="1134872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nutrition for everyone</a:t>
            </a:r>
          </a:p>
          <a:p>
            <a:pPr marL="114300" indent="0">
              <a:buNone/>
            </a:pPr>
            <a:r>
              <a:rPr lang="en-US" dirty="0"/>
              <a:t>       </a:t>
            </a:r>
          </a:p>
          <a:p>
            <a:pPr marL="114300" indent="0">
              <a:buNone/>
            </a:pPr>
            <a:r>
              <a:rPr lang="en-US" dirty="0"/>
              <a:t>  Machine learning makes it possible to create meal plans that are tailored to each person’s unique needs, preferences,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and health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health and fitness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From managing chronic conditions to boosting fitness performance, diet recommendation models can make a big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difference in people’s lives.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Adapts and learns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r>
              <a:rPr lang="en-US" dirty="0"/>
              <a:t>These systems get smarter over time, adapting to changes in lifestyle, health data, and user feedback,     </a:t>
            </a:r>
          </a:p>
          <a:p>
            <a:pPr marL="114300" indent="0">
              <a:buNone/>
            </a:pPr>
            <a:r>
              <a:rPr lang="en-US" dirty="0"/>
              <a:t>      </a:t>
            </a:r>
          </a:p>
          <a:p>
            <a:pPr marL="114300" indent="0">
              <a:buNone/>
            </a:pPr>
            <a:r>
              <a:rPr lang="en-US" dirty="0"/>
              <a:t>making their recommendations more effective.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6" name="Google Shape;58;p13">
            <a:extLst>
              <a:ext uri="{FF2B5EF4-FFF2-40B4-BE49-F238E27FC236}">
                <a16:creationId xmlns:a16="http://schemas.microsoft.com/office/drawing/2014/main" id="{4C53300B-53CC-38BC-4F58-25DBBA2186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ow to Eat a Balanced Diet | On The Table">
            <a:extLst>
              <a:ext uri="{FF2B5EF4-FFF2-40B4-BE49-F238E27FC236}">
                <a16:creationId xmlns:a16="http://schemas.microsoft.com/office/drawing/2014/main" id="{3604AAE9-BBCD-B903-9869-27DBF078A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689" y="4341551"/>
            <a:ext cx="2310511" cy="13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133951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9EA78-26F1-BB1C-A275-44CD8A61459D}"/>
              </a:ext>
            </a:extLst>
          </p:cNvPr>
          <p:cNvSpPr txBox="1"/>
          <p:nvPr/>
        </p:nvSpPr>
        <p:spPr>
          <a:xfrm>
            <a:off x="528320" y="3716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1D16794E-B064-346D-7C4E-3A580EF508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FFA82A-440D-3F48-41DD-D91F3877E45F}"/>
              </a:ext>
            </a:extLst>
          </p:cNvPr>
          <p:cNvSpPr txBox="1"/>
          <p:nvPr/>
        </p:nvSpPr>
        <p:spPr>
          <a:xfrm>
            <a:off x="902825" y="2013995"/>
            <a:ext cx="9711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 :Smith, A. (2020). Personalized nutrition guidance through diet recommendation systems. Journal of Health Technology.</a:t>
            </a:r>
          </a:p>
          <a:p>
            <a:endParaRPr lang="en-IN" dirty="0"/>
          </a:p>
          <a:p>
            <a:r>
              <a:rPr lang="en-IN" dirty="0"/>
              <a:t>Jones, L., &amp; Brown, M. (2019). Integrating diet recommendation systems into healthcare: Considerations for practitioners. Nutrition Today.</a:t>
            </a:r>
          </a:p>
          <a:p>
            <a:endParaRPr lang="en-IN" dirty="0"/>
          </a:p>
          <a:p>
            <a:r>
              <a:rPr lang="en-IN" dirty="0"/>
              <a:t>Smith, A. J., &amp; Johnson, L. M. (2018). Personalized diet recommendation system: A mobile app approach. Journal of Health Informatics.</a:t>
            </a:r>
          </a:p>
          <a:p>
            <a:endParaRPr lang="en-IN" dirty="0"/>
          </a:p>
          <a:p>
            <a:r>
              <a:rPr lang="en-IN" dirty="0"/>
              <a:t>Smith, J. R. (1994). </a:t>
            </a:r>
            <a:r>
              <a:rPr lang="en-IN" dirty="0" err="1"/>
              <a:t>NutriGenie</a:t>
            </a:r>
            <a:r>
              <a:rPr lang="en-IN" dirty="0"/>
              <a:t>: A computer-based nutrition analysis and management program. Journal of Health Software.</a:t>
            </a:r>
          </a:p>
          <a:p>
            <a:endParaRPr lang="en-IN" dirty="0"/>
          </a:p>
          <a:p>
            <a:r>
              <a:rPr lang="en-IN" dirty="0"/>
              <a:t>Patel, S. R., &amp; Brown, E. C. (2019). Factors influencing user acceptance of diet recommendation systems: A qualitative study. Health Informatics Journal.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B380E-C886-3BFC-67D9-7D061E1F1A92}"/>
              </a:ext>
            </a:extLst>
          </p:cNvPr>
          <p:cNvSpPr txBox="1"/>
          <p:nvPr/>
        </p:nvSpPr>
        <p:spPr>
          <a:xfrm>
            <a:off x="3118336" y="6486315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175388517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611F5-5861-FF9D-FE19-222E64580962}"/>
              </a:ext>
            </a:extLst>
          </p:cNvPr>
          <p:cNvSpPr txBox="1"/>
          <p:nvPr/>
        </p:nvSpPr>
        <p:spPr>
          <a:xfrm>
            <a:off x="3058160" y="2580640"/>
            <a:ext cx="5984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Queries/Questions?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DD997-5682-151F-7245-A64798634990}"/>
              </a:ext>
            </a:extLst>
          </p:cNvPr>
          <p:cNvSpPr txBox="1"/>
          <p:nvPr/>
        </p:nvSpPr>
        <p:spPr>
          <a:xfrm>
            <a:off x="3165230" y="6519446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82402398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598BA341-ADB8-3FDF-0570-1181EA5B719D}"/>
              </a:ext>
            </a:extLst>
          </p:cNvPr>
          <p:cNvSpPr txBox="1">
            <a:spLocks/>
          </p:cNvSpPr>
          <p:nvPr/>
        </p:nvSpPr>
        <p:spPr>
          <a:xfrm>
            <a:off x="540438" y="6125019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4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BE71C81B-D2D7-0980-5857-B1C98347E578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3DB1136F-3261-5E09-E912-A5715053EC65}"/>
              </a:ext>
            </a:extLst>
          </p:cNvPr>
          <p:cNvSpPr txBox="1">
            <a:spLocks/>
          </p:cNvSpPr>
          <p:nvPr/>
        </p:nvSpPr>
        <p:spPr>
          <a:xfrm>
            <a:off x="735906" y="492462"/>
            <a:ext cx="11880300" cy="1017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8" name="Google Shape;69;p14">
            <a:extLst>
              <a:ext uri="{FF2B5EF4-FFF2-40B4-BE49-F238E27FC236}">
                <a16:creationId xmlns:a16="http://schemas.microsoft.com/office/drawing/2014/main" id="{EB13A1B2-A65A-7B57-AE36-B8C3B76AC69C}"/>
              </a:ext>
            </a:extLst>
          </p:cNvPr>
          <p:cNvSpPr txBox="1">
            <a:spLocks/>
          </p:cNvSpPr>
          <p:nvPr/>
        </p:nvSpPr>
        <p:spPr>
          <a:xfrm>
            <a:off x="387326" y="1375355"/>
            <a:ext cx="11405605" cy="4819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Literature Review</a:t>
            </a: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US" sz="2000" dirty="0"/>
              <a:t> </a:t>
            </a: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Project Progress</a:t>
            </a:r>
            <a:endParaRPr lang="en-US" sz="2000" dirty="0"/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Future Work</a:t>
            </a:r>
            <a:r>
              <a:rPr lang="en-US" sz="2000" dirty="0"/>
              <a:t> </a:t>
            </a: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Applications/Use case</a:t>
            </a:r>
            <a:endParaRPr lang="en-US" sz="2000" dirty="0"/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005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lang="en-US" sz="2000" dirty="0"/>
          </a:p>
        </p:txBody>
      </p:sp>
      <p:pic>
        <p:nvPicPr>
          <p:cNvPr id="9" name="Google Shape;58;p13">
            <a:extLst>
              <a:ext uri="{FF2B5EF4-FFF2-40B4-BE49-F238E27FC236}">
                <a16:creationId xmlns:a16="http://schemas.microsoft.com/office/drawing/2014/main" id="{1337CE20-D303-6CC5-D0F4-B2AED460A4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 descr="Complete Nutrition Course: Diet &amp; Meal Plan – Academy for Health &amp; Fitness">
            <a:extLst>
              <a:ext uri="{FF2B5EF4-FFF2-40B4-BE49-F238E27FC236}">
                <a16:creationId xmlns:a16="http://schemas.microsoft.com/office/drawing/2014/main" id="{E23C47E4-54F1-04AC-2172-F9042FD2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220" y="2127957"/>
            <a:ext cx="5193100" cy="33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F6CE9-9A09-D471-8903-56C679BEC942}"/>
              </a:ext>
            </a:extLst>
          </p:cNvPr>
          <p:cNvSpPr txBox="1"/>
          <p:nvPr/>
        </p:nvSpPr>
        <p:spPr>
          <a:xfrm>
            <a:off x="3297658" y="6454379"/>
            <a:ext cx="7716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186432879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566247-AB79-8228-9122-6A89F3A7FE9F}"/>
              </a:ext>
            </a:extLst>
          </p:cNvPr>
          <p:cNvSpPr txBox="1"/>
          <p:nvPr/>
        </p:nvSpPr>
        <p:spPr>
          <a:xfrm>
            <a:off x="518159" y="364136"/>
            <a:ext cx="384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" sz="4000" b="1" dirty="0"/>
              <a:t> </a:t>
            </a:r>
            <a:endParaRPr lang="en-IN" sz="4000" dirty="0"/>
          </a:p>
        </p:txBody>
      </p:sp>
      <p:pic>
        <p:nvPicPr>
          <p:cNvPr id="12" name="Google Shape;58;p13">
            <a:extLst>
              <a:ext uri="{FF2B5EF4-FFF2-40B4-BE49-F238E27FC236}">
                <a16:creationId xmlns:a16="http://schemas.microsoft.com/office/drawing/2014/main" id="{749E541C-E0B9-4A7A-7277-6636E51044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17DCA7-C855-1171-4AED-409956C3859D}"/>
              </a:ext>
            </a:extLst>
          </p:cNvPr>
          <p:cNvSpPr txBox="1"/>
          <p:nvPr/>
        </p:nvSpPr>
        <p:spPr>
          <a:xfrm>
            <a:off x="406399" y="1256814"/>
            <a:ext cx="979958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</a:p>
          <a:p>
            <a:pPr marL="114300" lvl="0" indent="0">
              <a:buNone/>
            </a:pPr>
            <a:r>
              <a:rPr lang="en-US" sz="1800" dirty="0">
                <a:cs typeface="Segoe UI Semibold" panose="020B0702040204020203" pitchFamily="34" charset="0"/>
              </a:rPr>
              <a:t>    </a:t>
            </a:r>
          </a:p>
          <a:p>
            <a:pPr marL="114300" lvl="0" indent="0">
              <a:buNone/>
            </a:pPr>
            <a:r>
              <a:rPr lang="en-US" sz="1800" dirty="0">
                <a:cs typeface="Segoe UI Semibold" panose="020B0702040204020203" pitchFamily="34" charset="0"/>
              </a:rPr>
              <a:t> Need for Personalized Diet Plans:</a:t>
            </a:r>
          </a:p>
          <a:p>
            <a:pPr marL="114300" lvl="0" indent="0">
              <a:buNone/>
            </a:pPr>
            <a:endParaRPr lang="en-US" sz="1800" dirty="0">
              <a:cs typeface="Segoe UI Semibold" panose="020B0702040204020203" pitchFamily="34" charset="0"/>
            </a:endParaRPr>
          </a:p>
          <a:p>
            <a:pPr marL="114300" lvl="0" indent="0">
              <a:buNone/>
            </a:pPr>
            <a:r>
              <a:rPr lang="en-US" sz="1800" dirty="0">
                <a:cs typeface="Segoe UI Semibold" panose="020B0702040204020203" pitchFamily="34" charset="0"/>
              </a:rPr>
              <a:t> Existing Solutions Are Generic  and lack customization.</a:t>
            </a:r>
          </a:p>
          <a:p>
            <a:pPr marL="114300" lvl="0" indent="0">
              <a:buNone/>
            </a:pPr>
            <a:endParaRPr lang="en-US" sz="1800" dirty="0">
              <a:cs typeface="Segoe UI Semibold" panose="020B0702040204020203" pitchFamily="34" charset="0"/>
            </a:endParaRPr>
          </a:p>
          <a:p>
            <a:pPr marL="114300" lvl="0" indent="0">
              <a:buNone/>
            </a:pPr>
            <a:endParaRPr lang="en-US" sz="1800" dirty="0">
              <a:cs typeface="Segoe UI Semibold" panose="020B07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cs typeface="Segoe UI Semibold" panose="020B0702040204020203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r>
              <a:rPr lang="en-US" sz="2000" dirty="0">
                <a:latin typeface="Franklin Gothic Medium" panose="020B0603020102020204" pitchFamily="34" charset="0"/>
              </a:rPr>
              <a:t>: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1800" dirty="0"/>
              <a:t> Develop a machine learning model to provide tailored diet recommendations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 Analyze health data (age, weight, medical conditions).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 Provide flexible diet plans adaptable to individual health needs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3E9E7-B005-373E-A98D-BF1F94DF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159" y="4365495"/>
            <a:ext cx="2604221" cy="18757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B79CF8B-FF31-4F89-43B1-E3C74C92235C}"/>
              </a:ext>
            </a:extLst>
          </p:cNvPr>
          <p:cNvSpPr txBox="1"/>
          <p:nvPr/>
        </p:nvSpPr>
        <p:spPr>
          <a:xfrm>
            <a:off x="3260773" y="6412072"/>
            <a:ext cx="9043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51798583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>
            <a:extLst>
              <a:ext uri="{FF2B5EF4-FFF2-40B4-BE49-F238E27FC236}">
                <a16:creationId xmlns:a16="http://schemas.microsoft.com/office/drawing/2014/main" id="{8CDC801B-2B6A-F22F-F61F-56070C56C3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704F9-8F7A-DBEE-6979-988B8EA81D2D}"/>
              </a:ext>
            </a:extLst>
          </p:cNvPr>
          <p:cNvSpPr txBox="1"/>
          <p:nvPr/>
        </p:nvSpPr>
        <p:spPr>
          <a:xfrm>
            <a:off x="528320" y="371685"/>
            <a:ext cx="528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70F05-2491-7700-F05B-90A46A2D0C11}"/>
              </a:ext>
            </a:extLst>
          </p:cNvPr>
          <p:cNvSpPr txBox="1"/>
          <p:nvPr/>
        </p:nvSpPr>
        <p:spPr>
          <a:xfrm>
            <a:off x="528320" y="1079571"/>
            <a:ext cx="861568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 of the Project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endParaRPr lang="en-US" sz="16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Focus on individuals with chronic diseases (e.g., diabetes, obesity).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/>
              <a:t>Customization: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Ability to customize diet plans according to user preferences and lifestyle</a:t>
            </a:r>
            <a:r>
              <a:rPr lang="en-US" sz="1600" dirty="0"/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14300">
              <a:buSzPts val="1800"/>
            </a:pPr>
            <a:r>
              <a:rPr lang="en-IN" sz="1600" dirty="0"/>
              <a:t> </a:t>
            </a:r>
            <a:endParaRPr lang="en-US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E15F1-41BC-B977-3BFD-30C884E87080}"/>
              </a:ext>
            </a:extLst>
          </p:cNvPr>
          <p:cNvSpPr txBox="1"/>
          <p:nvPr/>
        </p:nvSpPr>
        <p:spPr>
          <a:xfrm>
            <a:off x="3331112" y="6423602"/>
            <a:ext cx="9043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16283377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0;p16">
            <a:extLst>
              <a:ext uri="{FF2B5EF4-FFF2-40B4-BE49-F238E27FC236}">
                <a16:creationId xmlns:a16="http://schemas.microsoft.com/office/drawing/2014/main" id="{E0261B04-C622-5127-2FCF-AB879E2BC02B}"/>
              </a:ext>
            </a:extLst>
          </p:cNvPr>
          <p:cNvSpPr txBox="1">
            <a:spLocks/>
          </p:cNvSpPr>
          <p:nvPr/>
        </p:nvSpPr>
        <p:spPr>
          <a:xfrm>
            <a:off x="568960" y="3197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11" name="Google Shape;58;p13">
            <a:extLst>
              <a:ext uri="{FF2B5EF4-FFF2-40B4-BE49-F238E27FC236}">
                <a16:creationId xmlns:a16="http://schemas.microsoft.com/office/drawing/2014/main" id="{61D3B00C-D51E-6385-BEE5-C33D9C88F7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DE4895-FC83-8804-87DE-EDB82229E138}"/>
              </a:ext>
            </a:extLst>
          </p:cNvPr>
          <p:cNvSpPr txBox="1"/>
          <p:nvPr/>
        </p:nvSpPr>
        <p:spPr>
          <a:xfrm>
            <a:off x="394677" y="1595120"/>
            <a:ext cx="1048512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Existing Solution/Technologies: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Diet Apps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Many apps suggest meals based on calories (e.g., MyFitnessPal). </a:t>
            </a: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Some use algorithms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give personalized suggestions.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Gaps Identified: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 Personalized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Most apps give general advice instead of tailored plans. </a:t>
            </a:r>
            <a:endParaRPr lang="en-US" dirty="0"/>
          </a:p>
          <a:p>
            <a:pPr marL="11430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Limited Data Use: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Few apps combine different health info to make better plans</a:t>
            </a:r>
            <a:endParaRPr lang="en-US" dirty="0"/>
          </a:p>
        </p:txBody>
      </p:sp>
      <p:pic>
        <p:nvPicPr>
          <p:cNvPr id="14" name="Picture 13" descr="Quiz – Research Methods – University of Southampton Library">
            <a:extLst>
              <a:ext uri="{FF2B5EF4-FFF2-40B4-BE49-F238E27FC236}">
                <a16:creationId xmlns:a16="http://schemas.microsoft.com/office/drawing/2014/main" id="{A6191884-3F85-3A71-BD42-81097763A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993" y="3942081"/>
            <a:ext cx="2986167" cy="17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5A09A-D3C0-30D3-1C7B-3CEF84488ACF}"/>
              </a:ext>
            </a:extLst>
          </p:cNvPr>
          <p:cNvSpPr txBox="1"/>
          <p:nvPr/>
        </p:nvSpPr>
        <p:spPr>
          <a:xfrm>
            <a:off x="3141784" y="6481096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27227762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>
            <a:extLst>
              <a:ext uri="{FF2B5EF4-FFF2-40B4-BE49-F238E27FC236}">
                <a16:creationId xmlns:a16="http://schemas.microsoft.com/office/drawing/2014/main" id="{017D2148-B27D-D47E-D717-AAD977129A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20B8A-3123-98ED-6E27-FA99BE1ADD33}"/>
              </a:ext>
            </a:extLst>
          </p:cNvPr>
          <p:cNvSpPr txBox="1"/>
          <p:nvPr/>
        </p:nvSpPr>
        <p:spPr>
          <a:xfrm>
            <a:off x="436880" y="371685"/>
            <a:ext cx="6969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/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DD228-2D96-23FB-E85C-6526DF9DB019}"/>
              </a:ext>
            </a:extLst>
          </p:cNvPr>
          <p:cNvSpPr txBox="1"/>
          <p:nvPr/>
        </p:nvSpPr>
        <p:spPr>
          <a:xfrm>
            <a:off x="619760" y="1351280"/>
            <a:ext cx="1207008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</a:rPr>
              <a:t>Tools/Technologies/Frameworks being used:</a:t>
            </a:r>
          </a:p>
          <a:p>
            <a:pPr marL="114300" indent="0">
              <a:buNone/>
            </a:pPr>
            <a:endParaRPr lang="en-IN" sz="2000" b="1" dirty="0">
              <a:solidFill>
                <a:srgbClr val="000000"/>
              </a:solidFill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Languages</a:t>
            </a:r>
            <a:r>
              <a:rPr lang="en-IN" dirty="0">
                <a:solidFill>
                  <a:srgbClr val="000000"/>
                </a:solidFill>
                <a:effectLst/>
              </a:rPr>
              <a:t>:  Python for data work. </a:t>
            </a:r>
            <a:endParaRPr lang="en-IN" dirty="0"/>
          </a:p>
          <a:p>
            <a:endParaRPr lang="en-IN" dirty="0">
              <a:solidFill>
                <a:srgbClr val="000000"/>
              </a:solidFill>
              <a:effectLst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ML Libraries</a:t>
            </a:r>
            <a:r>
              <a:rPr lang="en-IN" dirty="0">
                <a:solidFill>
                  <a:srgbClr val="000000"/>
                </a:solidFill>
                <a:effectLst/>
              </a:rPr>
              <a:t>: Flask, </a:t>
            </a:r>
            <a:r>
              <a:rPr lang="en-IN" dirty="0" err="1">
                <a:solidFill>
                  <a:srgbClr val="000000"/>
                </a:solidFill>
                <a:effectLst/>
              </a:rPr>
              <a:t>Numpy</a:t>
            </a:r>
            <a:r>
              <a:rPr lang="en-IN" dirty="0">
                <a:solidFill>
                  <a:srgbClr val="000000"/>
                </a:solidFill>
              </a:rPr>
              <a:t> , Pandas ,Scikit-Learn and many more libraries are used.</a:t>
            </a:r>
            <a:endParaRPr lang="en-IN" dirty="0"/>
          </a:p>
          <a:p>
            <a:pPr marL="114300" indent="0">
              <a:buNone/>
            </a:pPr>
            <a:endParaRPr lang="en-IN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Frontend</a:t>
            </a:r>
            <a:r>
              <a:rPr lang="en-IN" dirty="0">
                <a:solidFill>
                  <a:srgbClr val="000000"/>
                </a:solidFill>
                <a:effectLst/>
              </a:rPr>
              <a:t>: HTML, CSS</a:t>
            </a:r>
            <a:r>
              <a:rPr lang="en-IN" dirty="0">
                <a:solidFill>
                  <a:srgbClr val="000000"/>
                </a:solidFill>
              </a:rPr>
              <a:t> for UI design.</a:t>
            </a:r>
          </a:p>
          <a:p>
            <a:pPr marL="114300" indent="0">
              <a:buNone/>
            </a:pPr>
            <a:r>
              <a:rPr lang="en-IN" dirty="0">
                <a:solidFill>
                  <a:srgbClr val="000000"/>
                </a:solidFill>
                <a:effectLst/>
              </a:rPr>
              <a:t> 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dirty="0">
                <a:solidFill>
                  <a:srgbClr val="000000"/>
                </a:solidFill>
                <a:effectLst/>
              </a:rPr>
              <a:t>System Architecture/Design Diagram/Flow Diagram: </a:t>
            </a:r>
          </a:p>
          <a:p>
            <a:pPr marL="114300" indent="0">
              <a:buNone/>
            </a:pPr>
            <a:endParaRPr lang="en-IN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User Input</a:t>
            </a:r>
            <a:r>
              <a:rPr lang="en-IN" dirty="0">
                <a:solidFill>
                  <a:srgbClr val="000000"/>
                </a:solidFill>
                <a:effectLst/>
              </a:rPr>
              <a:t>: Users enter their information (age, weight, preferences). </a:t>
            </a:r>
            <a:endParaRPr lang="en-IN" dirty="0"/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effectLst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Data Processing</a:t>
            </a:r>
            <a:r>
              <a:rPr lang="en-IN" dirty="0">
                <a:solidFill>
                  <a:srgbClr val="000000"/>
                </a:solidFill>
                <a:effectLst/>
              </a:rPr>
              <a:t>: The system gathers and analyze this information. </a:t>
            </a:r>
            <a:endParaRPr lang="en-IN" dirty="0"/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effectLst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Recommendations</a:t>
            </a:r>
            <a:r>
              <a:rPr lang="en-IN" dirty="0">
                <a:solidFill>
                  <a:srgbClr val="000000"/>
                </a:solidFill>
                <a:effectLst/>
              </a:rPr>
              <a:t>: It suggests personalized meal plans. </a:t>
            </a:r>
            <a:endParaRPr lang="en-IN" dirty="0"/>
          </a:p>
          <a:p>
            <a:pPr marL="114300" indent="0">
              <a:buNone/>
            </a:pPr>
            <a:endParaRPr lang="en-IN" dirty="0">
              <a:solidFill>
                <a:srgbClr val="000000"/>
              </a:solidFill>
              <a:effectLst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effectLst/>
              </a:rPr>
              <a:t>Output</a:t>
            </a:r>
            <a:r>
              <a:rPr lang="en-IN" dirty="0">
                <a:solidFill>
                  <a:srgbClr val="000000"/>
                </a:solidFill>
                <a:effectLst/>
              </a:rPr>
              <a:t>: Users see their diet suggestions</a:t>
            </a:r>
            <a:endParaRPr lang="en-IN" dirty="0"/>
          </a:p>
        </p:txBody>
      </p:sp>
      <p:pic>
        <p:nvPicPr>
          <p:cNvPr id="7" name="Picture 6" descr="Create a custom fivem script with html, css and javascript by ...">
            <a:extLst>
              <a:ext uri="{FF2B5EF4-FFF2-40B4-BE49-F238E27FC236}">
                <a16:creationId xmlns:a16="http://schemas.microsoft.com/office/drawing/2014/main" id="{900A73D5-4FE0-2B8F-2458-0B6EE6AB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63" y="1433927"/>
            <a:ext cx="2155590" cy="1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hat is Machine Learning? ML Tutorial for Beginners">
            <a:extLst>
              <a:ext uri="{FF2B5EF4-FFF2-40B4-BE49-F238E27FC236}">
                <a16:creationId xmlns:a16="http://schemas.microsoft.com/office/drawing/2014/main" id="{4C2FD632-F875-8566-57AD-DD4DCC35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62" y="4475046"/>
            <a:ext cx="2155589" cy="140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0EF61F-A36F-F32B-1DC3-DCD0266E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063" y="2804900"/>
            <a:ext cx="2155589" cy="121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26280-0CC7-8AAF-3B86-4CEA30802443}"/>
              </a:ext>
            </a:extLst>
          </p:cNvPr>
          <p:cNvSpPr txBox="1"/>
          <p:nvPr/>
        </p:nvSpPr>
        <p:spPr>
          <a:xfrm>
            <a:off x="3059722" y="6519425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21464481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;p13">
            <a:extLst>
              <a:ext uri="{FF2B5EF4-FFF2-40B4-BE49-F238E27FC236}">
                <a16:creationId xmlns:a16="http://schemas.microsoft.com/office/drawing/2014/main" id="{23D4F94F-A98B-2250-D45E-170C4993760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4A718-A3BB-8B36-A8D8-55B4597CE02C}"/>
              </a:ext>
            </a:extLst>
          </p:cNvPr>
          <p:cNvSpPr txBox="1"/>
          <p:nvPr/>
        </p:nvSpPr>
        <p:spPr>
          <a:xfrm>
            <a:off x="579120" y="37168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0542E-C817-53B7-EE4D-6E1CD812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1518225"/>
            <a:ext cx="6174232" cy="4380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284C54-3276-3FCA-8337-00BFB82716FC}"/>
              </a:ext>
            </a:extLst>
          </p:cNvPr>
          <p:cNvSpPr txBox="1"/>
          <p:nvPr/>
        </p:nvSpPr>
        <p:spPr>
          <a:xfrm>
            <a:off x="3106615" y="6486315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245332496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17863C-D6A1-2895-F5AC-AC7505F5EEC6}"/>
              </a:ext>
            </a:extLst>
          </p:cNvPr>
          <p:cNvSpPr txBox="1"/>
          <p:nvPr/>
        </p:nvSpPr>
        <p:spPr>
          <a:xfrm>
            <a:off x="589280" y="376958"/>
            <a:ext cx="5588000" cy="702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Prototype</a:t>
            </a:r>
            <a:endParaRPr lang="en-IN" sz="4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66C83313-FE75-9A03-18D0-3F075147E0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3D67E-8E25-8302-785A-0FA62602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" y="1377387"/>
            <a:ext cx="5587999" cy="3541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1D8C8C-C52B-CCA5-2B9F-A7DAB4D4C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372" y="1377387"/>
            <a:ext cx="6296628" cy="3541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2DE30-4183-787B-E9F0-3348369F8D39}"/>
              </a:ext>
            </a:extLst>
          </p:cNvPr>
          <p:cNvSpPr txBox="1"/>
          <p:nvPr/>
        </p:nvSpPr>
        <p:spPr>
          <a:xfrm>
            <a:off x="3071445" y="6481042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8128339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CD3DA9-A1D7-9A9D-7DA0-B6909E904FAB}"/>
              </a:ext>
            </a:extLst>
          </p:cNvPr>
          <p:cNvSpPr txBox="1"/>
          <p:nvPr/>
        </p:nvSpPr>
        <p:spPr>
          <a:xfrm>
            <a:off x="558800" y="371685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4000" b="1" dirty="0"/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0D804-5EE2-9491-F33C-764DFAC4B05C}"/>
              </a:ext>
            </a:extLst>
          </p:cNvPr>
          <p:cNvSpPr txBox="1"/>
          <p:nvPr/>
        </p:nvSpPr>
        <p:spPr>
          <a:xfrm>
            <a:off x="213360" y="1876554"/>
            <a:ext cx="10789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Modules Completed:</a:t>
            </a:r>
            <a:r>
              <a:rPr lang="en-US" dirty="0"/>
              <a:t>-We gathered information about food and nutrition to make personalized diet suggestions, We collect user details like age, health, and goals to give personalized advice.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Work in Progress (current status):-</a:t>
            </a:r>
            <a:r>
              <a:rPr lang="en-US" dirty="0"/>
              <a:t> We are training the system to make more accurate recommendations using real-world data and model  ready to give diet plans.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/>
              <a:t>Features Implemented/Functionalities Developed:</a:t>
            </a:r>
            <a:r>
              <a:rPr lang="en-US" dirty="0"/>
              <a:t>-The system creates diet plans based on personal needs, like losing weight or building muscle.</a:t>
            </a:r>
          </a:p>
        </p:txBody>
      </p:sp>
      <p:pic>
        <p:nvPicPr>
          <p:cNvPr id="8" name="Google Shape;58;p13">
            <a:extLst>
              <a:ext uri="{FF2B5EF4-FFF2-40B4-BE49-F238E27FC236}">
                <a16:creationId xmlns:a16="http://schemas.microsoft.com/office/drawing/2014/main" id="{7FBB5CC2-7B04-3535-20D1-3C9F1A7928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9228" b="20435"/>
          <a:stretch/>
        </p:blipFill>
        <p:spPr>
          <a:xfrm>
            <a:off x="10205987" y="95844"/>
            <a:ext cx="1986013" cy="983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Junk The Junk And Eat A Balanced Diet.">
            <a:extLst>
              <a:ext uri="{FF2B5EF4-FFF2-40B4-BE49-F238E27FC236}">
                <a16:creationId xmlns:a16="http://schemas.microsoft.com/office/drawing/2014/main" id="{8CFB6ABD-BC19-C0FF-63D4-2E739EE0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00" y="4913009"/>
            <a:ext cx="2362200" cy="15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88807E-6EEC-2AA6-CA15-8FFE7544B773}"/>
              </a:ext>
            </a:extLst>
          </p:cNvPr>
          <p:cNvSpPr txBox="1"/>
          <p:nvPr/>
        </p:nvSpPr>
        <p:spPr>
          <a:xfrm>
            <a:off x="3059722" y="6519446"/>
            <a:ext cx="10618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buSzPts val="1800"/>
            </a:pPr>
            <a:r>
              <a:rPr lang="en-IN" sz="1600" dirty="0"/>
              <a:t> SUBMITTED BY-SANIYA,SAKSHI,INSHA,RISHI,ZAID,YASH,RIYA</a:t>
            </a:r>
          </a:p>
        </p:txBody>
      </p:sp>
    </p:spTree>
    <p:extLst>
      <p:ext uri="{BB962C8B-B14F-4D97-AF65-F5344CB8AC3E}">
        <p14:creationId xmlns:p14="http://schemas.microsoft.com/office/powerpoint/2010/main" val="392914273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92">
      <a:majorFont>
        <a:latin typeface="Segoe UI Semibold"/>
        <a:ea typeface=""/>
        <a:cs typeface=""/>
      </a:majorFont>
      <a:minorFont>
        <a:latin typeface="Segoe UI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3161501_Feeling overwhelmed_wac_SL_V2" id="{54A04B33-ABA9-48E3-837F-F7D8E1BC9C01}" vid="{4FC7F71D-D20D-44FB-9BA9-EEFEE62253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D4A114-614A-4F21-A975-61444CD3CF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3CF614-6894-4A97-80E5-9F658EA3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D100F2-74DD-462C-BBFE-2504278ADF72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schemas.microsoft.com/sharepoint/v3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1030</TotalTime>
  <Words>1161</Words>
  <Application>Microsoft Office PowerPoint</Application>
  <PresentationFormat>Widescreen</PresentationFormat>
  <Paragraphs>202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 Rounded MT Bold</vt:lpstr>
      <vt:lpstr>Calibri</vt:lpstr>
      <vt:lpstr>Franklin Gothic Medium</vt:lpstr>
      <vt:lpstr>Libre Baskerville</vt:lpstr>
      <vt:lpstr>Libre Franklin</vt:lpstr>
      <vt:lpstr>Segoe UI </vt:lpstr>
      <vt:lpstr>Segoe UI Semibold</vt:lpstr>
      <vt:lpstr>Times New Roman</vt:lpstr>
      <vt:lpstr>powerpoint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saniya tripathi</dc:creator>
  <cp:lastModifiedBy>yash pathak</cp:lastModifiedBy>
  <cp:revision>6</cp:revision>
  <dcterms:created xsi:type="dcterms:W3CDTF">2024-11-22T12:54:53Z</dcterms:created>
  <dcterms:modified xsi:type="dcterms:W3CDTF">2024-12-24T04:45:08Z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