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Barlow Semi Condensed" panose="00000506000000000000" pitchFamily="2" charset="0"/>
      <p:regular r:id="rId48"/>
      <p:bold r:id="rId49"/>
      <p:italic r:id="rId50"/>
      <p:boldItalic r:id="rId51"/>
    </p:embeddedFont>
    <p:embeddedFont>
      <p:font typeface="Nunito Light" pitchFamily="2" charset="0"/>
      <p:regular r:id="rId52"/>
      <p:italic r:id="rId53"/>
    </p:embeddedFont>
    <p:embeddedFont>
      <p:font typeface="Roboto Mono" panose="00000009000000000000" pitchFamily="49" charset="0"/>
      <p:regular r:id="rId54"/>
      <p:bold r:id="rId55"/>
      <p:italic r:id="rId56"/>
      <p:boldItalic r:id="rId57"/>
    </p:embeddedFont>
    <p:embeddedFont>
      <p:font typeface="Titillium Web" panose="000005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D9176-4B43-44D3-B41A-5616C242A50D}" v="13" dt="2024-12-10T03:54:15.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10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owen Yan" userId="d56b992129c1ff8c" providerId="LiveId" clId="{E92D9176-4B43-44D3-B41A-5616C242A50D}"/>
    <pc:docChg chg="undo custSel addSld delSld modSld addSection delSection">
      <pc:chgData name="Zhuowen Yan" userId="d56b992129c1ff8c" providerId="LiveId" clId="{E92D9176-4B43-44D3-B41A-5616C242A50D}" dt="2024-12-10T03:55:23.341" v="109" actId="1076"/>
      <pc:docMkLst>
        <pc:docMk/>
      </pc:docMkLst>
      <pc:sldChg chg="addSp modSp mod modNotes">
        <pc:chgData name="Zhuowen Yan" userId="d56b992129c1ff8c" providerId="LiveId" clId="{E92D9176-4B43-44D3-B41A-5616C242A50D}" dt="2024-12-10T01:21:58.664" v="71" actId="1076"/>
        <pc:sldMkLst>
          <pc:docMk/>
          <pc:sldMk cId="0" sldId="256"/>
        </pc:sldMkLst>
        <pc:spChg chg="add mod">
          <ac:chgData name="Zhuowen Yan" userId="d56b992129c1ff8c" providerId="LiveId" clId="{E92D9176-4B43-44D3-B41A-5616C242A50D}" dt="2024-12-10T01:21:58.664" v="71" actId="1076"/>
          <ac:spMkLst>
            <pc:docMk/>
            <pc:sldMk cId="0" sldId="256"/>
            <ac:spMk id="2" creationId="{A9E026BD-24D2-8E08-6B89-3849787E529C}"/>
          </ac:spMkLst>
        </pc:spChg>
      </pc:sldChg>
      <pc:sldChg chg="modSp mod">
        <pc:chgData name="Zhuowen Yan" userId="d56b992129c1ff8c" providerId="LiveId" clId="{E92D9176-4B43-44D3-B41A-5616C242A50D}" dt="2024-12-10T01:15:49.398" v="13" actId="12"/>
        <pc:sldMkLst>
          <pc:docMk/>
          <pc:sldMk cId="0" sldId="257"/>
        </pc:sldMkLst>
        <pc:spChg chg="mod">
          <ac:chgData name="Zhuowen Yan" userId="d56b992129c1ff8c" providerId="LiveId" clId="{E92D9176-4B43-44D3-B41A-5616C242A50D}" dt="2024-12-10T01:15:49.398" v="13" actId="12"/>
          <ac:spMkLst>
            <pc:docMk/>
            <pc:sldMk cId="0" sldId="257"/>
            <ac:spMk id="1452" creationId="{00000000-0000-0000-0000-000000000000}"/>
          </ac:spMkLst>
        </pc:spChg>
      </pc:sldChg>
      <pc:sldChg chg="modSp mod">
        <pc:chgData name="Zhuowen Yan" userId="d56b992129c1ff8c" providerId="LiveId" clId="{E92D9176-4B43-44D3-B41A-5616C242A50D}" dt="2024-12-10T03:51:30.607" v="76" actId="113"/>
        <pc:sldMkLst>
          <pc:docMk/>
          <pc:sldMk cId="0" sldId="262"/>
        </pc:sldMkLst>
        <pc:spChg chg="mod">
          <ac:chgData name="Zhuowen Yan" userId="d56b992129c1ff8c" providerId="LiveId" clId="{E92D9176-4B43-44D3-B41A-5616C242A50D}" dt="2024-12-10T03:51:30.607" v="76" actId="113"/>
          <ac:spMkLst>
            <pc:docMk/>
            <pc:sldMk cId="0" sldId="262"/>
            <ac:spMk id="1540" creationId="{00000000-0000-0000-0000-000000000000}"/>
          </ac:spMkLst>
        </pc:spChg>
      </pc:sldChg>
      <pc:sldChg chg="modSp mod">
        <pc:chgData name="Zhuowen Yan" userId="d56b992129c1ff8c" providerId="LiveId" clId="{E92D9176-4B43-44D3-B41A-5616C242A50D}" dt="2024-12-10T01:21:00.823" v="16" actId="27636"/>
        <pc:sldMkLst>
          <pc:docMk/>
          <pc:sldMk cId="0" sldId="269"/>
        </pc:sldMkLst>
        <pc:spChg chg="mod">
          <ac:chgData name="Zhuowen Yan" userId="d56b992129c1ff8c" providerId="LiveId" clId="{E92D9176-4B43-44D3-B41A-5616C242A50D}" dt="2024-12-10T01:21:00.823" v="16" actId="27636"/>
          <ac:spMkLst>
            <pc:docMk/>
            <pc:sldMk cId="0" sldId="269"/>
            <ac:spMk id="1744" creationId="{00000000-0000-0000-0000-000000000000}"/>
          </ac:spMkLst>
        </pc:spChg>
      </pc:sldChg>
      <pc:sldChg chg="modSp mod">
        <pc:chgData name="Zhuowen Yan" userId="d56b992129c1ff8c" providerId="LiveId" clId="{E92D9176-4B43-44D3-B41A-5616C242A50D}" dt="2024-12-10T01:21:00.830" v="17" actId="27636"/>
        <pc:sldMkLst>
          <pc:docMk/>
          <pc:sldMk cId="0" sldId="270"/>
        </pc:sldMkLst>
        <pc:spChg chg="mod">
          <ac:chgData name="Zhuowen Yan" userId="d56b992129c1ff8c" providerId="LiveId" clId="{E92D9176-4B43-44D3-B41A-5616C242A50D}" dt="2024-12-10T01:21:00.830" v="17" actId="27636"/>
          <ac:spMkLst>
            <pc:docMk/>
            <pc:sldMk cId="0" sldId="270"/>
            <ac:spMk id="1751" creationId="{00000000-0000-0000-0000-000000000000}"/>
          </ac:spMkLst>
        </pc:spChg>
      </pc:sldChg>
      <pc:sldChg chg="modSp mod">
        <pc:chgData name="Zhuowen Yan" userId="d56b992129c1ff8c" providerId="LiveId" clId="{E92D9176-4B43-44D3-B41A-5616C242A50D}" dt="2024-12-10T01:21:00.839" v="18" actId="27636"/>
        <pc:sldMkLst>
          <pc:docMk/>
          <pc:sldMk cId="0" sldId="275"/>
        </pc:sldMkLst>
        <pc:spChg chg="mod">
          <ac:chgData name="Zhuowen Yan" userId="d56b992129c1ff8c" providerId="LiveId" clId="{E92D9176-4B43-44D3-B41A-5616C242A50D}" dt="2024-12-10T01:21:00.839" v="18" actId="27636"/>
          <ac:spMkLst>
            <pc:docMk/>
            <pc:sldMk cId="0" sldId="275"/>
            <ac:spMk id="1844" creationId="{00000000-0000-0000-0000-000000000000}"/>
          </ac:spMkLst>
        </pc:spChg>
      </pc:sldChg>
      <pc:sldChg chg="modSp mod">
        <pc:chgData name="Zhuowen Yan" userId="d56b992129c1ff8c" providerId="LiveId" clId="{E92D9176-4B43-44D3-B41A-5616C242A50D}" dt="2024-12-10T01:21:00.847" v="19" actId="27636"/>
        <pc:sldMkLst>
          <pc:docMk/>
          <pc:sldMk cId="0" sldId="277"/>
        </pc:sldMkLst>
        <pc:spChg chg="mod">
          <ac:chgData name="Zhuowen Yan" userId="d56b992129c1ff8c" providerId="LiveId" clId="{E92D9176-4B43-44D3-B41A-5616C242A50D}" dt="2024-12-10T01:21:00.847" v="19" actId="27636"/>
          <ac:spMkLst>
            <pc:docMk/>
            <pc:sldMk cId="0" sldId="277"/>
            <ac:spMk id="1914" creationId="{00000000-0000-0000-0000-000000000000}"/>
          </ac:spMkLst>
        </pc:spChg>
      </pc:sldChg>
      <pc:sldChg chg="modSp mod">
        <pc:chgData name="Zhuowen Yan" userId="d56b992129c1ff8c" providerId="LiveId" clId="{E92D9176-4B43-44D3-B41A-5616C242A50D}" dt="2024-12-10T01:21:00.853" v="20" actId="27636"/>
        <pc:sldMkLst>
          <pc:docMk/>
          <pc:sldMk cId="0" sldId="278"/>
        </pc:sldMkLst>
        <pc:spChg chg="mod">
          <ac:chgData name="Zhuowen Yan" userId="d56b992129c1ff8c" providerId="LiveId" clId="{E92D9176-4B43-44D3-B41A-5616C242A50D}" dt="2024-12-10T01:21:00.853" v="20" actId="27636"/>
          <ac:spMkLst>
            <pc:docMk/>
            <pc:sldMk cId="0" sldId="278"/>
            <ac:spMk id="1921" creationId="{00000000-0000-0000-0000-000000000000}"/>
          </ac:spMkLst>
        </pc:spChg>
      </pc:sldChg>
      <pc:sldChg chg="modSp mod">
        <pc:chgData name="Zhuowen Yan" userId="d56b992129c1ff8c" providerId="LiveId" clId="{E92D9176-4B43-44D3-B41A-5616C242A50D}" dt="2024-12-10T01:21:00.860" v="21" actId="27636"/>
        <pc:sldMkLst>
          <pc:docMk/>
          <pc:sldMk cId="0" sldId="279"/>
        </pc:sldMkLst>
        <pc:spChg chg="mod">
          <ac:chgData name="Zhuowen Yan" userId="d56b992129c1ff8c" providerId="LiveId" clId="{E92D9176-4B43-44D3-B41A-5616C242A50D}" dt="2024-12-10T01:21:00.860" v="21" actId="27636"/>
          <ac:spMkLst>
            <pc:docMk/>
            <pc:sldMk cId="0" sldId="279"/>
            <ac:spMk id="1928" creationId="{00000000-0000-0000-0000-000000000000}"/>
          </ac:spMkLst>
        </pc:spChg>
      </pc:sldChg>
      <pc:sldChg chg="addSp delSp mod">
        <pc:chgData name="Zhuowen Yan" userId="d56b992129c1ff8c" providerId="LiveId" clId="{E92D9176-4B43-44D3-B41A-5616C242A50D}" dt="2024-12-10T03:52:44.368" v="81" actId="478"/>
        <pc:sldMkLst>
          <pc:docMk/>
          <pc:sldMk cId="0" sldId="292"/>
        </pc:sldMkLst>
        <pc:spChg chg="add del">
          <ac:chgData name="Zhuowen Yan" userId="d56b992129c1ff8c" providerId="LiveId" clId="{E92D9176-4B43-44D3-B41A-5616C242A50D}" dt="2024-12-10T03:52:29.716" v="79" actId="22"/>
          <ac:spMkLst>
            <pc:docMk/>
            <pc:sldMk cId="0" sldId="292"/>
            <ac:spMk id="3" creationId="{9DCFC5ED-CDD7-69C8-72E5-238F08076492}"/>
          </ac:spMkLst>
        </pc:spChg>
        <pc:spChg chg="add del">
          <ac:chgData name="Zhuowen Yan" userId="d56b992129c1ff8c" providerId="LiveId" clId="{E92D9176-4B43-44D3-B41A-5616C242A50D}" dt="2024-12-10T03:52:44.368" v="81" actId="478"/>
          <ac:spMkLst>
            <pc:docMk/>
            <pc:sldMk cId="0" sldId="292"/>
            <ac:spMk id="5" creationId="{751A5694-4503-FA5E-1EE2-ECB603EB27F4}"/>
          </ac:spMkLst>
        </pc:spChg>
      </pc:sldChg>
      <pc:sldChg chg="addSp modSp mod">
        <pc:chgData name="Zhuowen Yan" userId="d56b992129c1ff8c" providerId="LiveId" clId="{E92D9176-4B43-44D3-B41A-5616C242A50D}" dt="2024-12-10T03:55:23.341" v="109" actId="1076"/>
        <pc:sldMkLst>
          <pc:docMk/>
          <pc:sldMk cId="0" sldId="293"/>
        </pc:sldMkLst>
        <pc:spChg chg="add">
          <ac:chgData name="Zhuowen Yan" userId="d56b992129c1ff8c" providerId="LiveId" clId="{E92D9176-4B43-44D3-B41A-5616C242A50D}" dt="2024-12-10T03:52:18.799" v="77" actId="22"/>
          <ac:spMkLst>
            <pc:docMk/>
            <pc:sldMk cId="0" sldId="293"/>
            <ac:spMk id="3" creationId="{55FE7C0A-7AC8-5F77-D706-CC1B9E27B0C6}"/>
          </ac:spMkLst>
        </pc:spChg>
        <pc:spChg chg="add mod">
          <ac:chgData name="Zhuowen Yan" userId="d56b992129c1ff8c" providerId="LiveId" clId="{E92D9176-4B43-44D3-B41A-5616C242A50D}" dt="2024-12-10T03:55:00.094" v="105" actId="1076"/>
          <ac:spMkLst>
            <pc:docMk/>
            <pc:sldMk cId="0" sldId="293"/>
            <ac:spMk id="5" creationId="{5BB6ED9D-9183-492C-8F2C-213BC47D82D1}"/>
          </ac:spMkLst>
        </pc:spChg>
        <pc:spChg chg="mod">
          <ac:chgData name="Zhuowen Yan" userId="d56b992129c1ff8c" providerId="LiveId" clId="{E92D9176-4B43-44D3-B41A-5616C242A50D}" dt="2024-12-10T03:55:23.341" v="109" actId="1076"/>
          <ac:spMkLst>
            <pc:docMk/>
            <pc:sldMk cId="0" sldId="293"/>
            <ac:spMk id="2174" creationId="{00000000-0000-0000-0000-000000000000}"/>
          </ac:spMkLst>
        </pc:spChg>
      </pc:sldChg>
      <pc:sldChg chg="modSp mod">
        <pc:chgData name="Zhuowen Yan" userId="d56b992129c1ff8c" providerId="LiveId" clId="{E92D9176-4B43-44D3-B41A-5616C242A50D}" dt="2024-12-10T01:20:26.824" v="14" actId="14100"/>
        <pc:sldMkLst>
          <pc:docMk/>
          <pc:sldMk cId="0" sldId="300"/>
        </pc:sldMkLst>
        <pc:spChg chg="mod">
          <ac:chgData name="Zhuowen Yan" userId="d56b992129c1ff8c" providerId="LiveId" clId="{E92D9176-4B43-44D3-B41A-5616C242A50D}" dt="2024-12-10T01:20:26.824" v="14" actId="14100"/>
          <ac:spMkLst>
            <pc:docMk/>
            <pc:sldMk cId="0" sldId="300"/>
            <ac:spMk id="2301" creationId="{00000000-0000-0000-0000-000000000000}"/>
          </ac:spMkLst>
        </pc:spChg>
      </pc:sldChg>
      <pc:sldChg chg="addSp delSp modSp new del mod">
        <pc:chgData name="Zhuowen Yan" userId="d56b992129c1ff8c" providerId="LiveId" clId="{E92D9176-4B43-44D3-B41A-5616C242A50D}" dt="2024-12-10T03:54:50.455" v="103" actId="2696"/>
        <pc:sldMkLst>
          <pc:docMk/>
          <pc:sldMk cId="2993724419" sldId="301"/>
        </pc:sldMkLst>
        <pc:spChg chg="add del">
          <ac:chgData name="Zhuowen Yan" userId="d56b992129c1ff8c" providerId="LiveId" clId="{E92D9176-4B43-44D3-B41A-5616C242A50D}" dt="2024-12-10T03:53:37.201" v="91" actId="478"/>
          <ac:spMkLst>
            <pc:docMk/>
            <pc:sldMk cId="2993724419" sldId="301"/>
            <ac:spMk id="2" creationId="{12A5E49A-DA6F-8E65-4C72-FC9DE20CAD42}"/>
          </ac:spMkLst>
        </pc:spChg>
        <pc:spChg chg="del">
          <ac:chgData name="Zhuowen Yan" userId="d56b992129c1ff8c" providerId="LiveId" clId="{E92D9176-4B43-44D3-B41A-5616C242A50D}" dt="2024-12-10T03:53:38.829" v="92" actId="478"/>
          <ac:spMkLst>
            <pc:docMk/>
            <pc:sldMk cId="2993724419" sldId="301"/>
            <ac:spMk id="3" creationId="{A21183C7-207A-3CA5-70B0-F916FAFAA1F6}"/>
          </ac:spMkLst>
        </pc:spChg>
        <pc:spChg chg="add">
          <ac:chgData name="Zhuowen Yan" userId="d56b992129c1ff8c" providerId="LiveId" clId="{E92D9176-4B43-44D3-B41A-5616C242A50D}" dt="2024-12-10T03:53:11.045" v="85"/>
          <ac:spMkLst>
            <pc:docMk/>
            <pc:sldMk cId="2993724419" sldId="301"/>
            <ac:spMk id="4" creationId="{71610B96-37FF-FA2B-4611-2B57876EF21D}"/>
          </ac:spMkLst>
        </pc:spChg>
        <pc:spChg chg="add mod">
          <ac:chgData name="Zhuowen Yan" userId="d56b992129c1ff8c" providerId="LiveId" clId="{E92D9176-4B43-44D3-B41A-5616C242A50D}" dt="2024-12-10T03:53:33.593" v="90" actId="1076"/>
          <ac:spMkLst>
            <pc:docMk/>
            <pc:sldMk cId="2993724419" sldId="301"/>
            <ac:spMk id="5" creationId="{CFFE40E9-EF84-7963-3C5F-2B98A4432D20}"/>
          </ac:spMkLst>
        </pc:spChg>
        <pc:spChg chg="add del mod">
          <ac:chgData name="Zhuowen Yan" userId="d56b992129c1ff8c" providerId="LiveId" clId="{E92D9176-4B43-44D3-B41A-5616C242A50D}" dt="2024-12-10T03:54:14.669" v="97" actId="1076"/>
          <ac:spMkLst>
            <pc:docMk/>
            <pc:sldMk cId="2993724419" sldId="301"/>
            <ac:spMk id="6" creationId="{320A594C-5A42-335C-A8A0-D1194F53041F}"/>
          </ac:spMkLst>
        </pc:spChg>
        <pc:spChg chg="add del">
          <ac:chgData name="Zhuowen Yan" userId="d56b992129c1ff8c" providerId="LiveId" clId="{E92D9176-4B43-44D3-B41A-5616C242A50D}" dt="2024-12-10T03:54:21.001" v="99" actId="22"/>
          <ac:spMkLst>
            <pc:docMk/>
            <pc:sldMk cId="2993724419" sldId="301"/>
            <ac:spMk id="8" creationId="{F768313E-B748-19AA-9115-D410B6722F93}"/>
          </ac:spMkLst>
        </pc:spChg>
        <pc:spChg chg="add del mod">
          <ac:chgData name="Zhuowen Yan" userId="d56b992129c1ff8c" providerId="LiveId" clId="{E92D9176-4B43-44D3-B41A-5616C242A50D}" dt="2024-12-10T03:54:30.349" v="102" actId="478"/>
          <ac:spMkLst>
            <pc:docMk/>
            <pc:sldMk cId="2993724419" sldId="301"/>
            <ac:spMk id="10" creationId="{E63DCE6A-C633-462A-7E95-F5E45ABEBDAA}"/>
          </ac:spMkLst>
        </pc:spChg>
        <pc:picChg chg="add">
          <ac:chgData name="Zhuowen Yan" userId="d56b992129c1ff8c" providerId="LiveId" clId="{E92D9176-4B43-44D3-B41A-5616C242A50D}" dt="2024-12-10T03:53:11.045" v="85"/>
          <ac:picMkLst>
            <pc:docMk/>
            <pc:sldMk cId="2993724419" sldId="301"/>
            <ac:picMk id="1026" creationId="{A6B4BE59-93C0-E1FF-727A-A5241C88D7E7}"/>
          </ac:picMkLst>
        </pc:picChg>
        <pc:picChg chg="add mod">
          <ac:chgData name="Zhuowen Yan" userId="d56b992129c1ff8c" providerId="LiveId" clId="{E92D9176-4B43-44D3-B41A-5616C242A50D}" dt="2024-12-10T03:53:33.593" v="90" actId="1076"/>
          <ac:picMkLst>
            <pc:docMk/>
            <pc:sldMk cId="2993724419" sldId="301"/>
            <ac:picMk id="1028" creationId="{8D3A5513-3A0A-7677-C05A-44098610A03A}"/>
          </ac:picMkLst>
        </pc:picChg>
        <pc:picChg chg="add mod">
          <ac:chgData name="Zhuowen Yan" userId="d56b992129c1ff8c" providerId="LiveId" clId="{E92D9176-4B43-44D3-B41A-5616C242A50D}" dt="2024-12-10T03:54:14.669" v="97" actId="1076"/>
          <ac:picMkLst>
            <pc:docMk/>
            <pc:sldMk cId="2993724419" sldId="301"/>
            <ac:picMk id="1030" creationId="{72E91D68-40C5-2152-4240-5A7D63F9CD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31d15a98ac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31d15a98ac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311f8f8937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311f8f8937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g31d15a98ac9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3" name="Google Shape;1663;g31d15a98ac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311f8f8937f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311f8f8937f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311f8f8937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1" name="Google Shape;1741;g311f8f8937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31d15a98ac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31d15a98ac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311f8f8937f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311f8f8937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31d15a98ac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31d15a98ac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31d15a98ac9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31d15a98ac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31d15a98ac9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31d15a98ac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28a6e86a9c2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28a6e86a9c2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311f8f8937f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311f8f8937f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31d15a98ac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31d15a98ac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31d15a98ac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31d15a98ac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1d15a98ac9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1d15a98ac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311f8f8937f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311f8f8937f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g311f8f8937f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4" name="Google Shape;1994;g311f8f8937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31d15a98ac9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31d15a98ac9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6"/>
        <p:cNvGrpSpPr/>
        <p:nvPr/>
      </p:nvGrpSpPr>
      <p:grpSpPr>
        <a:xfrm>
          <a:off x="0" y="0"/>
          <a:ext cx="0" cy="0"/>
          <a:chOff x="0" y="0"/>
          <a:chExt cx="0" cy="0"/>
        </a:xfrm>
      </p:grpSpPr>
      <p:sp>
        <p:nvSpPr>
          <p:cNvPr id="2007" name="Google Shape;2007;g311f8f8937f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8" name="Google Shape;2008;g311f8f8937f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311f8f893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311f8f893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31d5c237aae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31d5c237aae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311f8f8937f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311f8f8937f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31d5c237aae_3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31d5c237aae_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31d5c237aae_3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31d5c237aae_3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31d5c237aae_3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31d5c237aae_3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311f8f8937f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311f8f8937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311f8f8937f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311f8f8937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31d5c237aae_3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31d5c237aae_3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311f8f8937f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311f8f8937f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31d5c237aae_3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31d5c237aae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311f8f8937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311f8f8937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31d5c237aae_3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31d5c237aae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1"/>
        <p:cNvGrpSpPr/>
        <p:nvPr/>
      </p:nvGrpSpPr>
      <p:grpSpPr>
        <a:xfrm>
          <a:off x="0" y="0"/>
          <a:ext cx="0" cy="0"/>
          <a:chOff x="0" y="0"/>
          <a:chExt cx="0" cy="0"/>
        </a:xfrm>
      </p:grpSpPr>
      <p:sp>
        <p:nvSpPr>
          <p:cNvPr id="2192" name="Google Shape;2192;g311f8f8937f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3" name="Google Shape;2193;g311f8f8937f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7"/>
        <p:cNvGrpSpPr/>
        <p:nvPr/>
      </p:nvGrpSpPr>
      <p:grpSpPr>
        <a:xfrm>
          <a:off x="0" y="0"/>
          <a:ext cx="0" cy="0"/>
          <a:chOff x="0" y="0"/>
          <a:chExt cx="0" cy="0"/>
        </a:xfrm>
      </p:grpSpPr>
      <p:sp>
        <p:nvSpPr>
          <p:cNvPr id="2198" name="Google Shape;2198;g311f8f8937f_0_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9" name="Google Shape;2199;g311f8f8937f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3"/>
        <p:cNvGrpSpPr/>
        <p:nvPr/>
      </p:nvGrpSpPr>
      <p:grpSpPr>
        <a:xfrm>
          <a:off x="0" y="0"/>
          <a:ext cx="0" cy="0"/>
          <a:chOff x="0" y="0"/>
          <a:chExt cx="0" cy="0"/>
        </a:xfrm>
      </p:grpSpPr>
      <p:sp>
        <p:nvSpPr>
          <p:cNvPr id="2204" name="Google Shape;2204;g311f8f8937f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5" name="Google Shape;2205;g311f8f8937f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311f8f8937f_0_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1" name="Google Shape;2211;g311f8f8937f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311f8f8937f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311f8f8937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311f8f8937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311f8f8937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311f8f8937f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311f8f8937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1d15a98ac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1d15a98ac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31d15a98ac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31d15a98ac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5"/>
        <p:cNvGrpSpPr/>
        <p:nvPr/>
      </p:nvGrpSpPr>
      <p:grpSpPr>
        <a:xfrm>
          <a:off x="0" y="0"/>
          <a:ext cx="0" cy="0"/>
          <a:chOff x="0" y="0"/>
          <a:chExt cx="0" cy="0"/>
        </a:xfrm>
      </p:grpSpPr>
      <p:grpSp>
        <p:nvGrpSpPr>
          <p:cNvPr id="466" name="Google Shape;466;p11"/>
          <p:cNvGrpSpPr/>
          <p:nvPr/>
        </p:nvGrpSpPr>
        <p:grpSpPr>
          <a:xfrm flipH="1">
            <a:off x="0" y="-161849"/>
            <a:ext cx="9144000" cy="5467198"/>
            <a:chOff x="0" y="-171451"/>
            <a:chExt cx="9144000" cy="5467198"/>
          </a:xfrm>
        </p:grpSpPr>
        <p:grpSp>
          <p:nvGrpSpPr>
            <p:cNvPr id="467" name="Google Shape;467;p11"/>
            <p:cNvGrpSpPr/>
            <p:nvPr/>
          </p:nvGrpSpPr>
          <p:grpSpPr>
            <a:xfrm>
              <a:off x="0" y="135850"/>
              <a:ext cx="9144000" cy="4654700"/>
              <a:chOff x="12075" y="212050"/>
              <a:chExt cx="9144000" cy="4654700"/>
            </a:xfrm>
          </p:grpSpPr>
          <p:grpSp>
            <p:nvGrpSpPr>
              <p:cNvPr id="468" name="Google Shape;468;p11"/>
              <p:cNvGrpSpPr/>
              <p:nvPr/>
            </p:nvGrpSpPr>
            <p:grpSpPr>
              <a:xfrm>
                <a:off x="12075" y="212050"/>
                <a:ext cx="9144000" cy="1396425"/>
                <a:chOff x="12075" y="212050"/>
                <a:chExt cx="9144000" cy="1396425"/>
              </a:xfrm>
            </p:grpSpPr>
            <p:cxnSp>
              <p:nvCxnSpPr>
                <p:cNvPr id="469" name="Google Shape;46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0" name="Google Shape;47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1" name="Google Shape;47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2" name="Google Shape;472;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3" name="Google Shape;473;p11"/>
              <p:cNvGrpSpPr/>
              <p:nvPr/>
            </p:nvGrpSpPr>
            <p:grpSpPr>
              <a:xfrm>
                <a:off x="12075" y="2073925"/>
                <a:ext cx="9144000" cy="1396425"/>
                <a:chOff x="12075" y="212050"/>
                <a:chExt cx="9144000" cy="1396425"/>
              </a:xfrm>
            </p:grpSpPr>
            <p:cxnSp>
              <p:nvCxnSpPr>
                <p:cNvPr id="474" name="Google Shape;474;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5" name="Google Shape;475;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6" name="Google Shape;476;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7" name="Google Shape;477;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8" name="Google Shape;478;p11"/>
              <p:cNvGrpSpPr/>
              <p:nvPr/>
            </p:nvGrpSpPr>
            <p:grpSpPr>
              <a:xfrm>
                <a:off x="12075" y="3935800"/>
                <a:ext cx="9144000" cy="930950"/>
                <a:chOff x="12075" y="212050"/>
                <a:chExt cx="9144000" cy="930950"/>
              </a:xfrm>
            </p:grpSpPr>
            <p:cxnSp>
              <p:nvCxnSpPr>
                <p:cNvPr id="479" name="Google Shape;47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0" name="Google Shape;48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1" name="Google Shape;48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82" name="Google Shape;482;p11"/>
            <p:cNvGrpSpPr/>
            <p:nvPr/>
          </p:nvGrpSpPr>
          <p:grpSpPr>
            <a:xfrm>
              <a:off x="213575" y="-171451"/>
              <a:ext cx="8855100" cy="5467198"/>
              <a:chOff x="213575" y="-171451"/>
              <a:chExt cx="8855100" cy="5467198"/>
            </a:xfrm>
          </p:grpSpPr>
          <p:grpSp>
            <p:nvGrpSpPr>
              <p:cNvPr id="483" name="Google Shape;483;p11"/>
              <p:cNvGrpSpPr/>
              <p:nvPr/>
            </p:nvGrpSpPr>
            <p:grpSpPr>
              <a:xfrm rot="5400000">
                <a:off x="-192674" y="234798"/>
                <a:ext cx="5467198" cy="4654700"/>
                <a:chOff x="12075" y="444775"/>
                <a:chExt cx="9144000" cy="4654700"/>
              </a:xfrm>
            </p:grpSpPr>
            <p:grpSp>
              <p:nvGrpSpPr>
                <p:cNvPr id="484" name="Google Shape;484;p11"/>
                <p:cNvGrpSpPr/>
                <p:nvPr/>
              </p:nvGrpSpPr>
              <p:grpSpPr>
                <a:xfrm>
                  <a:off x="12075" y="444775"/>
                  <a:ext cx="9144000" cy="1396425"/>
                  <a:chOff x="12075" y="444775"/>
                  <a:chExt cx="9144000" cy="1396425"/>
                </a:xfrm>
              </p:grpSpPr>
              <p:cxnSp>
                <p:nvCxnSpPr>
                  <p:cNvPr id="485" name="Google Shape;48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6" name="Google Shape;48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7" name="Google Shape;48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8" name="Google Shape;488;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89" name="Google Shape;489;p11"/>
                <p:cNvGrpSpPr/>
                <p:nvPr/>
              </p:nvGrpSpPr>
              <p:grpSpPr>
                <a:xfrm>
                  <a:off x="12075" y="2306650"/>
                  <a:ext cx="9144000" cy="1396425"/>
                  <a:chOff x="12075" y="444775"/>
                  <a:chExt cx="9144000" cy="1396425"/>
                </a:xfrm>
              </p:grpSpPr>
              <p:cxnSp>
                <p:nvCxnSpPr>
                  <p:cNvPr id="490" name="Google Shape;490;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1" name="Google Shape;491;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2" name="Google Shape;492;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3" name="Google Shape;493;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94" name="Google Shape;494;p11"/>
                <p:cNvGrpSpPr/>
                <p:nvPr/>
              </p:nvGrpSpPr>
              <p:grpSpPr>
                <a:xfrm>
                  <a:off x="12075" y="4168525"/>
                  <a:ext cx="9144000" cy="930950"/>
                  <a:chOff x="12075" y="444775"/>
                  <a:chExt cx="9144000" cy="930950"/>
                </a:xfrm>
              </p:grpSpPr>
              <p:cxnSp>
                <p:nvCxnSpPr>
                  <p:cNvPr id="495" name="Google Shape;49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6" name="Google Shape;49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7" name="Google Shape;49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98" name="Google Shape;498;p11"/>
              <p:cNvGrpSpPr/>
              <p:nvPr/>
            </p:nvGrpSpPr>
            <p:grpSpPr>
              <a:xfrm rot="5400000">
                <a:off x="4473201" y="700273"/>
                <a:ext cx="5467198" cy="3723750"/>
                <a:chOff x="12075" y="1375725"/>
                <a:chExt cx="9144000" cy="3723750"/>
              </a:xfrm>
            </p:grpSpPr>
            <p:grpSp>
              <p:nvGrpSpPr>
                <p:cNvPr id="499" name="Google Shape;499;p11"/>
                <p:cNvGrpSpPr/>
                <p:nvPr/>
              </p:nvGrpSpPr>
              <p:grpSpPr>
                <a:xfrm>
                  <a:off x="12075" y="1375725"/>
                  <a:ext cx="9144000" cy="465475"/>
                  <a:chOff x="12075" y="1375725"/>
                  <a:chExt cx="9144000" cy="465475"/>
                </a:xfrm>
              </p:grpSpPr>
              <p:cxnSp>
                <p:nvCxnSpPr>
                  <p:cNvPr id="500" name="Google Shape;50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1" name="Google Shape;501;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2" name="Google Shape;502;p11"/>
                <p:cNvGrpSpPr/>
                <p:nvPr/>
              </p:nvGrpSpPr>
              <p:grpSpPr>
                <a:xfrm>
                  <a:off x="12075" y="2306650"/>
                  <a:ext cx="9144000" cy="1396425"/>
                  <a:chOff x="12075" y="444775"/>
                  <a:chExt cx="9144000" cy="1396425"/>
                </a:xfrm>
              </p:grpSpPr>
              <p:cxnSp>
                <p:nvCxnSpPr>
                  <p:cNvPr id="503" name="Google Shape;503;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4" name="Google Shape;504;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5" name="Google Shape;505;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6" name="Google Shape;506;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7" name="Google Shape;507;p11"/>
                <p:cNvGrpSpPr/>
                <p:nvPr/>
              </p:nvGrpSpPr>
              <p:grpSpPr>
                <a:xfrm>
                  <a:off x="12075" y="4168525"/>
                  <a:ext cx="9144000" cy="930950"/>
                  <a:chOff x="12075" y="444775"/>
                  <a:chExt cx="9144000" cy="930950"/>
                </a:xfrm>
              </p:grpSpPr>
              <p:cxnSp>
                <p:nvCxnSpPr>
                  <p:cNvPr id="508" name="Google Shape;508;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9" name="Google Shape;509;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10" name="Google Shape;51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11" name="Google Shape;511;p11"/>
          <p:cNvSpPr txBox="1">
            <a:spLocks noGrp="1"/>
          </p:cNvSpPr>
          <p:nvPr>
            <p:ph type="title" hasCustomPrompt="1"/>
          </p:nvPr>
        </p:nvSpPr>
        <p:spPr>
          <a:xfrm>
            <a:off x="1698300" y="1784350"/>
            <a:ext cx="5747400" cy="1141800"/>
          </a:xfrm>
          <a:prstGeom prst="rect">
            <a:avLst/>
          </a:prstGeom>
        </p:spPr>
        <p:txBody>
          <a:bodyPr spcFirstLastPara="1" wrap="square" lIns="91425" tIns="91425" rIns="91425" bIns="91425"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r>
              <a:t>xx%</a:t>
            </a:r>
          </a:p>
        </p:txBody>
      </p:sp>
      <p:sp>
        <p:nvSpPr>
          <p:cNvPr id="512" name="Google Shape;512;p11"/>
          <p:cNvSpPr txBox="1">
            <a:spLocks noGrp="1"/>
          </p:cNvSpPr>
          <p:nvPr>
            <p:ph type="subTitle" idx="1"/>
          </p:nvPr>
        </p:nvSpPr>
        <p:spPr>
          <a:xfrm>
            <a:off x="1698300" y="2999350"/>
            <a:ext cx="5747400" cy="4971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13" name="Google Shape;513;p11"/>
          <p:cNvGrpSpPr/>
          <p:nvPr/>
        </p:nvGrpSpPr>
        <p:grpSpPr>
          <a:xfrm>
            <a:off x="141641" y="92498"/>
            <a:ext cx="8827868" cy="4945088"/>
            <a:chOff x="141641" y="92498"/>
            <a:chExt cx="8827868" cy="4945088"/>
          </a:xfrm>
        </p:grpSpPr>
        <p:grpSp>
          <p:nvGrpSpPr>
            <p:cNvPr id="514" name="Google Shape;514;p11"/>
            <p:cNvGrpSpPr/>
            <p:nvPr/>
          </p:nvGrpSpPr>
          <p:grpSpPr>
            <a:xfrm>
              <a:off x="8918459" y="243592"/>
              <a:ext cx="51049" cy="774142"/>
              <a:chOff x="8211712" y="2037146"/>
              <a:chExt cx="34742" cy="526950"/>
            </a:xfrm>
          </p:grpSpPr>
          <p:sp>
            <p:nvSpPr>
              <p:cNvPr id="515" name="Google Shape;515;p1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1"/>
            <p:cNvGrpSpPr/>
            <p:nvPr/>
          </p:nvGrpSpPr>
          <p:grpSpPr>
            <a:xfrm>
              <a:off x="173907" y="4750539"/>
              <a:ext cx="291257" cy="287046"/>
              <a:chOff x="5456048" y="1794743"/>
              <a:chExt cx="178248" cy="175682"/>
            </a:xfrm>
          </p:grpSpPr>
          <p:sp>
            <p:nvSpPr>
              <p:cNvPr id="523" name="Google Shape;523;p1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11"/>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47"/>
        <p:cNvGrpSpPr/>
        <p:nvPr/>
      </p:nvGrpSpPr>
      <p:grpSpPr>
        <a:xfrm>
          <a:off x="0" y="0"/>
          <a:ext cx="0" cy="0"/>
          <a:chOff x="0" y="0"/>
          <a:chExt cx="0" cy="0"/>
        </a:xfrm>
      </p:grpSpPr>
      <p:grpSp>
        <p:nvGrpSpPr>
          <p:cNvPr id="648" name="Google Shape;648;p15"/>
          <p:cNvGrpSpPr/>
          <p:nvPr/>
        </p:nvGrpSpPr>
        <p:grpSpPr>
          <a:xfrm flipH="1">
            <a:off x="0" y="-161849"/>
            <a:ext cx="9144000" cy="5467198"/>
            <a:chOff x="0" y="-171451"/>
            <a:chExt cx="9144000" cy="5467198"/>
          </a:xfrm>
        </p:grpSpPr>
        <p:grpSp>
          <p:nvGrpSpPr>
            <p:cNvPr id="649" name="Google Shape;649;p15"/>
            <p:cNvGrpSpPr/>
            <p:nvPr/>
          </p:nvGrpSpPr>
          <p:grpSpPr>
            <a:xfrm>
              <a:off x="0" y="135850"/>
              <a:ext cx="9144000" cy="4654700"/>
              <a:chOff x="12075" y="212050"/>
              <a:chExt cx="9144000" cy="4654700"/>
            </a:xfrm>
          </p:grpSpPr>
          <p:grpSp>
            <p:nvGrpSpPr>
              <p:cNvPr id="650" name="Google Shape;650;p15"/>
              <p:cNvGrpSpPr/>
              <p:nvPr/>
            </p:nvGrpSpPr>
            <p:grpSpPr>
              <a:xfrm>
                <a:off x="12075" y="212050"/>
                <a:ext cx="9144000" cy="1396425"/>
                <a:chOff x="12075" y="212050"/>
                <a:chExt cx="9144000" cy="1396425"/>
              </a:xfrm>
            </p:grpSpPr>
            <p:cxnSp>
              <p:nvCxnSpPr>
                <p:cNvPr id="651" name="Google Shape;651;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2" name="Google Shape;652;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3" name="Google Shape;653;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4" name="Google Shape;654;p1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55" name="Google Shape;655;p15"/>
              <p:cNvGrpSpPr/>
              <p:nvPr/>
            </p:nvGrpSpPr>
            <p:grpSpPr>
              <a:xfrm>
                <a:off x="12075" y="2073925"/>
                <a:ext cx="9144000" cy="1396425"/>
                <a:chOff x="12075" y="212050"/>
                <a:chExt cx="9144000" cy="1396425"/>
              </a:xfrm>
            </p:grpSpPr>
            <p:cxnSp>
              <p:nvCxnSpPr>
                <p:cNvPr id="656" name="Google Shape;656;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7" name="Google Shape;657;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8" name="Google Shape;658;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9" name="Google Shape;659;p1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60" name="Google Shape;660;p15"/>
              <p:cNvGrpSpPr/>
              <p:nvPr/>
            </p:nvGrpSpPr>
            <p:grpSpPr>
              <a:xfrm>
                <a:off x="12075" y="3935800"/>
                <a:ext cx="9144000" cy="930950"/>
                <a:chOff x="12075" y="212050"/>
                <a:chExt cx="9144000" cy="930950"/>
              </a:xfrm>
            </p:grpSpPr>
            <p:cxnSp>
              <p:nvCxnSpPr>
                <p:cNvPr id="661" name="Google Shape;661;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2" name="Google Shape;662;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3" name="Google Shape;663;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64" name="Google Shape;664;p15"/>
            <p:cNvGrpSpPr/>
            <p:nvPr/>
          </p:nvGrpSpPr>
          <p:grpSpPr>
            <a:xfrm>
              <a:off x="213575" y="-171451"/>
              <a:ext cx="8855100" cy="5467198"/>
              <a:chOff x="213575" y="-171451"/>
              <a:chExt cx="8855100" cy="5467198"/>
            </a:xfrm>
          </p:grpSpPr>
          <p:grpSp>
            <p:nvGrpSpPr>
              <p:cNvPr id="665" name="Google Shape;665;p15"/>
              <p:cNvGrpSpPr/>
              <p:nvPr/>
            </p:nvGrpSpPr>
            <p:grpSpPr>
              <a:xfrm rot="5400000">
                <a:off x="-192674" y="234798"/>
                <a:ext cx="5467198" cy="4654700"/>
                <a:chOff x="12075" y="444775"/>
                <a:chExt cx="9144000" cy="4654700"/>
              </a:xfrm>
            </p:grpSpPr>
            <p:grpSp>
              <p:nvGrpSpPr>
                <p:cNvPr id="666" name="Google Shape;666;p15"/>
                <p:cNvGrpSpPr/>
                <p:nvPr/>
              </p:nvGrpSpPr>
              <p:grpSpPr>
                <a:xfrm>
                  <a:off x="12075" y="444775"/>
                  <a:ext cx="9144000" cy="1396425"/>
                  <a:chOff x="12075" y="444775"/>
                  <a:chExt cx="9144000" cy="1396425"/>
                </a:xfrm>
              </p:grpSpPr>
              <p:cxnSp>
                <p:nvCxnSpPr>
                  <p:cNvPr id="667" name="Google Shape;667;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8" name="Google Shape;668;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9" name="Google Shape;669;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0" name="Google Shape;670;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71" name="Google Shape;671;p15"/>
                <p:cNvGrpSpPr/>
                <p:nvPr/>
              </p:nvGrpSpPr>
              <p:grpSpPr>
                <a:xfrm>
                  <a:off x="12075" y="2306650"/>
                  <a:ext cx="9144000" cy="1396425"/>
                  <a:chOff x="12075" y="444775"/>
                  <a:chExt cx="9144000" cy="1396425"/>
                </a:xfrm>
              </p:grpSpPr>
              <p:cxnSp>
                <p:nvCxnSpPr>
                  <p:cNvPr id="672" name="Google Shape;672;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3" name="Google Shape;673;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4" name="Google Shape;674;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5" name="Google Shape;675;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76" name="Google Shape;676;p15"/>
                <p:cNvGrpSpPr/>
                <p:nvPr/>
              </p:nvGrpSpPr>
              <p:grpSpPr>
                <a:xfrm>
                  <a:off x="12075" y="4168525"/>
                  <a:ext cx="9144000" cy="930950"/>
                  <a:chOff x="12075" y="444775"/>
                  <a:chExt cx="9144000" cy="930950"/>
                </a:xfrm>
              </p:grpSpPr>
              <p:cxnSp>
                <p:nvCxnSpPr>
                  <p:cNvPr id="677" name="Google Shape;677;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8" name="Google Shape;678;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9" name="Google Shape;679;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80" name="Google Shape;680;p15"/>
              <p:cNvGrpSpPr/>
              <p:nvPr/>
            </p:nvGrpSpPr>
            <p:grpSpPr>
              <a:xfrm rot="5400000">
                <a:off x="4473201" y="700273"/>
                <a:ext cx="5467198" cy="3723750"/>
                <a:chOff x="12075" y="1375725"/>
                <a:chExt cx="9144000" cy="3723750"/>
              </a:xfrm>
            </p:grpSpPr>
            <p:grpSp>
              <p:nvGrpSpPr>
                <p:cNvPr id="681" name="Google Shape;681;p15"/>
                <p:cNvGrpSpPr/>
                <p:nvPr/>
              </p:nvGrpSpPr>
              <p:grpSpPr>
                <a:xfrm>
                  <a:off x="12075" y="1375725"/>
                  <a:ext cx="9144000" cy="465475"/>
                  <a:chOff x="12075" y="1375725"/>
                  <a:chExt cx="9144000" cy="465475"/>
                </a:xfrm>
              </p:grpSpPr>
              <p:cxnSp>
                <p:nvCxnSpPr>
                  <p:cNvPr id="682" name="Google Shape;682;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3" name="Google Shape;683;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84" name="Google Shape;684;p15"/>
                <p:cNvGrpSpPr/>
                <p:nvPr/>
              </p:nvGrpSpPr>
              <p:grpSpPr>
                <a:xfrm>
                  <a:off x="12075" y="2306650"/>
                  <a:ext cx="9144000" cy="1396425"/>
                  <a:chOff x="12075" y="444775"/>
                  <a:chExt cx="9144000" cy="1396425"/>
                </a:xfrm>
              </p:grpSpPr>
              <p:cxnSp>
                <p:nvCxnSpPr>
                  <p:cNvPr id="685" name="Google Shape;685;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6" name="Google Shape;686;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7" name="Google Shape;687;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8" name="Google Shape;688;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89" name="Google Shape;689;p15"/>
                <p:cNvGrpSpPr/>
                <p:nvPr/>
              </p:nvGrpSpPr>
              <p:grpSpPr>
                <a:xfrm>
                  <a:off x="12075" y="4168525"/>
                  <a:ext cx="9144000" cy="930950"/>
                  <a:chOff x="12075" y="444775"/>
                  <a:chExt cx="9144000" cy="930950"/>
                </a:xfrm>
              </p:grpSpPr>
              <p:cxnSp>
                <p:nvCxnSpPr>
                  <p:cNvPr id="690" name="Google Shape;690;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1" name="Google Shape;691;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2" name="Google Shape;692;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93" name="Google Shape;693;p15"/>
          <p:cNvSpPr txBox="1">
            <a:spLocks noGrp="1"/>
          </p:cNvSpPr>
          <p:nvPr>
            <p:ph type="title"/>
          </p:nvPr>
        </p:nvSpPr>
        <p:spPr>
          <a:xfrm>
            <a:off x="720000" y="1092013"/>
            <a:ext cx="3519600" cy="184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694" name="Google Shape;694;p15"/>
          <p:cNvSpPr txBox="1">
            <a:spLocks noGrp="1"/>
          </p:cNvSpPr>
          <p:nvPr>
            <p:ph type="subTitle" idx="1"/>
          </p:nvPr>
        </p:nvSpPr>
        <p:spPr>
          <a:xfrm>
            <a:off x="720000" y="2935188"/>
            <a:ext cx="3519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5" name="Google Shape;695;p15"/>
          <p:cNvSpPr>
            <a:spLocks noGrp="1"/>
          </p:cNvSpPr>
          <p:nvPr>
            <p:ph type="pic" idx="2"/>
          </p:nvPr>
        </p:nvSpPr>
        <p:spPr>
          <a:xfrm>
            <a:off x="5520775" y="533863"/>
            <a:ext cx="2910000" cy="4075800"/>
          </a:xfrm>
          <a:prstGeom prst="roundRect">
            <a:avLst>
              <a:gd name="adj" fmla="val 6529"/>
            </a:avLst>
          </a:prstGeom>
          <a:noFill/>
          <a:ln w="9525" cap="flat" cmpd="sng">
            <a:solidFill>
              <a:schemeClr val="dk2"/>
            </a:solidFill>
            <a:prstDash val="solid"/>
            <a:round/>
            <a:headEnd type="none" w="sm" len="sm"/>
            <a:tailEnd type="none" w="sm" len="sm"/>
          </a:ln>
        </p:spPr>
      </p:sp>
      <p:grpSp>
        <p:nvGrpSpPr>
          <p:cNvPr id="696" name="Google Shape;696;p15"/>
          <p:cNvGrpSpPr/>
          <p:nvPr/>
        </p:nvGrpSpPr>
        <p:grpSpPr>
          <a:xfrm>
            <a:off x="-7" y="167200"/>
            <a:ext cx="8952587" cy="4867172"/>
            <a:chOff x="-7" y="167200"/>
            <a:chExt cx="8952587" cy="4867172"/>
          </a:xfrm>
        </p:grpSpPr>
        <p:grpSp>
          <p:nvGrpSpPr>
            <p:cNvPr id="697" name="Google Shape;697;p15"/>
            <p:cNvGrpSpPr/>
            <p:nvPr/>
          </p:nvGrpSpPr>
          <p:grpSpPr>
            <a:xfrm>
              <a:off x="-7" y="167200"/>
              <a:ext cx="1266969" cy="226225"/>
              <a:chOff x="-7" y="167200"/>
              <a:chExt cx="1266969" cy="226225"/>
            </a:xfrm>
          </p:grpSpPr>
          <p:sp>
            <p:nvSpPr>
              <p:cNvPr id="698" name="Google Shape;698;p1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15"/>
            <p:cNvGrpSpPr/>
            <p:nvPr/>
          </p:nvGrpSpPr>
          <p:grpSpPr>
            <a:xfrm>
              <a:off x="4890282" y="4643609"/>
              <a:ext cx="4062298" cy="390763"/>
              <a:chOff x="4890282" y="4643609"/>
              <a:chExt cx="4062298" cy="390763"/>
            </a:xfrm>
          </p:grpSpPr>
          <p:sp>
            <p:nvSpPr>
              <p:cNvPr id="701" name="Google Shape;701;p1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4890282" y="475114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03"/>
        <p:cNvGrpSpPr/>
        <p:nvPr/>
      </p:nvGrpSpPr>
      <p:grpSpPr>
        <a:xfrm>
          <a:off x="0" y="0"/>
          <a:ext cx="0" cy="0"/>
          <a:chOff x="0" y="0"/>
          <a:chExt cx="0" cy="0"/>
        </a:xfrm>
      </p:grpSpPr>
      <p:grpSp>
        <p:nvGrpSpPr>
          <p:cNvPr id="704" name="Google Shape;704;p16"/>
          <p:cNvGrpSpPr/>
          <p:nvPr/>
        </p:nvGrpSpPr>
        <p:grpSpPr>
          <a:xfrm flipH="1">
            <a:off x="0" y="-161849"/>
            <a:ext cx="9144000" cy="5467198"/>
            <a:chOff x="0" y="-171451"/>
            <a:chExt cx="9144000" cy="5467198"/>
          </a:xfrm>
        </p:grpSpPr>
        <p:grpSp>
          <p:nvGrpSpPr>
            <p:cNvPr id="705" name="Google Shape;705;p16"/>
            <p:cNvGrpSpPr/>
            <p:nvPr/>
          </p:nvGrpSpPr>
          <p:grpSpPr>
            <a:xfrm>
              <a:off x="0" y="135850"/>
              <a:ext cx="9144000" cy="4654700"/>
              <a:chOff x="12075" y="212050"/>
              <a:chExt cx="9144000" cy="4654700"/>
            </a:xfrm>
          </p:grpSpPr>
          <p:grpSp>
            <p:nvGrpSpPr>
              <p:cNvPr id="706" name="Google Shape;706;p16"/>
              <p:cNvGrpSpPr/>
              <p:nvPr/>
            </p:nvGrpSpPr>
            <p:grpSpPr>
              <a:xfrm>
                <a:off x="12075" y="212050"/>
                <a:ext cx="9144000" cy="1396425"/>
                <a:chOff x="12075" y="212050"/>
                <a:chExt cx="9144000" cy="1396425"/>
              </a:xfrm>
            </p:grpSpPr>
            <p:cxnSp>
              <p:nvCxnSpPr>
                <p:cNvPr id="707" name="Google Shape;707;p1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8" name="Google Shape;708;p1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9" name="Google Shape;709;p1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0" name="Google Shape;710;p1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1" name="Google Shape;711;p16"/>
              <p:cNvGrpSpPr/>
              <p:nvPr/>
            </p:nvGrpSpPr>
            <p:grpSpPr>
              <a:xfrm>
                <a:off x="12075" y="2073925"/>
                <a:ext cx="9144000" cy="1396425"/>
                <a:chOff x="12075" y="212050"/>
                <a:chExt cx="9144000" cy="1396425"/>
              </a:xfrm>
            </p:grpSpPr>
            <p:cxnSp>
              <p:nvCxnSpPr>
                <p:cNvPr id="712" name="Google Shape;712;p1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3" name="Google Shape;713;p1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4" name="Google Shape;714;p1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5" name="Google Shape;715;p1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6" name="Google Shape;716;p16"/>
              <p:cNvGrpSpPr/>
              <p:nvPr/>
            </p:nvGrpSpPr>
            <p:grpSpPr>
              <a:xfrm>
                <a:off x="12075" y="3935800"/>
                <a:ext cx="9144000" cy="930950"/>
                <a:chOff x="12075" y="212050"/>
                <a:chExt cx="9144000" cy="930950"/>
              </a:xfrm>
            </p:grpSpPr>
            <p:cxnSp>
              <p:nvCxnSpPr>
                <p:cNvPr id="717" name="Google Shape;717;p1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8" name="Google Shape;718;p1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9" name="Google Shape;719;p1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20" name="Google Shape;720;p16"/>
            <p:cNvGrpSpPr/>
            <p:nvPr/>
          </p:nvGrpSpPr>
          <p:grpSpPr>
            <a:xfrm>
              <a:off x="213575" y="-171451"/>
              <a:ext cx="8855100" cy="5467198"/>
              <a:chOff x="213575" y="-171451"/>
              <a:chExt cx="8855100" cy="5467198"/>
            </a:xfrm>
          </p:grpSpPr>
          <p:grpSp>
            <p:nvGrpSpPr>
              <p:cNvPr id="721" name="Google Shape;721;p16"/>
              <p:cNvGrpSpPr/>
              <p:nvPr/>
            </p:nvGrpSpPr>
            <p:grpSpPr>
              <a:xfrm rot="5400000">
                <a:off x="-192674" y="234798"/>
                <a:ext cx="5467198" cy="4654700"/>
                <a:chOff x="12075" y="444775"/>
                <a:chExt cx="9144000" cy="4654700"/>
              </a:xfrm>
            </p:grpSpPr>
            <p:grpSp>
              <p:nvGrpSpPr>
                <p:cNvPr id="722" name="Google Shape;722;p16"/>
                <p:cNvGrpSpPr/>
                <p:nvPr/>
              </p:nvGrpSpPr>
              <p:grpSpPr>
                <a:xfrm>
                  <a:off x="12075" y="444775"/>
                  <a:ext cx="9144000" cy="1396425"/>
                  <a:chOff x="12075" y="444775"/>
                  <a:chExt cx="9144000" cy="1396425"/>
                </a:xfrm>
              </p:grpSpPr>
              <p:cxnSp>
                <p:nvCxnSpPr>
                  <p:cNvPr id="723" name="Google Shape;723;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4" name="Google Shape;724;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5" name="Google Shape;725;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6" name="Google Shape;726;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27" name="Google Shape;727;p16"/>
                <p:cNvGrpSpPr/>
                <p:nvPr/>
              </p:nvGrpSpPr>
              <p:grpSpPr>
                <a:xfrm>
                  <a:off x="12075" y="2306650"/>
                  <a:ext cx="9144000" cy="1396425"/>
                  <a:chOff x="12075" y="444775"/>
                  <a:chExt cx="9144000" cy="1396425"/>
                </a:xfrm>
              </p:grpSpPr>
              <p:cxnSp>
                <p:nvCxnSpPr>
                  <p:cNvPr id="728" name="Google Shape;728;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9" name="Google Shape;729;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0" name="Google Shape;730;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1" name="Google Shape;731;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32" name="Google Shape;732;p16"/>
                <p:cNvGrpSpPr/>
                <p:nvPr/>
              </p:nvGrpSpPr>
              <p:grpSpPr>
                <a:xfrm>
                  <a:off x="12075" y="4168525"/>
                  <a:ext cx="9144000" cy="930950"/>
                  <a:chOff x="12075" y="444775"/>
                  <a:chExt cx="9144000" cy="930950"/>
                </a:xfrm>
              </p:grpSpPr>
              <p:cxnSp>
                <p:nvCxnSpPr>
                  <p:cNvPr id="733" name="Google Shape;733;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4" name="Google Shape;734;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5" name="Google Shape;735;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36" name="Google Shape;736;p16"/>
              <p:cNvGrpSpPr/>
              <p:nvPr/>
            </p:nvGrpSpPr>
            <p:grpSpPr>
              <a:xfrm rot="5400000">
                <a:off x="4473201" y="700273"/>
                <a:ext cx="5467198" cy="3723750"/>
                <a:chOff x="12075" y="1375725"/>
                <a:chExt cx="9144000" cy="3723750"/>
              </a:xfrm>
            </p:grpSpPr>
            <p:grpSp>
              <p:nvGrpSpPr>
                <p:cNvPr id="737" name="Google Shape;737;p16"/>
                <p:cNvGrpSpPr/>
                <p:nvPr/>
              </p:nvGrpSpPr>
              <p:grpSpPr>
                <a:xfrm>
                  <a:off x="12075" y="1375725"/>
                  <a:ext cx="9144000" cy="465475"/>
                  <a:chOff x="12075" y="1375725"/>
                  <a:chExt cx="9144000" cy="465475"/>
                </a:xfrm>
              </p:grpSpPr>
              <p:cxnSp>
                <p:nvCxnSpPr>
                  <p:cNvPr id="738" name="Google Shape;738;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9" name="Google Shape;739;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40" name="Google Shape;740;p16"/>
                <p:cNvGrpSpPr/>
                <p:nvPr/>
              </p:nvGrpSpPr>
              <p:grpSpPr>
                <a:xfrm>
                  <a:off x="12075" y="2306650"/>
                  <a:ext cx="9144000" cy="1396425"/>
                  <a:chOff x="12075" y="444775"/>
                  <a:chExt cx="9144000" cy="1396425"/>
                </a:xfrm>
              </p:grpSpPr>
              <p:cxnSp>
                <p:nvCxnSpPr>
                  <p:cNvPr id="741" name="Google Shape;741;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2" name="Google Shape;742;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3" name="Google Shape;743;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4" name="Google Shape;744;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45" name="Google Shape;745;p16"/>
                <p:cNvGrpSpPr/>
                <p:nvPr/>
              </p:nvGrpSpPr>
              <p:grpSpPr>
                <a:xfrm>
                  <a:off x="12075" y="4168525"/>
                  <a:ext cx="9144000" cy="930950"/>
                  <a:chOff x="12075" y="444775"/>
                  <a:chExt cx="9144000" cy="930950"/>
                </a:xfrm>
              </p:grpSpPr>
              <p:cxnSp>
                <p:nvCxnSpPr>
                  <p:cNvPr id="746" name="Google Shape;746;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7" name="Google Shape;747;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8" name="Google Shape;748;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749" name="Google Shape;749;p16"/>
          <p:cNvGrpSpPr/>
          <p:nvPr/>
        </p:nvGrpSpPr>
        <p:grpSpPr>
          <a:xfrm>
            <a:off x="-7" y="167200"/>
            <a:ext cx="8952587" cy="4867172"/>
            <a:chOff x="-7" y="167200"/>
            <a:chExt cx="8952587" cy="4867172"/>
          </a:xfrm>
        </p:grpSpPr>
        <p:grpSp>
          <p:nvGrpSpPr>
            <p:cNvPr id="750" name="Google Shape;750;p16"/>
            <p:cNvGrpSpPr/>
            <p:nvPr/>
          </p:nvGrpSpPr>
          <p:grpSpPr>
            <a:xfrm>
              <a:off x="-7" y="167200"/>
              <a:ext cx="1266969" cy="226225"/>
              <a:chOff x="-7" y="167200"/>
              <a:chExt cx="1266969" cy="226225"/>
            </a:xfrm>
          </p:grpSpPr>
          <p:sp>
            <p:nvSpPr>
              <p:cNvPr id="751" name="Google Shape;751;p16"/>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16"/>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title"/>
          </p:nvPr>
        </p:nvSpPr>
        <p:spPr>
          <a:xfrm>
            <a:off x="893125" y="1508550"/>
            <a:ext cx="26976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755" name="Google Shape;755;p16"/>
          <p:cNvSpPr txBox="1">
            <a:spLocks noGrp="1"/>
          </p:cNvSpPr>
          <p:nvPr>
            <p:ph type="subTitle" idx="1"/>
          </p:nvPr>
        </p:nvSpPr>
        <p:spPr>
          <a:xfrm>
            <a:off x="893125" y="2571750"/>
            <a:ext cx="2697600" cy="106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756"/>
        <p:cNvGrpSpPr/>
        <p:nvPr/>
      </p:nvGrpSpPr>
      <p:grpSpPr>
        <a:xfrm>
          <a:off x="0" y="0"/>
          <a:ext cx="0" cy="0"/>
          <a:chOff x="0" y="0"/>
          <a:chExt cx="0" cy="0"/>
        </a:xfrm>
      </p:grpSpPr>
      <p:grpSp>
        <p:nvGrpSpPr>
          <p:cNvPr id="757" name="Google Shape;757;p17"/>
          <p:cNvGrpSpPr/>
          <p:nvPr/>
        </p:nvGrpSpPr>
        <p:grpSpPr>
          <a:xfrm flipH="1">
            <a:off x="0" y="-161849"/>
            <a:ext cx="9144000" cy="5467198"/>
            <a:chOff x="0" y="-171451"/>
            <a:chExt cx="9144000" cy="5467198"/>
          </a:xfrm>
        </p:grpSpPr>
        <p:grpSp>
          <p:nvGrpSpPr>
            <p:cNvPr id="758" name="Google Shape;758;p17"/>
            <p:cNvGrpSpPr/>
            <p:nvPr/>
          </p:nvGrpSpPr>
          <p:grpSpPr>
            <a:xfrm>
              <a:off x="0" y="135850"/>
              <a:ext cx="9144000" cy="4654700"/>
              <a:chOff x="12075" y="212050"/>
              <a:chExt cx="9144000" cy="4654700"/>
            </a:xfrm>
          </p:grpSpPr>
          <p:grpSp>
            <p:nvGrpSpPr>
              <p:cNvPr id="759" name="Google Shape;759;p17"/>
              <p:cNvGrpSpPr/>
              <p:nvPr/>
            </p:nvGrpSpPr>
            <p:grpSpPr>
              <a:xfrm>
                <a:off x="12075" y="212050"/>
                <a:ext cx="9144000" cy="1396425"/>
                <a:chOff x="12075" y="212050"/>
                <a:chExt cx="9144000" cy="1396425"/>
              </a:xfrm>
            </p:grpSpPr>
            <p:cxnSp>
              <p:nvCxnSpPr>
                <p:cNvPr id="760" name="Google Shape;760;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1" name="Google Shape;761;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2" name="Google Shape;762;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3" name="Google Shape;763;p1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4" name="Google Shape;764;p17"/>
              <p:cNvGrpSpPr/>
              <p:nvPr/>
            </p:nvGrpSpPr>
            <p:grpSpPr>
              <a:xfrm>
                <a:off x="12075" y="2073925"/>
                <a:ext cx="9144000" cy="1396425"/>
                <a:chOff x="12075" y="212050"/>
                <a:chExt cx="9144000" cy="1396425"/>
              </a:xfrm>
            </p:grpSpPr>
            <p:cxnSp>
              <p:nvCxnSpPr>
                <p:cNvPr id="765" name="Google Shape;765;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6" name="Google Shape;766;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7" name="Google Shape;767;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8" name="Google Shape;768;p1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9" name="Google Shape;769;p17"/>
              <p:cNvGrpSpPr/>
              <p:nvPr/>
            </p:nvGrpSpPr>
            <p:grpSpPr>
              <a:xfrm>
                <a:off x="12075" y="3935800"/>
                <a:ext cx="9144000" cy="930950"/>
                <a:chOff x="12075" y="212050"/>
                <a:chExt cx="9144000" cy="930950"/>
              </a:xfrm>
            </p:grpSpPr>
            <p:cxnSp>
              <p:nvCxnSpPr>
                <p:cNvPr id="770" name="Google Shape;770;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1" name="Google Shape;771;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2" name="Google Shape;772;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73" name="Google Shape;773;p17"/>
            <p:cNvGrpSpPr/>
            <p:nvPr/>
          </p:nvGrpSpPr>
          <p:grpSpPr>
            <a:xfrm>
              <a:off x="213575" y="-171451"/>
              <a:ext cx="8855100" cy="5467198"/>
              <a:chOff x="213575" y="-171451"/>
              <a:chExt cx="8855100" cy="5467198"/>
            </a:xfrm>
          </p:grpSpPr>
          <p:grpSp>
            <p:nvGrpSpPr>
              <p:cNvPr id="774" name="Google Shape;774;p17"/>
              <p:cNvGrpSpPr/>
              <p:nvPr/>
            </p:nvGrpSpPr>
            <p:grpSpPr>
              <a:xfrm rot="5400000">
                <a:off x="-192674" y="234798"/>
                <a:ext cx="5467198" cy="4654700"/>
                <a:chOff x="12075" y="444775"/>
                <a:chExt cx="9144000" cy="4654700"/>
              </a:xfrm>
            </p:grpSpPr>
            <p:grpSp>
              <p:nvGrpSpPr>
                <p:cNvPr id="775" name="Google Shape;775;p17"/>
                <p:cNvGrpSpPr/>
                <p:nvPr/>
              </p:nvGrpSpPr>
              <p:grpSpPr>
                <a:xfrm>
                  <a:off x="12075" y="444775"/>
                  <a:ext cx="9144000" cy="1396425"/>
                  <a:chOff x="12075" y="444775"/>
                  <a:chExt cx="9144000" cy="1396425"/>
                </a:xfrm>
              </p:grpSpPr>
              <p:cxnSp>
                <p:nvCxnSpPr>
                  <p:cNvPr id="776" name="Google Shape;776;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7" name="Google Shape;777;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8" name="Google Shape;778;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80" name="Google Shape;780;p17"/>
                <p:cNvGrpSpPr/>
                <p:nvPr/>
              </p:nvGrpSpPr>
              <p:grpSpPr>
                <a:xfrm>
                  <a:off x="12075" y="2306650"/>
                  <a:ext cx="9144000" cy="1396425"/>
                  <a:chOff x="12075" y="444775"/>
                  <a:chExt cx="9144000" cy="1396425"/>
                </a:xfrm>
              </p:grpSpPr>
              <p:cxnSp>
                <p:nvCxnSpPr>
                  <p:cNvPr id="781" name="Google Shape;781;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2" name="Google Shape;782;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3" name="Google Shape;783;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4" name="Google Shape;784;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85" name="Google Shape;785;p17"/>
                <p:cNvGrpSpPr/>
                <p:nvPr/>
              </p:nvGrpSpPr>
              <p:grpSpPr>
                <a:xfrm>
                  <a:off x="12075" y="4168525"/>
                  <a:ext cx="9144000" cy="930950"/>
                  <a:chOff x="12075" y="444775"/>
                  <a:chExt cx="9144000" cy="930950"/>
                </a:xfrm>
              </p:grpSpPr>
              <p:cxnSp>
                <p:nvCxnSpPr>
                  <p:cNvPr id="786" name="Google Shape;786;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7" name="Google Shape;787;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8" name="Google Shape;788;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89" name="Google Shape;789;p17"/>
              <p:cNvGrpSpPr/>
              <p:nvPr/>
            </p:nvGrpSpPr>
            <p:grpSpPr>
              <a:xfrm rot="5400000">
                <a:off x="4473201" y="700273"/>
                <a:ext cx="5467198" cy="3723750"/>
                <a:chOff x="12075" y="1375725"/>
                <a:chExt cx="9144000" cy="3723750"/>
              </a:xfrm>
            </p:grpSpPr>
            <p:grpSp>
              <p:nvGrpSpPr>
                <p:cNvPr id="790" name="Google Shape;790;p17"/>
                <p:cNvGrpSpPr/>
                <p:nvPr/>
              </p:nvGrpSpPr>
              <p:grpSpPr>
                <a:xfrm>
                  <a:off x="12075" y="1375725"/>
                  <a:ext cx="9144000" cy="465475"/>
                  <a:chOff x="12075" y="1375725"/>
                  <a:chExt cx="9144000" cy="465475"/>
                </a:xfrm>
              </p:grpSpPr>
              <p:cxnSp>
                <p:nvCxnSpPr>
                  <p:cNvPr id="791" name="Google Shape;791;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2" name="Google Shape;792;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93" name="Google Shape;793;p17"/>
                <p:cNvGrpSpPr/>
                <p:nvPr/>
              </p:nvGrpSpPr>
              <p:grpSpPr>
                <a:xfrm>
                  <a:off x="12075" y="2306650"/>
                  <a:ext cx="9144000" cy="1396425"/>
                  <a:chOff x="12075" y="444775"/>
                  <a:chExt cx="9144000" cy="1396425"/>
                </a:xfrm>
              </p:grpSpPr>
              <p:cxnSp>
                <p:nvCxnSpPr>
                  <p:cNvPr id="794" name="Google Shape;794;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5" name="Google Shape;795;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6" name="Google Shape;796;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7" name="Google Shape;797;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98" name="Google Shape;798;p17"/>
                <p:cNvGrpSpPr/>
                <p:nvPr/>
              </p:nvGrpSpPr>
              <p:grpSpPr>
                <a:xfrm>
                  <a:off x="12075" y="4168525"/>
                  <a:ext cx="9144000" cy="930950"/>
                  <a:chOff x="12075" y="444775"/>
                  <a:chExt cx="9144000" cy="930950"/>
                </a:xfrm>
              </p:grpSpPr>
              <p:cxnSp>
                <p:nvCxnSpPr>
                  <p:cNvPr id="799" name="Google Shape;799;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00" name="Google Shape;800;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01" name="Google Shape;801;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802" name="Google Shape;802;p17"/>
          <p:cNvGrpSpPr/>
          <p:nvPr/>
        </p:nvGrpSpPr>
        <p:grpSpPr>
          <a:xfrm>
            <a:off x="-7" y="117416"/>
            <a:ext cx="8941384" cy="4905859"/>
            <a:chOff x="-7" y="117416"/>
            <a:chExt cx="8941384" cy="4905859"/>
          </a:xfrm>
        </p:grpSpPr>
        <p:grpSp>
          <p:nvGrpSpPr>
            <p:cNvPr id="803" name="Google Shape;803;p17"/>
            <p:cNvGrpSpPr/>
            <p:nvPr/>
          </p:nvGrpSpPr>
          <p:grpSpPr>
            <a:xfrm>
              <a:off x="-7" y="4797050"/>
              <a:ext cx="1266969" cy="226225"/>
              <a:chOff x="-7" y="167200"/>
              <a:chExt cx="1266969" cy="226225"/>
            </a:xfrm>
          </p:grpSpPr>
          <p:sp>
            <p:nvSpPr>
              <p:cNvPr id="804" name="Google Shape;804;p1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17"/>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17"/>
          <p:cNvSpPr txBox="1">
            <a:spLocks noGrp="1"/>
          </p:cNvSpPr>
          <p:nvPr>
            <p:ph type="title"/>
          </p:nvPr>
        </p:nvSpPr>
        <p:spPr>
          <a:xfrm>
            <a:off x="5516826" y="1395925"/>
            <a:ext cx="26682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9" name="Google Shape;809;p17"/>
          <p:cNvSpPr txBox="1">
            <a:spLocks noGrp="1"/>
          </p:cNvSpPr>
          <p:nvPr>
            <p:ph type="subTitle" idx="1"/>
          </p:nvPr>
        </p:nvSpPr>
        <p:spPr>
          <a:xfrm>
            <a:off x="5516953" y="2456725"/>
            <a:ext cx="26682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10"/>
        <p:cNvGrpSpPr/>
        <p:nvPr/>
      </p:nvGrpSpPr>
      <p:grpSpPr>
        <a:xfrm>
          <a:off x="0" y="0"/>
          <a:ext cx="0" cy="0"/>
          <a:chOff x="0" y="0"/>
          <a:chExt cx="0" cy="0"/>
        </a:xfrm>
      </p:grpSpPr>
      <p:grpSp>
        <p:nvGrpSpPr>
          <p:cNvPr id="811" name="Google Shape;811;p18"/>
          <p:cNvGrpSpPr/>
          <p:nvPr/>
        </p:nvGrpSpPr>
        <p:grpSpPr>
          <a:xfrm flipH="1">
            <a:off x="0" y="-161849"/>
            <a:ext cx="9144000" cy="5467198"/>
            <a:chOff x="0" y="-171451"/>
            <a:chExt cx="9144000" cy="5467198"/>
          </a:xfrm>
        </p:grpSpPr>
        <p:grpSp>
          <p:nvGrpSpPr>
            <p:cNvPr id="812" name="Google Shape;812;p18"/>
            <p:cNvGrpSpPr/>
            <p:nvPr/>
          </p:nvGrpSpPr>
          <p:grpSpPr>
            <a:xfrm>
              <a:off x="0" y="135850"/>
              <a:ext cx="9144000" cy="4654700"/>
              <a:chOff x="12075" y="212050"/>
              <a:chExt cx="9144000" cy="4654700"/>
            </a:xfrm>
          </p:grpSpPr>
          <p:grpSp>
            <p:nvGrpSpPr>
              <p:cNvPr id="813" name="Google Shape;813;p18"/>
              <p:cNvGrpSpPr/>
              <p:nvPr/>
            </p:nvGrpSpPr>
            <p:grpSpPr>
              <a:xfrm>
                <a:off x="12075" y="212050"/>
                <a:ext cx="9144000" cy="1396425"/>
                <a:chOff x="12075" y="212050"/>
                <a:chExt cx="9144000" cy="1396425"/>
              </a:xfrm>
            </p:grpSpPr>
            <p:cxnSp>
              <p:nvCxnSpPr>
                <p:cNvPr id="814" name="Google Shape;814;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5" name="Google Shape;815;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6" name="Google Shape;816;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7" name="Google Shape;817;p1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18" name="Google Shape;818;p18"/>
              <p:cNvGrpSpPr/>
              <p:nvPr/>
            </p:nvGrpSpPr>
            <p:grpSpPr>
              <a:xfrm>
                <a:off x="12075" y="2073925"/>
                <a:ext cx="9144000" cy="1396425"/>
                <a:chOff x="12075" y="212050"/>
                <a:chExt cx="9144000" cy="1396425"/>
              </a:xfrm>
            </p:grpSpPr>
            <p:cxnSp>
              <p:nvCxnSpPr>
                <p:cNvPr id="819" name="Google Shape;819;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0" name="Google Shape;820;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1" name="Google Shape;821;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2" name="Google Shape;822;p1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23" name="Google Shape;823;p18"/>
              <p:cNvGrpSpPr/>
              <p:nvPr/>
            </p:nvGrpSpPr>
            <p:grpSpPr>
              <a:xfrm>
                <a:off x="12075" y="3935800"/>
                <a:ext cx="9144000" cy="930950"/>
                <a:chOff x="12075" y="212050"/>
                <a:chExt cx="9144000" cy="930950"/>
              </a:xfrm>
            </p:grpSpPr>
            <p:cxnSp>
              <p:nvCxnSpPr>
                <p:cNvPr id="824" name="Google Shape;824;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5" name="Google Shape;825;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6" name="Google Shape;826;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27" name="Google Shape;827;p18"/>
            <p:cNvGrpSpPr/>
            <p:nvPr/>
          </p:nvGrpSpPr>
          <p:grpSpPr>
            <a:xfrm>
              <a:off x="213575" y="-171451"/>
              <a:ext cx="8855100" cy="5467198"/>
              <a:chOff x="213575" y="-171451"/>
              <a:chExt cx="8855100" cy="5467198"/>
            </a:xfrm>
          </p:grpSpPr>
          <p:grpSp>
            <p:nvGrpSpPr>
              <p:cNvPr id="828" name="Google Shape;828;p18"/>
              <p:cNvGrpSpPr/>
              <p:nvPr/>
            </p:nvGrpSpPr>
            <p:grpSpPr>
              <a:xfrm rot="5400000">
                <a:off x="-192674" y="234798"/>
                <a:ext cx="5467198" cy="4654700"/>
                <a:chOff x="12075" y="444775"/>
                <a:chExt cx="9144000" cy="4654700"/>
              </a:xfrm>
            </p:grpSpPr>
            <p:grpSp>
              <p:nvGrpSpPr>
                <p:cNvPr id="829" name="Google Shape;829;p18"/>
                <p:cNvGrpSpPr/>
                <p:nvPr/>
              </p:nvGrpSpPr>
              <p:grpSpPr>
                <a:xfrm>
                  <a:off x="12075" y="444775"/>
                  <a:ext cx="9144000" cy="1396425"/>
                  <a:chOff x="12075" y="444775"/>
                  <a:chExt cx="9144000" cy="1396425"/>
                </a:xfrm>
              </p:grpSpPr>
              <p:cxnSp>
                <p:nvCxnSpPr>
                  <p:cNvPr id="830" name="Google Shape;830;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1" name="Google Shape;831;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2" name="Google Shape;832;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3" name="Google Shape;833;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34" name="Google Shape;834;p18"/>
                <p:cNvGrpSpPr/>
                <p:nvPr/>
              </p:nvGrpSpPr>
              <p:grpSpPr>
                <a:xfrm>
                  <a:off x="12075" y="2306650"/>
                  <a:ext cx="9144000" cy="1396425"/>
                  <a:chOff x="12075" y="444775"/>
                  <a:chExt cx="9144000" cy="1396425"/>
                </a:xfrm>
              </p:grpSpPr>
              <p:cxnSp>
                <p:nvCxnSpPr>
                  <p:cNvPr id="835" name="Google Shape;835;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6" name="Google Shape;836;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7" name="Google Shape;837;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8" name="Google Shape;838;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39" name="Google Shape;839;p18"/>
                <p:cNvGrpSpPr/>
                <p:nvPr/>
              </p:nvGrpSpPr>
              <p:grpSpPr>
                <a:xfrm>
                  <a:off x="12075" y="4168525"/>
                  <a:ext cx="9144000" cy="930950"/>
                  <a:chOff x="12075" y="444775"/>
                  <a:chExt cx="9144000" cy="930950"/>
                </a:xfrm>
              </p:grpSpPr>
              <p:cxnSp>
                <p:nvCxnSpPr>
                  <p:cNvPr id="840" name="Google Shape;840;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1" name="Google Shape;841;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2" name="Google Shape;842;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43" name="Google Shape;843;p18"/>
              <p:cNvGrpSpPr/>
              <p:nvPr/>
            </p:nvGrpSpPr>
            <p:grpSpPr>
              <a:xfrm rot="5400000">
                <a:off x="4473201" y="700273"/>
                <a:ext cx="5467198" cy="3723750"/>
                <a:chOff x="12075" y="1375725"/>
                <a:chExt cx="9144000" cy="3723750"/>
              </a:xfrm>
            </p:grpSpPr>
            <p:grpSp>
              <p:nvGrpSpPr>
                <p:cNvPr id="844" name="Google Shape;844;p18"/>
                <p:cNvGrpSpPr/>
                <p:nvPr/>
              </p:nvGrpSpPr>
              <p:grpSpPr>
                <a:xfrm>
                  <a:off x="12075" y="1375725"/>
                  <a:ext cx="9144000" cy="465475"/>
                  <a:chOff x="12075" y="1375725"/>
                  <a:chExt cx="9144000" cy="465475"/>
                </a:xfrm>
              </p:grpSpPr>
              <p:cxnSp>
                <p:nvCxnSpPr>
                  <p:cNvPr id="845" name="Google Shape;845;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6" name="Google Shape;846;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47" name="Google Shape;847;p18"/>
                <p:cNvGrpSpPr/>
                <p:nvPr/>
              </p:nvGrpSpPr>
              <p:grpSpPr>
                <a:xfrm>
                  <a:off x="12075" y="2306650"/>
                  <a:ext cx="9144000" cy="1396425"/>
                  <a:chOff x="12075" y="444775"/>
                  <a:chExt cx="9144000" cy="1396425"/>
                </a:xfrm>
              </p:grpSpPr>
              <p:cxnSp>
                <p:nvCxnSpPr>
                  <p:cNvPr id="848" name="Google Shape;848;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9" name="Google Shape;849;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0" name="Google Shape;850;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1" name="Google Shape;851;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52" name="Google Shape;852;p18"/>
                <p:cNvGrpSpPr/>
                <p:nvPr/>
              </p:nvGrpSpPr>
              <p:grpSpPr>
                <a:xfrm>
                  <a:off x="12075" y="4168525"/>
                  <a:ext cx="9144000" cy="930950"/>
                  <a:chOff x="12075" y="444775"/>
                  <a:chExt cx="9144000" cy="930950"/>
                </a:xfrm>
              </p:grpSpPr>
              <p:cxnSp>
                <p:nvCxnSpPr>
                  <p:cNvPr id="853" name="Google Shape;853;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4" name="Google Shape;854;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5" name="Google Shape;855;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856" name="Google Shape;856;p18"/>
          <p:cNvSpPr txBox="1">
            <a:spLocks noGrp="1"/>
          </p:cNvSpPr>
          <p:nvPr>
            <p:ph type="title"/>
          </p:nvPr>
        </p:nvSpPr>
        <p:spPr>
          <a:xfrm>
            <a:off x="713225" y="2448213"/>
            <a:ext cx="44724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7" name="Google Shape;857;p18"/>
          <p:cNvSpPr txBox="1">
            <a:spLocks noGrp="1"/>
          </p:cNvSpPr>
          <p:nvPr>
            <p:ph type="title" idx="2" hasCustomPrompt="1"/>
          </p:nvPr>
        </p:nvSpPr>
        <p:spPr>
          <a:xfrm>
            <a:off x="2208275"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8" name="Google Shape;858;p18"/>
          <p:cNvSpPr txBox="1">
            <a:spLocks noGrp="1"/>
          </p:cNvSpPr>
          <p:nvPr>
            <p:ph type="subTitle" idx="1"/>
          </p:nvPr>
        </p:nvSpPr>
        <p:spPr>
          <a:xfrm>
            <a:off x="713225" y="3344838"/>
            <a:ext cx="4472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9" name="Google Shape;859;p18"/>
          <p:cNvGrpSpPr/>
          <p:nvPr/>
        </p:nvGrpSpPr>
        <p:grpSpPr>
          <a:xfrm flipH="1">
            <a:off x="173907" y="92498"/>
            <a:ext cx="8795602" cy="4945088"/>
            <a:chOff x="173907" y="92498"/>
            <a:chExt cx="8795602" cy="4945088"/>
          </a:xfrm>
        </p:grpSpPr>
        <p:grpSp>
          <p:nvGrpSpPr>
            <p:cNvPr id="860" name="Google Shape;860;p18"/>
            <p:cNvGrpSpPr/>
            <p:nvPr/>
          </p:nvGrpSpPr>
          <p:grpSpPr>
            <a:xfrm>
              <a:off x="8918459" y="243592"/>
              <a:ext cx="51049" cy="774142"/>
              <a:chOff x="8211712" y="2037146"/>
              <a:chExt cx="34742" cy="526950"/>
            </a:xfrm>
          </p:grpSpPr>
          <p:sp>
            <p:nvSpPr>
              <p:cNvPr id="861" name="Google Shape;861;p1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8"/>
            <p:cNvGrpSpPr/>
            <p:nvPr/>
          </p:nvGrpSpPr>
          <p:grpSpPr>
            <a:xfrm>
              <a:off x="173907" y="4750539"/>
              <a:ext cx="291257" cy="287046"/>
              <a:chOff x="5456048" y="1794743"/>
              <a:chExt cx="178248" cy="175682"/>
            </a:xfrm>
          </p:grpSpPr>
          <p:sp>
            <p:nvSpPr>
              <p:cNvPr id="869" name="Google Shape;869;p1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18"/>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7" name="Google Shape;99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8" name="Google Shape;99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9" name="Google Shape;999;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2" name="Google Shape;1002;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3" name="Google Shape;1003;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4" name="Google Shape;1004;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7" name="Google Shape;100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8" name="Google Shape;100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3" name="Google Shape;101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4" name="Google Shape;101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5" name="Google Shape;1015;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8" name="Google Shape;1018;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9" name="Google Shape;1019;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0" name="Google Shape;1020;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21"/>
          <p:cNvSpPr txBox="1">
            <a:spLocks noGrp="1"/>
          </p:cNvSpPr>
          <p:nvPr>
            <p:ph type="subTitle" idx="1"/>
          </p:nvPr>
        </p:nvSpPr>
        <p:spPr>
          <a:xfrm>
            <a:off x="93762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txBox="1">
            <a:spLocks noGrp="1"/>
          </p:cNvSpPr>
          <p:nvPr>
            <p:ph type="subTitle" idx="2"/>
          </p:nvPr>
        </p:nvSpPr>
        <p:spPr>
          <a:xfrm>
            <a:off x="3484350"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7" name="Google Shape;1047;p21"/>
          <p:cNvSpPr txBox="1">
            <a:spLocks noGrp="1"/>
          </p:cNvSpPr>
          <p:nvPr>
            <p:ph type="subTitle" idx="3"/>
          </p:nvPr>
        </p:nvSpPr>
        <p:spPr>
          <a:xfrm>
            <a:off x="603107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1"/>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49" name="Google Shape;1049;p21"/>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50" name="Google Shape;1050;p21"/>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5" name="Google Shape;1095;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6" name="Google Shape;109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2" name="Google Shape;1112;p22"/>
          <p:cNvSpPr txBox="1">
            <a:spLocks noGrp="1"/>
          </p:cNvSpPr>
          <p:nvPr>
            <p:ph type="subTitle" idx="1"/>
          </p:nvPr>
        </p:nvSpPr>
        <p:spPr>
          <a:xfrm>
            <a:off x="719999"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2"/>
          <p:cNvSpPr txBox="1">
            <a:spLocks noGrp="1"/>
          </p:cNvSpPr>
          <p:nvPr>
            <p:ph type="subTitle" idx="2"/>
          </p:nvPr>
        </p:nvSpPr>
        <p:spPr>
          <a:xfrm>
            <a:off x="4421773"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2"/>
          <p:cNvSpPr txBox="1">
            <a:spLocks noGrp="1"/>
          </p:cNvSpPr>
          <p:nvPr>
            <p:ph type="subTitle" idx="3"/>
          </p:nvPr>
        </p:nvSpPr>
        <p:spPr>
          <a:xfrm>
            <a:off x="2570886"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2"/>
          <p:cNvSpPr txBox="1">
            <a:spLocks noGrp="1"/>
          </p:cNvSpPr>
          <p:nvPr>
            <p:ph type="subTitle" idx="4"/>
          </p:nvPr>
        </p:nvSpPr>
        <p:spPr>
          <a:xfrm>
            <a:off x="6272660"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6" name="Google Shape;1116;p22"/>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7" name="Google Shape;1117;p22"/>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8" name="Google Shape;1118;p22"/>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9" name="Google Shape;1119;p22"/>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5" name="Google Shape;112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6" name="Google Shape;112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7" name="Google Shape;1127;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0" name="Google Shape;1130;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1" name="Google Shape;1131;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2" name="Google Shape;1132;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5" name="Google Shape;113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6" name="Google Shape;113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1" name="Google Shape;114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2" name="Google Shape;114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3" name="Google Shape;1143;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6" name="Google Shape;1146;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7" name="Google Shape;1147;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8" name="Google Shape;1148;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1" name="Google Shape;115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2" name="Google Shape;115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6" name="Google Shape;1156;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9" name="Google Shape;1159;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0" name="Google Shape;1160;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1" name="Google Shape;1161;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4" name="Google Shape;1164;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5" name="Google Shape;116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3" name="Google Shape;117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23"/>
          <p:cNvSpPr txBox="1">
            <a:spLocks noGrp="1"/>
          </p:cNvSpPr>
          <p:nvPr>
            <p:ph type="subTitle" idx="1"/>
          </p:nvPr>
        </p:nvSpPr>
        <p:spPr>
          <a:xfrm>
            <a:off x="1108627"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 name="Google Shape;1175;p23"/>
          <p:cNvSpPr txBox="1">
            <a:spLocks noGrp="1"/>
          </p:cNvSpPr>
          <p:nvPr>
            <p:ph type="subTitle" idx="2"/>
          </p:nvPr>
        </p:nvSpPr>
        <p:spPr>
          <a:xfrm>
            <a:off x="3579000"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 name="Google Shape;1176;p23"/>
          <p:cNvSpPr txBox="1">
            <a:spLocks noGrp="1"/>
          </p:cNvSpPr>
          <p:nvPr>
            <p:ph type="subTitle" idx="3"/>
          </p:nvPr>
        </p:nvSpPr>
        <p:spPr>
          <a:xfrm>
            <a:off x="1108627"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7" name="Google Shape;1177;p23"/>
          <p:cNvSpPr txBox="1">
            <a:spLocks noGrp="1"/>
          </p:cNvSpPr>
          <p:nvPr>
            <p:ph type="subTitle" idx="4"/>
          </p:nvPr>
        </p:nvSpPr>
        <p:spPr>
          <a:xfrm>
            <a:off x="3579000"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8" name="Google Shape;1178;p23"/>
          <p:cNvSpPr txBox="1">
            <a:spLocks noGrp="1"/>
          </p:cNvSpPr>
          <p:nvPr>
            <p:ph type="subTitle" idx="5"/>
          </p:nvPr>
        </p:nvSpPr>
        <p:spPr>
          <a:xfrm>
            <a:off x="6049373"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9" name="Google Shape;1179;p23"/>
          <p:cNvSpPr txBox="1">
            <a:spLocks noGrp="1"/>
          </p:cNvSpPr>
          <p:nvPr>
            <p:ph type="subTitle" idx="6"/>
          </p:nvPr>
        </p:nvSpPr>
        <p:spPr>
          <a:xfrm>
            <a:off x="6049373"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0" name="Google Shape;1180;p23"/>
          <p:cNvSpPr txBox="1">
            <a:spLocks noGrp="1"/>
          </p:cNvSpPr>
          <p:nvPr>
            <p:ph type="subTitle" idx="7"/>
          </p:nvPr>
        </p:nvSpPr>
        <p:spPr>
          <a:xfrm>
            <a:off x="1109527"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1" name="Google Shape;1181;p23"/>
          <p:cNvSpPr txBox="1">
            <a:spLocks noGrp="1"/>
          </p:cNvSpPr>
          <p:nvPr>
            <p:ph type="subTitle" idx="8"/>
          </p:nvPr>
        </p:nvSpPr>
        <p:spPr>
          <a:xfrm>
            <a:off x="3579900"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2" name="Google Shape;1182;p23"/>
          <p:cNvSpPr txBox="1">
            <a:spLocks noGrp="1"/>
          </p:cNvSpPr>
          <p:nvPr>
            <p:ph type="subTitle" idx="9"/>
          </p:nvPr>
        </p:nvSpPr>
        <p:spPr>
          <a:xfrm>
            <a:off x="6050273"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3" name="Google Shape;1183;p23"/>
          <p:cNvSpPr txBox="1">
            <a:spLocks noGrp="1"/>
          </p:cNvSpPr>
          <p:nvPr>
            <p:ph type="subTitle" idx="13"/>
          </p:nvPr>
        </p:nvSpPr>
        <p:spPr>
          <a:xfrm>
            <a:off x="1109527"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4" name="Google Shape;1184;p23"/>
          <p:cNvSpPr txBox="1">
            <a:spLocks noGrp="1"/>
          </p:cNvSpPr>
          <p:nvPr>
            <p:ph type="subTitle" idx="14"/>
          </p:nvPr>
        </p:nvSpPr>
        <p:spPr>
          <a:xfrm>
            <a:off x="3579900"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5" name="Google Shape;1185;p23"/>
          <p:cNvSpPr txBox="1">
            <a:spLocks noGrp="1"/>
          </p:cNvSpPr>
          <p:nvPr>
            <p:ph type="subTitle" idx="15"/>
          </p:nvPr>
        </p:nvSpPr>
        <p:spPr>
          <a:xfrm>
            <a:off x="6050273"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1" name="Google Shape;119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2" name="Google Shape;119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3" name="Google Shape;1193;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6" name="Google Shape;1196;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7" name="Google Shape;1197;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8" name="Google Shape;1198;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1" name="Google Shape;120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2" name="Google Shape;120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7" name="Google Shape;120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8" name="Google Shape;120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9" name="Google Shape;1209;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2" name="Google Shape;1212;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3" name="Google Shape;1213;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4" name="Google Shape;1214;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7" name="Google Shape;121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8" name="Google Shape;121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2" name="Google Shape;1222;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5" name="Google Shape;1225;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6" name="Google Shape;1226;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7" name="Google Shape;1227;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0" name="Google Shape;1230;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1" name="Google Shape;123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232" name="Google Shape;1232;p24"/>
          <p:cNvSpPr txBox="1">
            <a:spLocks noGrp="1"/>
          </p:cNvSpPr>
          <p:nvPr>
            <p:ph type="title" hasCustomPrompt="1"/>
          </p:nvPr>
        </p:nvSpPr>
        <p:spPr>
          <a:xfrm>
            <a:off x="4125350" y="5395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3" name="Google Shape;1233;p24"/>
          <p:cNvSpPr txBox="1">
            <a:spLocks noGrp="1"/>
          </p:cNvSpPr>
          <p:nvPr>
            <p:ph type="subTitle" idx="1"/>
          </p:nvPr>
        </p:nvSpPr>
        <p:spPr>
          <a:xfrm>
            <a:off x="4159414" y="122842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4" name="Google Shape;1234;p24"/>
          <p:cNvSpPr txBox="1">
            <a:spLocks noGrp="1"/>
          </p:cNvSpPr>
          <p:nvPr>
            <p:ph type="title" idx="2" hasCustomPrompt="1"/>
          </p:nvPr>
        </p:nvSpPr>
        <p:spPr>
          <a:xfrm>
            <a:off x="4159414" y="19927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5" name="Google Shape;1235;p24"/>
          <p:cNvSpPr txBox="1">
            <a:spLocks noGrp="1"/>
          </p:cNvSpPr>
          <p:nvPr>
            <p:ph type="subTitle" idx="3"/>
          </p:nvPr>
        </p:nvSpPr>
        <p:spPr>
          <a:xfrm>
            <a:off x="4159414" y="268161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6" name="Google Shape;1236;p24"/>
          <p:cNvSpPr txBox="1">
            <a:spLocks noGrp="1"/>
          </p:cNvSpPr>
          <p:nvPr>
            <p:ph type="title" idx="4" hasCustomPrompt="1"/>
          </p:nvPr>
        </p:nvSpPr>
        <p:spPr>
          <a:xfrm>
            <a:off x="4159414" y="3445874"/>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7" name="Google Shape;1237;p24"/>
          <p:cNvSpPr txBox="1">
            <a:spLocks noGrp="1"/>
          </p:cNvSpPr>
          <p:nvPr>
            <p:ph type="subTitle" idx="5"/>
          </p:nvPr>
        </p:nvSpPr>
        <p:spPr>
          <a:xfrm>
            <a:off x="4159414" y="4134800"/>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238" name="Google Shape;1238;p24"/>
          <p:cNvGrpSpPr/>
          <p:nvPr/>
        </p:nvGrpSpPr>
        <p:grpSpPr>
          <a:xfrm>
            <a:off x="-7" y="167200"/>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49"/>
        <p:cNvGrpSpPr/>
        <p:nvPr/>
      </p:nvGrpSpPr>
      <p:grpSpPr>
        <a:xfrm>
          <a:off x="0" y="0"/>
          <a:ext cx="0" cy="0"/>
          <a:chOff x="0" y="0"/>
          <a:chExt cx="0" cy="0"/>
        </a:xfrm>
      </p:grpSpPr>
      <p:grpSp>
        <p:nvGrpSpPr>
          <p:cNvPr id="1250" name="Google Shape;1250;p25"/>
          <p:cNvGrpSpPr/>
          <p:nvPr/>
        </p:nvGrpSpPr>
        <p:grpSpPr>
          <a:xfrm flipH="1">
            <a:off x="0" y="-161849"/>
            <a:ext cx="9144000" cy="5467198"/>
            <a:chOff x="0" y="-171451"/>
            <a:chExt cx="9144000" cy="5467198"/>
          </a:xfrm>
        </p:grpSpPr>
        <p:grpSp>
          <p:nvGrpSpPr>
            <p:cNvPr id="1251" name="Google Shape;1251;p25"/>
            <p:cNvGrpSpPr/>
            <p:nvPr/>
          </p:nvGrpSpPr>
          <p:grpSpPr>
            <a:xfrm>
              <a:off x="0" y="135850"/>
              <a:ext cx="9144000" cy="4654700"/>
              <a:chOff x="12075" y="212050"/>
              <a:chExt cx="9144000" cy="4654700"/>
            </a:xfrm>
          </p:grpSpPr>
          <p:grpSp>
            <p:nvGrpSpPr>
              <p:cNvPr id="1252" name="Google Shape;1252;p25"/>
              <p:cNvGrpSpPr/>
              <p:nvPr/>
            </p:nvGrpSpPr>
            <p:grpSpPr>
              <a:xfrm>
                <a:off x="12075" y="212050"/>
                <a:ext cx="9144000" cy="1396425"/>
                <a:chOff x="12075" y="212050"/>
                <a:chExt cx="9144000" cy="1396425"/>
              </a:xfrm>
            </p:grpSpPr>
            <p:cxnSp>
              <p:nvCxnSpPr>
                <p:cNvPr id="1253" name="Google Shape;1253;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4" name="Google Shape;1254;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5" name="Google Shape;1255;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6" name="Google Shape;1256;p2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57" name="Google Shape;1257;p25"/>
              <p:cNvGrpSpPr/>
              <p:nvPr/>
            </p:nvGrpSpPr>
            <p:grpSpPr>
              <a:xfrm>
                <a:off x="12075" y="2073925"/>
                <a:ext cx="9144000" cy="1396425"/>
                <a:chOff x="12075" y="212050"/>
                <a:chExt cx="9144000" cy="1396425"/>
              </a:xfrm>
            </p:grpSpPr>
            <p:cxnSp>
              <p:nvCxnSpPr>
                <p:cNvPr id="1258" name="Google Shape;1258;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9" name="Google Shape;1259;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0" name="Google Shape;1260;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1" name="Google Shape;1261;p2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62" name="Google Shape;1262;p25"/>
              <p:cNvGrpSpPr/>
              <p:nvPr/>
            </p:nvGrpSpPr>
            <p:grpSpPr>
              <a:xfrm>
                <a:off x="12075" y="3935800"/>
                <a:ext cx="9144000" cy="930950"/>
                <a:chOff x="12075" y="212050"/>
                <a:chExt cx="9144000" cy="930950"/>
              </a:xfrm>
            </p:grpSpPr>
            <p:cxnSp>
              <p:nvCxnSpPr>
                <p:cNvPr id="1263" name="Google Shape;1263;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4" name="Google Shape;1264;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5" name="Google Shape;1265;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66" name="Google Shape;1266;p25"/>
            <p:cNvGrpSpPr/>
            <p:nvPr/>
          </p:nvGrpSpPr>
          <p:grpSpPr>
            <a:xfrm>
              <a:off x="213575" y="-171451"/>
              <a:ext cx="8855100" cy="5467198"/>
              <a:chOff x="213575" y="-171451"/>
              <a:chExt cx="8855100" cy="5467198"/>
            </a:xfrm>
          </p:grpSpPr>
          <p:grpSp>
            <p:nvGrpSpPr>
              <p:cNvPr id="1267" name="Google Shape;1267;p25"/>
              <p:cNvGrpSpPr/>
              <p:nvPr/>
            </p:nvGrpSpPr>
            <p:grpSpPr>
              <a:xfrm rot="5400000">
                <a:off x="-192674" y="234798"/>
                <a:ext cx="5467198" cy="4654700"/>
                <a:chOff x="12075" y="444775"/>
                <a:chExt cx="9144000" cy="4654700"/>
              </a:xfrm>
            </p:grpSpPr>
            <p:grpSp>
              <p:nvGrpSpPr>
                <p:cNvPr id="1268" name="Google Shape;1268;p25"/>
                <p:cNvGrpSpPr/>
                <p:nvPr/>
              </p:nvGrpSpPr>
              <p:grpSpPr>
                <a:xfrm>
                  <a:off x="12075" y="444775"/>
                  <a:ext cx="9144000" cy="1396425"/>
                  <a:chOff x="12075" y="444775"/>
                  <a:chExt cx="9144000" cy="1396425"/>
                </a:xfrm>
              </p:grpSpPr>
              <p:cxnSp>
                <p:nvCxnSpPr>
                  <p:cNvPr id="1269" name="Google Shape;1269;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0" name="Google Shape;1270;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1" name="Google Shape;1271;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2" name="Google Shape;1272;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73" name="Google Shape;1273;p25"/>
                <p:cNvGrpSpPr/>
                <p:nvPr/>
              </p:nvGrpSpPr>
              <p:grpSpPr>
                <a:xfrm>
                  <a:off x="12075" y="2306650"/>
                  <a:ext cx="9144000" cy="1396425"/>
                  <a:chOff x="12075" y="444775"/>
                  <a:chExt cx="9144000" cy="1396425"/>
                </a:xfrm>
              </p:grpSpPr>
              <p:cxnSp>
                <p:nvCxnSpPr>
                  <p:cNvPr id="1274" name="Google Shape;1274;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5" name="Google Shape;1275;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6" name="Google Shape;1276;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7" name="Google Shape;1277;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78" name="Google Shape;1278;p25"/>
                <p:cNvGrpSpPr/>
                <p:nvPr/>
              </p:nvGrpSpPr>
              <p:grpSpPr>
                <a:xfrm>
                  <a:off x="12075" y="4168525"/>
                  <a:ext cx="9144000" cy="930950"/>
                  <a:chOff x="12075" y="444775"/>
                  <a:chExt cx="9144000" cy="930950"/>
                </a:xfrm>
              </p:grpSpPr>
              <p:cxnSp>
                <p:nvCxnSpPr>
                  <p:cNvPr id="1279" name="Google Shape;1279;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0" name="Google Shape;1280;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1" name="Google Shape;1281;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82" name="Google Shape;1282;p25"/>
              <p:cNvGrpSpPr/>
              <p:nvPr/>
            </p:nvGrpSpPr>
            <p:grpSpPr>
              <a:xfrm rot="5400000">
                <a:off x="4473201" y="700273"/>
                <a:ext cx="5467198" cy="3723750"/>
                <a:chOff x="12075" y="1375725"/>
                <a:chExt cx="9144000" cy="3723750"/>
              </a:xfrm>
            </p:grpSpPr>
            <p:grpSp>
              <p:nvGrpSpPr>
                <p:cNvPr id="1283" name="Google Shape;1283;p25"/>
                <p:cNvGrpSpPr/>
                <p:nvPr/>
              </p:nvGrpSpPr>
              <p:grpSpPr>
                <a:xfrm>
                  <a:off x="12075" y="1375725"/>
                  <a:ext cx="9144000" cy="465475"/>
                  <a:chOff x="12075" y="1375725"/>
                  <a:chExt cx="9144000" cy="465475"/>
                </a:xfrm>
              </p:grpSpPr>
              <p:cxnSp>
                <p:nvCxnSpPr>
                  <p:cNvPr id="1284" name="Google Shape;1284;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5" name="Google Shape;1285;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86" name="Google Shape;1286;p25"/>
                <p:cNvGrpSpPr/>
                <p:nvPr/>
              </p:nvGrpSpPr>
              <p:grpSpPr>
                <a:xfrm>
                  <a:off x="12075" y="2306650"/>
                  <a:ext cx="9144000" cy="1396425"/>
                  <a:chOff x="12075" y="444775"/>
                  <a:chExt cx="9144000" cy="1396425"/>
                </a:xfrm>
              </p:grpSpPr>
              <p:cxnSp>
                <p:nvCxnSpPr>
                  <p:cNvPr id="1287" name="Google Shape;1287;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8" name="Google Shape;1288;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9" name="Google Shape;1289;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0" name="Google Shape;1290;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91" name="Google Shape;1291;p25"/>
                <p:cNvGrpSpPr/>
                <p:nvPr/>
              </p:nvGrpSpPr>
              <p:grpSpPr>
                <a:xfrm>
                  <a:off x="12075" y="4168525"/>
                  <a:ext cx="9144000" cy="930950"/>
                  <a:chOff x="12075" y="444775"/>
                  <a:chExt cx="9144000" cy="930950"/>
                </a:xfrm>
              </p:grpSpPr>
              <p:cxnSp>
                <p:nvCxnSpPr>
                  <p:cNvPr id="1292" name="Google Shape;1292;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3" name="Google Shape;1293;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4" name="Google Shape;1294;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295" name="Google Shape;1295;p25"/>
          <p:cNvGrpSpPr/>
          <p:nvPr/>
        </p:nvGrpSpPr>
        <p:grpSpPr>
          <a:xfrm flipH="1">
            <a:off x="191418" y="167200"/>
            <a:ext cx="8952587" cy="4867172"/>
            <a:chOff x="-7" y="167200"/>
            <a:chExt cx="8952587" cy="4867172"/>
          </a:xfrm>
        </p:grpSpPr>
        <p:grpSp>
          <p:nvGrpSpPr>
            <p:cNvPr id="1296" name="Google Shape;1296;p25"/>
            <p:cNvGrpSpPr/>
            <p:nvPr/>
          </p:nvGrpSpPr>
          <p:grpSpPr>
            <a:xfrm>
              <a:off x="7519182" y="4467918"/>
              <a:ext cx="1433398" cy="566454"/>
              <a:chOff x="7519182" y="4467918"/>
              <a:chExt cx="1433398" cy="566454"/>
            </a:xfrm>
          </p:grpSpPr>
          <p:sp>
            <p:nvSpPr>
              <p:cNvPr id="1297" name="Google Shape;1297;p2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5"/>
            <p:cNvGrpSpPr/>
            <p:nvPr/>
          </p:nvGrpSpPr>
          <p:grpSpPr>
            <a:xfrm>
              <a:off x="-7" y="167200"/>
              <a:ext cx="1266969" cy="226225"/>
              <a:chOff x="-7" y="167200"/>
              <a:chExt cx="1266969" cy="226225"/>
            </a:xfrm>
          </p:grpSpPr>
          <p:sp>
            <p:nvSpPr>
              <p:cNvPr id="1300" name="Google Shape;1300;p2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2" name="Google Shape;1302;p25"/>
          <p:cNvSpPr txBox="1">
            <a:spLocks noGrp="1"/>
          </p:cNvSpPr>
          <p:nvPr>
            <p:ph type="title"/>
          </p:nvPr>
        </p:nvSpPr>
        <p:spPr>
          <a:xfrm>
            <a:off x="3982663" y="525125"/>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500"/>
              <a:buNone/>
              <a:defRPr sz="85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303" name="Google Shape;1303;p25"/>
          <p:cNvSpPr txBox="1">
            <a:spLocks noGrp="1"/>
          </p:cNvSpPr>
          <p:nvPr>
            <p:ph type="subTitle" idx="1"/>
          </p:nvPr>
        </p:nvSpPr>
        <p:spPr>
          <a:xfrm>
            <a:off x="3982625" y="1763875"/>
            <a:ext cx="4448100" cy="105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04" name="Google Shape;1304;p25"/>
          <p:cNvSpPr txBox="1"/>
          <p:nvPr/>
        </p:nvSpPr>
        <p:spPr>
          <a:xfrm>
            <a:off x="3982675" y="3611950"/>
            <a:ext cx="44481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100">
                <a:solidFill>
                  <a:schemeClr val="dk1"/>
                </a:solidFill>
                <a:latin typeface="Titillium Web"/>
                <a:ea typeface="Titillium Web"/>
                <a:cs typeface="Titillium Web"/>
                <a:sym typeface="Titillium Web"/>
              </a:rPr>
              <a:t>CREDITS: This presentation template was created by </a:t>
            </a:r>
            <a:r>
              <a:rPr lang="en" sz="1100" u="sng">
                <a:solidFill>
                  <a:schemeClr val="dk1"/>
                </a:solid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en" sz="1100">
                <a:solidFill>
                  <a:schemeClr val="dk1"/>
                </a:solidFill>
                <a:latin typeface="Titillium Web"/>
                <a:ea typeface="Titillium Web"/>
                <a:cs typeface="Titillium Web"/>
                <a:sym typeface="Titillium Web"/>
              </a:rPr>
              <a:t>, and includes icons by </a:t>
            </a:r>
            <a:r>
              <a:rPr lang="en" sz="1100" u="sng">
                <a:solidFill>
                  <a:schemeClr val="dk1"/>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en" sz="1100">
                <a:solidFill>
                  <a:schemeClr val="dk1"/>
                </a:solidFill>
                <a:latin typeface="Titillium Web"/>
                <a:ea typeface="Titillium Web"/>
                <a:cs typeface="Titillium Web"/>
                <a:sym typeface="Titillium Web"/>
              </a:rPr>
              <a:t>, and infographics &amp; images by </a:t>
            </a:r>
            <a:r>
              <a:rPr lang="en" sz="1100" u="sng">
                <a:solidFill>
                  <a:schemeClr val="dk1"/>
                </a:solid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r>
              <a:rPr lang="en" sz="1100" u="sng">
                <a:solidFill>
                  <a:schemeClr val="dk1"/>
                </a:solidFill>
                <a:latin typeface="Titillium Web"/>
                <a:ea typeface="Titillium Web"/>
                <a:cs typeface="Titillium Web"/>
                <a:sym typeface="Titillium Web"/>
              </a:rPr>
              <a:t> </a:t>
            </a:r>
            <a:endParaRPr sz="1100" u="sng">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6"/>
        <p:cNvGrpSpPr/>
        <p:nvPr/>
      </p:nvGrpSpPr>
      <p:grpSpPr>
        <a:xfrm>
          <a:off x="0" y="0"/>
          <a:ext cx="0" cy="0"/>
          <a:chOff x="0" y="0"/>
          <a:chExt cx="0" cy="0"/>
        </a:xfrm>
      </p:grpSpPr>
      <p:grpSp>
        <p:nvGrpSpPr>
          <p:cNvPr id="127" name="Google Shape;127;p4"/>
          <p:cNvGrpSpPr/>
          <p:nvPr/>
        </p:nvGrpSpPr>
        <p:grpSpPr>
          <a:xfrm flipH="1">
            <a:off x="0" y="-161849"/>
            <a:ext cx="9144000" cy="5467198"/>
            <a:chOff x="0" y="-171451"/>
            <a:chExt cx="9144000" cy="5467198"/>
          </a:xfrm>
        </p:grpSpPr>
        <p:grpSp>
          <p:nvGrpSpPr>
            <p:cNvPr id="128" name="Google Shape;128;p4"/>
            <p:cNvGrpSpPr/>
            <p:nvPr/>
          </p:nvGrpSpPr>
          <p:grpSpPr>
            <a:xfrm>
              <a:off x="0" y="135850"/>
              <a:ext cx="9144000" cy="4654700"/>
              <a:chOff x="12075" y="212050"/>
              <a:chExt cx="9144000" cy="4654700"/>
            </a:xfrm>
          </p:grpSpPr>
          <p:grpSp>
            <p:nvGrpSpPr>
              <p:cNvPr id="129" name="Google Shape;129;p4"/>
              <p:cNvGrpSpPr/>
              <p:nvPr/>
            </p:nvGrpSpPr>
            <p:grpSpPr>
              <a:xfrm>
                <a:off x="12075" y="212050"/>
                <a:ext cx="9144000" cy="1396425"/>
                <a:chOff x="12075" y="212050"/>
                <a:chExt cx="9144000" cy="1396425"/>
              </a:xfrm>
            </p:grpSpPr>
            <p:cxnSp>
              <p:nvCxnSpPr>
                <p:cNvPr id="130" name="Google Shape;130;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 name="Google Shape;131;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 name="Google Shape;132;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 name="Google Shape;133;p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 name="Google Shape;134;p4"/>
              <p:cNvGrpSpPr/>
              <p:nvPr/>
            </p:nvGrpSpPr>
            <p:grpSpPr>
              <a:xfrm>
                <a:off x="12075" y="2073925"/>
                <a:ext cx="9144000" cy="1396425"/>
                <a:chOff x="12075" y="212050"/>
                <a:chExt cx="9144000" cy="1396425"/>
              </a:xfrm>
            </p:grpSpPr>
            <p:cxnSp>
              <p:nvCxnSpPr>
                <p:cNvPr id="135" name="Google Shape;135;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 name="Google Shape;136;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 name="Google Shape;137;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 name="Google Shape;138;p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 name="Google Shape;139;p4"/>
              <p:cNvGrpSpPr/>
              <p:nvPr/>
            </p:nvGrpSpPr>
            <p:grpSpPr>
              <a:xfrm>
                <a:off x="12075" y="3935800"/>
                <a:ext cx="9144000" cy="930950"/>
                <a:chOff x="12075" y="212050"/>
                <a:chExt cx="9144000" cy="930950"/>
              </a:xfrm>
            </p:grpSpPr>
            <p:cxnSp>
              <p:nvCxnSpPr>
                <p:cNvPr id="140" name="Google Shape;140;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1" name="Google Shape;141;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2" name="Google Shape;142;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43" name="Google Shape;143;p4"/>
            <p:cNvGrpSpPr/>
            <p:nvPr/>
          </p:nvGrpSpPr>
          <p:grpSpPr>
            <a:xfrm>
              <a:off x="213575" y="-171451"/>
              <a:ext cx="8855100" cy="5467198"/>
              <a:chOff x="213575" y="-171451"/>
              <a:chExt cx="8855100" cy="5467198"/>
            </a:xfrm>
          </p:grpSpPr>
          <p:grpSp>
            <p:nvGrpSpPr>
              <p:cNvPr id="144" name="Google Shape;144;p4"/>
              <p:cNvGrpSpPr/>
              <p:nvPr/>
            </p:nvGrpSpPr>
            <p:grpSpPr>
              <a:xfrm rot="5400000">
                <a:off x="-192674" y="234798"/>
                <a:ext cx="5467198" cy="4654700"/>
                <a:chOff x="12075" y="444775"/>
                <a:chExt cx="9144000" cy="4654700"/>
              </a:xfrm>
            </p:grpSpPr>
            <p:grpSp>
              <p:nvGrpSpPr>
                <p:cNvPr id="145" name="Google Shape;145;p4"/>
                <p:cNvGrpSpPr/>
                <p:nvPr/>
              </p:nvGrpSpPr>
              <p:grpSpPr>
                <a:xfrm>
                  <a:off x="12075" y="444775"/>
                  <a:ext cx="9144000" cy="1396425"/>
                  <a:chOff x="12075" y="444775"/>
                  <a:chExt cx="9144000" cy="1396425"/>
                </a:xfrm>
              </p:grpSpPr>
              <p:cxnSp>
                <p:nvCxnSpPr>
                  <p:cNvPr id="146" name="Google Shape;146;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7" name="Google Shape;147;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8" name="Google Shape;148;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9" name="Google Shape;149;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50" name="Google Shape;150;p4"/>
                <p:cNvGrpSpPr/>
                <p:nvPr/>
              </p:nvGrpSpPr>
              <p:grpSpPr>
                <a:xfrm>
                  <a:off x="12075" y="2306650"/>
                  <a:ext cx="9144000" cy="1396425"/>
                  <a:chOff x="12075" y="444775"/>
                  <a:chExt cx="9144000" cy="1396425"/>
                </a:xfrm>
              </p:grpSpPr>
              <p:cxnSp>
                <p:nvCxnSpPr>
                  <p:cNvPr id="151" name="Google Shape;151;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2" name="Google Shape;152;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3" name="Google Shape;153;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4" name="Google Shape;154;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55" name="Google Shape;155;p4"/>
                <p:cNvGrpSpPr/>
                <p:nvPr/>
              </p:nvGrpSpPr>
              <p:grpSpPr>
                <a:xfrm>
                  <a:off x="12075" y="4168525"/>
                  <a:ext cx="9144000" cy="930950"/>
                  <a:chOff x="12075" y="444775"/>
                  <a:chExt cx="9144000" cy="930950"/>
                </a:xfrm>
              </p:grpSpPr>
              <p:cxnSp>
                <p:nvCxnSpPr>
                  <p:cNvPr id="156" name="Google Shape;156;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7" name="Google Shape;157;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8" name="Google Shape;158;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59" name="Google Shape;159;p4"/>
              <p:cNvGrpSpPr/>
              <p:nvPr/>
            </p:nvGrpSpPr>
            <p:grpSpPr>
              <a:xfrm rot="5400000">
                <a:off x="4473201" y="700273"/>
                <a:ext cx="5467198" cy="3723750"/>
                <a:chOff x="12075" y="1375725"/>
                <a:chExt cx="9144000" cy="3723750"/>
              </a:xfrm>
            </p:grpSpPr>
            <p:grpSp>
              <p:nvGrpSpPr>
                <p:cNvPr id="160" name="Google Shape;160;p4"/>
                <p:cNvGrpSpPr/>
                <p:nvPr/>
              </p:nvGrpSpPr>
              <p:grpSpPr>
                <a:xfrm>
                  <a:off x="12075" y="1375725"/>
                  <a:ext cx="9144000" cy="465475"/>
                  <a:chOff x="12075" y="1375725"/>
                  <a:chExt cx="9144000" cy="465475"/>
                </a:xfrm>
              </p:grpSpPr>
              <p:cxnSp>
                <p:nvCxnSpPr>
                  <p:cNvPr id="161" name="Google Shape;161;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2" name="Google Shape;162;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3" name="Google Shape;163;p4"/>
                <p:cNvGrpSpPr/>
                <p:nvPr/>
              </p:nvGrpSpPr>
              <p:grpSpPr>
                <a:xfrm>
                  <a:off x="12075" y="2306650"/>
                  <a:ext cx="9144000" cy="1396425"/>
                  <a:chOff x="12075" y="444775"/>
                  <a:chExt cx="9144000" cy="1396425"/>
                </a:xfrm>
              </p:grpSpPr>
              <p:cxnSp>
                <p:nvCxnSpPr>
                  <p:cNvPr id="164" name="Google Shape;164;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5" name="Google Shape;165;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6" name="Google Shape;166;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7" name="Google Shape;167;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8" name="Google Shape;168;p4"/>
                <p:cNvGrpSpPr/>
                <p:nvPr/>
              </p:nvGrpSpPr>
              <p:grpSpPr>
                <a:xfrm>
                  <a:off x="12075" y="4168525"/>
                  <a:ext cx="9144000" cy="930950"/>
                  <a:chOff x="12075" y="444775"/>
                  <a:chExt cx="9144000" cy="930950"/>
                </a:xfrm>
              </p:grpSpPr>
              <p:cxnSp>
                <p:nvCxnSpPr>
                  <p:cNvPr id="169" name="Google Shape;169;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70" name="Google Shape;170;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71" name="Google Shape;171;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72" name="Google Shape;172;p4"/>
          <p:cNvGrpSpPr/>
          <p:nvPr/>
        </p:nvGrpSpPr>
        <p:grpSpPr>
          <a:xfrm>
            <a:off x="-7" y="167200"/>
            <a:ext cx="8952587" cy="4867172"/>
            <a:chOff x="-7" y="167200"/>
            <a:chExt cx="8952587" cy="4867172"/>
          </a:xfrm>
        </p:grpSpPr>
        <p:sp>
          <p:nvSpPr>
            <p:cNvPr id="173" name="Google Shape;173;p4"/>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4"/>
            <p:cNvGrpSpPr/>
            <p:nvPr/>
          </p:nvGrpSpPr>
          <p:grpSpPr>
            <a:xfrm>
              <a:off x="-7" y="167200"/>
              <a:ext cx="1266969" cy="226225"/>
              <a:chOff x="-7" y="167200"/>
              <a:chExt cx="1266969" cy="226225"/>
            </a:xfrm>
          </p:grpSpPr>
          <p:sp>
            <p:nvSpPr>
              <p:cNvPr id="175" name="Google Shape;175;p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4"/>
          <p:cNvSpPr txBox="1">
            <a:spLocks noGrp="1"/>
          </p:cNvSpPr>
          <p:nvPr>
            <p:ph type="body" idx="1"/>
          </p:nvPr>
        </p:nvSpPr>
        <p:spPr>
          <a:xfrm>
            <a:off x="720000" y="1215751"/>
            <a:ext cx="7704000" cy="475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grpSp>
        <p:nvGrpSpPr>
          <p:cNvPr id="180" name="Google Shape;180;p5"/>
          <p:cNvGrpSpPr/>
          <p:nvPr/>
        </p:nvGrpSpPr>
        <p:grpSpPr>
          <a:xfrm flipH="1">
            <a:off x="0" y="-161849"/>
            <a:ext cx="9144000" cy="5467198"/>
            <a:chOff x="0" y="-171451"/>
            <a:chExt cx="9144000" cy="5467198"/>
          </a:xfrm>
        </p:grpSpPr>
        <p:grpSp>
          <p:nvGrpSpPr>
            <p:cNvPr id="181" name="Google Shape;181;p5"/>
            <p:cNvGrpSpPr/>
            <p:nvPr/>
          </p:nvGrpSpPr>
          <p:grpSpPr>
            <a:xfrm>
              <a:off x="0" y="135850"/>
              <a:ext cx="9144000" cy="4654700"/>
              <a:chOff x="12075" y="212050"/>
              <a:chExt cx="9144000" cy="4654700"/>
            </a:xfrm>
          </p:grpSpPr>
          <p:grpSp>
            <p:nvGrpSpPr>
              <p:cNvPr id="182" name="Google Shape;182;p5"/>
              <p:cNvGrpSpPr/>
              <p:nvPr/>
            </p:nvGrpSpPr>
            <p:grpSpPr>
              <a:xfrm>
                <a:off x="12075" y="212050"/>
                <a:ext cx="9144000" cy="1396425"/>
                <a:chOff x="12075" y="212050"/>
                <a:chExt cx="9144000" cy="1396425"/>
              </a:xfrm>
            </p:grpSpPr>
            <p:cxnSp>
              <p:nvCxnSpPr>
                <p:cNvPr id="183" name="Google Shape;183;p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4" name="Google Shape;184;p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5" name="Google Shape;185;p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6" name="Google Shape;186;p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87" name="Google Shape;187;p5"/>
              <p:cNvGrpSpPr/>
              <p:nvPr/>
            </p:nvGrpSpPr>
            <p:grpSpPr>
              <a:xfrm>
                <a:off x="12075" y="2073925"/>
                <a:ext cx="9144000" cy="1396425"/>
                <a:chOff x="12075" y="212050"/>
                <a:chExt cx="9144000" cy="1396425"/>
              </a:xfrm>
            </p:grpSpPr>
            <p:cxnSp>
              <p:nvCxnSpPr>
                <p:cNvPr id="188" name="Google Shape;188;p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9" name="Google Shape;189;p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0" name="Google Shape;190;p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1" name="Google Shape;191;p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92" name="Google Shape;192;p5"/>
              <p:cNvGrpSpPr/>
              <p:nvPr/>
            </p:nvGrpSpPr>
            <p:grpSpPr>
              <a:xfrm>
                <a:off x="12075" y="3935800"/>
                <a:ext cx="9144000" cy="930950"/>
                <a:chOff x="12075" y="212050"/>
                <a:chExt cx="9144000" cy="930950"/>
              </a:xfrm>
            </p:grpSpPr>
            <p:cxnSp>
              <p:nvCxnSpPr>
                <p:cNvPr id="193" name="Google Shape;193;p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4" name="Google Shape;194;p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5" name="Google Shape;195;p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96" name="Google Shape;196;p5"/>
            <p:cNvGrpSpPr/>
            <p:nvPr/>
          </p:nvGrpSpPr>
          <p:grpSpPr>
            <a:xfrm>
              <a:off x="213575" y="-171451"/>
              <a:ext cx="8855100" cy="5467198"/>
              <a:chOff x="213575" y="-171451"/>
              <a:chExt cx="8855100" cy="5467198"/>
            </a:xfrm>
          </p:grpSpPr>
          <p:grpSp>
            <p:nvGrpSpPr>
              <p:cNvPr id="197" name="Google Shape;197;p5"/>
              <p:cNvGrpSpPr/>
              <p:nvPr/>
            </p:nvGrpSpPr>
            <p:grpSpPr>
              <a:xfrm rot="5400000">
                <a:off x="-192674" y="234798"/>
                <a:ext cx="5467198" cy="4654700"/>
                <a:chOff x="12075" y="444775"/>
                <a:chExt cx="9144000" cy="4654700"/>
              </a:xfrm>
            </p:grpSpPr>
            <p:grpSp>
              <p:nvGrpSpPr>
                <p:cNvPr id="198" name="Google Shape;198;p5"/>
                <p:cNvGrpSpPr/>
                <p:nvPr/>
              </p:nvGrpSpPr>
              <p:grpSpPr>
                <a:xfrm>
                  <a:off x="12075" y="444775"/>
                  <a:ext cx="9144000" cy="1396425"/>
                  <a:chOff x="12075" y="444775"/>
                  <a:chExt cx="9144000" cy="1396425"/>
                </a:xfrm>
              </p:grpSpPr>
              <p:cxnSp>
                <p:nvCxnSpPr>
                  <p:cNvPr id="199" name="Google Shape;199;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0" name="Google Shape;200;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1" name="Google Shape;201;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2" name="Google Shape;202;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03" name="Google Shape;203;p5"/>
                <p:cNvGrpSpPr/>
                <p:nvPr/>
              </p:nvGrpSpPr>
              <p:grpSpPr>
                <a:xfrm>
                  <a:off x="12075" y="2306650"/>
                  <a:ext cx="9144000" cy="1396425"/>
                  <a:chOff x="12075" y="444775"/>
                  <a:chExt cx="9144000" cy="1396425"/>
                </a:xfrm>
              </p:grpSpPr>
              <p:cxnSp>
                <p:nvCxnSpPr>
                  <p:cNvPr id="204" name="Google Shape;204;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5" name="Google Shape;205;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6" name="Google Shape;206;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7" name="Google Shape;207;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08" name="Google Shape;208;p5"/>
                <p:cNvGrpSpPr/>
                <p:nvPr/>
              </p:nvGrpSpPr>
              <p:grpSpPr>
                <a:xfrm>
                  <a:off x="12075" y="4168525"/>
                  <a:ext cx="9144000" cy="930950"/>
                  <a:chOff x="12075" y="444775"/>
                  <a:chExt cx="9144000" cy="930950"/>
                </a:xfrm>
              </p:grpSpPr>
              <p:cxnSp>
                <p:nvCxnSpPr>
                  <p:cNvPr id="209" name="Google Shape;209;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0" name="Google Shape;210;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1" name="Google Shape;211;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12" name="Google Shape;212;p5"/>
              <p:cNvGrpSpPr/>
              <p:nvPr/>
            </p:nvGrpSpPr>
            <p:grpSpPr>
              <a:xfrm rot="5400000">
                <a:off x="4473201" y="700273"/>
                <a:ext cx="5467198" cy="3723750"/>
                <a:chOff x="12075" y="1375725"/>
                <a:chExt cx="9144000" cy="3723750"/>
              </a:xfrm>
            </p:grpSpPr>
            <p:grpSp>
              <p:nvGrpSpPr>
                <p:cNvPr id="213" name="Google Shape;213;p5"/>
                <p:cNvGrpSpPr/>
                <p:nvPr/>
              </p:nvGrpSpPr>
              <p:grpSpPr>
                <a:xfrm>
                  <a:off x="12075" y="1375725"/>
                  <a:ext cx="9144000" cy="465475"/>
                  <a:chOff x="12075" y="1375725"/>
                  <a:chExt cx="9144000" cy="465475"/>
                </a:xfrm>
              </p:grpSpPr>
              <p:cxnSp>
                <p:nvCxnSpPr>
                  <p:cNvPr id="214" name="Google Shape;214;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5" name="Google Shape;215;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6" name="Google Shape;216;p5"/>
                <p:cNvGrpSpPr/>
                <p:nvPr/>
              </p:nvGrpSpPr>
              <p:grpSpPr>
                <a:xfrm>
                  <a:off x="12075" y="2306650"/>
                  <a:ext cx="9144000" cy="1396425"/>
                  <a:chOff x="12075" y="444775"/>
                  <a:chExt cx="9144000" cy="1396425"/>
                </a:xfrm>
              </p:grpSpPr>
              <p:cxnSp>
                <p:nvCxnSpPr>
                  <p:cNvPr id="217" name="Google Shape;217;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8" name="Google Shape;218;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9" name="Google Shape;219;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20" name="Google Shape;220;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21" name="Google Shape;221;p5"/>
                <p:cNvGrpSpPr/>
                <p:nvPr/>
              </p:nvGrpSpPr>
              <p:grpSpPr>
                <a:xfrm>
                  <a:off x="12075" y="4168525"/>
                  <a:ext cx="9144000" cy="930950"/>
                  <a:chOff x="12075" y="444775"/>
                  <a:chExt cx="9144000" cy="930950"/>
                </a:xfrm>
              </p:grpSpPr>
              <p:cxnSp>
                <p:nvCxnSpPr>
                  <p:cNvPr id="222" name="Google Shape;222;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23" name="Google Shape;223;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24" name="Google Shape;224;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225" name="Google Shape;225;p5"/>
          <p:cNvGrpSpPr/>
          <p:nvPr/>
        </p:nvGrpSpPr>
        <p:grpSpPr>
          <a:xfrm>
            <a:off x="-7" y="167200"/>
            <a:ext cx="8952587" cy="4867172"/>
            <a:chOff x="-7" y="167200"/>
            <a:chExt cx="8952587" cy="4867172"/>
          </a:xfrm>
        </p:grpSpPr>
        <p:grpSp>
          <p:nvGrpSpPr>
            <p:cNvPr id="226" name="Google Shape;226;p5"/>
            <p:cNvGrpSpPr/>
            <p:nvPr/>
          </p:nvGrpSpPr>
          <p:grpSpPr>
            <a:xfrm>
              <a:off x="7519182" y="4467918"/>
              <a:ext cx="1433398" cy="566454"/>
              <a:chOff x="7519182" y="4467918"/>
              <a:chExt cx="1433398" cy="566454"/>
            </a:xfrm>
          </p:grpSpPr>
          <p:sp>
            <p:nvSpPr>
              <p:cNvPr id="227" name="Google Shape;227;p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5"/>
            <p:cNvGrpSpPr/>
            <p:nvPr/>
          </p:nvGrpSpPr>
          <p:grpSpPr>
            <a:xfrm>
              <a:off x="-7" y="167200"/>
              <a:ext cx="1266969" cy="226225"/>
              <a:chOff x="-7" y="167200"/>
              <a:chExt cx="1266969" cy="226225"/>
            </a:xfrm>
          </p:grpSpPr>
          <p:sp>
            <p:nvSpPr>
              <p:cNvPr id="230" name="Google Shape;230;p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3" name="Google Shape;233;p5"/>
          <p:cNvSpPr txBox="1">
            <a:spLocks noGrp="1"/>
          </p:cNvSpPr>
          <p:nvPr>
            <p:ph type="subTitle" idx="1"/>
          </p:nvPr>
        </p:nvSpPr>
        <p:spPr>
          <a:xfrm>
            <a:off x="5055284" y="37714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5"/>
          <p:cNvSpPr txBox="1">
            <a:spLocks noGrp="1"/>
          </p:cNvSpPr>
          <p:nvPr>
            <p:ph type="subTitle" idx="2"/>
          </p:nvPr>
        </p:nvSpPr>
        <p:spPr>
          <a:xfrm>
            <a:off x="1583300" y="37714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5" name="Google Shape;235;p5"/>
          <p:cNvSpPr txBox="1">
            <a:spLocks noGrp="1"/>
          </p:cNvSpPr>
          <p:nvPr>
            <p:ph type="subTitle" idx="3"/>
          </p:nvPr>
        </p:nvSpPr>
        <p:spPr>
          <a:xfrm>
            <a:off x="5055275" y="3274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236" name="Google Shape;236;p5"/>
          <p:cNvSpPr txBox="1">
            <a:spLocks noGrp="1"/>
          </p:cNvSpPr>
          <p:nvPr>
            <p:ph type="subTitle" idx="4"/>
          </p:nvPr>
        </p:nvSpPr>
        <p:spPr>
          <a:xfrm>
            <a:off x="1583075" y="3274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4" name="Google Shape;30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4" name="Google Shape;334;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7" name="Google Shape;337;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8" name="Google Shape;338;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9" name="Google Shape;339;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2" name="Google Shape;342;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3" name="Google Shape;34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344" name="Google Shape;34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5" name="Google Shape;345;p7"/>
          <p:cNvSpPr txBox="1">
            <a:spLocks noGrp="1"/>
          </p:cNvSpPr>
          <p:nvPr>
            <p:ph type="subTitle" idx="1"/>
          </p:nvPr>
        </p:nvSpPr>
        <p:spPr>
          <a:xfrm>
            <a:off x="720000" y="1700300"/>
            <a:ext cx="3916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2"/>
        <p:cNvGrpSpPr/>
        <p:nvPr/>
      </p:nvGrpSpPr>
      <p:grpSpPr>
        <a:xfrm>
          <a:off x="0" y="0"/>
          <a:ext cx="0" cy="0"/>
          <a:chOff x="0" y="0"/>
          <a:chExt cx="0" cy="0"/>
        </a:xfrm>
      </p:grpSpPr>
      <p:sp>
        <p:nvSpPr>
          <p:cNvPr id="463" name="Google Shape;463;p10"/>
          <p:cNvSpPr>
            <a:spLocks noGrp="1"/>
          </p:cNvSpPr>
          <p:nvPr>
            <p:ph type="pic" idx="2"/>
          </p:nvPr>
        </p:nvSpPr>
        <p:spPr>
          <a:xfrm>
            <a:off x="-25" y="-13725"/>
            <a:ext cx="9144000" cy="5157300"/>
          </a:xfrm>
          <a:prstGeom prst="rect">
            <a:avLst/>
          </a:prstGeom>
          <a:noFill/>
          <a:ln>
            <a:noFill/>
          </a:ln>
        </p:spPr>
      </p:sp>
      <p:sp>
        <p:nvSpPr>
          <p:cNvPr id="464" name="Google Shape;464;p10"/>
          <p:cNvSpPr txBox="1">
            <a:spLocks noGrp="1"/>
          </p:cNvSpPr>
          <p:nvPr>
            <p:ph type="title"/>
          </p:nvPr>
        </p:nvSpPr>
        <p:spPr>
          <a:xfrm>
            <a:off x="5171025" y="3543300"/>
            <a:ext cx="3252900" cy="1043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5.xml"/><Relationship Id="rId1" Type="http://schemas.openxmlformats.org/officeDocument/2006/relationships/slideLayout" Target="../slideLayouts/slideLayout15.xml"/><Relationship Id="rId4" Type="http://schemas.openxmlformats.org/officeDocument/2006/relationships/hyperlink" Target="https://github.com/zaidzr3/EDA_Pyth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8"/>
          <p:cNvSpPr txBox="1">
            <a:spLocks noGrp="1"/>
          </p:cNvSpPr>
          <p:nvPr>
            <p:ph type="ctrTitle"/>
          </p:nvPr>
        </p:nvSpPr>
        <p:spPr>
          <a:xfrm>
            <a:off x="713225" y="820500"/>
            <a:ext cx="4111800" cy="274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Report of </a:t>
            </a:r>
            <a:r>
              <a:rPr lang="en" sz="5000" i="1">
                <a:solidFill>
                  <a:srgbClr val="191919"/>
                </a:solidFill>
              </a:rPr>
              <a:t>Stack Overflow</a:t>
            </a:r>
            <a:r>
              <a:rPr lang="en" sz="5000"/>
              <a:t> Post Questions</a:t>
            </a:r>
            <a:endParaRPr sz="5000"/>
          </a:p>
        </p:txBody>
      </p:sp>
      <p:sp>
        <p:nvSpPr>
          <p:cNvPr id="1411" name="Google Shape;1411;p28"/>
          <p:cNvSpPr txBox="1">
            <a:spLocks noGrp="1"/>
          </p:cNvSpPr>
          <p:nvPr>
            <p:ph type="subTitle" idx="1"/>
          </p:nvPr>
        </p:nvSpPr>
        <p:spPr>
          <a:xfrm>
            <a:off x="713225" y="3808525"/>
            <a:ext cx="4035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Statistics, visualizations, analysis, prediction</a:t>
            </a:r>
            <a:endParaRPr/>
          </a:p>
        </p:txBody>
      </p:sp>
      <p:grpSp>
        <p:nvGrpSpPr>
          <p:cNvPr id="1412" name="Google Shape;1412;p28"/>
          <p:cNvGrpSpPr/>
          <p:nvPr/>
        </p:nvGrpSpPr>
        <p:grpSpPr>
          <a:xfrm>
            <a:off x="5235950" y="1048200"/>
            <a:ext cx="3285066" cy="3286950"/>
            <a:chOff x="5235950" y="859675"/>
            <a:chExt cx="3285066" cy="3286950"/>
          </a:xfrm>
        </p:grpSpPr>
        <p:sp>
          <p:nvSpPr>
            <p:cNvPr id="1413" name="Google Shape;1413;p28"/>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9E026BD-24D2-8E08-6B89-3849787E529C}"/>
              </a:ext>
            </a:extLst>
          </p:cNvPr>
          <p:cNvSpPr txBox="1"/>
          <p:nvPr/>
        </p:nvSpPr>
        <p:spPr>
          <a:xfrm>
            <a:off x="5659348" y="4625117"/>
            <a:ext cx="2730235" cy="307777"/>
          </a:xfrm>
          <a:prstGeom prst="rect">
            <a:avLst/>
          </a:prstGeom>
          <a:noFill/>
        </p:spPr>
        <p:txBody>
          <a:bodyPr wrap="none" rtlCol="0">
            <a:spAutoFit/>
          </a:bodyPr>
          <a:lstStyle/>
          <a:p>
            <a:r>
              <a:rPr lang="en-US" dirty="0"/>
              <a:t>Zaid Mohammad, Zhuowen Yan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37"/>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54" name="Google Shape;1654;p37"/>
          <p:cNvSpPr txBox="1">
            <a:spLocks noGrp="1"/>
          </p:cNvSpPr>
          <p:nvPr>
            <p:ph type="subTitle" idx="1"/>
          </p:nvPr>
        </p:nvSpPr>
        <p:spPr>
          <a:xfrm>
            <a:off x="720000" y="854625"/>
            <a:ext cx="7027200" cy="407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0000"/>
                </a:solidFill>
                <a:latin typeface="Barlow Semi Condensed"/>
                <a:ea typeface="Barlow Semi Condensed"/>
                <a:cs typeface="Barlow Semi Condensed"/>
                <a:sym typeface="Barlow Semi Condensed"/>
              </a:rPr>
              <a:t>Model Training and Evaluation:</a:t>
            </a:r>
            <a:endParaRPr b="1">
              <a:solidFill>
                <a:srgbClr val="000000"/>
              </a:solidFill>
              <a:latin typeface="Barlow Semi Condensed"/>
              <a:ea typeface="Barlow Semi Condensed"/>
              <a:cs typeface="Barlow Semi Condensed"/>
              <a:sym typeface="Barlow Semi Condensed"/>
            </a:endParaRPr>
          </a:p>
          <a:p>
            <a:pPr marL="457200" lvl="0" indent="-298450" algn="l" rtl="0">
              <a:lnSpc>
                <a:spcPct val="115000"/>
              </a:lnSpc>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Baseline Models</a:t>
            </a:r>
            <a:r>
              <a:rPr lang="en" sz="1100">
                <a:solidFill>
                  <a:srgbClr val="000000"/>
                </a:solidFill>
                <a:latin typeface="Arial"/>
                <a:ea typeface="Arial"/>
                <a:cs typeface="Arial"/>
                <a:sym typeface="Arial"/>
              </a:rPr>
              <a:t>: Logistic Regression, Decision Tree, and Random Forest were applied to predict question scores.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Class Imbalance Handling</a:t>
            </a:r>
            <a:r>
              <a:rPr lang="en" sz="1100">
                <a:solidFill>
                  <a:srgbClr val="000000"/>
                </a:solidFill>
                <a:latin typeface="Arial"/>
                <a:ea typeface="Arial"/>
                <a:cs typeface="Arial"/>
                <a:sym typeface="Arial"/>
              </a:rPr>
              <a:t>: Addressed imbalances with </a:t>
            </a:r>
            <a:r>
              <a:rPr lang="en" sz="1100" b="1">
                <a:solidFill>
                  <a:srgbClr val="000000"/>
                </a:solidFill>
                <a:latin typeface="Arial"/>
                <a:ea typeface="Arial"/>
                <a:cs typeface="Arial"/>
                <a:sym typeface="Arial"/>
              </a:rPr>
              <a:t>SMOTE</a:t>
            </a:r>
            <a:r>
              <a:rPr lang="en" sz="1100">
                <a:solidFill>
                  <a:srgbClr val="000000"/>
                </a:solidFill>
                <a:latin typeface="Arial"/>
                <a:ea typeface="Arial"/>
                <a:cs typeface="Arial"/>
                <a:sym typeface="Arial"/>
              </a:rPr>
              <a:t> for better detection of underrepresented classes.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Evaluation Metrics</a:t>
            </a:r>
            <a:r>
              <a:rPr lang="en" sz="1100">
                <a:solidFill>
                  <a:srgbClr val="000000"/>
                </a:solidFill>
                <a:latin typeface="Arial"/>
                <a:ea typeface="Arial"/>
                <a:cs typeface="Arial"/>
                <a:sym typeface="Arial"/>
              </a:rPr>
              <a:t>: Models assessed using precision, recall, F1 score, and accuracy.</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Interpretation and Recommendations:</a:t>
            </a:r>
            <a:endParaRPr b="1">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Combined statistical and machine learning results to draw insights.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Provided actionable recommendations to improve question quality and user engagement on StackOverflow.</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38"/>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60" name="Google Shape;1660;p38"/>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Handling Missing Values:</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Check for missing values in the dataset.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Clean Text Data for body Column:</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Remove unnecessary HTML tags from the </a:t>
            </a:r>
            <a:r>
              <a:rPr lang="en" sz="1100">
                <a:solidFill>
                  <a:srgbClr val="188038"/>
                </a:solidFill>
                <a:latin typeface="Roboto Mono"/>
                <a:ea typeface="Roboto Mono"/>
                <a:cs typeface="Roboto Mono"/>
                <a:sym typeface="Roboto Mono"/>
              </a:rPr>
              <a:t>body</a:t>
            </a:r>
            <a:r>
              <a:rPr lang="en" sz="1100">
                <a:solidFill>
                  <a:srgbClr val="000000"/>
                </a:solidFill>
                <a:latin typeface="Arial"/>
                <a:ea typeface="Arial"/>
                <a:cs typeface="Arial"/>
                <a:sym typeface="Arial"/>
              </a:rPr>
              <a:t> column for cleaner analysis.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Convert Tags into a List Format: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Simplify tag processing by converting the tags column from a string format (separated by |) into a list.</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Google Shape;1665;p3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Engineering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66" name="Google Shape;1666;p39"/>
          <p:cNvSpPr txBox="1">
            <a:spLocks noGrp="1"/>
          </p:cNvSpPr>
          <p:nvPr>
            <p:ph type="subTitle" idx="1"/>
          </p:nvPr>
        </p:nvSpPr>
        <p:spPr>
          <a:xfrm>
            <a:off x="925975" y="854625"/>
            <a:ext cx="7704000" cy="40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Title Length:</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Add a new column (</a:t>
            </a:r>
            <a:r>
              <a:rPr lang="en" sz="1100">
                <a:solidFill>
                  <a:srgbClr val="188038"/>
                </a:solidFill>
                <a:latin typeface="Roboto Mono"/>
                <a:ea typeface="Roboto Mono"/>
                <a:cs typeface="Roboto Mono"/>
                <a:sym typeface="Roboto Mono"/>
              </a:rPr>
              <a:t>title_length</a:t>
            </a:r>
            <a:r>
              <a:rPr lang="en" sz="1100">
                <a:solidFill>
                  <a:srgbClr val="000000"/>
                </a:solidFill>
                <a:latin typeface="Arial"/>
                <a:ea typeface="Arial"/>
                <a:cs typeface="Arial"/>
                <a:sym typeface="Arial"/>
              </a:rPr>
              <a:t>) to calculate the number of words in the </a:t>
            </a:r>
            <a:r>
              <a:rPr lang="en" sz="1100">
                <a:solidFill>
                  <a:srgbClr val="188038"/>
                </a:solidFill>
                <a:latin typeface="Roboto Mono"/>
                <a:ea typeface="Roboto Mono"/>
                <a:cs typeface="Roboto Mono"/>
                <a:sym typeface="Roboto Mono"/>
              </a:rPr>
              <a:t>title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Body Length:</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Add a new column (</a:t>
            </a:r>
            <a:r>
              <a:rPr lang="en" sz="1100">
                <a:solidFill>
                  <a:srgbClr val="188038"/>
                </a:solidFill>
                <a:latin typeface="Roboto Mono"/>
                <a:ea typeface="Roboto Mono"/>
                <a:cs typeface="Roboto Mono"/>
                <a:sym typeface="Roboto Mono"/>
              </a:rPr>
              <a:t>body_length</a:t>
            </a:r>
            <a:r>
              <a:rPr lang="en" sz="1100">
                <a:solidFill>
                  <a:srgbClr val="000000"/>
                </a:solidFill>
                <a:latin typeface="Arial"/>
                <a:ea typeface="Arial"/>
                <a:cs typeface="Arial"/>
                <a:sym typeface="Arial"/>
              </a:rPr>
              <a:t>) to calculate the number of words in the </a:t>
            </a:r>
            <a:r>
              <a:rPr lang="en" sz="1100">
                <a:solidFill>
                  <a:srgbClr val="188038"/>
                </a:solidFill>
                <a:latin typeface="Roboto Mono"/>
                <a:ea typeface="Roboto Mono"/>
                <a:cs typeface="Roboto Mono"/>
                <a:sym typeface="Roboto Mono"/>
              </a:rPr>
              <a:t>body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Number of Tags:</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Add a new column (</a:t>
            </a:r>
            <a:r>
              <a:rPr lang="en" sz="1100">
                <a:solidFill>
                  <a:srgbClr val="188038"/>
                </a:solidFill>
                <a:latin typeface="Roboto Mono"/>
                <a:ea typeface="Roboto Mono"/>
                <a:cs typeface="Roboto Mono"/>
                <a:sym typeface="Roboto Mono"/>
              </a:rPr>
              <a:t>num_tags</a:t>
            </a:r>
            <a:r>
              <a:rPr lang="en" sz="1100">
                <a:solidFill>
                  <a:srgbClr val="000000"/>
                </a:solidFill>
                <a:latin typeface="Arial"/>
                <a:ea typeface="Arial"/>
                <a:cs typeface="Arial"/>
                <a:sym typeface="Arial"/>
              </a:rPr>
              <a:t>) to calculate the count of tags associated with each question.</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Extract Year from Creation Date:</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Extract the </a:t>
            </a:r>
            <a:r>
              <a:rPr lang="en" sz="1100">
                <a:solidFill>
                  <a:srgbClr val="188038"/>
                </a:solidFill>
                <a:latin typeface="Roboto Mono"/>
                <a:ea typeface="Roboto Mono"/>
                <a:cs typeface="Roboto Mono"/>
                <a:sym typeface="Roboto Mono"/>
              </a:rPr>
              <a:t>year</a:t>
            </a:r>
            <a:r>
              <a:rPr lang="en" sz="1100">
                <a:solidFill>
                  <a:srgbClr val="000000"/>
                </a:solidFill>
                <a:latin typeface="Arial"/>
                <a:ea typeface="Arial"/>
                <a:cs typeface="Arial"/>
                <a:sym typeface="Arial"/>
              </a:rPr>
              <a:t> from the </a:t>
            </a:r>
            <a:r>
              <a:rPr lang="en" sz="1100">
                <a:solidFill>
                  <a:srgbClr val="188038"/>
                </a:solidFill>
                <a:latin typeface="Roboto Mono"/>
                <a:ea typeface="Roboto Mono"/>
                <a:cs typeface="Roboto Mono"/>
                <a:sym typeface="Roboto Mono"/>
              </a:rPr>
              <a:t>creation_date</a:t>
            </a:r>
            <a:r>
              <a:rPr lang="en" sz="1100">
                <a:solidFill>
                  <a:srgbClr val="000000"/>
                </a:solidFill>
                <a:latin typeface="Arial"/>
                <a:ea typeface="Arial"/>
                <a:cs typeface="Arial"/>
                <a:sym typeface="Arial"/>
              </a:rPr>
              <a:t> column for temporal trend analysis.</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40"/>
          <p:cNvSpPr txBox="1">
            <a:spLocks noGrp="1"/>
          </p:cNvSpPr>
          <p:nvPr>
            <p:ph type="title"/>
          </p:nvPr>
        </p:nvSpPr>
        <p:spPr>
          <a:xfrm>
            <a:off x="882675" y="1261113"/>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grpSp>
        <p:nvGrpSpPr>
          <p:cNvPr id="1672" name="Google Shape;1672;p40"/>
          <p:cNvGrpSpPr/>
          <p:nvPr/>
        </p:nvGrpSpPr>
        <p:grpSpPr>
          <a:xfrm>
            <a:off x="5074001" y="1533708"/>
            <a:ext cx="3347525" cy="2076091"/>
            <a:chOff x="6226200" y="2921238"/>
            <a:chExt cx="2495174" cy="1547474"/>
          </a:xfrm>
        </p:grpSpPr>
        <p:sp>
          <p:nvSpPr>
            <p:cNvPr id="1673" name="Google Shape;1673;p40"/>
            <p:cNvSpPr/>
            <p:nvPr/>
          </p:nvSpPr>
          <p:spPr>
            <a:xfrm>
              <a:off x="6503758" y="3201663"/>
              <a:ext cx="1974561" cy="1215251"/>
            </a:xfrm>
            <a:custGeom>
              <a:avLst/>
              <a:gdLst/>
              <a:ahLst/>
              <a:cxnLst/>
              <a:rect l="l" t="t" r="r" b="b"/>
              <a:pathLst>
                <a:path w="34412" h="21179" extrusionOk="0">
                  <a:moveTo>
                    <a:pt x="1379" y="0"/>
                  </a:moveTo>
                  <a:cubicBezTo>
                    <a:pt x="627" y="0"/>
                    <a:pt x="1" y="577"/>
                    <a:pt x="1" y="1304"/>
                  </a:cubicBezTo>
                  <a:lnTo>
                    <a:pt x="1" y="19875"/>
                  </a:lnTo>
                  <a:cubicBezTo>
                    <a:pt x="1" y="20602"/>
                    <a:pt x="627" y="21178"/>
                    <a:pt x="1379" y="21178"/>
                  </a:cubicBezTo>
                  <a:lnTo>
                    <a:pt x="33033" y="21178"/>
                  </a:lnTo>
                  <a:cubicBezTo>
                    <a:pt x="33785" y="21178"/>
                    <a:pt x="34412" y="20602"/>
                    <a:pt x="34412" y="19875"/>
                  </a:cubicBezTo>
                  <a:lnTo>
                    <a:pt x="34412" y="1304"/>
                  </a:lnTo>
                  <a:cubicBezTo>
                    <a:pt x="34412" y="577"/>
                    <a:pt x="33785" y="0"/>
                    <a:pt x="33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6598668" y="3333986"/>
              <a:ext cx="1779010" cy="1021077"/>
            </a:xfrm>
            <a:custGeom>
              <a:avLst/>
              <a:gdLst/>
              <a:ahLst/>
              <a:cxnLst/>
              <a:rect l="l" t="t" r="r" b="b"/>
              <a:pathLst>
                <a:path w="31004" h="17795" extrusionOk="0">
                  <a:moveTo>
                    <a:pt x="1" y="0"/>
                  </a:moveTo>
                  <a:lnTo>
                    <a:pt x="1" y="17795"/>
                  </a:lnTo>
                  <a:lnTo>
                    <a:pt x="31004" y="17795"/>
                  </a:lnTo>
                  <a:lnTo>
                    <a:pt x="3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370000" y="4349303"/>
              <a:ext cx="2273740" cy="119408"/>
            </a:xfrm>
            <a:custGeom>
              <a:avLst/>
              <a:gdLst/>
              <a:ahLst/>
              <a:cxnLst/>
              <a:rect l="l" t="t" r="r" b="b"/>
              <a:pathLst>
                <a:path w="39626" h="2081" extrusionOk="0">
                  <a:moveTo>
                    <a:pt x="1" y="0"/>
                  </a:moveTo>
                  <a:lnTo>
                    <a:pt x="1" y="2081"/>
                  </a:lnTo>
                  <a:lnTo>
                    <a:pt x="39625" y="2081"/>
                  </a:lnTo>
                  <a:lnTo>
                    <a:pt x="39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313937" y="3624454"/>
              <a:ext cx="99267" cy="97833"/>
            </a:xfrm>
            <a:custGeom>
              <a:avLst/>
              <a:gdLst/>
              <a:ahLst/>
              <a:cxnLst/>
              <a:rect l="l" t="t" r="r" b="b"/>
              <a:pathLst>
                <a:path w="1730" h="1705" extrusionOk="0">
                  <a:moveTo>
                    <a:pt x="301" y="1"/>
                  </a:moveTo>
                  <a:lnTo>
                    <a:pt x="0" y="301"/>
                  </a:lnTo>
                  <a:lnTo>
                    <a:pt x="1429" y="1705"/>
                  </a:lnTo>
                  <a:lnTo>
                    <a:pt x="1730" y="1404"/>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315372" y="3624454"/>
              <a:ext cx="96398" cy="97833"/>
            </a:xfrm>
            <a:custGeom>
              <a:avLst/>
              <a:gdLst/>
              <a:ahLst/>
              <a:cxnLst/>
              <a:rect l="l" t="t" r="r" b="b"/>
              <a:pathLst>
                <a:path w="1680" h="1705" extrusionOk="0">
                  <a:moveTo>
                    <a:pt x="1404" y="1"/>
                  </a:moveTo>
                  <a:lnTo>
                    <a:pt x="0" y="1404"/>
                  </a:lnTo>
                  <a:lnTo>
                    <a:pt x="276" y="1705"/>
                  </a:lnTo>
                  <a:lnTo>
                    <a:pt x="1680"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335513" y="3460514"/>
              <a:ext cx="417095" cy="61913"/>
            </a:xfrm>
            <a:custGeom>
              <a:avLst/>
              <a:gdLst/>
              <a:ahLst/>
              <a:cxnLst/>
              <a:rect l="l" t="t" r="r" b="b"/>
              <a:pathLst>
                <a:path w="7269" h="1079" extrusionOk="0">
                  <a:moveTo>
                    <a:pt x="7093" y="1"/>
                  </a:moveTo>
                  <a:lnTo>
                    <a:pt x="6542" y="652"/>
                  </a:lnTo>
                  <a:cubicBezTo>
                    <a:pt x="6442" y="752"/>
                    <a:pt x="6316" y="803"/>
                    <a:pt x="6166" y="803"/>
                  </a:cubicBezTo>
                  <a:cubicBezTo>
                    <a:pt x="6041" y="803"/>
                    <a:pt x="5890" y="752"/>
                    <a:pt x="5815" y="627"/>
                  </a:cubicBezTo>
                  <a:lnTo>
                    <a:pt x="5564" y="351"/>
                  </a:lnTo>
                  <a:cubicBezTo>
                    <a:pt x="5439" y="201"/>
                    <a:pt x="5264" y="101"/>
                    <a:pt x="5063" y="101"/>
                  </a:cubicBezTo>
                  <a:cubicBezTo>
                    <a:pt x="5037" y="98"/>
                    <a:pt x="5012" y="96"/>
                    <a:pt x="4987" y="96"/>
                  </a:cubicBezTo>
                  <a:cubicBezTo>
                    <a:pt x="4818" y="96"/>
                    <a:pt x="4668" y="167"/>
                    <a:pt x="4537" y="276"/>
                  </a:cubicBezTo>
                  <a:lnTo>
                    <a:pt x="4086" y="727"/>
                  </a:lnTo>
                  <a:cubicBezTo>
                    <a:pt x="4003" y="810"/>
                    <a:pt x="3902" y="859"/>
                    <a:pt x="3799" y="859"/>
                  </a:cubicBezTo>
                  <a:cubicBezTo>
                    <a:pt x="3778" y="859"/>
                    <a:pt x="3756" y="857"/>
                    <a:pt x="3735" y="853"/>
                  </a:cubicBezTo>
                  <a:cubicBezTo>
                    <a:pt x="3584" y="853"/>
                    <a:pt x="3484" y="803"/>
                    <a:pt x="3384" y="702"/>
                  </a:cubicBezTo>
                  <a:lnTo>
                    <a:pt x="2983" y="276"/>
                  </a:lnTo>
                  <a:cubicBezTo>
                    <a:pt x="2858" y="126"/>
                    <a:pt x="2682" y="51"/>
                    <a:pt x="2482" y="51"/>
                  </a:cubicBezTo>
                  <a:cubicBezTo>
                    <a:pt x="2306" y="51"/>
                    <a:pt x="2131" y="101"/>
                    <a:pt x="1980" y="226"/>
                  </a:cubicBezTo>
                  <a:lnTo>
                    <a:pt x="1454" y="727"/>
                  </a:lnTo>
                  <a:cubicBezTo>
                    <a:pt x="1369" y="812"/>
                    <a:pt x="1249" y="856"/>
                    <a:pt x="1128" y="856"/>
                  </a:cubicBezTo>
                  <a:cubicBezTo>
                    <a:pt x="999" y="856"/>
                    <a:pt x="868" y="806"/>
                    <a:pt x="777" y="702"/>
                  </a:cubicBezTo>
                  <a:lnTo>
                    <a:pt x="176" y="51"/>
                  </a:lnTo>
                  <a:lnTo>
                    <a:pt x="0" y="201"/>
                  </a:lnTo>
                  <a:lnTo>
                    <a:pt x="627" y="853"/>
                  </a:lnTo>
                  <a:cubicBezTo>
                    <a:pt x="758" y="997"/>
                    <a:pt x="944" y="1072"/>
                    <a:pt x="1131" y="1072"/>
                  </a:cubicBezTo>
                  <a:cubicBezTo>
                    <a:pt x="1301" y="1072"/>
                    <a:pt x="1473" y="1009"/>
                    <a:pt x="1604" y="878"/>
                  </a:cubicBezTo>
                  <a:lnTo>
                    <a:pt x="2131" y="402"/>
                  </a:lnTo>
                  <a:cubicBezTo>
                    <a:pt x="2231" y="301"/>
                    <a:pt x="2356" y="251"/>
                    <a:pt x="2482" y="251"/>
                  </a:cubicBezTo>
                  <a:cubicBezTo>
                    <a:pt x="2607" y="276"/>
                    <a:pt x="2732" y="326"/>
                    <a:pt x="2832" y="427"/>
                  </a:cubicBezTo>
                  <a:lnTo>
                    <a:pt x="3233" y="853"/>
                  </a:lnTo>
                  <a:cubicBezTo>
                    <a:pt x="3359" y="978"/>
                    <a:pt x="3534" y="1078"/>
                    <a:pt x="3710" y="1078"/>
                  </a:cubicBezTo>
                  <a:cubicBezTo>
                    <a:pt x="3910" y="1078"/>
                    <a:pt x="4086" y="1003"/>
                    <a:pt x="4236" y="878"/>
                  </a:cubicBezTo>
                  <a:lnTo>
                    <a:pt x="4687" y="427"/>
                  </a:lnTo>
                  <a:cubicBezTo>
                    <a:pt x="4787" y="351"/>
                    <a:pt x="4913" y="301"/>
                    <a:pt x="5038" y="301"/>
                  </a:cubicBezTo>
                  <a:cubicBezTo>
                    <a:pt x="5188" y="301"/>
                    <a:pt x="5314" y="377"/>
                    <a:pt x="5389" y="477"/>
                  </a:cubicBezTo>
                  <a:lnTo>
                    <a:pt x="5639" y="778"/>
                  </a:lnTo>
                  <a:cubicBezTo>
                    <a:pt x="5765" y="928"/>
                    <a:pt x="5965" y="1028"/>
                    <a:pt x="6166" y="1028"/>
                  </a:cubicBezTo>
                  <a:cubicBezTo>
                    <a:pt x="6366" y="1028"/>
                    <a:pt x="6567" y="928"/>
                    <a:pt x="6717" y="778"/>
                  </a:cubicBezTo>
                  <a:lnTo>
                    <a:pt x="7269" y="151"/>
                  </a:lnTo>
                  <a:lnTo>
                    <a:pt x="7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6598668" y="3893977"/>
              <a:ext cx="2034982" cy="461106"/>
            </a:xfrm>
            <a:custGeom>
              <a:avLst/>
              <a:gdLst/>
              <a:ahLst/>
              <a:cxnLst/>
              <a:rect l="l" t="t" r="r" b="b"/>
              <a:pathLst>
                <a:path w="35465" h="8036" extrusionOk="0">
                  <a:moveTo>
                    <a:pt x="4787" y="0"/>
                  </a:moveTo>
                  <a:cubicBezTo>
                    <a:pt x="382" y="0"/>
                    <a:pt x="1" y="7334"/>
                    <a:pt x="1" y="7334"/>
                  </a:cubicBezTo>
                  <a:lnTo>
                    <a:pt x="12983" y="6056"/>
                  </a:lnTo>
                  <a:lnTo>
                    <a:pt x="34588" y="8036"/>
                  </a:lnTo>
                  <a:lnTo>
                    <a:pt x="34938" y="7785"/>
                  </a:lnTo>
                  <a:cubicBezTo>
                    <a:pt x="35465" y="3725"/>
                    <a:pt x="32683" y="3600"/>
                    <a:pt x="30577" y="3524"/>
                  </a:cubicBezTo>
                  <a:cubicBezTo>
                    <a:pt x="28497" y="3474"/>
                    <a:pt x="28447" y="141"/>
                    <a:pt x="25465" y="16"/>
                  </a:cubicBezTo>
                  <a:cubicBezTo>
                    <a:pt x="25341" y="10"/>
                    <a:pt x="25222" y="8"/>
                    <a:pt x="25107" y="8"/>
                  </a:cubicBezTo>
                  <a:cubicBezTo>
                    <a:pt x="22433" y="8"/>
                    <a:pt x="22121" y="1359"/>
                    <a:pt x="20126" y="1720"/>
                  </a:cubicBezTo>
                  <a:cubicBezTo>
                    <a:pt x="19772" y="1788"/>
                    <a:pt x="19454" y="1817"/>
                    <a:pt x="19162" y="1817"/>
                  </a:cubicBezTo>
                  <a:cubicBezTo>
                    <a:pt x="17738" y="1817"/>
                    <a:pt x="16907" y="1130"/>
                    <a:pt x="15264" y="943"/>
                  </a:cubicBezTo>
                  <a:cubicBezTo>
                    <a:pt x="14961" y="910"/>
                    <a:pt x="14660" y="895"/>
                    <a:pt x="14362" y="895"/>
                  </a:cubicBezTo>
                  <a:cubicBezTo>
                    <a:pt x="12193" y="895"/>
                    <a:pt x="10160" y="1670"/>
                    <a:pt x="8397" y="1670"/>
                  </a:cubicBezTo>
                  <a:cubicBezTo>
                    <a:pt x="8383" y="1670"/>
                    <a:pt x="8370" y="1670"/>
                    <a:pt x="8356" y="1670"/>
                  </a:cubicBezTo>
                  <a:cubicBezTo>
                    <a:pt x="6780" y="1670"/>
                    <a:pt x="7500" y="214"/>
                    <a:pt x="5139" y="16"/>
                  </a:cubicBezTo>
                  <a:cubicBezTo>
                    <a:pt x="5019" y="5"/>
                    <a:pt x="4902" y="0"/>
                    <a:pt x="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6503758" y="3808535"/>
              <a:ext cx="2105444" cy="540807"/>
            </a:xfrm>
            <a:custGeom>
              <a:avLst/>
              <a:gdLst/>
              <a:ahLst/>
              <a:cxnLst/>
              <a:rect l="l" t="t" r="r" b="b"/>
              <a:pathLst>
                <a:path w="36693" h="9425" extrusionOk="0">
                  <a:moveTo>
                    <a:pt x="10703" y="1"/>
                  </a:moveTo>
                  <a:cubicBezTo>
                    <a:pt x="7219" y="1"/>
                    <a:pt x="7745" y="4412"/>
                    <a:pt x="4788" y="4838"/>
                  </a:cubicBezTo>
                  <a:cubicBezTo>
                    <a:pt x="327" y="5515"/>
                    <a:pt x="1" y="9299"/>
                    <a:pt x="1" y="9299"/>
                  </a:cubicBezTo>
                  <a:lnTo>
                    <a:pt x="36693" y="9424"/>
                  </a:lnTo>
                  <a:cubicBezTo>
                    <a:pt x="35790" y="6918"/>
                    <a:pt x="31229" y="7720"/>
                    <a:pt x="28873" y="6367"/>
                  </a:cubicBezTo>
                  <a:cubicBezTo>
                    <a:pt x="26555" y="5010"/>
                    <a:pt x="26348" y="1276"/>
                    <a:pt x="23787" y="1276"/>
                  </a:cubicBezTo>
                  <a:cubicBezTo>
                    <a:pt x="23745" y="1276"/>
                    <a:pt x="23703" y="1277"/>
                    <a:pt x="23660" y="1279"/>
                  </a:cubicBezTo>
                  <a:cubicBezTo>
                    <a:pt x="21229" y="1404"/>
                    <a:pt x="21003" y="3835"/>
                    <a:pt x="17094" y="3886"/>
                  </a:cubicBezTo>
                  <a:cubicBezTo>
                    <a:pt x="17081" y="3886"/>
                    <a:pt x="17069" y="3886"/>
                    <a:pt x="17056" y="3886"/>
                  </a:cubicBezTo>
                  <a:cubicBezTo>
                    <a:pt x="13186" y="3886"/>
                    <a:pt x="13576" y="1"/>
                    <a:pt x="10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46261" y="4008282"/>
              <a:ext cx="2089607" cy="341067"/>
            </a:xfrm>
            <a:custGeom>
              <a:avLst/>
              <a:gdLst/>
              <a:ahLst/>
              <a:cxnLst/>
              <a:rect l="l" t="t" r="r" b="b"/>
              <a:pathLst>
                <a:path w="36417" h="5944" extrusionOk="0">
                  <a:moveTo>
                    <a:pt x="17220" y="1"/>
                  </a:moveTo>
                  <a:cubicBezTo>
                    <a:pt x="15588" y="1"/>
                    <a:pt x="14061" y="547"/>
                    <a:pt x="12983" y="1156"/>
                  </a:cubicBezTo>
                  <a:cubicBezTo>
                    <a:pt x="11636" y="1934"/>
                    <a:pt x="10347" y="3257"/>
                    <a:pt x="8463" y="3257"/>
                  </a:cubicBezTo>
                  <a:cubicBezTo>
                    <a:pt x="7858" y="3257"/>
                    <a:pt x="7191" y="3121"/>
                    <a:pt x="6441" y="2785"/>
                  </a:cubicBezTo>
                  <a:cubicBezTo>
                    <a:pt x="6039" y="2609"/>
                    <a:pt x="5632" y="2532"/>
                    <a:pt x="5229" y="2532"/>
                  </a:cubicBezTo>
                  <a:cubicBezTo>
                    <a:pt x="2540" y="2532"/>
                    <a:pt x="0" y="5943"/>
                    <a:pt x="0" y="5943"/>
                  </a:cubicBezTo>
                  <a:lnTo>
                    <a:pt x="36416" y="5943"/>
                  </a:lnTo>
                  <a:cubicBezTo>
                    <a:pt x="35228" y="3080"/>
                    <a:pt x="33122" y="2284"/>
                    <a:pt x="31127" y="2284"/>
                  </a:cubicBezTo>
                  <a:cubicBezTo>
                    <a:pt x="29420" y="2284"/>
                    <a:pt x="27794" y="2867"/>
                    <a:pt x="26893" y="3237"/>
                  </a:cubicBezTo>
                  <a:cubicBezTo>
                    <a:pt x="26405" y="3437"/>
                    <a:pt x="25969" y="3532"/>
                    <a:pt x="25545" y="3532"/>
                  </a:cubicBezTo>
                  <a:cubicBezTo>
                    <a:pt x="24270" y="3532"/>
                    <a:pt x="23110" y="2667"/>
                    <a:pt x="21003" y="1181"/>
                  </a:cubicBezTo>
                  <a:cubicBezTo>
                    <a:pt x="19784" y="322"/>
                    <a:pt x="18471" y="1"/>
                    <a:pt x="17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349859" y="3585549"/>
              <a:ext cx="2371515" cy="635770"/>
            </a:xfrm>
            <a:custGeom>
              <a:avLst/>
              <a:gdLst/>
              <a:ahLst/>
              <a:cxnLst/>
              <a:rect l="l" t="t" r="r" b="b"/>
              <a:pathLst>
                <a:path w="41330" h="11080" extrusionOk="0">
                  <a:moveTo>
                    <a:pt x="14512" y="1"/>
                  </a:moveTo>
                  <a:cubicBezTo>
                    <a:pt x="14487" y="1"/>
                    <a:pt x="14462" y="1"/>
                    <a:pt x="14437" y="2"/>
                  </a:cubicBezTo>
                  <a:cubicBezTo>
                    <a:pt x="13635" y="27"/>
                    <a:pt x="12783" y="553"/>
                    <a:pt x="11931" y="1531"/>
                  </a:cubicBezTo>
                  <a:cubicBezTo>
                    <a:pt x="10678" y="2959"/>
                    <a:pt x="8898" y="3686"/>
                    <a:pt x="6668" y="3686"/>
                  </a:cubicBezTo>
                  <a:cubicBezTo>
                    <a:pt x="4613" y="3686"/>
                    <a:pt x="2983" y="4288"/>
                    <a:pt x="1856" y="5491"/>
                  </a:cubicBezTo>
                  <a:cubicBezTo>
                    <a:pt x="1" y="7446"/>
                    <a:pt x="126" y="10228"/>
                    <a:pt x="126" y="10353"/>
                  </a:cubicBezTo>
                  <a:lnTo>
                    <a:pt x="552" y="10328"/>
                  </a:lnTo>
                  <a:cubicBezTo>
                    <a:pt x="552" y="10303"/>
                    <a:pt x="427" y="7596"/>
                    <a:pt x="2156" y="5766"/>
                  </a:cubicBezTo>
                  <a:cubicBezTo>
                    <a:pt x="3209" y="4664"/>
                    <a:pt x="4713" y="4112"/>
                    <a:pt x="6668" y="4112"/>
                  </a:cubicBezTo>
                  <a:cubicBezTo>
                    <a:pt x="9024" y="4112"/>
                    <a:pt x="10903" y="3335"/>
                    <a:pt x="12232" y="1807"/>
                  </a:cubicBezTo>
                  <a:cubicBezTo>
                    <a:pt x="13009" y="904"/>
                    <a:pt x="13760" y="453"/>
                    <a:pt x="14462" y="428"/>
                  </a:cubicBezTo>
                  <a:cubicBezTo>
                    <a:pt x="14486" y="427"/>
                    <a:pt x="14510" y="426"/>
                    <a:pt x="14534" y="426"/>
                  </a:cubicBezTo>
                  <a:cubicBezTo>
                    <a:pt x="15034" y="426"/>
                    <a:pt x="15512" y="675"/>
                    <a:pt x="15966" y="1130"/>
                  </a:cubicBezTo>
                  <a:cubicBezTo>
                    <a:pt x="16442" y="1581"/>
                    <a:pt x="16718" y="2082"/>
                    <a:pt x="16994" y="2508"/>
                  </a:cubicBezTo>
                  <a:cubicBezTo>
                    <a:pt x="17420" y="3235"/>
                    <a:pt x="17846" y="3937"/>
                    <a:pt x="18823" y="4112"/>
                  </a:cubicBezTo>
                  <a:cubicBezTo>
                    <a:pt x="18879" y="4121"/>
                    <a:pt x="18935" y="4125"/>
                    <a:pt x="18990" y="4125"/>
                  </a:cubicBezTo>
                  <a:cubicBezTo>
                    <a:pt x="19746" y="4125"/>
                    <a:pt x="20401" y="3353"/>
                    <a:pt x="21079" y="2558"/>
                  </a:cubicBezTo>
                  <a:cubicBezTo>
                    <a:pt x="21756" y="1731"/>
                    <a:pt x="22457" y="904"/>
                    <a:pt x="23209" y="904"/>
                  </a:cubicBezTo>
                  <a:lnTo>
                    <a:pt x="23259" y="904"/>
                  </a:lnTo>
                  <a:cubicBezTo>
                    <a:pt x="23986" y="954"/>
                    <a:pt x="24638" y="1656"/>
                    <a:pt x="25289" y="2408"/>
                  </a:cubicBezTo>
                  <a:cubicBezTo>
                    <a:pt x="26041" y="3235"/>
                    <a:pt x="26818" y="4087"/>
                    <a:pt x="27846" y="4112"/>
                  </a:cubicBezTo>
                  <a:cubicBezTo>
                    <a:pt x="28548" y="4112"/>
                    <a:pt x="29099" y="3887"/>
                    <a:pt x="29625" y="3686"/>
                  </a:cubicBezTo>
                  <a:cubicBezTo>
                    <a:pt x="30106" y="3489"/>
                    <a:pt x="30550" y="3310"/>
                    <a:pt x="31047" y="3310"/>
                  </a:cubicBezTo>
                  <a:cubicBezTo>
                    <a:pt x="31561" y="3310"/>
                    <a:pt x="32132" y="3502"/>
                    <a:pt x="32858" y="4062"/>
                  </a:cubicBezTo>
                  <a:cubicBezTo>
                    <a:pt x="33710" y="4714"/>
                    <a:pt x="34086" y="5290"/>
                    <a:pt x="34412" y="5792"/>
                  </a:cubicBezTo>
                  <a:cubicBezTo>
                    <a:pt x="34964" y="6669"/>
                    <a:pt x="35365" y="7295"/>
                    <a:pt x="37645" y="7571"/>
                  </a:cubicBezTo>
                  <a:cubicBezTo>
                    <a:pt x="40878" y="7947"/>
                    <a:pt x="40678" y="10929"/>
                    <a:pt x="40678" y="11055"/>
                  </a:cubicBezTo>
                  <a:lnTo>
                    <a:pt x="41079" y="11080"/>
                  </a:lnTo>
                  <a:cubicBezTo>
                    <a:pt x="41079" y="11055"/>
                    <a:pt x="41330" y="7596"/>
                    <a:pt x="37670" y="7170"/>
                  </a:cubicBezTo>
                  <a:cubicBezTo>
                    <a:pt x="35590" y="6919"/>
                    <a:pt x="35264" y="6393"/>
                    <a:pt x="34763" y="5591"/>
                  </a:cubicBezTo>
                  <a:cubicBezTo>
                    <a:pt x="34437" y="5065"/>
                    <a:pt x="34036" y="4438"/>
                    <a:pt x="33109" y="3736"/>
                  </a:cubicBezTo>
                  <a:cubicBezTo>
                    <a:pt x="32295" y="3100"/>
                    <a:pt x="31629" y="2890"/>
                    <a:pt x="31040" y="2890"/>
                  </a:cubicBezTo>
                  <a:cubicBezTo>
                    <a:pt x="30468" y="2890"/>
                    <a:pt x="29968" y="3088"/>
                    <a:pt x="29475" y="3285"/>
                  </a:cubicBezTo>
                  <a:cubicBezTo>
                    <a:pt x="28999" y="3475"/>
                    <a:pt x="28501" y="3688"/>
                    <a:pt x="27938" y="3688"/>
                  </a:cubicBezTo>
                  <a:cubicBezTo>
                    <a:pt x="27907" y="3688"/>
                    <a:pt x="27877" y="3688"/>
                    <a:pt x="27846" y="3686"/>
                  </a:cubicBezTo>
                  <a:cubicBezTo>
                    <a:pt x="26994" y="3686"/>
                    <a:pt x="26292" y="2884"/>
                    <a:pt x="25615" y="2132"/>
                  </a:cubicBezTo>
                  <a:cubicBezTo>
                    <a:pt x="24913" y="1355"/>
                    <a:pt x="24187" y="528"/>
                    <a:pt x="23259" y="503"/>
                  </a:cubicBezTo>
                  <a:cubicBezTo>
                    <a:pt x="23246" y="503"/>
                    <a:pt x="23233" y="503"/>
                    <a:pt x="23220" y="503"/>
                  </a:cubicBezTo>
                  <a:cubicBezTo>
                    <a:pt x="22285" y="503"/>
                    <a:pt x="21495" y="1393"/>
                    <a:pt x="20753" y="2283"/>
                  </a:cubicBezTo>
                  <a:cubicBezTo>
                    <a:pt x="20142" y="3011"/>
                    <a:pt x="19575" y="3696"/>
                    <a:pt x="19011" y="3696"/>
                  </a:cubicBezTo>
                  <a:cubicBezTo>
                    <a:pt x="18973" y="3696"/>
                    <a:pt x="18936" y="3693"/>
                    <a:pt x="18898" y="3686"/>
                  </a:cubicBezTo>
                  <a:cubicBezTo>
                    <a:pt x="18096" y="3561"/>
                    <a:pt x="17796" y="3035"/>
                    <a:pt x="17344" y="2308"/>
                  </a:cubicBezTo>
                  <a:cubicBezTo>
                    <a:pt x="17069" y="1832"/>
                    <a:pt x="16768" y="1330"/>
                    <a:pt x="16267" y="829"/>
                  </a:cubicBezTo>
                  <a:cubicBezTo>
                    <a:pt x="15713" y="299"/>
                    <a:pt x="15135" y="1"/>
                    <a:pt x="14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732426" y="3607182"/>
              <a:ext cx="48945" cy="24559"/>
            </a:xfrm>
            <a:custGeom>
              <a:avLst/>
              <a:gdLst/>
              <a:ahLst/>
              <a:cxnLst/>
              <a:rect l="l" t="t" r="r" b="b"/>
              <a:pathLst>
                <a:path w="853" h="428" extrusionOk="0">
                  <a:moveTo>
                    <a:pt x="828" y="1"/>
                  </a:moveTo>
                  <a:lnTo>
                    <a:pt x="1" y="51"/>
                  </a:lnTo>
                  <a:lnTo>
                    <a:pt x="1" y="427"/>
                  </a:lnTo>
                  <a:lnTo>
                    <a:pt x="853" y="377"/>
                  </a:lnTo>
                  <a:lnTo>
                    <a:pt x="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802891" y="3597140"/>
              <a:ext cx="50380" cy="28805"/>
            </a:xfrm>
            <a:custGeom>
              <a:avLst/>
              <a:gdLst/>
              <a:ahLst/>
              <a:cxnLst/>
              <a:rect l="l" t="t" r="r" b="b"/>
              <a:pathLst>
                <a:path w="878" h="502" extrusionOk="0">
                  <a:moveTo>
                    <a:pt x="803" y="1"/>
                  </a:moveTo>
                  <a:cubicBezTo>
                    <a:pt x="803" y="1"/>
                    <a:pt x="753" y="26"/>
                    <a:pt x="677" y="26"/>
                  </a:cubicBezTo>
                  <a:cubicBezTo>
                    <a:pt x="602" y="51"/>
                    <a:pt x="502" y="51"/>
                    <a:pt x="402" y="76"/>
                  </a:cubicBezTo>
                  <a:cubicBezTo>
                    <a:pt x="201" y="101"/>
                    <a:pt x="1" y="151"/>
                    <a:pt x="1" y="151"/>
                  </a:cubicBezTo>
                  <a:lnTo>
                    <a:pt x="26" y="502"/>
                  </a:lnTo>
                  <a:cubicBezTo>
                    <a:pt x="26" y="502"/>
                    <a:pt x="251" y="477"/>
                    <a:pt x="452" y="427"/>
                  </a:cubicBezTo>
                  <a:cubicBezTo>
                    <a:pt x="577" y="402"/>
                    <a:pt x="677" y="402"/>
                    <a:pt x="753" y="376"/>
                  </a:cubicBezTo>
                  <a:cubicBezTo>
                    <a:pt x="828" y="376"/>
                    <a:pt x="878" y="351"/>
                    <a:pt x="878" y="351"/>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870487" y="3574130"/>
              <a:ext cx="53306" cy="36035"/>
            </a:xfrm>
            <a:custGeom>
              <a:avLst/>
              <a:gdLst/>
              <a:ahLst/>
              <a:cxnLst/>
              <a:rect l="l" t="t" r="r" b="b"/>
              <a:pathLst>
                <a:path w="929" h="628" extrusionOk="0">
                  <a:moveTo>
                    <a:pt x="778" y="1"/>
                  </a:moveTo>
                  <a:cubicBezTo>
                    <a:pt x="778" y="1"/>
                    <a:pt x="577" y="76"/>
                    <a:pt x="402" y="151"/>
                  </a:cubicBezTo>
                  <a:cubicBezTo>
                    <a:pt x="201" y="226"/>
                    <a:pt x="1" y="276"/>
                    <a:pt x="1" y="276"/>
                  </a:cubicBezTo>
                  <a:lnTo>
                    <a:pt x="101" y="627"/>
                  </a:lnTo>
                  <a:cubicBezTo>
                    <a:pt x="101" y="627"/>
                    <a:pt x="327" y="577"/>
                    <a:pt x="527" y="502"/>
                  </a:cubicBezTo>
                  <a:cubicBezTo>
                    <a:pt x="728" y="427"/>
                    <a:pt x="928" y="326"/>
                    <a:pt x="928" y="326"/>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935214" y="3539643"/>
              <a:ext cx="51814" cy="43150"/>
            </a:xfrm>
            <a:custGeom>
              <a:avLst/>
              <a:gdLst/>
              <a:ahLst/>
              <a:cxnLst/>
              <a:rect l="l" t="t" r="r" b="b"/>
              <a:pathLst>
                <a:path w="903" h="752" extrusionOk="0">
                  <a:moveTo>
                    <a:pt x="702" y="0"/>
                  </a:moveTo>
                  <a:cubicBezTo>
                    <a:pt x="702" y="0"/>
                    <a:pt x="652" y="25"/>
                    <a:pt x="602" y="75"/>
                  </a:cubicBezTo>
                  <a:cubicBezTo>
                    <a:pt x="527" y="125"/>
                    <a:pt x="452" y="175"/>
                    <a:pt x="351" y="226"/>
                  </a:cubicBezTo>
                  <a:cubicBezTo>
                    <a:pt x="176" y="326"/>
                    <a:pt x="1" y="426"/>
                    <a:pt x="1" y="426"/>
                  </a:cubicBezTo>
                  <a:lnTo>
                    <a:pt x="176" y="752"/>
                  </a:lnTo>
                  <a:cubicBezTo>
                    <a:pt x="176" y="752"/>
                    <a:pt x="351" y="652"/>
                    <a:pt x="552" y="551"/>
                  </a:cubicBezTo>
                  <a:cubicBezTo>
                    <a:pt x="652" y="476"/>
                    <a:pt x="727" y="426"/>
                    <a:pt x="803" y="376"/>
                  </a:cubicBezTo>
                  <a:cubicBezTo>
                    <a:pt x="878" y="326"/>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994203" y="3490697"/>
              <a:ext cx="46076" cy="51872"/>
            </a:xfrm>
            <a:custGeom>
              <a:avLst/>
              <a:gdLst/>
              <a:ahLst/>
              <a:cxnLst/>
              <a:rect l="l" t="t" r="r" b="b"/>
              <a:pathLst>
                <a:path w="803" h="904" extrusionOk="0">
                  <a:moveTo>
                    <a:pt x="627" y="1"/>
                  </a:moveTo>
                  <a:cubicBezTo>
                    <a:pt x="627" y="1"/>
                    <a:pt x="602" y="51"/>
                    <a:pt x="526" y="101"/>
                  </a:cubicBezTo>
                  <a:cubicBezTo>
                    <a:pt x="476" y="151"/>
                    <a:pt x="401" y="252"/>
                    <a:pt x="326" y="302"/>
                  </a:cubicBezTo>
                  <a:cubicBezTo>
                    <a:pt x="176" y="452"/>
                    <a:pt x="0" y="602"/>
                    <a:pt x="0" y="602"/>
                  </a:cubicBezTo>
                  <a:lnTo>
                    <a:pt x="201" y="903"/>
                  </a:lnTo>
                  <a:lnTo>
                    <a:pt x="501" y="627"/>
                  </a:lnTo>
                  <a:cubicBezTo>
                    <a:pt x="577" y="577"/>
                    <a:pt x="652" y="502"/>
                    <a:pt x="702" y="452"/>
                  </a:cubicBezTo>
                  <a:cubicBezTo>
                    <a:pt x="752" y="377"/>
                    <a:pt x="802" y="352"/>
                    <a:pt x="802" y="35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7047396" y="3438938"/>
              <a:ext cx="41773" cy="54741"/>
            </a:xfrm>
            <a:custGeom>
              <a:avLst/>
              <a:gdLst/>
              <a:ahLst/>
              <a:cxnLst/>
              <a:rect l="l" t="t" r="r" b="b"/>
              <a:pathLst>
                <a:path w="728" h="954" extrusionOk="0">
                  <a:moveTo>
                    <a:pt x="627" y="1"/>
                  </a:moveTo>
                  <a:cubicBezTo>
                    <a:pt x="627" y="1"/>
                    <a:pt x="602" y="51"/>
                    <a:pt x="527" y="101"/>
                  </a:cubicBezTo>
                  <a:cubicBezTo>
                    <a:pt x="477" y="151"/>
                    <a:pt x="376" y="226"/>
                    <a:pt x="301" y="301"/>
                  </a:cubicBezTo>
                  <a:cubicBezTo>
                    <a:pt x="151" y="427"/>
                    <a:pt x="0" y="602"/>
                    <a:pt x="0" y="602"/>
                  </a:cubicBezTo>
                  <a:lnTo>
                    <a:pt x="126" y="953"/>
                  </a:lnTo>
                  <a:cubicBezTo>
                    <a:pt x="126" y="953"/>
                    <a:pt x="276" y="803"/>
                    <a:pt x="427" y="677"/>
                  </a:cubicBezTo>
                  <a:cubicBezTo>
                    <a:pt x="477" y="602"/>
                    <a:pt x="577" y="527"/>
                    <a:pt x="627" y="477"/>
                  </a:cubicBezTo>
                  <a:cubicBezTo>
                    <a:pt x="677" y="427"/>
                    <a:pt x="727" y="402"/>
                    <a:pt x="727" y="40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7103459" y="3404451"/>
              <a:ext cx="44642" cy="44642"/>
            </a:xfrm>
            <a:custGeom>
              <a:avLst/>
              <a:gdLst/>
              <a:ahLst/>
              <a:cxnLst/>
              <a:rect l="l" t="t" r="r" b="b"/>
              <a:pathLst>
                <a:path w="778" h="778" extrusionOk="0">
                  <a:moveTo>
                    <a:pt x="778" y="0"/>
                  </a:moveTo>
                  <a:cubicBezTo>
                    <a:pt x="778" y="0"/>
                    <a:pt x="728" y="25"/>
                    <a:pt x="653" y="50"/>
                  </a:cubicBezTo>
                  <a:cubicBezTo>
                    <a:pt x="577" y="75"/>
                    <a:pt x="477" y="100"/>
                    <a:pt x="377" y="151"/>
                  </a:cubicBezTo>
                  <a:cubicBezTo>
                    <a:pt x="277" y="201"/>
                    <a:pt x="176" y="251"/>
                    <a:pt x="101" y="301"/>
                  </a:cubicBezTo>
                  <a:cubicBezTo>
                    <a:pt x="51" y="326"/>
                    <a:pt x="1" y="376"/>
                    <a:pt x="1" y="376"/>
                  </a:cubicBezTo>
                  <a:lnTo>
                    <a:pt x="51" y="777"/>
                  </a:lnTo>
                  <a:cubicBezTo>
                    <a:pt x="51" y="777"/>
                    <a:pt x="101" y="752"/>
                    <a:pt x="176" y="702"/>
                  </a:cubicBezTo>
                  <a:cubicBezTo>
                    <a:pt x="226" y="652"/>
                    <a:pt x="327" y="602"/>
                    <a:pt x="402" y="577"/>
                  </a:cubicBezTo>
                  <a:cubicBezTo>
                    <a:pt x="502" y="526"/>
                    <a:pt x="577" y="476"/>
                    <a:pt x="653" y="451"/>
                  </a:cubicBezTo>
                  <a:cubicBezTo>
                    <a:pt x="728" y="426"/>
                    <a:pt x="778" y="401"/>
                    <a:pt x="778" y="401"/>
                  </a:cubicBezTo>
                  <a:lnTo>
                    <a:pt x="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7171055" y="3398656"/>
              <a:ext cx="48945" cy="30297"/>
            </a:xfrm>
            <a:custGeom>
              <a:avLst/>
              <a:gdLst/>
              <a:ahLst/>
              <a:cxnLst/>
              <a:rect l="l" t="t" r="r" b="b"/>
              <a:pathLst>
                <a:path w="853" h="528" extrusionOk="0">
                  <a:moveTo>
                    <a:pt x="151" y="1"/>
                  </a:moveTo>
                  <a:cubicBezTo>
                    <a:pt x="51" y="1"/>
                    <a:pt x="1" y="26"/>
                    <a:pt x="1" y="26"/>
                  </a:cubicBezTo>
                  <a:lnTo>
                    <a:pt x="1" y="427"/>
                  </a:lnTo>
                  <a:lnTo>
                    <a:pt x="402" y="427"/>
                  </a:lnTo>
                  <a:cubicBezTo>
                    <a:pt x="602" y="452"/>
                    <a:pt x="778" y="527"/>
                    <a:pt x="778" y="527"/>
                  </a:cubicBezTo>
                  <a:lnTo>
                    <a:pt x="853" y="126"/>
                  </a:lnTo>
                  <a:cubicBezTo>
                    <a:pt x="853" y="126"/>
                    <a:pt x="652" y="51"/>
                    <a:pt x="427" y="26"/>
                  </a:cubicBezTo>
                  <a:cubicBezTo>
                    <a:pt x="327" y="1"/>
                    <a:pt x="226"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7235782" y="3415928"/>
              <a:ext cx="46076" cy="51814"/>
            </a:xfrm>
            <a:custGeom>
              <a:avLst/>
              <a:gdLst/>
              <a:ahLst/>
              <a:cxnLst/>
              <a:rect l="l" t="t" r="r" b="b"/>
              <a:pathLst>
                <a:path w="803" h="903" extrusionOk="0">
                  <a:moveTo>
                    <a:pt x="101" y="1"/>
                  </a:moveTo>
                  <a:lnTo>
                    <a:pt x="26" y="402"/>
                  </a:lnTo>
                  <a:cubicBezTo>
                    <a:pt x="1" y="402"/>
                    <a:pt x="176" y="502"/>
                    <a:pt x="352" y="627"/>
                  </a:cubicBezTo>
                  <a:cubicBezTo>
                    <a:pt x="502" y="753"/>
                    <a:pt x="652" y="903"/>
                    <a:pt x="652" y="903"/>
                  </a:cubicBezTo>
                  <a:lnTo>
                    <a:pt x="803" y="527"/>
                  </a:lnTo>
                  <a:cubicBezTo>
                    <a:pt x="803" y="527"/>
                    <a:pt x="627" y="377"/>
                    <a:pt x="477" y="226"/>
                  </a:cubicBezTo>
                  <a:cubicBezTo>
                    <a:pt x="301" y="101"/>
                    <a:pt x="101"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7287541" y="3463383"/>
              <a:ext cx="38904" cy="59044"/>
            </a:xfrm>
            <a:custGeom>
              <a:avLst/>
              <a:gdLst/>
              <a:ahLst/>
              <a:cxnLst/>
              <a:rect l="l" t="t" r="r" b="b"/>
              <a:pathLst>
                <a:path w="678" h="1029" extrusionOk="0">
                  <a:moveTo>
                    <a:pt x="176" y="1"/>
                  </a:moveTo>
                  <a:lnTo>
                    <a:pt x="1" y="377"/>
                  </a:lnTo>
                  <a:cubicBezTo>
                    <a:pt x="1" y="377"/>
                    <a:pt x="126" y="527"/>
                    <a:pt x="252" y="677"/>
                  </a:cubicBezTo>
                  <a:cubicBezTo>
                    <a:pt x="377" y="853"/>
                    <a:pt x="477" y="1028"/>
                    <a:pt x="477" y="1028"/>
                  </a:cubicBezTo>
                  <a:lnTo>
                    <a:pt x="678" y="702"/>
                  </a:lnTo>
                  <a:cubicBezTo>
                    <a:pt x="678" y="702"/>
                    <a:pt x="577" y="502"/>
                    <a:pt x="452" y="327"/>
                  </a:cubicBezTo>
                  <a:cubicBezTo>
                    <a:pt x="327" y="151"/>
                    <a:pt x="176"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7326389" y="3523806"/>
              <a:ext cx="40338" cy="56118"/>
            </a:xfrm>
            <a:custGeom>
              <a:avLst/>
              <a:gdLst/>
              <a:ahLst/>
              <a:cxnLst/>
              <a:rect l="l" t="t" r="r" b="b"/>
              <a:pathLst>
                <a:path w="703" h="978" extrusionOk="0">
                  <a:moveTo>
                    <a:pt x="226" y="0"/>
                  </a:moveTo>
                  <a:lnTo>
                    <a:pt x="1" y="301"/>
                  </a:lnTo>
                  <a:cubicBezTo>
                    <a:pt x="1" y="301"/>
                    <a:pt x="101" y="477"/>
                    <a:pt x="226" y="652"/>
                  </a:cubicBezTo>
                  <a:cubicBezTo>
                    <a:pt x="326" y="827"/>
                    <a:pt x="452" y="978"/>
                    <a:pt x="452" y="978"/>
                  </a:cubicBezTo>
                  <a:lnTo>
                    <a:pt x="702" y="727"/>
                  </a:lnTo>
                  <a:cubicBezTo>
                    <a:pt x="702" y="727"/>
                    <a:pt x="577" y="552"/>
                    <a:pt x="477" y="376"/>
                  </a:cubicBezTo>
                  <a:cubicBezTo>
                    <a:pt x="352" y="176"/>
                    <a:pt x="226"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7366671" y="3584172"/>
              <a:ext cx="51814" cy="41773"/>
            </a:xfrm>
            <a:custGeom>
              <a:avLst/>
              <a:gdLst/>
              <a:ahLst/>
              <a:cxnLst/>
              <a:rect l="l" t="t" r="r" b="b"/>
              <a:pathLst>
                <a:path w="903" h="728" extrusionOk="0">
                  <a:moveTo>
                    <a:pt x="276" y="1"/>
                  </a:moveTo>
                  <a:lnTo>
                    <a:pt x="0" y="252"/>
                  </a:lnTo>
                  <a:cubicBezTo>
                    <a:pt x="0" y="252"/>
                    <a:pt x="176" y="402"/>
                    <a:pt x="376" y="552"/>
                  </a:cubicBezTo>
                  <a:cubicBezTo>
                    <a:pt x="577" y="653"/>
                    <a:pt x="802" y="728"/>
                    <a:pt x="802" y="728"/>
                  </a:cubicBezTo>
                  <a:lnTo>
                    <a:pt x="903" y="377"/>
                  </a:lnTo>
                  <a:cubicBezTo>
                    <a:pt x="903" y="377"/>
                    <a:pt x="727" y="327"/>
                    <a:pt x="552" y="227"/>
                  </a:cubicBezTo>
                  <a:cubicBezTo>
                    <a:pt x="401" y="126"/>
                    <a:pt x="276" y="1"/>
                    <a:pt x="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7437136" y="3595706"/>
              <a:ext cx="51814" cy="36035"/>
            </a:xfrm>
            <a:custGeom>
              <a:avLst/>
              <a:gdLst/>
              <a:ahLst/>
              <a:cxnLst/>
              <a:rect l="l" t="t" r="r" b="b"/>
              <a:pathLst>
                <a:path w="903" h="628" extrusionOk="0">
                  <a:moveTo>
                    <a:pt x="702" y="0"/>
                  </a:moveTo>
                  <a:cubicBezTo>
                    <a:pt x="702" y="0"/>
                    <a:pt x="527" y="126"/>
                    <a:pt x="376" y="201"/>
                  </a:cubicBezTo>
                  <a:cubicBezTo>
                    <a:pt x="276" y="226"/>
                    <a:pt x="201" y="251"/>
                    <a:pt x="151" y="251"/>
                  </a:cubicBezTo>
                  <a:cubicBezTo>
                    <a:pt x="101" y="251"/>
                    <a:pt x="73" y="262"/>
                    <a:pt x="60" y="262"/>
                  </a:cubicBezTo>
                  <a:cubicBezTo>
                    <a:pt x="53" y="262"/>
                    <a:pt x="51" y="259"/>
                    <a:pt x="51" y="251"/>
                  </a:cubicBezTo>
                  <a:lnTo>
                    <a:pt x="0" y="627"/>
                  </a:lnTo>
                  <a:lnTo>
                    <a:pt x="176" y="627"/>
                  </a:lnTo>
                  <a:cubicBezTo>
                    <a:pt x="276" y="602"/>
                    <a:pt x="401" y="577"/>
                    <a:pt x="502" y="527"/>
                  </a:cubicBezTo>
                  <a:cubicBezTo>
                    <a:pt x="727" y="452"/>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7494633" y="3545382"/>
              <a:ext cx="44642" cy="51814"/>
            </a:xfrm>
            <a:custGeom>
              <a:avLst/>
              <a:gdLst/>
              <a:ahLst/>
              <a:cxnLst/>
              <a:rect l="l" t="t" r="r" b="b"/>
              <a:pathLst>
                <a:path w="778" h="903" extrusionOk="0">
                  <a:moveTo>
                    <a:pt x="577" y="0"/>
                  </a:moveTo>
                  <a:cubicBezTo>
                    <a:pt x="577" y="0"/>
                    <a:pt x="452" y="151"/>
                    <a:pt x="302" y="326"/>
                  </a:cubicBezTo>
                  <a:cubicBezTo>
                    <a:pt x="151" y="476"/>
                    <a:pt x="1" y="627"/>
                    <a:pt x="1" y="627"/>
                  </a:cubicBezTo>
                  <a:lnTo>
                    <a:pt x="227" y="903"/>
                  </a:lnTo>
                  <a:cubicBezTo>
                    <a:pt x="227" y="903"/>
                    <a:pt x="377" y="777"/>
                    <a:pt x="527" y="627"/>
                  </a:cubicBezTo>
                  <a:cubicBezTo>
                    <a:pt x="653" y="476"/>
                    <a:pt x="778" y="326"/>
                    <a:pt x="778" y="3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7543580" y="3489262"/>
              <a:ext cx="41715" cy="57610"/>
            </a:xfrm>
            <a:custGeom>
              <a:avLst/>
              <a:gdLst/>
              <a:ahLst/>
              <a:cxnLst/>
              <a:rect l="l" t="t" r="r" b="b"/>
              <a:pathLst>
                <a:path w="727" h="1004" extrusionOk="0">
                  <a:moveTo>
                    <a:pt x="577" y="1"/>
                  </a:moveTo>
                  <a:cubicBezTo>
                    <a:pt x="577" y="1"/>
                    <a:pt x="451" y="176"/>
                    <a:pt x="301" y="327"/>
                  </a:cubicBezTo>
                  <a:cubicBezTo>
                    <a:pt x="150" y="477"/>
                    <a:pt x="0" y="652"/>
                    <a:pt x="0" y="652"/>
                  </a:cubicBezTo>
                  <a:lnTo>
                    <a:pt x="201" y="1003"/>
                  </a:lnTo>
                  <a:cubicBezTo>
                    <a:pt x="201" y="1003"/>
                    <a:pt x="326" y="853"/>
                    <a:pt x="451" y="678"/>
                  </a:cubicBezTo>
                  <a:cubicBezTo>
                    <a:pt x="577" y="527"/>
                    <a:pt x="727" y="377"/>
                    <a:pt x="727" y="377"/>
                  </a:cubicBezTo>
                  <a:lnTo>
                    <a:pt x="5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7593904" y="3441807"/>
              <a:ext cx="43207" cy="53306"/>
            </a:xfrm>
            <a:custGeom>
              <a:avLst/>
              <a:gdLst/>
              <a:ahLst/>
              <a:cxnLst/>
              <a:rect l="l" t="t" r="r" b="b"/>
              <a:pathLst>
                <a:path w="753" h="929" extrusionOk="0">
                  <a:moveTo>
                    <a:pt x="677" y="1"/>
                  </a:moveTo>
                  <a:cubicBezTo>
                    <a:pt x="677" y="1"/>
                    <a:pt x="502" y="101"/>
                    <a:pt x="326" y="251"/>
                  </a:cubicBezTo>
                  <a:cubicBezTo>
                    <a:pt x="151" y="377"/>
                    <a:pt x="0" y="527"/>
                    <a:pt x="0" y="527"/>
                  </a:cubicBezTo>
                  <a:lnTo>
                    <a:pt x="126" y="928"/>
                  </a:lnTo>
                  <a:cubicBezTo>
                    <a:pt x="126" y="928"/>
                    <a:pt x="251" y="778"/>
                    <a:pt x="401" y="652"/>
                  </a:cubicBezTo>
                  <a:cubicBezTo>
                    <a:pt x="577" y="527"/>
                    <a:pt x="752" y="402"/>
                    <a:pt x="752" y="402"/>
                  </a:cubicBez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7654270" y="3427060"/>
              <a:ext cx="49003" cy="29206"/>
            </a:xfrm>
            <a:custGeom>
              <a:avLst/>
              <a:gdLst/>
              <a:ahLst/>
              <a:cxnLst/>
              <a:rect l="l" t="t" r="r" b="b"/>
              <a:pathLst>
                <a:path w="854" h="509" extrusionOk="0">
                  <a:moveTo>
                    <a:pt x="490" y="0"/>
                  </a:moveTo>
                  <a:cubicBezTo>
                    <a:pt x="468" y="0"/>
                    <a:pt x="447" y="2"/>
                    <a:pt x="427" y="7"/>
                  </a:cubicBezTo>
                  <a:cubicBezTo>
                    <a:pt x="201" y="7"/>
                    <a:pt x="1" y="82"/>
                    <a:pt x="1" y="82"/>
                  </a:cubicBezTo>
                  <a:lnTo>
                    <a:pt x="51" y="508"/>
                  </a:lnTo>
                  <a:cubicBezTo>
                    <a:pt x="51" y="508"/>
                    <a:pt x="227" y="433"/>
                    <a:pt x="427" y="433"/>
                  </a:cubicBezTo>
                  <a:cubicBezTo>
                    <a:pt x="456" y="426"/>
                    <a:pt x="486" y="423"/>
                    <a:pt x="514" y="423"/>
                  </a:cubicBezTo>
                  <a:cubicBezTo>
                    <a:pt x="584" y="423"/>
                    <a:pt x="650" y="441"/>
                    <a:pt x="703" y="458"/>
                  </a:cubicBezTo>
                  <a:lnTo>
                    <a:pt x="828" y="458"/>
                  </a:lnTo>
                  <a:lnTo>
                    <a:pt x="853" y="57"/>
                  </a:lnTo>
                  <a:cubicBezTo>
                    <a:pt x="853" y="57"/>
                    <a:pt x="803" y="32"/>
                    <a:pt x="728" y="32"/>
                  </a:cubicBezTo>
                  <a:cubicBezTo>
                    <a:pt x="668" y="32"/>
                    <a:pt x="575" y="0"/>
                    <a:pt x="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7723301" y="3438938"/>
              <a:ext cx="43207" cy="50380"/>
            </a:xfrm>
            <a:custGeom>
              <a:avLst/>
              <a:gdLst/>
              <a:ahLst/>
              <a:cxnLst/>
              <a:rect l="l" t="t" r="r" b="b"/>
              <a:pathLst>
                <a:path w="753" h="878" extrusionOk="0">
                  <a:moveTo>
                    <a:pt x="51" y="1"/>
                  </a:moveTo>
                  <a:lnTo>
                    <a:pt x="1" y="402"/>
                  </a:lnTo>
                  <a:cubicBezTo>
                    <a:pt x="1" y="402"/>
                    <a:pt x="176" y="502"/>
                    <a:pt x="352" y="627"/>
                  </a:cubicBezTo>
                  <a:cubicBezTo>
                    <a:pt x="427" y="677"/>
                    <a:pt x="502" y="753"/>
                    <a:pt x="552" y="803"/>
                  </a:cubicBezTo>
                  <a:cubicBezTo>
                    <a:pt x="602" y="853"/>
                    <a:pt x="653" y="878"/>
                    <a:pt x="653" y="878"/>
                  </a:cubicBezTo>
                  <a:lnTo>
                    <a:pt x="753" y="477"/>
                  </a:lnTo>
                  <a:cubicBezTo>
                    <a:pt x="753" y="477"/>
                    <a:pt x="703" y="452"/>
                    <a:pt x="653" y="402"/>
                  </a:cubicBezTo>
                  <a:cubicBezTo>
                    <a:pt x="577" y="352"/>
                    <a:pt x="502" y="276"/>
                    <a:pt x="402" y="226"/>
                  </a:cubicBezTo>
                  <a:cubicBezTo>
                    <a:pt x="252" y="76"/>
                    <a:pt x="51" y="1"/>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7776552" y="3483524"/>
              <a:ext cx="41773" cy="56175"/>
            </a:xfrm>
            <a:custGeom>
              <a:avLst/>
              <a:gdLst/>
              <a:ahLst/>
              <a:cxnLst/>
              <a:rect l="l" t="t" r="r" b="b"/>
              <a:pathLst>
                <a:path w="728" h="979" extrusionOk="0">
                  <a:moveTo>
                    <a:pt x="126" y="1"/>
                  </a:moveTo>
                  <a:lnTo>
                    <a:pt x="0" y="377"/>
                  </a:lnTo>
                  <a:lnTo>
                    <a:pt x="276" y="677"/>
                  </a:lnTo>
                  <a:cubicBezTo>
                    <a:pt x="426" y="828"/>
                    <a:pt x="552" y="978"/>
                    <a:pt x="552" y="978"/>
                  </a:cubicBezTo>
                  <a:lnTo>
                    <a:pt x="727" y="627"/>
                  </a:lnTo>
                  <a:cubicBezTo>
                    <a:pt x="727" y="627"/>
                    <a:pt x="577" y="477"/>
                    <a:pt x="426" y="301"/>
                  </a:cubicBezTo>
                  <a:cubicBezTo>
                    <a:pt x="276" y="151"/>
                    <a:pt x="126"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7824007" y="3538151"/>
              <a:ext cx="46076" cy="51872"/>
            </a:xfrm>
            <a:custGeom>
              <a:avLst/>
              <a:gdLst/>
              <a:ahLst/>
              <a:cxnLst/>
              <a:rect l="l" t="t" r="r" b="b"/>
              <a:pathLst>
                <a:path w="803" h="904" extrusionOk="0">
                  <a:moveTo>
                    <a:pt x="176" y="1"/>
                  </a:moveTo>
                  <a:lnTo>
                    <a:pt x="0" y="327"/>
                  </a:lnTo>
                  <a:cubicBezTo>
                    <a:pt x="0" y="327"/>
                    <a:pt x="126" y="477"/>
                    <a:pt x="276" y="602"/>
                  </a:cubicBezTo>
                  <a:cubicBezTo>
                    <a:pt x="351" y="678"/>
                    <a:pt x="426" y="753"/>
                    <a:pt x="477" y="803"/>
                  </a:cubicBezTo>
                  <a:cubicBezTo>
                    <a:pt x="527" y="853"/>
                    <a:pt x="577" y="903"/>
                    <a:pt x="577" y="903"/>
                  </a:cubicBezTo>
                  <a:lnTo>
                    <a:pt x="802" y="602"/>
                  </a:lnTo>
                  <a:cubicBezTo>
                    <a:pt x="802" y="602"/>
                    <a:pt x="752" y="577"/>
                    <a:pt x="702" y="527"/>
                  </a:cubicBezTo>
                  <a:cubicBezTo>
                    <a:pt x="627" y="452"/>
                    <a:pt x="552" y="377"/>
                    <a:pt x="477" y="302"/>
                  </a:cubicBezTo>
                  <a:lnTo>
                    <a:pt x="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7875766" y="3587098"/>
              <a:ext cx="51814" cy="40281"/>
            </a:xfrm>
            <a:custGeom>
              <a:avLst/>
              <a:gdLst/>
              <a:ahLst/>
              <a:cxnLst/>
              <a:rect l="l" t="t" r="r" b="b"/>
              <a:pathLst>
                <a:path w="903" h="702" extrusionOk="0">
                  <a:moveTo>
                    <a:pt x="201" y="0"/>
                  </a:moveTo>
                  <a:lnTo>
                    <a:pt x="1" y="301"/>
                  </a:lnTo>
                  <a:cubicBezTo>
                    <a:pt x="1" y="301"/>
                    <a:pt x="51" y="326"/>
                    <a:pt x="101" y="376"/>
                  </a:cubicBezTo>
                  <a:cubicBezTo>
                    <a:pt x="176" y="426"/>
                    <a:pt x="276" y="476"/>
                    <a:pt x="377" y="526"/>
                  </a:cubicBezTo>
                  <a:cubicBezTo>
                    <a:pt x="577" y="652"/>
                    <a:pt x="803" y="677"/>
                    <a:pt x="803" y="702"/>
                  </a:cubicBezTo>
                  <a:lnTo>
                    <a:pt x="903" y="351"/>
                  </a:lnTo>
                  <a:cubicBezTo>
                    <a:pt x="903" y="351"/>
                    <a:pt x="853" y="326"/>
                    <a:pt x="778" y="301"/>
                  </a:cubicBezTo>
                  <a:cubicBezTo>
                    <a:pt x="727" y="301"/>
                    <a:pt x="627" y="251"/>
                    <a:pt x="552" y="201"/>
                  </a:cubicBezTo>
                  <a:cubicBezTo>
                    <a:pt x="452" y="150"/>
                    <a:pt x="377" y="125"/>
                    <a:pt x="301" y="75"/>
                  </a:cubicBezTo>
                  <a:cubicBezTo>
                    <a:pt x="251" y="25"/>
                    <a:pt x="201" y="0"/>
                    <a:pt x="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6226200" y="3088047"/>
              <a:ext cx="48945" cy="21632"/>
            </a:xfrm>
            <a:custGeom>
              <a:avLst/>
              <a:gdLst/>
              <a:ahLst/>
              <a:cxnLst/>
              <a:rect l="l" t="t" r="r" b="b"/>
              <a:pathLst>
                <a:path w="853" h="377" extrusionOk="0">
                  <a:moveTo>
                    <a:pt x="1" y="0"/>
                  </a:moveTo>
                  <a:lnTo>
                    <a:pt x="1" y="376"/>
                  </a:lnTo>
                  <a:lnTo>
                    <a:pt x="853" y="376"/>
                  </a:lnTo>
                  <a:lnTo>
                    <a:pt x="853" y="2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6299534" y="3089482"/>
              <a:ext cx="50380" cy="20198"/>
            </a:xfrm>
            <a:custGeom>
              <a:avLst/>
              <a:gdLst/>
              <a:ahLst/>
              <a:cxnLst/>
              <a:rect l="l" t="t" r="r" b="b"/>
              <a:pathLst>
                <a:path w="878"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6374361" y="3089482"/>
              <a:ext cx="50380" cy="21632"/>
            </a:xfrm>
            <a:custGeom>
              <a:avLst/>
              <a:gdLst/>
              <a:ahLst/>
              <a:cxnLst/>
              <a:rect l="l" t="t" r="r" b="b"/>
              <a:pathLst>
                <a:path w="878" h="377" extrusionOk="0">
                  <a:moveTo>
                    <a:pt x="0" y="0"/>
                  </a:moveTo>
                  <a:lnTo>
                    <a:pt x="0" y="351"/>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6449130" y="3089482"/>
              <a:ext cx="48945" cy="21632"/>
            </a:xfrm>
            <a:custGeom>
              <a:avLst/>
              <a:gdLst/>
              <a:ahLst/>
              <a:cxnLst/>
              <a:rect l="l" t="t" r="r" b="b"/>
              <a:pathLst>
                <a:path w="853" h="377" extrusionOk="0">
                  <a:moveTo>
                    <a:pt x="0" y="0"/>
                  </a:moveTo>
                  <a:lnTo>
                    <a:pt x="0" y="376"/>
                  </a:lnTo>
                  <a:lnTo>
                    <a:pt x="852" y="376"/>
                  </a:lnTo>
                  <a:lnTo>
                    <a:pt x="8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6522464" y="3089482"/>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6597233" y="3090916"/>
              <a:ext cx="50380" cy="20198"/>
            </a:xfrm>
            <a:custGeom>
              <a:avLst/>
              <a:gdLst/>
              <a:ahLst/>
              <a:cxnLst/>
              <a:rect l="l" t="t" r="r" b="b"/>
              <a:pathLst>
                <a:path w="878" h="352" extrusionOk="0">
                  <a:moveTo>
                    <a:pt x="1" y="0"/>
                  </a:moveTo>
                  <a:lnTo>
                    <a:pt x="1" y="351"/>
                  </a:lnTo>
                  <a:lnTo>
                    <a:pt x="853"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6670568" y="3090916"/>
              <a:ext cx="50437" cy="20198"/>
            </a:xfrm>
            <a:custGeom>
              <a:avLst/>
              <a:gdLst/>
              <a:ahLst/>
              <a:cxnLst/>
              <a:rect l="l" t="t" r="r" b="b"/>
              <a:pathLst>
                <a:path w="879"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6745394" y="3090916"/>
              <a:ext cx="50380" cy="21632"/>
            </a:xfrm>
            <a:custGeom>
              <a:avLst/>
              <a:gdLst/>
              <a:ahLst/>
              <a:cxnLst/>
              <a:rect l="l" t="t" r="r" b="b"/>
              <a:pathLst>
                <a:path w="878" h="377" extrusionOk="0">
                  <a:moveTo>
                    <a:pt x="0" y="0"/>
                  </a:moveTo>
                  <a:lnTo>
                    <a:pt x="0" y="376"/>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6820163" y="3090916"/>
              <a:ext cx="48945" cy="21632"/>
            </a:xfrm>
            <a:custGeom>
              <a:avLst/>
              <a:gdLst/>
              <a:ahLst/>
              <a:cxnLst/>
              <a:rect l="l" t="t" r="r" b="b"/>
              <a:pathLst>
                <a:path w="853" h="377" extrusionOk="0">
                  <a:moveTo>
                    <a:pt x="1" y="0"/>
                  </a:moveTo>
                  <a:lnTo>
                    <a:pt x="1" y="376"/>
                  </a:lnTo>
                  <a:lnTo>
                    <a:pt x="853" y="376"/>
                  </a:lnTo>
                  <a:lnTo>
                    <a:pt x="8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6893497" y="3090916"/>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6968266" y="3092351"/>
              <a:ext cx="50437" cy="20198"/>
            </a:xfrm>
            <a:custGeom>
              <a:avLst/>
              <a:gdLst/>
              <a:ahLst/>
              <a:cxnLst/>
              <a:rect l="l" t="t" r="r" b="b"/>
              <a:pathLst>
                <a:path w="879" h="352" extrusionOk="0">
                  <a:moveTo>
                    <a:pt x="1" y="1"/>
                  </a:moveTo>
                  <a:lnTo>
                    <a:pt x="1" y="351"/>
                  </a:lnTo>
                  <a:lnTo>
                    <a:pt x="878" y="351"/>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7043093" y="3092351"/>
              <a:ext cx="48945" cy="21632"/>
            </a:xfrm>
            <a:custGeom>
              <a:avLst/>
              <a:gdLst/>
              <a:ahLst/>
              <a:cxnLst/>
              <a:rect l="l" t="t" r="r" b="b"/>
              <a:pathLst>
                <a:path w="853" h="377" extrusionOk="0">
                  <a:moveTo>
                    <a:pt x="0" y="1"/>
                  </a:moveTo>
                  <a:lnTo>
                    <a:pt x="0" y="351"/>
                  </a:lnTo>
                  <a:lnTo>
                    <a:pt x="852" y="376"/>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7116427" y="3092351"/>
              <a:ext cx="50380" cy="21632"/>
            </a:xfrm>
            <a:custGeom>
              <a:avLst/>
              <a:gdLst/>
              <a:ahLst/>
              <a:cxnLst/>
              <a:rect l="l" t="t" r="r" b="b"/>
              <a:pathLst>
                <a:path w="878" h="377" extrusionOk="0">
                  <a:moveTo>
                    <a:pt x="0" y="1"/>
                  </a:moveTo>
                  <a:lnTo>
                    <a:pt x="0"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7191196" y="3092351"/>
              <a:ext cx="50380" cy="21632"/>
            </a:xfrm>
            <a:custGeom>
              <a:avLst/>
              <a:gdLst/>
              <a:ahLst/>
              <a:cxnLst/>
              <a:rect l="l" t="t" r="r" b="b"/>
              <a:pathLst>
                <a:path w="878" h="377" extrusionOk="0">
                  <a:moveTo>
                    <a:pt x="1" y="1"/>
                  </a:moveTo>
                  <a:lnTo>
                    <a:pt x="1"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8586214" y="3502230"/>
              <a:ext cx="115104" cy="113670"/>
            </a:xfrm>
            <a:custGeom>
              <a:avLst/>
              <a:gdLst/>
              <a:ahLst/>
              <a:cxnLst/>
              <a:rect l="l" t="t" r="r" b="b"/>
              <a:pathLst>
                <a:path w="2006" h="1981" extrusionOk="0">
                  <a:moveTo>
                    <a:pt x="1003" y="401"/>
                  </a:moveTo>
                  <a:cubicBezTo>
                    <a:pt x="1329" y="401"/>
                    <a:pt x="1580" y="677"/>
                    <a:pt x="1580" y="1003"/>
                  </a:cubicBezTo>
                  <a:cubicBezTo>
                    <a:pt x="1580" y="1304"/>
                    <a:pt x="1329" y="1579"/>
                    <a:pt x="1003" y="1579"/>
                  </a:cubicBezTo>
                  <a:cubicBezTo>
                    <a:pt x="677" y="1579"/>
                    <a:pt x="427" y="1304"/>
                    <a:pt x="427" y="1003"/>
                  </a:cubicBezTo>
                  <a:cubicBezTo>
                    <a:pt x="427" y="677"/>
                    <a:pt x="677" y="401"/>
                    <a:pt x="1003" y="401"/>
                  </a:cubicBezTo>
                  <a:close/>
                  <a:moveTo>
                    <a:pt x="1003" y="0"/>
                  </a:moveTo>
                  <a:cubicBezTo>
                    <a:pt x="452" y="0"/>
                    <a:pt x="1" y="452"/>
                    <a:pt x="1" y="1003"/>
                  </a:cubicBezTo>
                  <a:cubicBezTo>
                    <a:pt x="1" y="1554"/>
                    <a:pt x="452" y="1980"/>
                    <a:pt x="1003" y="1980"/>
                  </a:cubicBezTo>
                  <a:cubicBezTo>
                    <a:pt x="1555" y="1980"/>
                    <a:pt x="2006" y="1554"/>
                    <a:pt x="2006" y="1003"/>
                  </a:cubicBezTo>
                  <a:cubicBezTo>
                    <a:pt x="2006" y="452"/>
                    <a:pt x="1555"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7839844" y="2921238"/>
              <a:ext cx="112178" cy="112178"/>
            </a:xfrm>
            <a:custGeom>
              <a:avLst/>
              <a:gdLst/>
              <a:ahLst/>
              <a:cxnLst/>
              <a:rect l="l" t="t" r="r" b="b"/>
              <a:pathLst>
                <a:path w="1955" h="1955" extrusionOk="0">
                  <a:moveTo>
                    <a:pt x="977" y="426"/>
                  </a:moveTo>
                  <a:cubicBezTo>
                    <a:pt x="1278" y="426"/>
                    <a:pt x="1529" y="677"/>
                    <a:pt x="1529" y="977"/>
                  </a:cubicBezTo>
                  <a:cubicBezTo>
                    <a:pt x="1529" y="1278"/>
                    <a:pt x="1278" y="1529"/>
                    <a:pt x="977" y="1529"/>
                  </a:cubicBezTo>
                  <a:cubicBezTo>
                    <a:pt x="652" y="1529"/>
                    <a:pt x="401" y="1278"/>
                    <a:pt x="401" y="977"/>
                  </a:cubicBezTo>
                  <a:cubicBezTo>
                    <a:pt x="401" y="677"/>
                    <a:pt x="652" y="426"/>
                    <a:pt x="977" y="426"/>
                  </a:cubicBezTo>
                  <a:close/>
                  <a:moveTo>
                    <a:pt x="977" y="0"/>
                  </a:moveTo>
                  <a:cubicBezTo>
                    <a:pt x="426" y="0"/>
                    <a:pt x="0" y="451"/>
                    <a:pt x="0" y="977"/>
                  </a:cubicBezTo>
                  <a:cubicBezTo>
                    <a:pt x="0" y="1504"/>
                    <a:pt x="426" y="1955"/>
                    <a:pt x="977" y="1955"/>
                  </a:cubicBezTo>
                  <a:cubicBezTo>
                    <a:pt x="1504" y="1955"/>
                    <a:pt x="1955" y="1504"/>
                    <a:pt x="1955" y="977"/>
                  </a:cubicBezTo>
                  <a:cubicBezTo>
                    <a:pt x="1955" y="451"/>
                    <a:pt x="1504"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7260227" y="3775024"/>
              <a:ext cx="345198" cy="378880"/>
            </a:xfrm>
            <a:custGeom>
              <a:avLst/>
              <a:gdLst/>
              <a:ahLst/>
              <a:cxnLst/>
              <a:rect l="l" t="t" r="r" b="b"/>
              <a:pathLst>
                <a:path w="6016" h="6603" extrusionOk="0">
                  <a:moveTo>
                    <a:pt x="3956" y="1"/>
                  </a:moveTo>
                  <a:cubicBezTo>
                    <a:pt x="3512" y="1"/>
                    <a:pt x="3016" y="226"/>
                    <a:pt x="2607" y="936"/>
                  </a:cubicBezTo>
                  <a:cubicBezTo>
                    <a:pt x="2407" y="1261"/>
                    <a:pt x="2206" y="1838"/>
                    <a:pt x="1530" y="1988"/>
                  </a:cubicBezTo>
                  <a:cubicBezTo>
                    <a:pt x="1053" y="2089"/>
                    <a:pt x="1" y="2815"/>
                    <a:pt x="828" y="4094"/>
                  </a:cubicBezTo>
                  <a:cubicBezTo>
                    <a:pt x="1655" y="5397"/>
                    <a:pt x="101" y="5547"/>
                    <a:pt x="1003" y="6048"/>
                  </a:cubicBezTo>
                  <a:cubicBezTo>
                    <a:pt x="1712" y="6439"/>
                    <a:pt x="2285" y="6602"/>
                    <a:pt x="2758" y="6602"/>
                  </a:cubicBezTo>
                  <a:cubicBezTo>
                    <a:pt x="3924" y="6602"/>
                    <a:pt x="4482" y="5611"/>
                    <a:pt x="4963" y="4595"/>
                  </a:cubicBezTo>
                  <a:cubicBezTo>
                    <a:pt x="6016" y="2364"/>
                    <a:pt x="5715" y="1236"/>
                    <a:pt x="5038" y="459"/>
                  </a:cubicBezTo>
                  <a:cubicBezTo>
                    <a:pt x="4856" y="264"/>
                    <a:pt x="4437" y="1"/>
                    <a:pt x="3956"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7346530" y="3940055"/>
              <a:ext cx="279039" cy="347723"/>
            </a:xfrm>
            <a:custGeom>
              <a:avLst/>
              <a:gdLst/>
              <a:ahLst/>
              <a:cxnLst/>
              <a:rect l="l" t="t" r="r" b="b"/>
              <a:pathLst>
                <a:path w="4863" h="6060" extrusionOk="0">
                  <a:moveTo>
                    <a:pt x="2959" y="1"/>
                  </a:moveTo>
                  <a:cubicBezTo>
                    <a:pt x="2742" y="1"/>
                    <a:pt x="2516" y="37"/>
                    <a:pt x="2306" y="65"/>
                  </a:cubicBezTo>
                  <a:cubicBezTo>
                    <a:pt x="1379" y="140"/>
                    <a:pt x="1" y="792"/>
                    <a:pt x="627" y="2345"/>
                  </a:cubicBezTo>
                  <a:cubicBezTo>
                    <a:pt x="1204" y="3724"/>
                    <a:pt x="803" y="4275"/>
                    <a:pt x="627" y="5428"/>
                  </a:cubicBezTo>
                  <a:lnTo>
                    <a:pt x="627" y="5503"/>
                  </a:lnTo>
                  <a:cubicBezTo>
                    <a:pt x="518" y="5899"/>
                    <a:pt x="893" y="6059"/>
                    <a:pt x="1452" y="6059"/>
                  </a:cubicBezTo>
                  <a:cubicBezTo>
                    <a:pt x="2698" y="6059"/>
                    <a:pt x="4862" y="5262"/>
                    <a:pt x="4637" y="4501"/>
                  </a:cubicBezTo>
                  <a:cubicBezTo>
                    <a:pt x="4336" y="3423"/>
                    <a:pt x="4086" y="2446"/>
                    <a:pt x="4061" y="1468"/>
                  </a:cubicBezTo>
                  <a:cubicBezTo>
                    <a:pt x="4025" y="240"/>
                    <a:pt x="3520" y="1"/>
                    <a:pt x="2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7373844" y="4004151"/>
              <a:ext cx="86357" cy="117973"/>
            </a:xfrm>
            <a:custGeom>
              <a:avLst/>
              <a:gdLst/>
              <a:ahLst/>
              <a:cxnLst/>
              <a:rect l="l" t="t" r="r" b="b"/>
              <a:pathLst>
                <a:path w="1505" h="2056" extrusionOk="0">
                  <a:moveTo>
                    <a:pt x="1204" y="0"/>
                  </a:moveTo>
                  <a:lnTo>
                    <a:pt x="1204" y="0"/>
                  </a:lnTo>
                  <a:cubicBezTo>
                    <a:pt x="853" y="226"/>
                    <a:pt x="301" y="426"/>
                    <a:pt x="1" y="677"/>
                  </a:cubicBezTo>
                  <a:cubicBezTo>
                    <a:pt x="26" y="852"/>
                    <a:pt x="76" y="1028"/>
                    <a:pt x="151" y="1228"/>
                  </a:cubicBezTo>
                  <a:cubicBezTo>
                    <a:pt x="301" y="1529"/>
                    <a:pt x="377" y="1805"/>
                    <a:pt x="402" y="2055"/>
                  </a:cubicBezTo>
                  <a:cubicBezTo>
                    <a:pt x="978" y="1454"/>
                    <a:pt x="1504" y="903"/>
                    <a:pt x="1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573763" y="3918537"/>
              <a:ext cx="241857" cy="207888"/>
            </a:xfrm>
            <a:custGeom>
              <a:avLst/>
              <a:gdLst/>
              <a:ahLst/>
              <a:cxnLst/>
              <a:rect l="l" t="t" r="r" b="b"/>
              <a:pathLst>
                <a:path w="4215" h="3623" extrusionOk="0">
                  <a:moveTo>
                    <a:pt x="3953" y="1"/>
                  </a:moveTo>
                  <a:cubicBezTo>
                    <a:pt x="3936" y="1"/>
                    <a:pt x="3921" y="7"/>
                    <a:pt x="3910" y="14"/>
                  </a:cubicBezTo>
                  <a:cubicBezTo>
                    <a:pt x="3835" y="64"/>
                    <a:pt x="3459" y="264"/>
                    <a:pt x="3434" y="791"/>
                  </a:cubicBezTo>
                  <a:cubicBezTo>
                    <a:pt x="3386" y="1324"/>
                    <a:pt x="2421" y="2398"/>
                    <a:pt x="1996" y="2398"/>
                  </a:cubicBezTo>
                  <a:cubicBezTo>
                    <a:pt x="1982" y="2398"/>
                    <a:pt x="1968" y="2397"/>
                    <a:pt x="1955" y="2395"/>
                  </a:cubicBezTo>
                  <a:cubicBezTo>
                    <a:pt x="1304" y="2244"/>
                    <a:pt x="1128" y="1492"/>
                    <a:pt x="1128" y="1492"/>
                  </a:cubicBezTo>
                  <a:lnTo>
                    <a:pt x="0" y="2294"/>
                  </a:lnTo>
                  <a:cubicBezTo>
                    <a:pt x="0" y="2294"/>
                    <a:pt x="1009" y="3623"/>
                    <a:pt x="1832" y="3623"/>
                  </a:cubicBezTo>
                  <a:cubicBezTo>
                    <a:pt x="1840" y="3623"/>
                    <a:pt x="1847" y="3623"/>
                    <a:pt x="1855" y="3623"/>
                  </a:cubicBezTo>
                  <a:cubicBezTo>
                    <a:pt x="1861" y="3623"/>
                    <a:pt x="1867" y="3623"/>
                    <a:pt x="1873" y="3623"/>
                  </a:cubicBezTo>
                  <a:cubicBezTo>
                    <a:pt x="2092" y="3623"/>
                    <a:pt x="2728" y="3599"/>
                    <a:pt x="3459" y="1893"/>
                  </a:cubicBezTo>
                  <a:cubicBezTo>
                    <a:pt x="4215" y="231"/>
                    <a:pt x="4059" y="1"/>
                    <a:pt x="395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7573763" y="4004151"/>
              <a:ext cx="84922" cy="79127"/>
            </a:xfrm>
            <a:custGeom>
              <a:avLst/>
              <a:gdLst/>
              <a:ahLst/>
              <a:cxnLst/>
              <a:rect l="l" t="t" r="r" b="b"/>
              <a:pathLst>
                <a:path w="1480" h="1379" extrusionOk="0">
                  <a:moveTo>
                    <a:pt x="1128" y="0"/>
                  </a:moveTo>
                  <a:lnTo>
                    <a:pt x="0" y="802"/>
                  </a:lnTo>
                  <a:cubicBezTo>
                    <a:pt x="0" y="802"/>
                    <a:pt x="226" y="1078"/>
                    <a:pt x="527" y="1379"/>
                  </a:cubicBezTo>
                  <a:cubicBezTo>
                    <a:pt x="878" y="1203"/>
                    <a:pt x="1229" y="978"/>
                    <a:pt x="1479" y="627"/>
                  </a:cubicBezTo>
                  <a:cubicBezTo>
                    <a:pt x="1229" y="351"/>
                    <a:pt x="1128" y="0"/>
                    <a:pt x="1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7506511" y="3945391"/>
              <a:ext cx="147811" cy="137884"/>
            </a:xfrm>
            <a:custGeom>
              <a:avLst/>
              <a:gdLst/>
              <a:ahLst/>
              <a:cxnLst/>
              <a:rect l="l" t="t" r="r" b="b"/>
              <a:pathLst>
                <a:path w="2576" h="2403" extrusionOk="0">
                  <a:moveTo>
                    <a:pt x="659" y="0"/>
                  </a:moveTo>
                  <a:cubicBezTo>
                    <a:pt x="512" y="0"/>
                    <a:pt x="372" y="37"/>
                    <a:pt x="245" y="122"/>
                  </a:cubicBezTo>
                  <a:cubicBezTo>
                    <a:pt x="209" y="146"/>
                    <a:pt x="177" y="154"/>
                    <a:pt x="148" y="154"/>
                  </a:cubicBezTo>
                  <a:cubicBezTo>
                    <a:pt x="87" y="154"/>
                    <a:pt x="43" y="116"/>
                    <a:pt x="26" y="116"/>
                  </a:cubicBezTo>
                  <a:cubicBezTo>
                    <a:pt x="1" y="116"/>
                    <a:pt x="32" y="197"/>
                    <a:pt x="145" y="598"/>
                  </a:cubicBezTo>
                  <a:cubicBezTo>
                    <a:pt x="320" y="1225"/>
                    <a:pt x="1523" y="2403"/>
                    <a:pt x="1523" y="2403"/>
                  </a:cubicBezTo>
                  <a:cubicBezTo>
                    <a:pt x="1523" y="2403"/>
                    <a:pt x="2350" y="2027"/>
                    <a:pt x="2576" y="1200"/>
                  </a:cubicBezTo>
                  <a:cubicBezTo>
                    <a:pt x="2576" y="1200"/>
                    <a:pt x="1504"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7464909" y="3879001"/>
              <a:ext cx="71840" cy="97489"/>
            </a:xfrm>
            <a:custGeom>
              <a:avLst/>
              <a:gdLst/>
              <a:ahLst/>
              <a:cxnLst/>
              <a:rect l="l" t="t" r="r" b="b"/>
              <a:pathLst>
                <a:path w="1252" h="1699" extrusionOk="0">
                  <a:moveTo>
                    <a:pt x="218" y="1"/>
                  </a:moveTo>
                  <a:cubicBezTo>
                    <a:pt x="218" y="1"/>
                    <a:pt x="369" y="803"/>
                    <a:pt x="118" y="1179"/>
                  </a:cubicBezTo>
                  <a:cubicBezTo>
                    <a:pt x="1" y="1355"/>
                    <a:pt x="768" y="1698"/>
                    <a:pt x="1099" y="1698"/>
                  </a:cubicBezTo>
                  <a:cubicBezTo>
                    <a:pt x="1193" y="1698"/>
                    <a:pt x="1251" y="1671"/>
                    <a:pt x="1246" y="1605"/>
                  </a:cubicBezTo>
                  <a:cubicBezTo>
                    <a:pt x="1196" y="1204"/>
                    <a:pt x="995" y="953"/>
                    <a:pt x="1246" y="527"/>
                  </a:cubicBezTo>
                  <a:lnTo>
                    <a:pt x="21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7454408" y="3797346"/>
              <a:ext cx="122277" cy="149360"/>
            </a:xfrm>
            <a:custGeom>
              <a:avLst/>
              <a:gdLst/>
              <a:ahLst/>
              <a:cxnLst/>
              <a:rect l="l" t="t" r="r" b="b"/>
              <a:pathLst>
                <a:path w="2131" h="2603" extrusionOk="0">
                  <a:moveTo>
                    <a:pt x="1084" y="0"/>
                  </a:moveTo>
                  <a:cubicBezTo>
                    <a:pt x="873" y="0"/>
                    <a:pt x="671" y="102"/>
                    <a:pt x="577" y="196"/>
                  </a:cubicBezTo>
                  <a:cubicBezTo>
                    <a:pt x="176" y="572"/>
                    <a:pt x="0" y="1123"/>
                    <a:pt x="100" y="1424"/>
                  </a:cubicBezTo>
                  <a:cubicBezTo>
                    <a:pt x="296" y="2109"/>
                    <a:pt x="874" y="2603"/>
                    <a:pt x="1251" y="2603"/>
                  </a:cubicBezTo>
                  <a:cubicBezTo>
                    <a:pt x="1260" y="2603"/>
                    <a:pt x="1269" y="2602"/>
                    <a:pt x="1278" y="2602"/>
                  </a:cubicBezTo>
                  <a:cubicBezTo>
                    <a:pt x="2131" y="2502"/>
                    <a:pt x="1805" y="722"/>
                    <a:pt x="1579" y="296"/>
                  </a:cubicBezTo>
                  <a:cubicBezTo>
                    <a:pt x="1452" y="76"/>
                    <a:pt x="1265" y="0"/>
                    <a:pt x="108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434267" y="3788681"/>
              <a:ext cx="131974" cy="114358"/>
            </a:xfrm>
            <a:custGeom>
              <a:avLst/>
              <a:gdLst/>
              <a:ahLst/>
              <a:cxnLst/>
              <a:rect l="l" t="t" r="r" b="b"/>
              <a:pathLst>
                <a:path w="2300" h="1993" extrusionOk="0">
                  <a:moveTo>
                    <a:pt x="1160" y="1"/>
                  </a:moveTo>
                  <a:cubicBezTo>
                    <a:pt x="905" y="1"/>
                    <a:pt x="661" y="88"/>
                    <a:pt x="502" y="272"/>
                  </a:cubicBezTo>
                  <a:cubicBezTo>
                    <a:pt x="0" y="823"/>
                    <a:pt x="0" y="823"/>
                    <a:pt x="126" y="1199"/>
                  </a:cubicBezTo>
                  <a:cubicBezTo>
                    <a:pt x="146" y="1260"/>
                    <a:pt x="396" y="1992"/>
                    <a:pt x="583" y="1992"/>
                  </a:cubicBezTo>
                  <a:cubicBezTo>
                    <a:pt x="628" y="1992"/>
                    <a:pt x="669" y="1951"/>
                    <a:pt x="702" y="1851"/>
                  </a:cubicBezTo>
                  <a:cubicBezTo>
                    <a:pt x="978" y="1099"/>
                    <a:pt x="1404" y="1324"/>
                    <a:pt x="1629" y="923"/>
                  </a:cubicBezTo>
                  <a:cubicBezTo>
                    <a:pt x="1676" y="841"/>
                    <a:pt x="1728" y="809"/>
                    <a:pt x="1781" y="809"/>
                  </a:cubicBezTo>
                  <a:cubicBezTo>
                    <a:pt x="1953" y="809"/>
                    <a:pt x="2139" y="1139"/>
                    <a:pt x="2206" y="1139"/>
                  </a:cubicBezTo>
                  <a:cubicBezTo>
                    <a:pt x="2219" y="1139"/>
                    <a:pt x="2228" y="1127"/>
                    <a:pt x="2231" y="1099"/>
                  </a:cubicBezTo>
                  <a:cubicBezTo>
                    <a:pt x="2299" y="399"/>
                    <a:pt x="1704" y="1"/>
                    <a:pt x="116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7333734" y="4178018"/>
              <a:ext cx="416980" cy="191477"/>
            </a:xfrm>
            <a:custGeom>
              <a:avLst/>
              <a:gdLst/>
              <a:ahLst/>
              <a:cxnLst/>
              <a:rect l="l" t="t" r="r" b="b"/>
              <a:pathLst>
                <a:path w="7267" h="3337" extrusionOk="0">
                  <a:moveTo>
                    <a:pt x="860" y="1"/>
                  </a:moveTo>
                  <a:cubicBezTo>
                    <a:pt x="0" y="1"/>
                    <a:pt x="751" y="1464"/>
                    <a:pt x="2329" y="2484"/>
                  </a:cubicBezTo>
                  <a:cubicBezTo>
                    <a:pt x="3492" y="3220"/>
                    <a:pt x="4679" y="3336"/>
                    <a:pt x="5315" y="3336"/>
                  </a:cubicBezTo>
                  <a:cubicBezTo>
                    <a:pt x="5611" y="3336"/>
                    <a:pt x="5787" y="3311"/>
                    <a:pt x="5787" y="3311"/>
                  </a:cubicBezTo>
                  <a:cubicBezTo>
                    <a:pt x="7216" y="3136"/>
                    <a:pt x="7266" y="2409"/>
                    <a:pt x="7141" y="2334"/>
                  </a:cubicBezTo>
                  <a:cubicBezTo>
                    <a:pt x="7119" y="2320"/>
                    <a:pt x="7077" y="2315"/>
                    <a:pt x="7023" y="2315"/>
                  </a:cubicBezTo>
                  <a:cubicBezTo>
                    <a:pt x="6769" y="2315"/>
                    <a:pt x="6237" y="2434"/>
                    <a:pt x="6113" y="2434"/>
                  </a:cubicBezTo>
                  <a:cubicBezTo>
                    <a:pt x="5985" y="2447"/>
                    <a:pt x="5868" y="2453"/>
                    <a:pt x="5759" y="2453"/>
                  </a:cubicBezTo>
                  <a:cubicBezTo>
                    <a:pt x="4608" y="2453"/>
                    <a:pt x="4370" y="1736"/>
                    <a:pt x="2103" y="454"/>
                  </a:cubicBezTo>
                  <a:cubicBezTo>
                    <a:pt x="1527" y="134"/>
                    <a:pt x="1120" y="1"/>
                    <a:pt x="860"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7261662" y="4165394"/>
              <a:ext cx="412792" cy="221372"/>
            </a:xfrm>
            <a:custGeom>
              <a:avLst/>
              <a:gdLst/>
              <a:ahLst/>
              <a:cxnLst/>
              <a:rect l="l" t="t" r="r" b="b"/>
              <a:pathLst>
                <a:path w="7194" h="3858" extrusionOk="0">
                  <a:moveTo>
                    <a:pt x="1599" y="0"/>
                  </a:moveTo>
                  <a:cubicBezTo>
                    <a:pt x="898" y="0"/>
                    <a:pt x="615" y="382"/>
                    <a:pt x="527" y="849"/>
                  </a:cubicBezTo>
                  <a:cubicBezTo>
                    <a:pt x="1" y="3556"/>
                    <a:pt x="6392" y="3857"/>
                    <a:pt x="6392" y="3857"/>
                  </a:cubicBezTo>
                  <a:cubicBezTo>
                    <a:pt x="7194" y="3381"/>
                    <a:pt x="6868" y="2353"/>
                    <a:pt x="6868" y="2353"/>
                  </a:cubicBezTo>
                  <a:lnTo>
                    <a:pt x="3835" y="699"/>
                  </a:lnTo>
                  <a:cubicBezTo>
                    <a:pt x="2820" y="197"/>
                    <a:pt x="2102"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7299075" y="4169985"/>
              <a:ext cx="407513" cy="205593"/>
            </a:xfrm>
            <a:custGeom>
              <a:avLst/>
              <a:gdLst/>
              <a:ahLst/>
              <a:cxnLst/>
              <a:rect l="l" t="t" r="r" b="b"/>
              <a:pathLst>
                <a:path w="7102" h="3583" extrusionOk="0">
                  <a:moveTo>
                    <a:pt x="6296" y="0"/>
                  </a:moveTo>
                  <a:cubicBezTo>
                    <a:pt x="6036" y="0"/>
                    <a:pt x="5624" y="153"/>
                    <a:pt x="5038" y="519"/>
                  </a:cubicBezTo>
                  <a:cubicBezTo>
                    <a:pt x="2742" y="1978"/>
                    <a:pt x="2637" y="2730"/>
                    <a:pt x="1346" y="2730"/>
                  </a:cubicBezTo>
                  <a:cubicBezTo>
                    <a:pt x="1285" y="2730"/>
                    <a:pt x="1221" y="2728"/>
                    <a:pt x="1153" y="2724"/>
                  </a:cubicBezTo>
                  <a:cubicBezTo>
                    <a:pt x="1046" y="2724"/>
                    <a:pt x="619" y="2660"/>
                    <a:pt x="347" y="2660"/>
                  </a:cubicBezTo>
                  <a:cubicBezTo>
                    <a:pt x="238" y="2660"/>
                    <a:pt x="154" y="2671"/>
                    <a:pt x="126" y="2699"/>
                  </a:cubicBezTo>
                  <a:cubicBezTo>
                    <a:pt x="0" y="2775"/>
                    <a:pt x="76" y="3476"/>
                    <a:pt x="1529" y="3577"/>
                  </a:cubicBezTo>
                  <a:cubicBezTo>
                    <a:pt x="1529" y="3577"/>
                    <a:pt x="1602" y="3583"/>
                    <a:pt x="1731" y="3583"/>
                  </a:cubicBezTo>
                  <a:cubicBezTo>
                    <a:pt x="2239" y="3583"/>
                    <a:pt x="3620" y="3487"/>
                    <a:pt x="4938" y="2549"/>
                  </a:cubicBezTo>
                  <a:cubicBezTo>
                    <a:pt x="6436" y="1468"/>
                    <a:pt x="7101" y="0"/>
                    <a:pt x="629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7378147" y="4155467"/>
              <a:ext cx="412792" cy="235602"/>
            </a:xfrm>
            <a:custGeom>
              <a:avLst/>
              <a:gdLst/>
              <a:ahLst/>
              <a:cxnLst/>
              <a:rect l="l" t="t" r="r" b="b"/>
              <a:pathLst>
                <a:path w="7194" h="4106" extrusionOk="0">
                  <a:moveTo>
                    <a:pt x="5475" y="1"/>
                  </a:moveTo>
                  <a:cubicBezTo>
                    <a:pt x="4967" y="1"/>
                    <a:pt x="4235" y="229"/>
                    <a:pt x="3184" y="822"/>
                  </a:cubicBezTo>
                  <a:lnTo>
                    <a:pt x="252" y="2652"/>
                  </a:lnTo>
                  <a:cubicBezTo>
                    <a:pt x="252" y="2652"/>
                    <a:pt x="1" y="3679"/>
                    <a:pt x="828" y="4105"/>
                  </a:cubicBezTo>
                  <a:cubicBezTo>
                    <a:pt x="828" y="4105"/>
                    <a:pt x="7194" y="3479"/>
                    <a:pt x="6517" y="797"/>
                  </a:cubicBezTo>
                  <a:cubicBezTo>
                    <a:pt x="6392" y="353"/>
                    <a:pt x="6106" y="1"/>
                    <a:pt x="5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7166579" y="3954974"/>
              <a:ext cx="253333" cy="196412"/>
            </a:xfrm>
            <a:custGeom>
              <a:avLst/>
              <a:gdLst/>
              <a:ahLst/>
              <a:cxnLst/>
              <a:rect l="l" t="t" r="r" b="b"/>
              <a:pathLst>
                <a:path w="4415" h="3423" extrusionOk="0">
                  <a:moveTo>
                    <a:pt x="278" y="1"/>
                  </a:moveTo>
                  <a:cubicBezTo>
                    <a:pt x="180" y="1"/>
                    <a:pt x="0" y="178"/>
                    <a:pt x="931" y="1835"/>
                  </a:cubicBezTo>
                  <a:cubicBezTo>
                    <a:pt x="1720" y="3264"/>
                    <a:pt x="2292" y="3422"/>
                    <a:pt x="2568" y="3422"/>
                  </a:cubicBezTo>
                  <a:cubicBezTo>
                    <a:pt x="2616" y="3422"/>
                    <a:pt x="2656" y="3417"/>
                    <a:pt x="2685" y="3414"/>
                  </a:cubicBezTo>
                  <a:cubicBezTo>
                    <a:pt x="3512" y="3364"/>
                    <a:pt x="4415" y="1935"/>
                    <a:pt x="4415" y="1935"/>
                  </a:cubicBezTo>
                  <a:lnTo>
                    <a:pt x="3212" y="1233"/>
                  </a:lnTo>
                  <a:cubicBezTo>
                    <a:pt x="3212" y="1233"/>
                    <a:pt x="3111" y="1985"/>
                    <a:pt x="2485" y="2186"/>
                  </a:cubicBezTo>
                  <a:cubicBezTo>
                    <a:pt x="2464" y="2193"/>
                    <a:pt x="2441" y="2196"/>
                    <a:pt x="2416" y="2196"/>
                  </a:cubicBezTo>
                  <a:cubicBezTo>
                    <a:pt x="1984" y="2196"/>
                    <a:pt x="950" y="1229"/>
                    <a:pt x="856" y="732"/>
                  </a:cubicBezTo>
                  <a:cubicBezTo>
                    <a:pt x="781" y="206"/>
                    <a:pt x="405" y="55"/>
                    <a:pt x="304" y="5"/>
                  </a:cubicBezTo>
                  <a:cubicBezTo>
                    <a:pt x="297" y="3"/>
                    <a:pt x="288" y="1"/>
                    <a:pt x="278"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7330692" y="3969664"/>
              <a:ext cx="130941" cy="129449"/>
            </a:xfrm>
            <a:custGeom>
              <a:avLst/>
              <a:gdLst/>
              <a:ahLst/>
              <a:cxnLst/>
              <a:rect l="l" t="t" r="r" b="b"/>
              <a:pathLst>
                <a:path w="2282" h="2256" extrusionOk="0">
                  <a:moveTo>
                    <a:pt x="1522" y="0"/>
                  </a:moveTo>
                  <a:cubicBezTo>
                    <a:pt x="737" y="0"/>
                    <a:pt x="1" y="1303"/>
                    <a:pt x="1" y="1303"/>
                  </a:cubicBezTo>
                  <a:cubicBezTo>
                    <a:pt x="302" y="2105"/>
                    <a:pt x="1354" y="2255"/>
                    <a:pt x="1354" y="2255"/>
                  </a:cubicBezTo>
                  <a:cubicBezTo>
                    <a:pt x="1354" y="2255"/>
                    <a:pt x="1780" y="1854"/>
                    <a:pt x="2006" y="1228"/>
                  </a:cubicBezTo>
                  <a:cubicBezTo>
                    <a:pt x="2282" y="426"/>
                    <a:pt x="2106" y="225"/>
                    <a:pt x="1881" y="100"/>
                  </a:cubicBezTo>
                  <a:cubicBezTo>
                    <a:pt x="1761" y="31"/>
                    <a:pt x="1641" y="0"/>
                    <a:pt x="1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7523439" y="4332031"/>
              <a:ext cx="139548" cy="56175"/>
            </a:xfrm>
            <a:custGeom>
              <a:avLst/>
              <a:gdLst/>
              <a:ahLst/>
              <a:cxnLst/>
              <a:rect l="l" t="t" r="r" b="b"/>
              <a:pathLst>
                <a:path w="2432" h="979" extrusionOk="0">
                  <a:moveTo>
                    <a:pt x="2356" y="1"/>
                  </a:moveTo>
                  <a:lnTo>
                    <a:pt x="0" y="753"/>
                  </a:lnTo>
                  <a:lnTo>
                    <a:pt x="1830" y="978"/>
                  </a:lnTo>
                  <a:cubicBezTo>
                    <a:pt x="1830" y="978"/>
                    <a:pt x="2431" y="652"/>
                    <a:pt x="2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40"/>
          <p:cNvSpPr txBox="1">
            <a:spLocks noGrp="1"/>
          </p:cNvSpPr>
          <p:nvPr>
            <p:ph type="title" idx="2"/>
          </p:nvPr>
        </p:nvSpPr>
        <p:spPr>
          <a:xfrm>
            <a:off x="2336025" y="27007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37" name="Google Shape;1737;p40"/>
          <p:cNvSpPr txBox="1">
            <a:spLocks noGrp="1"/>
          </p:cNvSpPr>
          <p:nvPr>
            <p:ph type="subTitle" idx="1"/>
          </p:nvPr>
        </p:nvSpPr>
        <p:spPr>
          <a:xfrm>
            <a:off x="647750" y="3471175"/>
            <a:ext cx="5018700" cy="7101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800">
                <a:solidFill>
                  <a:srgbClr val="000000"/>
                </a:solidFill>
                <a:latin typeface="Arial"/>
                <a:ea typeface="Arial"/>
                <a:cs typeface="Arial"/>
                <a:sym typeface="Arial"/>
              </a:rPr>
              <a:t>How It Changes By Year</a:t>
            </a:r>
            <a:endParaRPr sz="28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2800">
              <a:solidFill>
                <a:srgbClr val="000000"/>
              </a:solidFill>
              <a:latin typeface="Arial"/>
              <a:ea typeface="Arial"/>
              <a:cs typeface="Arial"/>
              <a:sym typeface="Arial"/>
            </a:endParaRPr>
          </a:p>
        </p:txBody>
      </p:sp>
      <p:sp>
        <p:nvSpPr>
          <p:cNvPr id="1738" name="Google Shape;1738;p40"/>
          <p:cNvSpPr txBox="1"/>
          <p:nvPr/>
        </p:nvSpPr>
        <p:spPr>
          <a:xfrm>
            <a:off x="1370925" y="4034225"/>
            <a:ext cx="3412500" cy="52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Time Series Analysis</a:t>
            </a:r>
            <a:endParaRPr sz="1800">
              <a:solidFill>
                <a:schemeClr val="dk1"/>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41"/>
          <p:cNvSpPr txBox="1">
            <a:spLocks noGrp="1"/>
          </p:cNvSpPr>
          <p:nvPr>
            <p:ph type="title"/>
          </p:nvPr>
        </p:nvSpPr>
        <p:spPr>
          <a:xfrm>
            <a:off x="320425" y="145650"/>
            <a:ext cx="837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Figure 1.1. Number of Questions Per Year</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44" name="Google Shape;1744;p41"/>
          <p:cNvSpPr txBox="1"/>
          <p:nvPr/>
        </p:nvSpPr>
        <p:spPr>
          <a:xfrm>
            <a:off x="1199250" y="3837500"/>
            <a:ext cx="7030200" cy="1137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None/>
            </a:pPr>
            <a:r>
              <a:rPr lang="en" sz="1200">
                <a:latin typeface="Times New Roman"/>
                <a:ea typeface="Times New Roman"/>
                <a:cs typeface="Times New Roman"/>
                <a:sym typeface="Times New Roman"/>
              </a:rPr>
              <a:t>The number of StackOverflow questions grew rapidly from in </a:t>
            </a:r>
            <a:r>
              <a:rPr lang="en" sz="1200" b="1">
                <a:latin typeface="Times New Roman"/>
                <a:ea typeface="Times New Roman"/>
                <a:cs typeface="Times New Roman"/>
                <a:sym typeface="Times New Roman"/>
              </a:rPr>
              <a:t>2008 to 2013</a:t>
            </a:r>
            <a:r>
              <a:rPr lang="en" sz="1200">
                <a:latin typeface="Times New Roman"/>
                <a:ea typeface="Times New Roman"/>
                <a:cs typeface="Times New Roman"/>
                <a:sym typeface="Times New Roman"/>
              </a:rPr>
              <a:t>, reflecting the platform's increasing popularity among developers. Question volumes peaked around 2.2 million in </a:t>
            </a:r>
            <a:r>
              <a:rPr lang="en" sz="1200" b="1">
                <a:latin typeface="Times New Roman"/>
                <a:ea typeface="Times New Roman"/>
                <a:cs typeface="Times New Roman"/>
                <a:sym typeface="Times New Roman"/>
              </a:rPr>
              <a:t>2015</a:t>
            </a:r>
            <a:r>
              <a:rPr lang="en" sz="1200">
                <a:latin typeface="Times New Roman"/>
                <a:ea typeface="Times New Roman"/>
                <a:cs typeface="Times New Roman"/>
                <a:sym typeface="Times New Roman"/>
              </a:rPr>
              <a:t> during the platform's golden era but have steadily declined since </a:t>
            </a:r>
            <a:r>
              <a:rPr lang="en" sz="1200" b="1">
                <a:latin typeface="Times New Roman"/>
                <a:ea typeface="Times New Roman"/>
                <a:cs typeface="Times New Roman"/>
                <a:sym typeface="Times New Roman"/>
              </a:rPr>
              <a:t>2017 to 2022</a:t>
            </a:r>
            <a:r>
              <a:rPr lang="en" sz="1200">
                <a:latin typeface="Times New Roman"/>
                <a:ea typeface="Times New Roman"/>
                <a:cs typeface="Times New Roman"/>
                <a:sym typeface="Times New Roman"/>
              </a:rPr>
              <a:t>. This decline is likely due to the saturation of common programming questions and competition from other platforms.</a:t>
            </a:r>
            <a:endParaRPr sz="1800">
              <a:solidFill>
                <a:srgbClr val="595959"/>
              </a:solidFill>
            </a:endParaRPr>
          </a:p>
        </p:txBody>
      </p:sp>
      <p:pic>
        <p:nvPicPr>
          <p:cNvPr id="1745" name="Google Shape;1745;p41"/>
          <p:cNvPicPr preferRelativeResize="0"/>
          <p:nvPr/>
        </p:nvPicPr>
        <p:blipFill>
          <a:blip r:embed="rId3">
            <a:alphaModFix/>
          </a:blip>
          <a:stretch>
            <a:fillRect/>
          </a:stretch>
        </p:blipFill>
        <p:spPr>
          <a:xfrm>
            <a:off x="1672813" y="1023150"/>
            <a:ext cx="5673021" cy="281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4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1.2. Year vs Score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51" name="Google Shape;1751;p42"/>
          <p:cNvSpPr txBox="1"/>
          <p:nvPr/>
        </p:nvSpPr>
        <p:spPr>
          <a:xfrm>
            <a:off x="1902450" y="3837500"/>
            <a:ext cx="5883900" cy="10125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1200"/>
              </a:spcAft>
              <a:buNone/>
            </a:pPr>
            <a:r>
              <a:rPr lang="en" sz="1200">
                <a:latin typeface="Times New Roman"/>
                <a:ea typeface="Times New Roman"/>
                <a:cs typeface="Times New Roman"/>
                <a:sym typeface="Times New Roman"/>
              </a:rPr>
              <a:t>The average score of StackOverflow questions has significantly </a:t>
            </a:r>
            <a:r>
              <a:rPr lang="en" sz="1200" b="1">
                <a:latin typeface="Times New Roman"/>
                <a:ea typeface="Times New Roman"/>
                <a:cs typeface="Times New Roman"/>
                <a:sym typeface="Times New Roman"/>
              </a:rPr>
              <a:t>declined over the years</a:t>
            </a:r>
            <a:r>
              <a:rPr lang="en" sz="1200">
                <a:latin typeface="Times New Roman"/>
                <a:ea typeface="Times New Roman"/>
                <a:cs typeface="Times New Roman"/>
                <a:sym typeface="Times New Roman"/>
              </a:rPr>
              <a:t>. In 2008, the average score was exceptionally high at 40.46, indicating strong engagement during the platform's early adoption phase. However, this gradually decreased, reaching 0.24 by 2022. The trend suggests reduced voting activity or a shift in user behavior, possibly due to the saturation of common questions, stricter moderation, or a decline in community engagement over time.</a:t>
            </a:r>
            <a:endParaRPr sz="1200">
              <a:latin typeface="Times New Roman"/>
              <a:ea typeface="Times New Roman"/>
              <a:cs typeface="Times New Roman"/>
              <a:sym typeface="Times New Roman"/>
            </a:endParaRPr>
          </a:p>
        </p:txBody>
      </p:sp>
      <p:pic>
        <p:nvPicPr>
          <p:cNvPr id="1752" name="Google Shape;1752;p42"/>
          <p:cNvPicPr preferRelativeResize="0"/>
          <p:nvPr/>
        </p:nvPicPr>
        <p:blipFill>
          <a:blip r:embed="rId3">
            <a:alphaModFix/>
          </a:blip>
          <a:stretch>
            <a:fillRect/>
          </a:stretch>
        </p:blipFill>
        <p:spPr>
          <a:xfrm>
            <a:off x="2210813" y="870750"/>
            <a:ext cx="4722384" cy="281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43"/>
          <p:cNvSpPr txBox="1">
            <a:spLocks noGrp="1"/>
          </p:cNvSpPr>
          <p:nvPr>
            <p:ph type="title"/>
          </p:nvPr>
        </p:nvSpPr>
        <p:spPr>
          <a:xfrm>
            <a:off x="4178300" y="88012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758" name="Google Shape;1758;p43"/>
          <p:cNvSpPr txBox="1">
            <a:spLocks noGrp="1"/>
          </p:cNvSpPr>
          <p:nvPr>
            <p:ph type="title" idx="2"/>
          </p:nvPr>
        </p:nvSpPr>
        <p:spPr>
          <a:xfrm>
            <a:off x="5453300" y="27007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59" name="Google Shape;1759;p43"/>
          <p:cNvSpPr txBox="1">
            <a:spLocks noGrp="1"/>
          </p:cNvSpPr>
          <p:nvPr>
            <p:ph type="subTitle" idx="1"/>
          </p:nvPr>
        </p:nvSpPr>
        <p:spPr>
          <a:xfrm>
            <a:off x="3470750" y="3471175"/>
            <a:ext cx="5447400" cy="7101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800">
                <a:solidFill>
                  <a:srgbClr val="000000"/>
                </a:solidFill>
                <a:latin typeface="Arial"/>
                <a:ea typeface="Arial"/>
                <a:cs typeface="Arial"/>
                <a:sym typeface="Arial"/>
              </a:rPr>
              <a:t>Understand Stack Overflow</a:t>
            </a:r>
            <a:endParaRPr/>
          </a:p>
        </p:txBody>
      </p:sp>
      <p:grpSp>
        <p:nvGrpSpPr>
          <p:cNvPr id="1760" name="Google Shape;1760;p43"/>
          <p:cNvGrpSpPr/>
          <p:nvPr/>
        </p:nvGrpSpPr>
        <p:grpSpPr>
          <a:xfrm>
            <a:off x="948250" y="962313"/>
            <a:ext cx="3230047" cy="3218875"/>
            <a:chOff x="5353800" y="841275"/>
            <a:chExt cx="3230047" cy="3218875"/>
          </a:xfrm>
        </p:grpSpPr>
        <p:sp>
          <p:nvSpPr>
            <p:cNvPr id="1761" name="Google Shape;1761;p43"/>
            <p:cNvSpPr/>
            <p:nvPr/>
          </p:nvSpPr>
          <p:spPr>
            <a:xfrm>
              <a:off x="6287794" y="1282766"/>
              <a:ext cx="102452" cy="88921"/>
            </a:xfrm>
            <a:custGeom>
              <a:avLst/>
              <a:gdLst/>
              <a:ahLst/>
              <a:cxnLst/>
              <a:rect l="l" t="t" r="r" b="b"/>
              <a:pathLst>
                <a:path w="954" h="828" extrusionOk="0">
                  <a:moveTo>
                    <a:pt x="753" y="0"/>
                  </a:moveTo>
                  <a:cubicBezTo>
                    <a:pt x="753" y="0"/>
                    <a:pt x="702" y="25"/>
                    <a:pt x="652" y="75"/>
                  </a:cubicBezTo>
                  <a:cubicBezTo>
                    <a:pt x="577" y="125"/>
                    <a:pt x="477" y="201"/>
                    <a:pt x="377" y="276"/>
                  </a:cubicBezTo>
                  <a:cubicBezTo>
                    <a:pt x="276" y="326"/>
                    <a:pt x="201" y="426"/>
                    <a:pt x="126" y="476"/>
                  </a:cubicBezTo>
                  <a:cubicBezTo>
                    <a:pt x="51" y="526"/>
                    <a:pt x="1" y="577"/>
                    <a:pt x="1" y="577"/>
                  </a:cubicBezTo>
                  <a:lnTo>
                    <a:pt x="276" y="827"/>
                  </a:lnTo>
                  <a:cubicBezTo>
                    <a:pt x="276" y="827"/>
                    <a:pt x="301" y="802"/>
                    <a:pt x="377" y="752"/>
                  </a:cubicBezTo>
                  <a:cubicBezTo>
                    <a:pt x="427" y="702"/>
                    <a:pt x="502" y="627"/>
                    <a:pt x="602" y="551"/>
                  </a:cubicBezTo>
                  <a:cubicBezTo>
                    <a:pt x="677" y="501"/>
                    <a:pt x="778" y="426"/>
                    <a:pt x="853" y="401"/>
                  </a:cubicBezTo>
                  <a:cubicBezTo>
                    <a:pt x="903" y="351"/>
                    <a:pt x="953" y="326"/>
                    <a:pt x="953" y="326"/>
                  </a:cubicBezTo>
                  <a:lnTo>
                    <a:pt x="753"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3"/>
            <p:cNvSpPr/>
            <p:nvPr/>
          </p:nvSpPr>
          <p:spPr>
            <a:xfrm>
              <a:off x="6411618" y="1212746"/>
              <a:ext cx="102345" cy="80867"/>
            </a:xfrm>
            <a:custGeom>
              <a:avLst/>
              <a:gdLst/>
              <a:ahLst/>
              <a:cxnLst/>
              <a:rect l="l" t="t" r="r" b="b"/>
              <a:pathLst>
                <a:path w="953" h="753" extrusionOk="0">
                  <a:moveTo>
                    <a:pt x="803" y="0"/>
                  </a:moveTo>
                  <a:cubicBezTo>
                    <a:pt x="803" y="0"/>
                    <a:pt x="752" y="26"/>
                    <a:pt x="677" y="76"/>
                  </a:cubicBezTo>
                  <a:cubicBezTo>
                    <a:pt x="602" y="101"/>
                    <a:pt x="502" y="151"/>
                    <a:pt x="402" y="201"/>
                  </a:cubicBezTo>
                  <a:cubicBezTo>
                    <a:pt x="301" y="276"/>
                    <a:pt x="201" y="326"/>
                    <a:pt x="126" y="351"/>
                  </a:cubicBezTo>
                  <a:cubicBezTo>
                    <a:pt x="51" y="401"/>
                    <a:pt x="1" y="427"/>
                    <a:pt x="1" y="427"/>
                  </a:cubicBezTo>
                  <a:lnTo>
                    <a:pt x="176" y="752"/>
                  </a:lnTo>
                  <a:cubicBezTo>
                    <a:pt x="176" y="752"/>
                    <a:pt x="226" y="702"/>
                    <a:pt x="301" y="677"/>
                  </a:cubicBezTo>
                  <a:cubicBezTo>
                    <a:pt x="377" y="627"/>
                    <a:pt x="477" y="577"/>
                    <a:pt x="577" y="527"/>
                  </a:cubicBezTo>
                  <a:cubicBezTo>
                    <a:pt x="652" y="477"/>
                    <a:pt x="752" y="427"/>
                    <a:pt x="828" y="401"/>
                  </a:cubicBezTo>
                  <a:cubicBezTo>
                    <a:pt x="903" y="351"/>
                    <a:pt x="953" y="351"/>
                    <a:pt x="953" y="351"/>
                  </a:cubicBez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a:off x="6543496" y="1164312"/>
              <a:ext cx="105137" cy="67335"/>
            </a:xfrm>
            <a:custGeom>
              <a:avLst/>
              <a:gdLst/>
              <a:ahLst/>
              <a:cxnLst/>
              <a:rect l="l" t="t" r="r" b="b"/>
              <a:pathLst>
                <a:path w="979" h="627" extrusionOk="0">
                  <a:moveTo>
                    <a:pt x="853" y="0"/>
                  </a:moveTo>
                  <a:cubicBezTo>
                    <a:pt x="853" y="0"/>
                    <a:pt x="652" y="50"/>
                    <a:pt x="427" y="126"/>
                  </a:cubicBezTo>
                  <a:cubicBezTo>
                    <a:pt x="201" y="201"/>
                    <a:pt x="1" y="301"/>
                    <a:pt x="1" y="301"/>
                  </a:cubicBezTo>
                  <a:lnTo>
                    <a:pt x="126" y="627"/>
                  </a:lnTo>
                  <a:cubicBezTo>
                    <a:pt x="126" y="627"/>
                    <a:pt x="326" y="552"/>
                    <a:pt x="552" y="477"/>
                  </a:cubicBezTo>
                  <a:cubicBezTo>
                    <a:pt x="753" y="401"/>
                    <a:pt x="978" y="351"/>
                    <a:pt x="978" y="351"/>
                  </a:cubicBezTo>
                  <a:lnTo>
                    <a:pt x="8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a:off x="6683429" y="1129302"/>
              <a:ext cx="102452" cy="59281"/>
            </a:xfrm>
            <a:custGeom>
              <a:avLst/>
              <a:gdLst/>
              <a:ahLst/>
              <a:cxnLst/>
              <a:rect l="l" t="t" r="r" b="b"/>
              <a:pathLst>
                <a:path w="954" h="552" extrusionOk="0">
                  <a:moveTo>
                    <a:pt x="878" y="1"/>
                  </a:moveTo>
                  <a:cubicBezTo>
                    <a:pt x="878" y="1"/>
                    <a:pt x="653" y="51"/>
                    <a:pt x="427" y="101"/>
                  </a:cubicBezTo>
                  <a:cubicBezTo>
                    <a:pt x="327" y="126"/>
                    <a:pt x="226" y="151"/>
                    <a:pt x="126" y="151"/>
                  </a:cubicBezTo>
                  <a:cubicBezTo>
                    <a:pt x="51" y="176"/>
                    <a:pt x="1" y="201"/>
                    <a:pt x="1" y="201"/>
                  </a:cubicBezTo>
                  <a:lnTo>
                    <a:pt x="76" y="552"/>
                  </a:lnTo>
                  <a:cubicBezTo>
                    <a:pt x="76" y="552"/>
                    <a:pt x="126" y="527"/>
                    <a:pt x="226" y="527"/>
                  </a:cubicBezTo>
                  <a:cubicBezTo>
                    <a:pt x="302" y="502"/>
                    <a:pt x="402" y="477"/>
                    <a:pt x="527" y="452"/>
                  </a:cubicBezTo>
                  <a:cubicBezTo>
                    <a:pt x="728" y="402"/>
                    <a:pt x="953" y="376"/>
                    <a:pt x="953" y="376"/>
                  </a:cubicBez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3"/>
            <p:cNvSpPr/>
            <p:nvPr/>
          </p:nvSpPr>
          <p:spPr>
            <a:xfrm>
              <a:off x="6826154" y="1113193"/>
              <a:ext cx="99660" cy="48541"/>
            </a:xfrm>
            <a:custGeom>
              <a:avLst/>
              <a:gdLst/>
              <a:ahLst/>
              <a:cxnLst/>
              <a:rect l="l" t="t" r="r" b="b"/>
              <a:pathLst>
                <a:path w="928" h="452" extrusionOk="0">
                  <a:moveTo>
                    <a:pt x="903" y="0"/>
                  </a:moveTo>
                  <a:cubicBezTo>
                    <a:pt x="903" y="0"/>
                    <a:pt x="677" y="25"/>
                    <a:pt x="451" y="25"/>
                  </a:cubicBezTo>
                  <a:cubicBezTo>
                    <a:pt x="226" y="50"/>
                    <a:pt x="0" y="75"/>
                    <a:pt x="0" y="75"/>
                  </a:cubicBezTo>
                  <a:lnTo>
                    <a:pt x="50" y="451"/>
                  </a:lnTo>
                  <a:cubicBezTo>
                    <a:pt x="50" y="451"/>
                    <a:pt x="276" y="426"/>
                    <a:pt x="476" y="401"/>
                  </a:cubicBezTo>
                  <a:cubicBezTo>
                    <a:pt x="702" y="376"/>
                    <a:pt x="928" y="376"/>
                    <a:pt x="928" y="376"/>
                  </a:cubicBezTo>
                  <a:lnTo>
                    <a:pt x="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3"/>
            <p:cNvSpPr/>
            <p:nvPr/>
          </p:nvSpPr>
          <p:spPr>
            <a:xfrm>
              <a:off x="6971456" y="1113193"/>
              <a:ext cx="99660" cy="40487"/>
            </a:xfrm>
            <a:custGeom>
              <a:avLst/>
              <a:gdLst/>
              <a:ahLst/>
              <a:cxnLst/>
              <a:rect l="l" t="t" r="r" b="b"/>
              <a:pathLst>
                <a:path w="928" h="377" extrusionOk="0">
                  <a:moveTo>
                    <a:pt x="1" y="0"/>
                  </a:moveTo>
                  <a:lnTo>
                    <a:pt x="1" y="351"/>
                  </a:lnTo>
                  <a:lnTo>
                    <a:pt x="452" y="351"/>
                  </a:lnTo>
                  <a:cubicBezTo>
                    <a:pt x="677" y="376"/>
                    <a:pt x="903" y="376"/>
                    <a:pt x="903" y="376"/>
                  </a:cubicBezTo>
                  <a:lnTo>
                    <a:pt x="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3"/>
            <p:cNvSpPr/>
            <p:nvPr/>
          </p:nvSpPr>
          <p:spPr>
            <a:xfrm>
              <a:off x="7114074" y="1115878"/>
              <a:ext cx="99768" cy="48541"/>
            </a:xfrm>
            <a:custGeom>
              <a:avLst/>
              <a:gdLst/>
              <a:ahLst/>
              <a:cxnLst/>
              <a:rect l="l" t="t" r="r" b="b"/>
              <a:pathLst>
                <a:path w="929" h="452" extrusionOk="0">
                  <a:moveTo>
                    <a:pt x="26" y="0"/>
                  </a:moveTo>
                  <a:lnTo>
                    <a:pt x="1" y="376"/>
                  </a:lnTo>
                  <a:cubicBezTo>
                    <a:pt x="1" y="376"/>
                    <a:pt x="227" y="376"/>
                    <a:pt x="452" y="401"/>
                  </a:cubicBezTo>
                  <a:cubicBezTo>
                    <a:pt x="678" y="426"/>
                    <a:pt x="903" y="451"/>
                    <a:pt x="903" y="451"/>
                  </a:cubicBezTo>
                  <a:lnTo>
                    <a:pt x="928" y="100"/>
                  </a:lnTo>
                  <a:cubicBezTo>
                    <a:pt x="928" y="100"/>
                    <a:pt x="703" y="75"/>
                    <a:pt x="477" y="50"/>
                  </a:cubicBezTo>
                  <a:cubicBezTo>
                    <a:pt x="252" y="25"/>
                    <a:pt x="26" y="0"/>
                    <a:pt x="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3"/>
            <p:cNvSpPr/>
            <p:nvPr/>
          </p:nvSpPr>
          <p:spPr>
            <a:xfrm>
              <a:off x="7256799" y="1131986"/>
              <a:ext cx="102345" cy="56596"/>
            </a:xfrm>
            <a:custGeom>
              <a:avLst/>
              <a:gdLst/>
              <a:ahLst/>
              <a:cxnLst/>
              <a:rect l="l" t="t" r="r" b="b"/>
              <a:pathLst>
                <a:path w="953" h="527" extrusionOk="0">
                  <a:moveTo>
                    <a:pt x="50" y="1"/>
                  </a:moveTo>
                  <a:lnTo>
                    <a:pt x="0" y="377"/>
                  </a:lnTo>
                  <a:cubicBezTo>
                    <a:pt x="0" y="377"/>
                    <a:pt x="226" y="402"/>
                    <a:pt x="426" y="452"/>
                  </a:cubicBezTo>
                  <a:cubicBezTo>
                    <a:pt x="652" y="477"/>
                    <a:pt x="878" y="527"/>
                    <a:pt x="878" y="527"/>
                  </a:cubicBezTo>
                  <a:lnTo>
                    <a:pt x="953" y="176"/>
                  </a:lnTo>
                  <a:cubicBezTo>
                    <a:pt x="953" y="176"/>
                    <a:pt x="727" y="126"/>
                    <a:pt x="502" y="76"/>
                  </a:cubicBezTo>
                  <a:cubicBezTo>
                    <a:pt x="276" y="51"/>
                    <a:pt x="50" y="1"/>
                    <a:pt x="50"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3"/>
            <p:cNvSpPr/>
            <p:nvPr/>
          </p:nvSpPr>
          <p:spPr>
            <a:xfrm>
              <a:off x="7396731" y="1161627"/>
              <a:ext cx="102345" cy="64650"/>
            </a:xfrm>
            <a:custGeom>
              <a:avLst/>
              <a:gdLst/>
              <a:ahLst/>
              <a:cxnLst/>
              <a:rect l="l" t="t" r="r" b="b"/>
              <a:pathLst>
                <a:path w="953" h="602" extrusionOk="0">
                  <a:moveTo>
                    <a:pt x="76" y="0"/>
                  </a:moveTo>
                  <a:lnTo>
                    <a:pt x="1" y="351"/>
                  </a:lnTo>
                  <a:cubicBezTo>
                    <a:pt x="1" y="351"/>
                    <a:pt x="201" y="401"/>
                    <a:pt x="427" y="476"/>
                  </a:cubicBezTo>
                  <a:cubicBezTo>
                    <a:pt x="627" y="527"/>
                    <a:pt x="853" y="602"/>
                    <a:pt x="853" y="602"/>
                  </a:cubicBezTo>
                  <a:lnTo>
                    <a:pt x="953" y="251"/>
                  </a:lnTo>
                  <a:cubicBezTo>
                    <a:pt x="953" y="251"/>
                    <a:pt x="752" y="176"/>
                    <a:pt x="527" y="126"/>
                  </a:cubicBezTo>
                  <a:cubicBezTo>
                    <a:pt x="301" y="50"/>
                    <a:pt x="76" y="0"/>
                    <a:pt x="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3"/>
            <p:cNvSpPr/>
            <p:nvPr/>
          </p:nvSpPr>
          <p:spPr>
            <a:xfrm>
              <a:off x="7531294" y="1202006"/>
              <a:ext cx="105137" cy="72705"/>
            </a:xfrm>
            <a:custGeom>
              <a:avLst/>
              <a:gdLst/>
              <a:ahLst/>
              <a:cxnLst/>
              <a:rect l="l" t="t" r="r" b="b"/>
              <a:pathLst>
                <a:path w="979" h="677" extrusionOk="0">
                  <a:moveTo>
                    <a:pt x="126" y="0"/>
                  </a:moveTo>
                  <a:lnTo>
                    <a:pt x="1" y="351"/>
                  </a:lnTo>
                  <a:cubicBezTo>
                    <a:pt x="1" y="351"/>
                    <a:pt x="226" y="426"/>
                    <a:pt x="427" y="501"/>
                  </a:cubicBezTo>
                  <a:cubicBezTo>
                    <a:pt x="627" y="602"/>
                    <a:pt x="828" y="677"/>
                    <a:pt x="828" y="677"/>
                  </a:cubicBezTo>
                  <a:lnTo>
                    <a:pt x="978" y="351"/>
                  </a:lnTo>
                  <a:cubicBezTo>
                    <a:pt x="978" y="351"/>
                    <a:pt x="778" y="251"/>
                    <a:pt x="552" y="176"/>
                  </a:cubicBezTo>
                  <a:cubicBezTo>
                    <a:pt x="352" y="75"/>
                    <a:pt x="126" y="0"/>
                    <a:pt x="1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3"/>
            <p:cNvSpPr/>
            <p:nvPr/>
          </p:nvSpPr>
          <p:spPr>
            <a:xfrm>
              <a:off x="7663172" y="1258495"/>
              <a:ext cx="105137" cy="78182"/>
            </a:xfrm>
            <a:custGeom>
              <a:avLst/>
              <a:gdLst/>
              <a:ahLst/>
              <a:cxnLst/>
              <a:rect l="l" t="t" r="r" b="b"/>
              <a:pathLst>
                <a:path w="979" h="728" extrusionOk="0">
                  <a:moveTo>
                    <a:pt x="151" y="1"/>
                  </a:moveTo>
                  <a:lnTo>
                    <a:pt x="1" y="326"/>
                  </a:lnTo>
                  <a:cubicBezTo>
                    <a:pt x="1" y="326"/>
                    <a:pt x="201" y="427"/>
                    <a:pt x="402" y="527"/>
                  </a:cubicBezTo>
                  <a:cubicBezTo>
                    <a:pt x="602" y="627"/>
                    <a:pt x="803" y="727"/>
                    <a:pt x="803" y="727"/>
                  </a:cubicBezTo>
                  <a:lnTo>
                    <a:pt x="978" y="402"/>
                  </a:lnTo>
                  <a:cubicBezTo>
                    <a:pt x="978" y="402"/>
                    <a:pt x="778" y="301"/>
                    <a:pt x="577" y="201"/>
                  </a:cubicBezTo>
                  <a:cubicBezTo>
                    <a:pt x="377" y="101"/>
                    <a:pt x="151" y="1"/>
                    <a:pt x="1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3"/>
            <p:cNvSpPr/>
            <p:nvPr/>
          </p:nvSpPr>
          <p:spPr>
            <a:xfrm>
              <a:off x="7789681" y="1325830"/>
              <a:ext cx="102452" cy="86236"/>
            </a:xfrm>
            <a:custGeom>
              <a:avLst/>
              <a:gdLst/>
              <a:ahLst/>
              <a:cxnLst/>
              <a:rect l="l" t="t" r="r" b="b"/>
              <a:pathLst>
                <a:path w="954" h="803" extrusionOk="0">
                  <a:moveTo>
                    <a:pt x="176" y="0"/>
                  </a:moveTo>
                  <a:lnTo>
                    <a:pt x="1" y="326"/>
                  </a:lnTo>
                  <a:cubicBezTo>
                    <a:pt x="1" y="326"/>
                    <a:pt x="176" y="451"/>
                    <a:pt x="377" y="551"/>
                  </a:cubicBezTo>
                  <a:cubicBezTo>
                    <a:pt x="452" y="627"/>
                    <a:pt x="552" y="677"/>
                    <a:pt x="627" y="727"/>
                  </a:cubicBezTo>
                  <a:cubicBezTo>
                    <a:pt x="677" y="777"/>
                    <a:pt x="728" y="802"/>
                    <a:pt x="728" y="802"/>
                  </a:cubicBezTo>
                  <a:lnTo>
                    <a:pt x="953" y="526"/>
                  </a:lnTo>
                  <a:cubicBezTo>
                    <a:pt x="953" y="526"/>
                    <a:pt x="903" y="476"/>
                    <a:pt x="828" y="426"/>
                  </a:cubicBezTo>
                  <a:cubicBezTo>
                    <a:pt x="753" y="376"/>
                    <a:pt x="652" y="326"/>
                    <a:pt x="577" y="251"/>
                  </a:cubicBezTo>
                  <a:cubicBezTo>
                    <a:pt x="377" y="125"/>
                    <a:pt x="176" y="0"/>
                    <a:pt x="1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3"/>
            <p:cNvSpPr/>
            <p:nvPr/>
          </p:nvSpPr>
          <p:spPr>
            <a:xfrm>
              <a:off x="7905450" y="1409274"/>
              <a:ext cx="99660" cy="94291"/>
            </a:xfrm>
            <a:custGeom>
              <a:avLst/>
              <a:gdLst/>
              <a:ahLst/>
              <a:cxnLst/>
              <a:rect l="l" t="t" r="r" b="b"/>
              <a:pathLst>
                <a:path w="928" h="878" extrusionOk="0">
                  <a:moveTo>
                    <a:pt x="226" y="0"/>
                  </a:moveTo>
                  <a:lnTo>
                    <a:pt x="0" y="301"/>
                  </a:lnTo>
                  <a:lnTo>
                    <a:pt x="677" y="877"/>
                  </a:lnTo>
                  <a:lnTo>
                    <a:pt x="928" y="602"/>
                  </a:lnTo>
                  <a:lnTo>
                    <a:pt x="226"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3"/>
            <p:cNvSpPr/>
            <p:nvPr/>
          </p:nvSpPr>
          <p:spPr>
            <a:xfrm>
              <a:off x="8010373" y="1508827"/>
              <a:ext cx="94398" cy="96975"/>
            </a:xfrm>
            <a:custGeom>
              <a:avLst/>
              <a:gdLst/>
              <a:ahLst/>
              <a:cxnLst/>
              <a:rect l="l" t="t" r="r" b="b"/>
              <a:pathLst>
                <a:path w="879" h="903" extrusionOk="0">
                  <a:moveTo>
                    <a:pt x="252" y="0"/>
                  </a:moveTo>
                  <a:lnTo>
                    <a:pt x="1" y="251"/>
                  </a:lnTo>
                  <a:lnTo>
                    <a:pt x="602" y="903"/>
                  </a:lnTo>
                  <a:lnTo>
                    <a:pt x="878" y="677"/>
                  </a:lnTo>
                  <a:lnTo>
                    <a:pt x="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3"/>
            <p:cNvSpPr/>
            <p:nvPr/>
          </p:nvSpPr>
          <p:spPr>
            <a:xfrm>
              <a:off x="8101979" y="1619119"/>
              <a:ext cx="88921" cy="102452"/>
            </a:xfrm>
            <a:custGeom>
              <a:avLst/>
              <a:gdLst/>
              <a:ahLst/>
              <a:cxnLst/>
              <a:rect l="l" t="t" r="r" b="b"/>
              <a:pathLst>
                <a:path w="828" h="954" extrusionOk="0">
                  <a:moveTo>
                    <a:pt x="301" y="1"/>
                  </a:moveTo>
                  <a:lnTo>
                    <a:pt x="0" y="227"/>
                  </a:lnTo>
                  <a:cubicBezTo>
                    <a:pt x="0" y="227"/>
                    <a:pt x="150" y="402"/>
                    <a:pt x="276" y="577"/>
                  </a:cubicBezTo>
                  <a:cubicBezTo>
                    <a:pt x="401" y="753"/>
                    <a:pt x="526" y="953"/>
                    <a:pt x="526" y="953"/>
                  </a:cubicBezTo>
                  <a:lnTo>
                    <a:pt x="827" y="753"/>
                  </a:lnTo>
                  <a:cubicBezTo>
                    <a:pt x="827" y="753"/>
                    <a:pt x="702" y="552"/>
                    <a:pt x="576" y="352"/>
                  </a:cubicBezTo>
                  <a:cubicBezTo>
                    <a:pt x="451" y="1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3"/>
            <p:cNvSpPr/>
            <p:nvPr/>
          </p:nvSpPr>
          <p:spPr>
            <a:xfrm>
              <a:off x="8182631" y="1740258"/>
              <a:ext cx="80867" cy="102452"/>
            </a:xfrm>
            <a:custGeom>
              <a:avLst/>
              <a:gdLst/>
              <a:ahLst/>
              <a:cxnLst/>
              <a:rect l="l" t="t" r="r" b="b"/>
              <a:pathLst>
                <a:path w="753" h="954" extrusionOk="0">
                  <a:moveTo>
                    <a:pt x="302" y="1"/>
                  </a:moveTo>
                  <a:lnTo>
                    <a:pt x="1" y="176"/>
                  </a:lnTo>
                  <a:lnTo>
                    <a:pt x="427" y="953"/>
                  </a:lnTo>
                  <a:lnTo>
                    <a:pt x="753" y="803"/>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3"/>
            <p:cNvSpPr/>
            <p:nvPr/>
          </p:nvSpPr>
          <p:spPr>
            <a:xfrm>
              <a:off x="8247281" y="1869451"/>
              <a:ext cx="72812" cy="105137"/>
            </a:xfrm>
            <a:custGeom>
              <a:avLst/>
              <a:gdLst/>
              <a:ahLst/>
              <a:cxnLst/>
              <a:rect l="l" t="t" r="r" b="b"/>
              <a:pathLst>
                <a:path w="678" h="979" extrusionOk="0">
                  <a:moveTo>
                    <a:pt x="326" y="1"/>
                  </a:moveTo>
                  <a:lnTo>
                    <a:pt x="0" y="151"/>
                  </a:lnTo>
                  <a:cubicBezTo>
                    <a:pt x="0" y="151"/>
                    <a:pt x="25" y="201"/>
                    <a:pt x="51" y="276"/>
                  </a:cubicBezTo>
                  <a:cubicBezTo>
                    <a:pt x="101" y="352"/>
                    <a:pt x="126" y="452"/>
                    <a:pt x="176" y="552"/>
                  </a:cubicBezTo>
                  <a:lnTo>
                    <a:pt x="326" y="978"/>
                  </a:lnTo>
                  <a:lnTo>
                    <a:pt x="677" y="853"/>
                  </a:lnTo>
                  <a:cubicBezTo>
                    <a:pt x="677" y="853"/>
                    <a:pt x="602" y="627"/>
                    <a:pt x="502" y="427"/>
                  </a:cubicBezTo>
                  <a:cubicBezTo>
                    <a:pt x="477" y="327"/>
                    <a:pt x="426" y="201"/>
                    <a:pt x="401" y="126"/>
                  </a:cubicBezTo>
                  <a:cubicBezTo>
                    <a:pt x="351" y="51"/>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3"/>
            <p:cNvSpPr/>
            <p:nvPr/>
          </p:nvSpPr>
          <p:spPr>
            <a:xfrm>
              <a:off x="8298400" y="2006698"/>
              <a:ext cx="64758" cy="102452"/>
            </a:xfrm>
            <a:custGeom>
              <a:avLst/>
              <a:gdLst/>
              <a:ahLst/>
              <a:cxnLst/>
              <a:rect l="l" t="t" r="r" b="b"/>
              <a:pathLst>
                <a:path w="603" h="954" extrusionOk="0">
                  <a:moveTo>
                    <a:pt x="351" y="1"/>
                  </a:moveTo>
                  <a:lnTo>
                    <a:pt x="1" y="101"/>
                  </a:lnTo>
                  <a:cubicBezTo>
                    <a:pt x="1" y="101"/>
                    <a:pt x="51" y="327"/>
                    <a:pt x="126" y="527"/>
                  </a:cubicBezTo>
                  <a:cubicBezTo>
                    <a:pt x="151" y="628"/>
                    <a:pt x="201" y="753"/>
                    <a:pt x="226" y="828"/>
                  </a:cubicBezTo>
                  <a:cubicBezTo>
                    <a:pt x="251" y="903"/>
                    <a:pt x="251" y="953"/>
                    <a:pt x="251" y="953"/>
                  </a:cubicBezTo>
                  <a:lnTo>
                    <a:pt x="602" y="878"/>
                  </a:lnTo>
                  <a:cubicBezTo>
                    <a:pt x="602" y="878"/>
                    <a:pt x="602" y="803"/>
                    <a:pt x="577" y="728"/>
                  </a:cubicBezTo>
                  <a:cubicBezTo>
                    <a:pt x="552" y="653"/>
                    <a:pt x="502" y="527"/>
                    <a:pt x="477" y="427"/>
                  </a:cubicBezTo>
                  <a:cubicBezTo>
                    <a:pt x="402" y="202"/>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3"/>
            <p:cNvSpPr/>
            <p:nvPr/>
          </p:nvSpPr>
          <p:spPr>
            <a:xfrm>
              <a:off x="8336095" y="2146738"/>
              <a:ext cx="56596" cy="102345"/>
            </a:xfrm>
            <a:custGeom>
              <a:avLst/>
              <a:gdLst/>
              <a:ahLst/>
              <a:cxnLst/>
              <a:rect l="l" t="t" r="r" b="b"/>
              <a:pathLst>
                <a:path w="527" h="953" extrusionOk="0">
                  <a:moveTo>
                    <a:pt x="351" y="0"/>
                  </a:moveTo>
                  <a:lnTo>
                    <a:pt x="0" y="75"/>
                  </a:lnTo>
                  <a:cubicBezTo>
                    <a:pt x="0" y="75"/>
                    <a:pt x="51" y="301"/>
                    <a:pt x="101" y="527"/>
                  </a:cubicBezTo>
                  <a:cubicBezTo>
                    <a:pt x="151" y="727"/>
                    <a:pt x="176" y="953"/>
                    <a:pt x="176" y="953"/>
                  </a:cubicBezTo>
                  <a:lnTo>
                    <a:pt x="527" y="903"/>
                  </a:lnTo>
                  <a:cubicBezTo>
                    <a:pt x="527" y="903"/>
                    <a:pt x="502" y="677"/>
                    <a:pt x="452" y="451"/>
                  </a:cubicBezTo>
                  <a:cubicBezTo>
                    <a:pt x="401" y="226"/>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3"/>
            <p:cNvSpPr/>
            <p:nvPr/>
          </p:nvSpPr>
          <p:spPr>
            <a:xfrm>
              <a:off x="8363051" y="2289355"/>
              <a:ext cx="51226" cy="102345"/>
            </a:xfrm>
            <a:custGeom>
              <a:avLst/>
              <a:gdLst/>
              <a:ahLst/>
              <a:cxnLst/>
              <a:rect l="l" t="t" r="r" b="b"/>
              <a:pathLst>
                <a:path w="477" h="953" extrusionOk="0">
                  <a:moveTo>
                    <a:pt x="351" y="1"/>
                  </a:moveTo>
                  <a:lnTo>
                    <a:pt x="0" y="51"/>
                  </a:lnTo>
                  <a:cubicBezTo>
                    <a:pt x="0" y="51"/>
                    <a:pt x="0" y="101"/>
                    <a:pt x="25" y="201"/>
                  </a:cubicBezTo>
                  <a:cubicBezTo>
                    <a:pt x="25" y="276"/>
                    <a:pt x="50" y="377"/>
                    <a:pt x="50" y="502"/>
                  </a:cubicBezTo>
                  <a:cubicBezTo>
                    <a:pt x="75" y="727"/>
                    <a:pt x="100" y="953"/>
                    <a:pt x="100" y="953"/>
                  </a:cubicBezTo>
                  <a:lnTo>
                    <a:pt x="476" y="903"/>
                  </a:lnTo>
                  <a:cubicBezTo>
                    <a:pt x="476" y="903"/>
                    <a:pt x="451" y="677"/>
                    <a:pt x="426" y="452"/>
                  </a:cubicBezTo>
                  <a:cubicBezTo>
                    <a:pt x="401" y="326"/>
                    <a:pt x="401" y="226"/>
                    <a:pt x="376" y="151"/>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3"/>
            <p:cNvSpPr/>
            <p:nvPr/>
          </p:nvSpPr>
          <p:spPr>
            <a:xfrm>
              <a:off x="8379160" y="2434657"/>
              <a:ext cx="43172" cy="97083"/>
            </a:xfrm>
            <a:custGeom>
              <a:avLst/>
              <a:gdLst/>
              <a:ahLst/>
              <a:cxnLst/>
              <a:rect l="l" t="t" r="r" b="b"/>
              <a:pathLst>
                <a:path w="402" h="904" extrusionOk="0">
                  <a:moveTo>
                    <a:pt x="351" y="1"/>
                  </a:moveTo>
                  <a:lnTo>
                    <a:pt x="0" y="26"/>
                  </a:lnTo>
                  <a:cubicBezTo>
                    <a:pt x="0" y="26"/>
                    <a:pt x="0" y="76"/>
                    <a:pt x="0" y="151"/>
                  </a:cubicBezTo>
                  <a:cubicBezTo>
                    <a:pt x="0" y="252"/>
                    <a:pt x="26" y="352"/>
                    <a:pt x="26" y="477"/>
                  </a:cubicBezTo>
                  <a:cubicBezTo>
                    <a:pt x="26" y="703"/>
                    <a:pt x="51" y="903"/>
                    <a:pt x="51" y="903"/>
                  </a:cubicBezTo>
                  <a:lnTo>
                    <a:pt x="401" y="903"/>
                  </a:lnTo>
                  <a:cubicBezTo>
                    <a:pt x="401" y="903"/>
                    <a:pt x="401" y="678"/>
                    <a:pt x="376" y="452"/>
                  </a:cubicBezTo>
                  <a:cubicBezTo>
                    <a:pt x="376" y="327"/>
                    <a:pt x="376" y="227"/>
                    <a:pt x="376" y="126"/>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3"/>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3"/>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3"/>
            <p:cNvSpPr/>
            <p:nvPr/>
          </p:nvSpPr>
          <p:spPr>
            <a:xfrm>
              <a:off x="7054900" y="1013533"/>
              <a:ext cx="1079402" cy="1496622"/>
            </a:xfrm>
            <a:custGeom>
              <a:avLst/>
              <a:gdLst/>
              <a:ahLst/>
              <a:cxnLst/>
              <a:rect l="l" t="t" r="r" b="b"/>
              <a:pathLst>
                <a:path w="10051" h="13936" extrusionOk="0">
                  <a:moveTo>
                    <a:pt x="1" y="1"/>
                  </a:moveTo>
                  <a:lnTo>
                    <a:pt x="1" y="13936"/>
                  </a:lnTo>
                  <a:lnTo>
                    <a:pt x="10051" y="4287"/>
                  </a:lnTo>
                  <a:cubicBezTo>
                    <a:pt x="7519" y="1655"/>
                    <a:pt x="396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3"/>
            <p:cNvSpPr/>
            <p:nvPr/>
          </p:nvSpPr>
          <p:spPr>
            <a:xfrm>
              <a:off x="7054900" y="2510047"/>
              <a:ext cx="1528947" cy="716093"/>
            </a:xfrm>
            <a:custGeom>
              <a:avLst/>
              <a:gdLst/>
              <a:ahLst/>
              <a:cxnLst/>
              <a:rect l="l" t="t" r="r" b="b"/>
              <a:pathLst>
                <a:path w="14237" h="6668" extrusionOk="0">
                  <a:moveTo>
                    <a:pt x="1" y="1"/>
                  </a:moveTo>
                  <a:lnTo>
                    <a:pt x="12357" y="6667"/>
                  </a:lnTo>
                  <a:cubicBezTo>
                    <a:pt x="13409" y="4838"/>
                    <a:pt x="14086" y="2758"/>
                    <a:pt x="14236" y="50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3"/>
            <p:cNvSpPr/>
            <p:nvPr/>
          </p:nvSpPr>
          <p:spPr>
            <a:xfrm>
              <a:off x="5539589" y="2316311"/>
              <a:ext cx="1515416" cy="1561165"/>
            </a:xfrm>
            <a:custGeom>
              <a:avLst/>
              <a:gdLst/>
              <a:ahLst/>
              <a:cxnLst/>
              <a:rect l="l" t="t" r="r" b="b"/>
              <a:pathLst>
                <a:path w="14111" h="14537" extrusionOk="0">
                  <a:moveTo>
                    <a:pt x="50" y="0"/>
                  </a:moveTo>
                  <a:cubicBezTo>
                    <a:pt x="25" y="426"/>
                    <a:pt x="0" y="852"/>
                    <a:pt x="0" y="1278"/>
                  </a:cubicBezTo>
                  <a:cubicBezTo>
                    <a:pt x="0" y="7369"/>
                    <a:pt x="3860" y="12532"/>
                    <a:pt x="9248" y="14537"/>
                  </a:cubicBezTo>
                  <a:lnTo>
                    <a:pt x="14111" y="1780"/>
                  </a:lnTo>
                  <a:lnTo>
                    <a:pt x="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3"/>
            <p:cNvSpPr/>
            <p:nvPr/>
          </p:nvSpPr>
          <p:spPr>
            <a:xfrm>
              <a:off x="5604132" y="841275"/>
              <a:ext cx="1450873" cy="1666195"/>
            </a:xfrm>
            <a:custGeom>
              <a:avLst/>
              <a:gdLst/>
              <a:ahLst/>
              <a:cxnLst/>
              <a:rect l="l" t="t" r="r" b="b"/>
              <a:pathLst>
                <a:path w="13510" h="15515" extrusionOk="0">
                  <a:moveTo>
                    <a:pt x="4988" y="1"/>
                  </a:moveTo>
                  <a:cubicBezTo>
                    <a:pt x="3058" y="1104"/>
                    <a:pt x="1379" y="2557"/>
                    <a:pt x="1" y="4287"/>
                  </a:cubicBezTo>
                  <a:lnTo>
                    <a:pt x="13510" y="15515"/>
                  </a:lnTo>
                  <a:lnTo>
                    <a:pt x="49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3"/>
            <p:cNvSpPr/>
            <p:nvPr/>
          </p:nvSpPr>
          <p:spPr>
            <a:xfrm>
              <a:off x="5628403" y="1891037"/>
              <a:ext cx="183104" cy="183104"/>
            </a:xfrm>
            <a:custGeom>
              <a:avLst/>
              <a:gdLst/>
              <a:ahLst/>
              <a:cxnLst/>
              <a:rect l="l" t="t" r="r" b="b"/>
              <a:pathLst>
                <a:path w="1705" h="1705" extrusionOk="0">
                  <a:moveTo>
                    <a:pt x="276" y="0"/>
                  </a:moveTo>
                  <a:lnTo>
                    <a:pt x="0" y="301"/>
                  </a:lnTo>
                  <a:lnTo>
                    <a:pt x="1429" y="1705"/>
                  </a:lnTo>
                  <a:lnTo>
                    <a:pt x="1705" y="1404"/>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3"/>
            <p:cNvSpPr/>
            <p:nvPr/>
          </p:nvSpPr>
          <p:spPr>
            <a:xfrm>
              <a:off x="5628403" y="1891037"/>
              <a:ext cx="183104" cy="180419"/>
            </a:xfrm>
            <a:custGeom>
              <a:avLst/>
              <a:gdLst/>
              <a:ahLst/>
              <a:cxnLst/>
              <a:rect l="l" t="t" r="r" b="b"/>
              <a:pathLst>
                <a:path w="1705" h="1680" extrusionOk="0">
                  <a:moveTo>
                    <a:pt x="1404" y="0"/>
                  </a:moveTo>
                  <a:lnTo>
                    <a:pt x="0" y="1404"/>
                  </a:lnTo>
                  <a:lnTo>
                    <a:pt x="301" y="1680"/>
                  </a:lnTo>
                  <a:lnTo>
                    <a:pt x="1705" y="276"/>
                  </a:lnTo>
                  <a:lnTo>
                    <a:pt x="1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3"/>
            <p:cNvSpPr/>
            <p:nvPr/>
          </p:nvSpPr>
          <p:spPr>
            <a:xfrm>
              <a:off x="7412840" y="3244826"/>
              <a:ext cx="185896" cy="183212"/>
            </a:xfrm>
            <a:custGeom>
              <a:avLst/>
              <a:gdLst/>
              <a:ahLst/>
              <a:cxnLst/>
              <a:rect l="l" t="t" r="r" b="b"/>
              <a:pathLst>
                <a:path w="1731" h="1706" extrusionOk="0">
                  <a:moveTo>
                    <a:pt x="302" y="1"/>
                  </a:moveTo>
                  <a:lnTo>
                    <a:pt x="1" y="302"/>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3"/>
            <p:cNvSpPr/>
            <p:nvPr/>
          </p:nvSpPr>
          <p:spPr>
            <a:xfrm>
              <a:off x="7415632" y="3244826"/>
              <a:ext cx="180419" cy="183212"/>
            </a:xfrm>
            <a:custGeom>
              <a:avLst/>
              <a:gdLst/>
              <a:ahLst/>
              <a:cxnLst/>
              <a:rect l="l" t="t" r="r" b="b"/>
              <a:pathLst>
                <a:path w="1680" h="1706" extrusionOk="0">
                  <a:moveTo>
                    <a:pt x="1404" y="1"/>
                  </a:moveTo>
                  <a:lnTo>
                    <a:pt x="0" y="1404"/>
                  </a:lnTo>
                  <a:lnTo>
                    <a:pt x="276" y="1705"/>
                  </a:lnTo>
                  <a:lnTo>
                    <a:pt x="1679" y="3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3"/>
            <p:cNvSpPr/>
            <p:nvPr/>
          </p:nvSpPr>
          <p:spPr>
            <a:xfrm>
              <a:off x="8357574" y="1594955"/>
              <a:ext cx="212745" cy="212745"/>
            </a:xfrm>
            <a:custGeom>
              <a:avLst/>
              <a:gdLst/>
              <a:ahLst/>
              <a:cxnLst/>
              <a:rect l="l" t="t" r="r" b="b"/>
              <a:pathLst>
                <a:path w="1981" h="1981" extrusionOk="0">
                  <a:moveTo>
                    <a:pt x="978" y="401"/>
                  </a:moveTo>
                  <a:cubicBezTo>
                    <a:pt x="1304" y="401"/>
                    <a:pt x="1580" y="677"/>
                    <a:pt x="1580" y="978"/>
                  </a:cubicBezTo>
                  <a:cubicBezTo>
                    <a:pt x="1580" y="1304"/>
                    <a:pt x="1304" y="1579"/>
                    <a:pt x="978" y="1579"/>
                  </a:cubicBezTo>
                  <a:cubicBezTo>
                    <a:pt x="678" y="1579"/>
                    <a:pt x="402" y="1304"/>
                    <a:pt x="402" y="978"/>
                  </a:cubicBezTo>
                  <a:cubicBezTo>
                    <a:pt x="402" y="677"/>
                    <a:pt x="678" y="401"/>
                    <a:pt x="978" y="401"/>
                  </a:cubicBezTo>
                  <a:close/>
                  <a:moveTo>
                    <a:pt x="978" y="0"/>
                  </a:moveTo>
                  <a:cubicBezTo>
                    <a:pt x="452" y="0"/>
                    <a:pt x="1" y="452"/>
                    <a:pt x="1" y="978"/>
                  </a:cubicBezTo>
                  <a:cubicBezTo>
                    <a:pt x="1" y="1529"/>
                    <a:pt x="452" y="1980"/>
                    <a:pt x="978" y="1980"/>
                  </a:cubicBezTo>
                  <a:cubicBezTo>
                    <a:pt x="1530" y="1980"/>
                    <a:pt x="1981" y="1529"/>
                    <a:pt x="1981" y="978"/>
                  </a:cubicBezTo>
                  <a:cubicBezTo>
                    <a:pt x="1981" y="452"/>
                    <a:pt x="1530" y="0"/>
                    <a:pt x="978" y="0"/>
                  </a:cubicBez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3"/>
            <p:cNvSpPr/>
            <p:nvPr/>
          </p:nvSpPr>
          <p:spPr>
            <a:xfrm>
              <a:off x="6680744" y="2722684"/>
              <a:ext cx="1555903" cy="1246290"/>
            </a:xfrm>
            <a:custGeom>
              <a:avLst/>
              <a:gdLst/>
              <a:ahLst/>
              <a:cxnLst/>
              <a:rect l="l" t="t" r="r" b="b"/>
              <a:pathLst>
                <a:path w="14488" h="11605" extrusionOk="0">
                  <a:moveTo>
                    <a:pt x="4362" y="577"/>
                  </a:moveTo>
                  <a:lnTo>
                    <a:pt x="13911" y="5765"/>
                  </a:lnTo>
                  <a:cubicBezTo>
                    <a:pt x="11856" y="9124"/>
                    <a:pt x="8171" y="11204"/>
                    <a:pt x="4262" y="11204"/>
                  </a:cubicBezTo>
                  <a:cubicBezTo>
                    <a:pt x="2983" y="11204"/>
                    <a:pt x="1730" y="11003"/>
                    <a:pt x="527" y="10577"/>
                  </a:cubicBezTo>
                  <a:lnTo>
                    <a:pt x="4362" y="577"/>
                  </a:lnTo>
                  <a:close/>
                  <a:moveTo>
                    <a:pt x="4136" y="1"/>
                  </a:moveTo>
                  <a:lnTo>
                    <a:pt x="1" y="10828"/>
                  </a:lnTo>
                  <a:lnTo>
                    <a:pt x="201" y="10903"/>
                  </a:lnTo>
                  <a:cubicBezTo>
                    <a:pt x="1505" y="11379"/>
                    <a:pt x="2858" y="11605"/>
                    <a:pt x="4262" y="11605"/>
                  </a:cubicBezTo>
                  <a:cubicBezTo>
                    <a:pt x="8397" y="11605"/>
                    <a:pt x="12282" y="9374"/>
                    <a:pt x="14362" y="5790"/>
                  </a:cubicBezTo>
                  <a:lnTo>
                    <a:pt x="14487" y="5615"/>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3"/>
            <p:cNvSpPr/>
            <p:nvPr/>
          </p:nvSpPr>
          <p:spPr>
            <a:xfrm>
              <a:off x="5353800" y="2297410"/>
              <a:ext cx="51334" cy="148202"/>
            </a:xfrm>
            <a:custGeom>
              <a:avLst/>
              <a:gdLst/>
              <a:ahLst/>
              <a:cxnLst/>
              <a:rect l="l" t="t" r="r" b="b"/>
              <a:pathLst>
                <a:path w="478" h="1380" extrusionOk="0">
                  <a:moveTo>
                    <a:pt x="126" y="1"/>
                  </a:moveTo>
                  <a:cubicBezTo>
                    <a:pt x="126" y="1"/>
                    <a:pt x="101" y="76"/>
                    <a:pt x="76" y="201"/>
                  </a:cubicBezTo>
                  <a:cubicBezTo>
                    <a:pt x="76" y="327"/>
                    <a:pt x="51" y="502"/>
                    <a:pt x="51" y="677"/>
                  </a:cubicBezTo>
                  <a:cubicBezTo>
                    <a:pt x="26" y="853"/>
                    <a:pt x="26" y="1028"/>
                    <a:pt x="26" y="1154"/>
                  </a:cubicBezTo>
                  <a:cubicBezTo>
                    <a:pt x="26" y="1279"/>
                    <a:pt x="1" y="1354"/>
                    <a:pt x="1" y="1354"/>
                  </a:cubicBezTo>
                  <a:lnTo>
                    <a:pt x="377" y="1379"/>
                  </a:lnTo>
                  <a:cubicBezTo>
                    <a:pt x="377" y="1379"/>
                    <a:pt x="377" y="1279"/>
                    <a:pt x="377" y="1154"/>
                  </a:cubicBezTo>
                  <a:cubicBezTo>
                    <a:pt x="377" y="1028"/>
                    <a:pt x="402" y="878"/>
                    <a:pt x="402" y="703"/>
                  </a:cubicBezTo>
                  <a:cubicBezTo>
                    <a:pt x="427" y="552"/>
                    <a:pt x="427" y="377"/>
                    <a:pt x="452" y="251"/>
                  </a:cubicBezTo>
                  <a:cubicBezTo>
                    <a:pt x="477" y="126"/>
                    <a:pt x="477" y="51"/>
                    <a:pt x="477" y="51"/>
                  </a:cubicBezTo>
                  <a:lnTo>
                    <a:pt x="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3"/>
            <p:cNvSpPr/>
            <p:nvPr/>
          </p:nvSpPr>
          <p:spPr>
            <a:xfrm>
              <a:off x="5356485" y="2515416"/>
              <a:ext cx="48649" cy="145517"/>
            </a:xfrm>
            <a:custGeom>
              <a:avLst/>
              <a:gdLst/>
              <a:ahLst/>
              <a:cxnLst/>
              <a:rect l="l" t="t" r="r" b="b"/>
              <a:pathLst>
                <a:path w="453" h="1355" extrusionOk="0">
                  <a:moveTo>
                    <a:pt x="1" y="1"/>
                  </a:moveTo>
                  <a:cubicBezTo>
                    <a:pt x="1" y="1"/>
                    <a:pt x="1" y="352"/>
                    <a:pt x="26" y="678"/>
                  </a:cubicBezTo>
                  <a:cubicBezTo>
                    <a:pt x="51" y="1028"/>
                    <a:pt x="76" y="1354"/>
                    <a:pt x="76" y="1354"/>
                  </a:cubicBezTo>
                  <a:lnTo>
                    <a:pt x="452" y="1329"/>
                  </a:lnTo>
                  <a:cubicBezTo>
                    <a:pt x="452" y="1329"/>
                    <a:pt x="427" y="978"/>
                    <a:pt x="377" y="652"/>
                  </a:cubicBezTo>
                  <a:cubicBezTo>
                    <a:pt x="352" y="327"/>
                    <a:pt x="352"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3"/>
            <p:cNvSpPr/>
            <p:nvPr/>
          </p:nvSpPr>
          <p:spPr>
            <a:xfrm>
              <a:off x="5375386" y="2725369"/>
              <a:ext cx="67335" cy="150886"/>
            </a:xfrm>
            <a:custGeom>
              <a:avLst/>
              <a:gdLst/>
              <a:ahLst/>
              <a:cxnLst/>
              <a:rect l="l" t="t" r="r" b="b"/>
              <a:pathLst>
                <a:path w="627" h="1405" extrusionOk="0">
                  <a:moveTo>
                    <a:pt x="351" y="1"/>
                  </a:moveTo>
                  <a:lnTo>
                    <a:pt x="0" y="76"/>
                  </a:lnTo>
                  <a:cubicBezTo>
                    <a:pt x="0" y="76"/>
                    <a:pt x="0" y="151"/>
                    <a:pt x="25" y="276"/>
                  </a:cubicBezTo>
                  <a:cubicBezTo>
                    <a:pt x="51" y="402"/>
                    <a:pt x="101" y="577"/>
                    <a:pt x="126" y="753"/>
                  </a:cubicBezTo>
                  <a:cubicBezTo>
                    <a:pt x="151" y="903"/>
                    <a:pt x="201" y="1078"/>
                    <a:pt x="226" y="1204"/>
                  </a:cubicBezTo>
                  <a:cubicBezTo>
                    <a:pt x="226" y="1329"/>
                    <a:pt x="276" y="1404"/>
                    <a:pt x="276" y="1404"/>
                  </a:cubicBezTo>
                  <a:lnTo>
                    <a:pt x="627" y="1329"/>
                  </a:lnTo>
                  <a:cubicBezTo>
                    <a:pt x="627" y="1329"/>
                    <a:pt x="602" y="1254"/>
                    <a:pt x="577" y="1129"/>
                  </a:cubicBezTo>
                  <a:cubicBezTo>
                    <a:pt x="552" y="1003"/>
                    <a:pt x="502" y="828"/>
                    <a:pt x="477" y="677"/>
                  </a:cubicBezTo>
                  <a:cubicBezTo>
                    <a:pt x="452" y="502"/>
                    <a:pt x="426" y="352"/>
                    <a:pt x="401" y="226"/>
                  </a:cubicBezTo>
                  <a:cubicBezTo>
                    <a:pt x="376" y="10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3"/>
            <p:cNvSpPr/>
            <p:nvPr/>
          </p:nvSpPr>
          <p:spPr>
            <a:xfrm>
              <a:off x="5423820" y="2935321"/>
              <a:ext cx="80867" cy="150886"/>
            </a:xfrm>
            <a:custGeom>
              <a:avLst/>
              <a:gdLst/>
              <a:ahLst/>
              <a:cxnLst/>
              <a:rect l="l" t="t" r="r" b="b"/>
              <a:pathLst>
                <a:path w="753" h="1405" extrusionOk="0">
                  <a:moveTo>
                    <a:pt x="351" y="1"/>
                  </a:moveTo>
                  <a:lnTo>
                    <a:pt x="1" y="101"/>
                  </a:lnTo>
                  <a:lnTo>
                    <a:pt x="427" y="1404"/>
                  </a:lnTo>
                  <a:lnTo>
                    <a:pt x="752" y="1254"/>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3"/>
            <p:cNvSpPr/>
            <p:nvPr/>
          </p:nvSpPr>
          <p:spPr>
            <a:xfrm>
              <a:off x="5496525" y="3134534"/>
              <a:ext cx="99660" cy="148094"/>
            </a:xfrm>
            <a:custGeom>
              <a:avLst/>
              <a:gdLst/>
              <a:ahLst/>
              <a:cxnLst/>
              <a:rect l="l" t="t" r="r" b="b"/>
              <a:pathLst>
                <a:path w="928" h="1379" extrusionOk="0">
                  <a:moveTo>
                    <a:pt x="351" y="0"/>
                  </a:moveTo>
                  <a:lnTo>
                    <a:pt x="0" y="151"/>
                  </a:lnTo>
                  <a:cubicBezTo>
                    <a:pt x="0" y="151"/>
                    <a:pt x="50" y="226"/>
                    <a:pt x="100" y="351"/>
                  </a:cubicBezTo>
                  <a:cubicBezTo>
                    <a:pt x="151" y="451"/>
                    <a:pt x="201" y="627"/>
                    <a:pt x="301" y="777"/>
                  </a:cubicBezTo>
                  <a:cubicBezTo>
                    <a:pt x="451" y="1078"/>
                    <a:pt x="602" y="1379"/>
                    <a:pt x="602" y="1379"/>
                  </a:cubicBezTo>
                  <a:lnTo>
                    <a:pt x="928" y="1203"/>
                  </a:lnTo>
                  <a:lnTo>
                    <a:pt x="627" y="602"/>
                  </a:lnTo>
                  <a:cubicBezTo>
                    <a:pt x="527" y="477"/>
                    <a:pt x="476"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3"/>
            <p:cNvSpPr/>
            <p:nvPr/>
          </p:nvSpPr>
          <p:spPr>
            <a:xfrm>
              <a:off x="5598763" y="3325585"/>
              <a:ext cx="113192" cy="140147"/>
            </a:xfrm>
            <a:custGeom>
              <a:avLst/>
              <a:gdLst/>
              <a:ahLst/>
              <a:cxnLst/>
              <a:rect l="l" t="t" r="r" b="b"/>
              <a:pathLst>
                <a:path w="1054" h="1305" extrusionOk="0">
                  <a:moveTo>
                    <a:pt x="301" y="1"/>
                  </a:moveTo>
                  <a:lnTo>
                    <a:pt x="1" y="176"/>
                  </a:lnTo>
                  <a:cubicBezTo>
                    <a:pt x="1" y="176"/>
                    <a:pt x="176" y="477"/>
                    <a:pt x="352" y="753"/>
                  </a:cubicBezTo>
                  <a:cubicBezTo>
                    <a:pt x="452" y="903"/>
                    <a:pt x="552" y="1028"/>
                    <a:pt x="627" y="1154"/>
                  </a:cubicBezTo>
                  <a:cubicBezTo>
                    <a:pt x="702" y="1254"/>
                    <a:pt x="753" y="1304"/>
                    <a:pt x="753" y="1304"/>
                  </a:cubicBezTo>
                  <a:lnTo>
                    <a:pt x="1053" y="1104"/>
                  </a:lnTo>
                  <a:cubicBezTo>
                    <a:pt x="1053" y="1104"/>
                    <a:pt x="1003" y="1028"/>
                    <a:pt x="903" y="928"/>
                  </a:cubicBezTo>
                  <a:cubicBezTo>
                    <a:pt x="853" y="828"/>
                    <a:pt x="753" y="677"/>
                    <a:pt x="652" y="552"/>
                  </a:cubicBezTo>
                  <a:cubicBezTo>
                    <a:pt x="477" y="2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3"/>
            <p:cNvSpPr/>
            <p:nvPr/>
          </p:nvSpPr>
          <p:spPr>
            <a:xfrm>
              <a:off x="5722587" y="3497843"/>
              <a:ext cx="126616" cy="134670"/>
            </a:xfrm>
            <a:custGeom>
              <a:avLst/>
              <a:gdLst/>
              <a:ahLst/>
              <a:cxnLst/>
              <a:rect l="l" t="t" r="r" b="b"/>
              <a:pathLst>
                <a:path w="1179" h="1254" extrusionOk="0">
                  <a:moveTo>
                    <a:pt x="301" y="1"/>
                  </a:moveTo>
                  <a:lnTo>
                    <a:pt x="1" y="226"/>
                  </a:lnTo>
                  <a:cubicBezTo>
                    <a:pt x="1" y="226"/>
                    <a:pt x="51" y="302"/>
                    <a:pt x="126" y="402"/>
                  </a:cubicBezTo>
                  <a:cubicBezTo>
                    <a:pt x="226" y="502"/>
                    <a:pt x="301" y="652"/>
                    <a:pt x="427" y="778"/>
                  </a:cubicBezTo>
                  <a:cubicBezTo>
                    <a:pt x="677" y="1003"/>
                    <a:pt x="903" y="1254"/>
                    <a:pt x="903" y="1254"/>
                  </a:cubicBezTo>
                  <a:lnTo>
                    <a:pt x="1178" y="1003"/>
                  </a:lnTo>
                  <a:lnTo>
                    <a:pt x="702" y="527"/>
                  </a:lnTo>
                  <a:cubicBezTo>
                    <a:pt x="602" y="402"/>
                    <a:pt x="502" y="276"/>
                    <a:pt x="427" y="176"/>
                  </a:cubicBezTo>
                  <a:cubicBezTo>
                    <a:pt x="351" y="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3"/>
            <p:cNvSpPr/>
            <p:nvPr/>
          </p:nvSpPr>
          <p:spPr>
            <a:xfrm>
              <a:off x="5857150" y="2572012"/>
              <a:ext cx="632649" cy="102345"/>
            </a:xfrm>
            <a:custGeom>
              <a:avLst/>
              <a:gdLst/>
              <a:ahLst/>
              <a:cxnLst/>
              <a:rect l="l" t="t" r="r" b="b"/>
              <a:pathLst>
                <a:path w="5891" h="953" extrusionOk="0">
                  <a:moveTo>
                    <a:pt x="126" y="0"/>
                  </a:moveTo>
                  <a:lnTo>
                    <a:pt x="1" y="100"/>
                  </a:lnTo>
                  <a:lnTo>
                    <a:pt x="477" y="652"/>
                  </a:lnTo>
                  <a:cubicBezTo>
                    <a:pt x="583" y="784"/>
                    <a:pt x="737" y="847"/>
                    <a:pt x="893" y="847"/>
                  </a:cubicBezTo>
                  <a:cubicBezTo>
                    <a:pt x="1032" y="847"/>
                    <a:pt x="1172" y="797"/>
                    <a:pt x="1279" y="702"/>
                  </a:cubicBezTo>
                  <a:lnTo>
                    <a:pt x="1730" y="326"/>
                  </a:lnTo>
                  <a:cubicBezTo>
                    <a:pt x="1805" y="251"/>
                    <a:pt x="1905" y="226"/>
                    <a:pt x="2006" y="226"/>
                  </a:cubicBezTo>
                  <a:cubicBezTo>
                    <a:pt x="2106" y="226"/>
                    <a:pt x="2206" y="276"/>
                    <a:pt x="2281" y="376"/>
                  </a:cubicBezTo>
                  <a:lnTo>
                    <a:pt x="2582" y="727"/>
                  </a:lnTo>
                  <a:cubicBezTo>
                    <a:pt x="2682" y="852"/>
                    <a:pt x="2833" y="902"/>
                    <a:pt x="2983" y="928"/>
                  </a:cubicBezTo>
                  <a:cubicBezTo>
                    <a:pt x="3133" y="928"/>
                    <a:pt x="3284" y="877"/>
                    <a:pt x="3409" y="777"/>
                  </a:cubicBezTo>
                  <a:lnTo>
                    <a:pt x="3785" y="426"/>
                  </a:lnTo>
                  <a:cubicBezTo>
                    <a:pt x="3860" y="351"/>
                    <a:pt x="3986" y="326"/>
                    <a:pt x="4086" y="326"/>
                  </a:cubicBezTo>
                  <a:cubicBezTo>
                    <a:pt x="4186" y="351"/>
                    <a:pt x="4286" y="401"/>
                    <a:pt x="4362" y="476"/>
                  </a:cubicBezTo>
                  <a:lnTo>
                    <a:pt x="4562" y="727"/>
                  </a:lnTo>
                  <a:cubicBezTo>
                    <a:pt x="4662" y="852"/>
                    <a:pt x="4813" y="928"/>
                    <a:pt x="4988" y="953"/>
                  </a:cubicBezTo>
                  <a:cubicBezTo>
                    <a:pt x="5139" y="953"/>
                    <a:pt x="5314" y="877"/>
                    <a:pt x="5414" y="777"/>
                  </a:cubicBezTo>
                  <a:lnTo>
                    <a:pt x="5890" y="276"/>
                  </a:lnTo>
                  <a:lnTo>
                    <a:pt x="5765" y="151"/>
                  </a:lnTo>
                  <a:lnTo>
                    <a:pt x="5289" y="652"/>
                  </a:lnTo>
                  <a:cubicBezTo>
                    <a:pt x="5214" y="727"/>
                    <a:pt x="5113" y="777"/>
                    <a:pt x="4988" y="777"/>
                  </a:cubicBezTo>
                  <a:cubicBezTo>
                    <a:pt x="4863" y="777"/>
                    <a:pt x="4763" y="727"/>
                    <a:pt x="4687" y="627"/>
                  </a:cubicBezTo>
                  <a:lnTo>
                    <a:pt x="4487" y="376"/>
                  </a:lnTo>
                  <a:cubicBezTo>
                    <a:pt x="4412" y="251"/>
                    <a:pt x="4261" y="176"/>
                    <a:pt x="4111" y="151"/>
                  </a:cubicBezTo>
                  <a:cubicBezTo>
                    <a:pt x="3936" y="151"/>
                    <a:pt x="3785" y="201"/>
                    <a:pt x="3660" y="301"/>
                  </a:cubicBezTo>
                  <a:lnTo>
                    <a:pt x="3284" y="652"/>
                  </a:lnTo>
                  <a:cubicBezTo>
                    <a:pt x="3209" y="727"/>
                    <a:pt x="3108" y="752"/>
                    <a:pt x="3008" y="752"/>
                  </a:cubicBezTo>
                  <a:cubicBezTo>
                    <a:pt x="2883" y="752"/>
                    <a:pt x="2783" y="702"/>
                    <a:pt x="2732" y="627"/>
                  </a:cubicBezTo>
                  <a:lnTo>
                    <a:pt x="2407" y="251"/>
                  </a:lnTo>
                  <a:cubicBezTo>
                    <a:pt x="2306" y="125"/>
                    <a:pt x="2156" y="75"/>
                    <a:pt x="2006" y="50"/>
                  </a:cubicBezTo>
                  <a:cubicBezTo>
                    <a:pt x="1855" y="50"/>
                    <a:pt x="1730" y="100"/>
                    <a:pt x="1605" y="201"/>
                  </a:cubicBezTo>
                  <a:lnTo>
                    <a:pt x="1154" y="577"/>
                  </a:lnTo>
                  <a:cubicBezTo>
                    <a:pt x="1085" y="646"/>
                    <a:pt x="995" y="678"/>
                    <a:pt x="903" y="678"/>
                  </a:cubicBezTo>
                  <a:cubicBezTo>
                    <a:pt x="794" y="678"/>
                    <a:pt x="684" y="633"/>
                    <a:pt x="602" y="552"/>
                  </a:cubicBezTo>
                  <a:lnTo>
                    <a:pt x="126" y="0"/>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a:off x="6834208" y="2350569"/>
              <a:ext cx="594203" cy="440846"/>
            </a:xfrm>
            <a:custGeom>
              <a:avLst/>
              <a:gdLst/>
              <a:ahLst/>
              <a:cxnLst/>
              <a:rect l="l" t="t" r="r" b="b"/>
              <a:pathLst>
                <a:path w="5533" h="4105" extrusionOk="0">
                  <a:moveTo>
                    <a:pt x="967" y="0"/>
                  </a:moveTo>
                  <a:cubicBezTo>
                    <a:pt x="870" y="0"/>
                    <a:pt x="784" y="29"/>
                    <a:pt x="727" y="57"/>
                  </a:cubicBezTo>
                  <a:cubicBezTo>
                    <a:pt x="0" y="483"/>
                    <a:pt x="1103" y="3466"/>
                    <a:pt x="2507" y="4017"/>
                  </a:cubicBezTo>
                  <a:cubicBezTo>
                    <a:pt x="2667" y="4078"/>
                    <a:pt x="2830" y="4104"/>
                    <a:pt x="2993" y="4104"/>
                  </a:cubicBezTo>
                  <a:cubicBezTo>
                    <a:pt x="3904" y="4104"/>
                    <a:pt x="4804" y="3289"/>
                    <a:pt x="5038" y="3140"/>
                  </a:cubicBezTo>
                  <a:cubicBezTo>
                    <a:pt x="5532" y="2781"/>
                    <a:pt x="5523" y="2502"/>
                    <a:pt x="5354" y="2502"/>
                  </a:cubicBezTo>
                  <a:cubicBezTo>
                    <a:pt x="5334" y="2502"/>
                    <a:pt x="5312" y="2505"/>
                    <a:pt x="5289" y="2513"/>
                  </a:cubicBezTo>
                  <a:cubicBezTo>
                    <a:pt x="5038" y="2563"/>
                    <a:pt x="4963" y="2814"/>
                    <a:pt x="4587" y="2964"/>
                  </a:cubicBezTo>
                  <a:cubicBezTo>
                    <a:pt x="4352" y="3052"/>
                    <a:pt x="4074" y="3192"/>
                    <a:pt x="3719" y="3192"/>
                  </a:cubicBezTo>
                  <a:cubicBezTo>
                    <a:pt x="3467" y="3192"/>
                    <a:pt x="3175" y="3122"/>
                    <a:pt x="2833" y="2914"/>
                  </a:cubicBezTo>
                  <a:cubicBezTo>
                    <a:pt x="2031" y="2438"/>
                    <a:pt x="1805" y="959"/>
                    <a:pt x="1479" y="358"/>
                  </a:cubicBezTo>
                  <a:cubicBezTo>
                    <a:pt x="1323" y="77"/>
                    <a:pt x="1129" y="0"/>
                    <a:pt x="967"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a:off x="6454682" y="2328446"/>
              <a:ext cx="651443" cy="1721502"/>
            </a:xfrm>
            <a:custGeom>
              <a:avLst/>
              <a:gdLst/>
              <a:ahLst/>
              <a:cxnLst/>
              <a:rect l="l" t="t" r="r" b="b"/>
              <a:pathLst>
                <a:path w="6066" h="16030" extrusionOk="0">
                  <a:moveTo>
                    <a:pt x="3680" y="0"/>
                  </a:moveTo>
                  <a:cubicBezTo>
                    <a:pt x="3120" y="0"/>
                    <a:pt x="2544" y="129"/>
                    <a:pt x="2231" y="263"/>
                  </a:cubicBezTo>
                  <a:cubicBezTo>
                    <a:pt x="1504" y="539"/>
                    <a:pt x="301" y="1015"/>
                    <a:pt x="1153" y="2519"/>
                  </a:cubicBezTo>
                  <a:cubicBezTo>
                    <a:pt x="1755" y="3546"/>
                    <a:pt x="1655" y="4323"/>
                    <a:pt x="1580" y="5501"/>
                  </a:cubicBezTo>
                  <a:lnTo>
                    <a:pt x="1580" y="5602"/>
                  </a:lnTo>
                  <a:cubicBezTo>
                    <a:pt x="1204" y="8960"/>
                    <a:pt x="1028" y="10163"/>
                    <a:pt x="727" y="11441"/>
                  </a:cubicBezTo>
                  <a:cubicBezTo>
                    <a:pt x="402" y="12895"/>
                    <a:pt x="1" y="16003"/>
                    <a:pt x="652" y="16028"/>
                  </a:cubicBezTo>
                  <a:cubicBezTo>
                    <a:pt x="686" y="16029"/>
                    <a:pt x="719" y="16030"/>
                    <a:pt x="751" y="16030"/>
                  </a:cubicBezTo>
                  <a:cubicBezTo>
                    <a:pt x="1338" y="16030"/>
                    <a:pt x="1635" y="15821"/>
                    <a:pt x="1279" y="15702"/>
                  </a:cubicBezTo>
                  <a:cubicBezTo>
                    <a:pt x="903" y="15602"/>
                    <a:pt x="903" y="15551"/>
                    <a:pt x="903" y="15426"/>
                  </a:cubicBezTo>
                  <a:cubicBezTo>
                    <a:pt x="1078" y="13922"/>
                    <a:pt x="3209" y="11592"/>
                    <a:pt x="3384" y="9812"/>
                  </a:cubicBezTo>
                  <a:cubicBezTo>
                    <a:pt x="3434" y="9186"/>
                    <a:pt x="3484" y="8634"/>
                    <a:pt x="3509" y="8133"/>
                  </a:cubicBezTo>
                  <a:cubicBezTo>
                    <a:pt x="3760" y="9461"/>
                    <a:pt x="3585" y="10840"/>
                    <a:pt x="3610" y="11291"/>
                  </a:cubicBezTo>
                  <a:cubicBezTo>
                    <a:pt x="3660" y="12945"/>
                    <a:pt x="3986" y="16028"/>
                    <a:pt x="4687" y="16028"/>
                  </a:cubicBezTo>
                  <a:cubicBezTo>
                    <a:pt x="5464" y="16028"/>
                    <a:pt x="5815" y="15802"/>
                    <a:pt x="5339" y="15702"/>
                  </a:cubicBezTo>
                  <a:cubicBezTo>
                    <a:pt x="4913" y="15602"/>
                    <a:pt x="4938" y="15577"/>
                    <a:pt x="4938" y="15451"/>
                  </a:cubicBezTo>
                  <a:cubicBezTo>
                    <a:pt x="5038" y="13822"/>
                    <a:pt x="5765" y="10764"/>
                    <a:pt x="5915" y="8810"/>
                  </a:cubicBezTo>
                  <a:cubicBezTo>
                    <a:pt x="6066" y="6529"/>
                    <a:pt x="5063" y="4875"/>
                    <a:pt x="5038" y="4774"/>
                  </a:cubicBezTo>
                  <a:cubicBezTo>
                    <a:pt x="4462" y="3271"/>
                    <a:pt x="5339" y="1817"/>
                    <a:pt x="5164" y="840"/>
                  </a:cubicBezTo>
                  <a:cubicBezTo>
                    <a:pt x="5052" y="200"/>
                    <a:pt x="4378" y="0"/>
                    <a:pt x="3680"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3"/>
            <p:cNvSpPr/>
            <p:nvPr/>
          </p:nvSpPr>
          <p:spPr>
            <a:xfrm>
              <a:off x="6468107" y="2884202"/>
              <a:ext cx="635334" cy="1058031"/>
            </a:xfrm>
            <a:custGeom>
              <a:avLst/>
              <a:gdLst/>
              <a:ahLst/>
              <a:cxnLst/>
              <a:rect l="l" t="t" r="r" b="b"/>
              <a:pathLst>
                <a:path w="5916" h="9852" extrusionOk="0">
                  <a:moveTo>
                    <a:pt x="5089" y="0"/>
                  </a:moveTo>
                  <a:cubicBezTo>
                    <a:pt x="4388" y="523"/>
                    <a:pt x="3566" y="668"/>
                    <a:pt x="2851" y="668"/>
                  </a:cubicBezTo>
                  <a:cubicBezTo>
                    <a:pt x="2263" y="668"/>
                    <a:pt x="1746" y="570"/>
                    <a:pt x="1429" y="502"/>
                  </a:cubicBezTo>
                  <a:cubicBezTo>
                    <a:pt x="1254" y="2181"/>
                    <a:pt x="126" y="8547"/>
                    <a:pt x="1" y="9424"/>
                  </a:cubicBezTo>
                  <a:cubicBezTo>
                    <a:pt x="577" y="9625"/>
                    <a:pt x="753" y="9675"/>
                    <a:pt x="928" y="9675"/>
                  </a:cubicBezTo>
                  <a:cubicBezTo>
                    <a:pt x="3961" y="5214"/>
                    <a:pt x="3359" y="3459"/>
                    <a:pt x="3384" y="2958"/>
                  </a:cubicBezTo>
                  <a:lnTo>
                    <a:pt x="3384" y="2958"/>
                  </a:lnTo>
                  <a:cubicBezTo>
                    <a:pt x="3485" y="3534"/>
                    <a:pt x="3510" y="6843"/>
                    <a:pt x="3735" y="9675"/>
                  </a:cubicBezTo>
                  <a:cubicBezTo>
                    <a:pt x="3855" y="9750"/>
                    <a:pt x="4119" y="9852"/>
                    <a:pt x="4402" y="9852"/>
                  </a:cubicBezTo>
                  <a:cubicBezTo>
                    <a:pt x="4593" y="9852"/>
                    <a:pt x="4792" y="9806"/>
                    <a:pt x="4963" y="9675"/>
                  </a:cubicBezTo>
                  <a:cubicBezTo>
                    <a:pt x="4988" y="9499"/>
                    <a:pt x="5790" y="3785"/>
                    <a:pt x="5790" y="3635"/>
                  </a:cubicBezTo>
                  <a:cubicBezTo>
                    <a:pt x="5916" y="1955"/>
                    <a:pt x="5389" y="627"/>
                    <a:pt x="50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3"/>
            <p:cNvSpPr/>
            <p:nvPr/>
          </p:nvSpPr>
          <p:spPr>
            <a:xfrm>
              <a:off x="6610831" y="2321680"/>
              <a:ext cx="495294" cy="734135"/>
            </a:xfrm>
            <a:custGeom>
              <a:avLst/>
              <a:gdLst/>
              <a:ahLst/>
              <a:cxnLst/>
              <a:rect l="l" t="t" r="r" b="b"/>
              <a:pathLst>
                <a:path w="4612" h="6836" extrusionOk="0">
                  <a:moveTo>
                    <a:pt x="2281" y="0"/>
                  </a:moveTo>
                  <a:cubicBezTo>
                    <a:pt x="3484" y="1329"/>
                    <a:pt x="3183" y="1880"/>
                    <a:pt x="2782" y="1955"/>
                  </a:cubicBezTo>
                  <a:cubicBezTo>
                    <a:pt x="2694" y="1974"/>
                    <a:pt x="2607" y="1983"/>
                    <a:pt x="2522" y="1983"/>
                  </a:cubicBezTo>
                  <a:cubicBezTo>
                    <a:pt x="1383" y="1983"/>
                    <a:pt x="602" y="376"/>
                    <a:pt x="602" y="376"/>
                  </a:cubicBezTo>
                  <a:lnTo>
                    <a:pt x="276" y="502"/>
                  </a:lnTo>
                  <a:cubicBezTo>
                    <a:pt x="276" y="502"/>
                    <a:pt x="953" y="1053"/>
                    <a:pt x="1053" y="2231"/>
                  </a:cubicBezTo>
                  <a:cubicBezTo>
                    <a:pt x="1178" y="3634"/>
                    <a:pt x="100" y="3634"/>
                    <a:pt x="100" y="3634"/>
                  </a:cubicBezTo>
                  <a:cubicBezTo>
                    <a:pt x="251" y="4411"/>
                    <a:pt x="0" y="6642"/>
                    <a:pt x="0" y="6642"/>
                  </a:cubicBezTo>
                  <a:cubicBezTo>
                    <a:pt x="456" y="6775"/>
                    <a:pt x="954" y="6836"/>
                    <a:pt x="1507" y="6836"/>
                  </a:cubicBezTo>
                  <a:cubicBezTo>
                    <a:pt x="1684" y="6836"/>
                    <a:pt x="1867" y="6830"/>
                    <a:pt x="2055" y="6817"/>
                  </a:cubicBezTo>
                  <a:cubicBezTo>
                    <a:pt x="3835" y="6642"/>
                    <a:pt x="4236" y="6316"/>
                    <a:pt x="4236" y="6316"/>
                  </a:cubicBezTo>
                  <a:cubicBezTo>
                    <a:pt x="4236" y="6316"/>
                    <a:pt x="4612" y="5414"/>
                    <a:pt x="4236" y="3484"/>
                  </a:cubicBezTo>
                  <a:cubicBezTo>
                    <a:pt x="3860" y="1529"/>
                    <a:pt x="2707" y="101"/>
                    <a:pt x="2707" y="101"/>
                  </a:cubicBezTo>
                  <a:lnTo>
                    <a:pt x="2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3"/>
            <p:cNvSpPr/>
            <p:nvPr/>
          </p:nvSpPr>
          <p:spPr>
            <a:xfrm>
              <a:off x="6689443" y="2243606"/>
              <a:ext cx="182889" cy="179345"/>
            </a:xfrm>
            <a:custGeom>
              <a:avLst/>
              <a:gdLst/>
              <a:ahLst/>
              <a:cxnLst/>
              <a:rect l="l" t="t" r="r" b="b"/>
              <a:pathLst>
                <a:path w="1703" h="1670" extrusionOk="0">
                  <a:moveTo>
                    <a:pt x="196" y="1"/>
                  </a:moveTo>
                  <a:cubicBezTo>
                    <a:pt x="196" y="1"/>
                    <a:pt x="622" y="552"/>
                    <a:pt x="271" y="953"/>
                  </a:cubicBezTo>
                  <a:cubicBezTo>
                    <a:pt x="0" y="1281"/>
                    <a:pt x="1055" y="1669"/>
                    <a:pt x="1495" y="1669"/>
                  </a:cubicBezTo>
                  <a:cubicBezTo>
                    <a:pt x="1626" y="1669"/>
                    <a:pt x="1703" y="1635"/>
                    <a:pt x="1674" y="1554"/>
                  </a:cubicBezTo>
                  <a:cubicBezTo>
                    <a:pt x="1524" y="1128"/>
                    <a:pt x="1223" y="903"/>
                    <a:pt x="1323" y="326"/>
                  </a:cubicBezTo>
                  <a:lnTo>
                    <a:pt x="196"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a:off x="6656581" y="2089498"/>
              <a:ext cx="261179" cy="260534"/>
            </a:xfrm>
            <a:custGeom>
              <a:avLst/>
              <a:gdLst/>
              <a:ahLst/>
              <a:cxnLst/>
              <a:rect l="l" t="t" r="r" b="b"/>
              <a:pathLst>
                <a:path w="2432" h="2426" extrusionOk="0">
                  <a:moveTo>
                    <a:pt x="858" y="1"/>
                  </a:moveTo>
                  <a:cubicBezTo>
                    <a:pt x="499" y="1"/>
                    <a:pt x="234" y="346"/>
                    <a:pt x="176" y="558"/>
                  </a:cubicBezTo>
                  <a:cubicBezTo>
                    <a:pt x="0" y="1160"/>
                    <a:pt x="351" y="1661"/>
                    <a:pt x="602" y="1887"/>
                  </a:cubicBezTo>
                  <a:cubicBezTo>
                    <a:pt x="1009" y="2278"/>
                    <a:pt x="1470" y="2425"/>
                    <a:pt x="1784" y="2425"/>
                  </a:cubicBezTo>
                  <a:cubicBezTo>
                    <a:pt x="1952" y="2425"/>
                    <a:pt x="2078" y="2383"/>
                    <a:pt x="2131" y="2313"/>
                  </a:cubicBezTo>
                  <a:cubicBezTo>
                    <a:pt x="2431" y="1862"/>
                    <a:pt x="1680" y="383"/>
                    <a:pt x="1203" y="107"/>
                  </a:cubicBezTo>
                  <a:cubicBezTo>
                    <a:pt x="1082" y="32"/>
                    <a:pt x="966" y="1"/>
                    <a:pt x="858"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a:off x="6632310" y="2071563"/>
              <a:ext cx="215429" cy="243996"/>
            </a:xfrm>
            <a:custGeom>
              <a:avLst/>
              <a:gdLst/>
              <a:ahLst/>
              <a:cxnLst/>
              <a:rect l="l" t="t" r="r" b="b"/>
              <a:pathLst>
                <a:path w="2006" h="2272" extrusionOk="0">
                  <a:moveTo>
                    <a:pt x="1156" y="0"/>
                  </a:moveTo>
                  <a:cubicBezTo>
                    <a:pt x="713" y="0"/>
                    <a:pt x="260" y="305"/>
                    <a:pt x="151" y="801"/>
                  </a:cubicBezTo>
                  <a:cubicBezTo>
                    <a:pt x="1" y="1502"/>
                    <a:pt x="352" y="1828"/>
                    <a:pt x="402" y="1903"/>
                  </a:cubicBezTo>
                  <a:cubicBezTo>
                    <a:pt x="591" y="2121"/>
                    <a:pt x="864" y="2272"/>
                    <a:pt x="997" y="2272"/>
                  </a:cubicBezTo>
                  <a:cubicBezTo>
                    <a:pt x="1093" y="2272"/>
                    <a:pt x="1115" y="2193"/>
                    <a:pt x="978" y="2004"/>
                  </a:cubicBezTo>
                  <a:cubicBezTo>
                    <a:pt x="627" y="1552"/>
                    <a:pt x="1078" y="1552"/>
                    <a:pt x="803" y="1176"/>
                  </a:cubicBezTo>
                  <a:cubicBezTo>
                    <a:pt x="702" y="1026"/>
                    <a:pt x="828" y="1051"/>
                    <a:pt x="1404" y="826"/>
                  </a:cubicBezTo>
                  <a:cubicBezTo>
                    <a:pt x="1981" y="600"/>
                    <a:pt x="2006" y="550"/>
                    <a:pt x="1880" y="374"/>
                  </a:cubicBezTo>
                  <a:cubicBezTo>
                    <a:pt x="1699" y="116"/>
                    <a:pt x="1429" y="0"/>
                    <a:pt x="1156"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6914968" y="4009246"/>
              <a:ext cx="166995" cy="45534"/>
            </a:xfrm>
            <a:custGeom>
              <a:avLst/>
              <a:gdLst/>
              <a:ahLst/>
              <a:cxnLst/>
              <a:rect l="l" t="t" r="r" b="b"/>
              <a:pathLst>
                <a:path w="1555" h="424" extrusionOk="0">
                  <a:moveTo>
                    <a:pt x="928" y="1"/>
                  </a:moveTo>
                  <a:cubicBezTo>
                    <a:pt x="811" y="84"/>
                    <a:pt x="669" y="112"/>
                    <a:pt x="531" y="112"/>
                  </a:cubicBezTo>
                  <a:cubicBezTo>
                    <a:pt x="257" y="112"/>
                    <a:pt x="0" y="1"/>
                    <a:pt x="0" y="1"/>
                  </a:cubicBezTo>
                  <a:lnTo>
                    <a:pt x="0" y="1"/>
                  </a:lnTo>
                  <a:cubicBezTo>
                    <a:pt x="0" y="319"/>
                    <a:pt x="230" y="423"/>
                    <a:pt x="503" y="423"/>
                  </a:cubicBezTo>
                  <a:cubicBezTo>
                    <a:pt x="724" y="423"/>
                    <a:pt x="974" y="355"/>
                    <a:pt x="1153" y="276"/>
                  </a:cubicBezTo>
                  <a:cubicBezTo>
                    <a:pt x="1554" y="101"/>
                    <a:pt x="928"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6493559" y="4014616"/>
              <a:ext cx="168499" cy="45534"/>
            </a:xfrm>
            <a:custGeom>
              <a:avLst/>
              <a:gdLst/>
              <a:ahLst/>
              <a:cxnLst/>
              <a:rect l="l" t="t" r="r" b="b"/>
              <a:pathLst>
                <a:path w="1569" h="424" extrusionOk="0">
                  <a:moveTo>
                    <a:pt x="917" y="1"/>
                  </a:moveTo>
                  <a:cubicBezTo>
                    <a:pt x="800" y="84"/>
                    <a:pt x="661" y="112"/>
                    <a:pt x="527" y="112"/>
                  </a:cubicBezTo>
                  <a:cubicBezTo>
                    <a:pt x="260" y="112"/>
                    <a:pt x="15" y="1"/>
                    <a:pt x="15" y="1"/>
                  </a:cubicBezTo>
                  <a:lnTo>
                    <a:pt x="15" y="1"/>
                  </a:lnTo>
                  <a:cubicBezTo>
                    <a:pt x="1" y="319"/>
                    <a:pt x="232" y="424"/>
                    <a:pt x="509" y="424"/>
                  </a:cubicBezTo>
                  <a:cubicBezTo>
                    <a:pt x="733" y="424"/>
                    <a:pt x="988" y="355"/>
                    <a:pt x="1167" y="277"/>
                  </a:cubicBezTo>
                  <a:cubicBezTo>
                    <a:pt x="1568" y="101"/>
                    <a:pt x="917"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a:off x="6831523" y="3145273"/>
              <a:ext cx="40487" cy="301558"/>
            </a:xfrm>
            <a:custGeom>
              <a:avLst/>
              <a:gdLst/>
              <a:ahLst/>
              <a:cxnLst/>
              <a:rect l="l" t="t" r="r" b="b"/>
              <a:pathLst>
                <a:path w="377" h="2808" extrusionOk="0">
                  <a:moveTo>
                    <a:pt x="376" y="1"/>
                  </a:moveTo>
                  <a:lnTo>
                    <a:pt x="0" y="527"/>
                  </a:lnTo>
                  <a:lnTo>
                    <a:pt x="126" y="2808"/>
                  </a:lnTo>
                  <a:lnTo>
                    <a:pt x="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a:off x="6618886" y="3096839"/>
              <a:ext cx="78182" cy="99660"/>
            </a:xfrm>
            <a:custGeom>
              <a:avLst/>
              <a:gdLst/>
              <a:ahLst/>
              <a:cxnLst/>
              <a:rect l="l" t="t" r="r" b="b"/>
              <a:pathLst>
                <a:path w="728" h="928" extrusionOk="0">
                  <a:moveTo>
                    <a:pt x="627" y="0"/>
                  </a:moveTo>
                  <a:lnTo>
                    <a:pt x="552" y="25"/>
                  </a:lnTo>
                  <a:cubicBezTo>
                    <a:pt x="552" y="25"/>
                    <a:pt x="652" y="351"/>
                    <a:pt x="477" y="602"/>
                  </a:cubicBezTo>
                  <a:cubicBezTo>
                    <a:pt x="401" y="727"/>
                    <a:pt x="226" y="828"/>
                    <a:pt x="0" y="853"/>
                  </a:cubicBezTo>
                  <a:lnTo>
                    <a:pt x="0" y="928"/>
                  </a:lnTo>
                  <a:cubicBezTo>
                    <a:pt x="251" y="903"/>
                    <a:pt x="426" y="802"/>
                    <a:pt x="552" y="627"/>
                  </a:cubicBezTo>
                  <a:cubicBezTo>
                    <a:pt x="727" y="351"/>
                    <a:pt x="627" y="25"/>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6974141" y="3061829"/>
              <a:ext cx="78182" cy="99660"/>
            </a:xfrm>
            <a:custGeom>
              <a:avLst/>
              <a:gdLst/>
              <a:ahLst/>
              <a:cxnLst/>
              <a:rect l="l" t="t" r="r" b="b"/>
              <a:pathLst>
                <a:path w="728" h="928" extrusionOk="0">
                  <a:moveTo>
                    <a:pt x="101" y="1"/>
                  </a:moveTo>
                  <a:cubicBezTo>
                    <a:pt x="101" y="26"/>
                    <a:pt x="1" y="377"/>
                    <a:pt x="176" y="627"/>
                  </a:cubicBezTo>
                  <a:cubicBezTo>
                    <a:pt x="276" y="803"/>
                    <a:pt x="452" y="903"/>
                    <a:pt x="728" y="928"/>
                  </a:cubicBezTo>
                  <a:lnTo>
                    <a:pt x="728" y="853"/>
                  </a:lnTo>
                  <a:cubicBezTo>
                    <a:pt x="502" y="828"/>
                    <a:pt x="327" y="752"/>
                    <a:pt x="226" y="602"/>
                  </a:cubicBezTo>
                  <a:cubicBezTo>
                    <a:pt x="76" y="351"/>
                    <a:pt x="151" y="26"/>
                    <a:pt x="151" y="26"/>
                  </a:cubicBezTo>
                  <a:lnTo>
                    <a:pt x="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6874588" y="2598860"/>
              <a:ext cx="328514" cy="247754"/>
            </a:xfrm>
            <a:custGeom>
              <a:avLst/>
              <a:gdLst/>
              <a:ahLst/>
              <a:cxnLst/>
              <a:rect l="l" t="t" r="r" b="b"/>
              <a:pathLst>
                <a:path w="3059" h="2307" extrusionOk="0">
                  <a:moveTo>
                    <a:pt x="3058" y="1"/>
                  </a:moveTo>
                  <a:lnTo>
                    <a:pt x="0" y="1154"/>
                  </a:lnTo>
                  <a:lnTo>
                    <a:pt x="1680" y="2307"/>
                  </a:lnTo>
                  <a:lnTo>
                    <a:pt x="30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7054900" y="2499308"/>
              <a:ext cx="414642" cy="347307"/>
            </a:xfrm>
            <a:custGeom>
              <a:avLst/>
              <a:gdLst/>
              <a:ahLst/>
              <a:cxnLst/>
              <a:rect l="l" t="t" r="r" b="b"/>
              <a:pathLst>
                <a:path w="3861" h="3234" extrusionOk="0">
                  <a:moveTo>
                    <a:pt x="3860" y="0"/>
                  </a:moveTo>
                  <a:lnTo>
                    <a:pt x="978" y="878"/>
                  </a:lnTo>
                  <a:lnTo>
                    <a:pt x="1" y="3234"/>
                  </a:lnTo>
                  <a:lnTo>
                    <a:pt x="2983" y="2206"/>
                  </a:lnTo>
                  <a:lnTo>
                    <a:pt x="3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6489693" y="2423596"/>
              <a:ext cx="675714" cy="441168"/>
            </a:xfrm>
            <a:custGeom>
              <a:avLst/>
              <a:gdLst/>
              <a:ahLst/>
              <a:cxnLst/>
              <a:rect l="l" t="t" r="r" b="b"/>
              <a:pathLst>
                <a:path w="6292" h="4108" extrusionOk="0">
                  <a:moveTo>
                    <a:pt x="1134" y="1"/>
                  </a:moveTo>
                  <a:cubicBezTo>
                    <a:pt x="905" y="1"/>
                    <a:pt x="752" y="154"/>
                    <a:pt x="752" y="154"/>
                  </a:cubicBezTo>
                  <a:cubicBezTo>
                    <a:pt x="0" y="680"/>
                    <a:pt x="1529" y="3638"/>
                    <a:pt x="3083" y="4064"/>
                  </a:cubicBezTo>
                  <a:cubicBezTo>
                    <a:pt x="3204" y="4094"/>
                    <a:pt x="3326" y="4108"/>
                    <a:pt x="3446" y="4108"/>
                  </a:cubicBezTo>
                  <a:cubicBezTo>
                    <a:pt x="4520" y="4108"/>
                    <a:pt x="5519" y="3014"/>
                    <a:pt x="5790" y="2811"/>
                  </a:cubicBezTo>
                  <a:cubicBezTo>
                    <a:pt x="6292" y="2374"/>
                    <a:pt x="6281" y="2090"/>
                    <a:pt x="6087" y="2090"/>
                  </a:cubicBezTo>
                  <a:cubicBezTo>
                    <a:pt x="6059" y="2090"/>
                    <a:pt x="6026" y="2096"/>
                    <a:pt x="5990" y="2109"/>
                  </a:cubicBezTo>
                  <a:cubicBezTo>
                    <a:pt x="5740" y="2184"/>
                    <a:pt x="5690" y="2460"/>
                    <a:pt x="5264" y="2685"/>
                  </a:cubicBezTo>
                  <a:cubicBezTo>
                    <a:pt x="4996" y="2819"/>
                    <a:pt x="4651" y="3042"/>
                    <a:pt x="4183" y="3042"/>
                  </a:cubicBezTo>
                  <a:cubicBezTo>
                    <a:pt x="3949" y="3042"/>
                    <a:pt x="3685" y="2986"/>
                    <a:pt x="3384" y="2836"/>
                  </a:cubicBezTo>
                  <a:cubicBezTo>
                    <a:pt x="2457" y="2410"/>
                    <a:pt x="2131" y="680"/>
                    <a:pt x="1579" y="204"/>
                  </a:cubicBezTo>
                  <a:cubicBezTo>
                    <a:pt x="1416" y="50"/>
                    <a:pt x="1263" y="1"/>
                    <a:pt x="1134"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7" name="Google Shape;1817;p43"/>
          <p:cNvSpPr txBox="1"/>
          <p:nvPr/>
        </p:nvSpPr>
        <p:spPr>
          <a:xfrm>
            <a:off x="4388475" y="4018625"/>
            <a:ext cx="3412500" cy="52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Univariate Analysis</a:t>
            </a:r>
            <a:endParaRPr sz="1800">
              <a:solidFill>
                <a:schemeClr val="dk1"/>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Google Shape;1822;p44"/>
          <p:cNvSpPr txBox="1">
            <a:spLocks noGrp="1"/>
          </p:cNvSpPr>
          <p:nvPr>
            <p:ph type="title"/>
          </p:nvPr>
        </p:nvSpPr>
        <p:spPr>
          <a:xfrm>
            <a:off x="366325" y="145650"/>
            <a:ext cx="83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2.1. Distribution of Score of Questions</a:t>
            </a: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p:txBody>
      </p:sp>
      <p:sp>
        <p:nvSpPr>
          <p:cNvPr id="1823" name="Google Shape;1823;p44"/>
          <p:cNvSpPr txBox="1"/>
          <p:nvPr/>
        </p:nvSpPr>
        <p:spPr>
          <a:xfrm>
            <a:off x="1692025" y="3738225"/>
            <a:ext cx="5844900" cy="1155300"/>
          </a:xfrm>
          <a:prstGeom prst="rect">
            <a:avLst/>
          </a:prstGeom>
          <a:noFill/>
          <a:ln>
            <a:noFill/>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050">
                <a:solidFill>
                  <a:srgbClr val="3B3B3B"/>
                </a:solidFill>
                <a:highlight>
                  <a:srgbClr val="FFFFFF"/>
                </a:highlight>
                <a:latin typeface="Times New Roman"/>
                <a:ea typeface="Times New Roman"/>
                <a:cs typeface="Times New Roman"/>
                <a:sym typeface="Times New Roman"/>
              </a:rPr>
              <a:t>The scores of StackOverflow questions are highly skewed, with the majority of scores clustered around </a:t>
            </a:r>
            <a:r>
              <a:rPr lang="en" sz="1050" b="1">
                <a:solidFill>
                  <a:srgbClr val="3B3B3B"/>
                </a:solidFill>
                <a:highlight>
                  <a:srgbClr val="FFFFFF"/>
                </a:highlight>
                <a:latin typeface="Times New Roman"/>
                <a:ea typeface="Times New Roman"/>
                <a:cs typeface="Times New Roman"/>
                <a:sym typeface="Times New Roman"/>
              </a:rPr>
              <a:t>lower values (close to 0). </a:t>
            </a:r>
            <a:r>
              <a:rPr lang="en" sz="1050">
                <a:solidFill>
                  <a:srgbClr val="3B3B3B"/>
                </a:solidFill>
                <a:highlight>
                  <a:srgbClr val="FFFFFF"/>
                </a:highlight>
                <a:latin typeface="Times New Roman"/>
                <a:ea typeface="Times New Roman"/>
                <a:cs typeface="Times New Roman"/>
                <a:sym typeface="Times New Roman"/>
              </a:rPr>
              <a:t>Very few questions have exceptionally high scores, indicating that high-scoring questions are rare and likely result from exceptional quality or popularity.</a:t>
            </a:r>
            <a:endParaRPr sz="1050">
              <a:solidFill>
                <a:srgbClr val="3B3B3B"/>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1200"/>
              </a:spcAft>
              <a:buNone/>
            </a:pPr>
            <a:endParaRPr sz="1200">
              <a:latin typeface="Times New Roman"/>
              <a:ea typeface="Times New Roman"/>
              <a:cs typeface="Times New Roman"/>
              <a:sym typeface="Times New Roman"/>
            </a:endParaRPr>
          </a:p>
        </p:txBody>
      </p:sp>
      <p:pic>
        <p:nvPicPr>
          <p:cNvPr id="1824" name="Google Shape;1824;p44"/>
          <p:cNvPicPr preferRelativeResize="0"/>
          <p:nvPr/>
        </p:nvPicPr>
        <p:blipFill>
          <a:blip r:embed="rId3">
            <a:alphaModFix/>
          </a:blip>
          <a:stretch>
            <a:fillRect/>
          </a:stretch>
        </p:blipFill>
        <p:spPr>
          <a:xfrm>
            <a:off x="2411725" y="1023150"/>
            <a:ext cx="4320554" cy="271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4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2.2. Distribution of Body Lengths</a:t>
            </a:r>
            <a:endParaRPr/>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p:txBody>
      </p:sp>
      <p:sp>
        <p:nvSpPr>
          <p:cNvPr id="1830" name="Google Shape;1830;p45"/>
          <p:cNvSpPr txBox="1"/>
          <p:nvPr/>
        </p:nvSpPr>
        <p:spPr>
          <a:xfrm>
            <a:off x="1925825" y="3738225"/>
            <a:ext cx="5447400" cy="1155300"/>
          </a:xfrm>
          <a:prstGeom prst="rect">
            <a:avLst/>
          </a:prstGeom>
          <a:noFill/>
          <a:ln>
            <a:noFill/>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050">
                <a:solidFill>
                  <a:srgbClr val="3B3B3B"/>
                </a:solidFill>
                <a:highlight>
                  <a:srgbClr val="FFFFFF"/>
                </a:highlight>
                <a:latin typeface="Times New Roman"/>
                <a:ea typeface="Times New Roman"/>
                <a:cs typeface="Times New Roman"/>
                <a:sym typeface="Times New Roman"/>
              </a:rPr>
              <a:t>The body lengths (in terms of word count) are also highly skewed, with most questions having </a:t>
            </a:r>
            <a:r>
              <a:rPr lang="en" sz="1050" b="1">
                <a:solidFill>
                  <a:srgbClr val="3B3B3B"/>
                </a:solidFill>
                <a:highlight>
                  <a:srgbClr val="FFFFFF"/>
                </a:highlight>
                <a:latin typeface="Times New Roman"/>
                <a:ea typeface="Times New Roman"/>
                <a:cs typeface="Times New Roman"/>
                <a:sym typeface="Times New Roman"/>
              </a:rPr>
              <a:t>shorter bodies</a:t>
            </a:r>
            <a:r>
              <a:rPr lang="en" sz="1050">
                <a:solidFill>
                  <a:srgbClr val="3B3B3B"/>
                </a:solidFill>
                <a:highlight>
                  <a:srgbClr val="FFFFFF"/>
                </a:highlight>
                <a:latin typeface="Times New Roman"/>
                <a:ea typeface="Times New Roman"/>
                <a:cs typeface="Times New Roman"/>
                <a:sym typeface="Times New Roman"/>
              </a:rPr>
              <a:t>. There are a few outliers with significantly long question bodies, possibly representing detailed or complex questions.</a:t>
            </a:r>
            <a:endParaRPr sz="1200">
              <a:latin typeface="Times New Roman"/>
              <a:ea typeface="Times New Roman"/>
              <a:cs typeface="Times New Roman"/>
              <a:sym typeface="Times New Roman"/>
            </a:endParaRPr>
          </a:p>
        </p:txBody>
      </p:sp>
      <p:pic>
        <p:nvPicPr>
          <p:cNvPr id="1831" name="Google Shape;1831;p45"/>
          <p:cNvPicPr preferRelativeResize="0"/>
          <p:nvPr/>
        </p:nvPicPr>
        <p:blipFill>
          <a:blip r:embed="rId3">
            <a:alphaModFix/>
          </a:blip>
          <a:stretch>
            <a:fillRect/>
          </a:stretch>
        </p:blipFill>
        <p:spPr>
          <a:xfrm>
            <a:off x="2377350" y="946700"/>
            <a:ext cx="4389290" cy="271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46"/>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2.3. Distribution of Number of Tags</a:t>
            </a:r>
            <a:endParaRPr/>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p:txBody>
      </p:sp>
      <p:sp>
        <p:nvSpPr>
          <p:cNvPr id="1837" name="Google Shape;1837;p46"/>
          <p:cNvSpPr txBox="1"/>
          <p:nvPr/>
        </p:nvSpPr>
        <p:spPr>
          <a:xfrm>
            <a:off x="1925825" y="3738225"/>
            <a:ext cx="5447400" cy="1155300"/>
          </a:xfrm>
          <a:prstGeom prst="rect">
            <a:avLst/>
          </a:prstGeom>
          <a:noFill/>
          <a:ln>
            <a:noFill/>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050">
                <a:solidFill>
                  <a:srgbClr val="3B3B3B"/>
                </a:solidFill>
                <a:highlight>
                  <a:srgbClr val="FFFFFF"/>
                </a:highlight>
                <a:latin typeface="Times New Roman"/>
                <a:ea typeface="Times New Roman"/>
                <a:cs typeface="Times New Roman"/>
                <a:sym typeface="Times New Roman"/>
              </a:rPr>
              <a:t>Most questions are tagged with </a:t>
            </a:r>
            <a:r>
              <a:rPr lang="en" sz="1050" b="1">
                <a:solidFill>
                  <a:srgbClr val="3B3B3B"/>
                </a:solidFill>
                <a:highlight>
                  <a:srgbClr val="FFFFFF"/>
                </a:highlight>
                <a:latin typeface="Times New Roman"/>
                <a:ea typeface="Times New Roman"/>
                <a:cs typeface="Times New Roman"/>
                <a:sym typeface="Times New Roman"/>
              </a:rPr>
              <a:t>2 or 3 tags</a:t>
            </a:r>
            <a:r>
              <a:rPr lang="en" sz="1050">
                <a:solidFill>
                  <a:srgbClr val="3B3B3B"/>
                </a:solidFill>
                <a:highlight>
                  <a:srgbClr val="FFFFFF"/>
                </a:highlight>
                <a:latin typeface="Times New Roman"/>
                <a:ea typeface="Times New Roman"/>
                <a:cs typeface="Times New Roman"/>
                <a:sym typeface="Times New Roman"/>
              </a:rPr>
              <a:t>, indicating that users tend to use a moderate number of tags to describe their questions. Very few questions have 5 tags, suggesting that excessive tagging is uncommon and likely discouraged.</a:t>
            </a:r>
            <a:endParaRPr sz="1050">
              <a:solidFill>
                <a:srgbClr val="3B3B3B"/>
              </a:solidFill>
              <a:highlight>
                <a:srgbClr val="FFFFFF"/>
              </a:highlight>
              <a:latin typeface="Times New Roman"/>
              <a:ea typeface="Times New Roman"/>
              <a:cs typeface="Times New Roman"/>
              <a:sym typeface="Times New Roman"/>
            </a:endParaRPr>
          </a:p>
        </p:txBody>
      </p:sp>
      <p:pic>
        <p:nvPicPr>
          <p:cNvPr id="1838" name="Google Shape;1838;p46"/>
          <p:cNvPicPr preferRelativeResize="0"/>
          <p:nvPr/>
        </p:nvPicPr>
        <p:blipFill>
          <a:blip r:embed="rId3">
            <a:alphaModFix/>
          </a:blip>
          <a:stretch>
            <a:fillRect/>
          </a:stretch>
        </p:blipFill>
        <p:spPr>
          <a:xfrm>
            <a:off x="2411725" y="870750"/>
            <a:ext cx="4320554" cy="271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2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1452" name="Google Shape;1452;p29"/>
          <p:cNvSpPr txBox="1">
            <a:spLocks noGrp="1"/>
          </p:cNvSpPr>
          <p:nvPr>
            <p:ph type="subTitle" idx="1"/>
          </p:nvPr>
        </p:nvSpPr>
        <p:spPr>
          <a:xfrm>
            <a:off x="720000" y="854625"/>
            <a:ext cx="76041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000000"/>
                </a:solidFill>
                <a:latin typeface="Arial"/>
                <a:ea typeface="Arial"/>
                <a:cs typeface="Arial"/>
                <a:sym typeface="Arial"/>
              </a:rPr>
              <a:t>Objective</a:t>
            </a:r>
            <a:r>
              <a:rPr lang="en" sz="1100" dirty="0">
                <a:solidFill>
                  <a:srgbClr val="000000"/>
                </a:solidFill>
                <a:latin typeface="Arial"/>
                <a:ea typeface="Arial"/>
                <a:cs typeface="Arial"/>
                <a:sym typeface="Arial"/>
              </a:rPr>
              <a:t>: Analyze </a:t>
            </a:r>
            <a:r>
              <a:rPr lang="en" sz="1100" b="1" dirty="0">
                <a:solidFill>
                  <a:srgbClr val="000000"/>
                </a:solidFill>
                <a:latin typeface="Arial"/>
                <a:ea typeface="Arial"/>
                <a:cs typeface="Arial"/>
                <a:sym typeface="Arial"/>
              </a:rPr>
              <a:t>Stack Overflow</a:t>
            </a:r>
            <a:r>
              <a:rPr lang="en" sz="1100" dirty="0">
                <a:solidFill>
                  <a:srgbClr val="000000"/>
                </a:solidFill>
                <a:latin typeface="Arial"/>
                <a:ea typeface="Arial"/>
                <a:cs typeface="Arial"/>
                <a:sym typeface="Arial"/>
              </a:rPr>
              <a:t> data to identify factors influencing question quality.</a:t>
            </a:r>
            <a:endParaRPr sz="1100" dirty="0">
              <a:solidFill>
                <a:srgbClr val="000000"/>
              </a:solidFill>
              <a:latin typeface="Arial"/>
              <a:ea typeface="Arial"/>
              <a:cs typeface="Arial"/>
              <a:sym typeface="Arial"/>
            </a:endParaRPr>
          </a:p>
          <a:p>
            <a:pPr marL="171450" lvl="0" indent="-171450" algn="l" rtl="0">
              <a:spcBef>
                <a:spcPts val="1200"/>
              </a:spcBef>
              <a:spcAft>
                <a:spcPts val="0"/>
              </a:spcAft>
              <a:buFont typeface="Arial" panose="020B0604020202020204" pitchFamily="34" charset="0"/>
              <a:buChar char="•"/>
            </a:pPr>
            <a:r>
              <a:rPr lang="en-US" sz="1100" dirty="0">
                <a:solidFill>
                  <a:srgbClr val="000000"/>
                </a:solidFill>
                <a:latin typeface="Arial"/>
                <a:ea typeface="Arial"/>
                <a:cs typeface="Arial"/>
                <a:sym typeface="Arial"/>
              </a:rPr>
              <a:t>Analyzed </a:t>
            </a:r>
            <a:r>
              <a:rPr lang="en-US" sz="1100" dirty="0" err="1">
                <a:solidFill>
                  <a:srgbClr val="000000"/>
                </a:solidFill>
                <a:latin typeface="Arial"/>
                <a:ea typeface="Arial"/>
                <a:cs typeface="Arial"/>
                <a:sym typeface="Arial"/>
              </a:rPr>
              <a:t>StackOverflow</a:t>
            </a:r>
            <a:r>
              <a:rPr lang="en-US" sz="1100" dirty="0">
                <a:solidFill>
                  <a:srgbClr val="000000"/>
                </a:solidFill>
                <a:latin typeface="Arial"/>
                <a:ea typeface="Arial"/>
                <a:cs typeface="Arial"/>
                <a:sym typeface="Arial"/>
              </a:rPr>
              <a:t> dataset for trends, patterns, and question quality factors. </a:t>
            </a:r>
          </a:p>
          <a:p>
            <a:pPr marL="171450" lvl="0" indent="-171450" algn="l" rtl="0">
              <a:spcBef>
                <a:spcPts val="1200"/>
              </a:spcBef>
              <a:spcAft>
                <a:spcPts val="0"/>
              </a:spcAft>
              <a:buFont typeface="Arial" panose="020B0604020202020204" pitchFamily="34" charset="0"/>
              <a:buChar char="•"/>
            </a:pPr>
            <a:r>
              <a:rPr lang="en-US" sz="1100" dirty="0">
                <a:solidFill>
                  <a:srgbClr val="000000"/>
                </a:solidFill>
                <a:latin typeface="Arial"/>
                <a:ea typeface="Arial"/>
                <a:cs typeface="Arial"/>
                <a:sym typeface="Arial"/>
              </a:rPr>
              <a:t>Examined attributes like title length, body length, tags, and scores. </a:t>
            </a:r>
          </a:p>
          <a:p>
            <a:pPr marL="171450" lvl="0" indent="-171450" algn="l" rtl="0">
              <a:spcBef>
                <a:spcPts val="1200"/>
              </a:spcBef>
              <a:spcAft>
                <a:spcPts val="0"/>
              </a:spcAft>
              <a:buFont typeface="Arial" panose="020B0604020202020204" pitchFamily="34" charset="0"/>
              <a:buChar char="•"/>
            </a:pPr>
            <a:r>
              <a:rPr lang="en-US" sz="1100" dirty="0">
                <a:solidFill>
                  <a:srgbClr val="000000"/>
                </a:solidFill>
                <a:latin typeface="Arial"/>
                <a:ea typeface="Arial"/>
                <a:cs typeface="Arial"/>
                <a:sym typeface="Arial"/>
              </a:rPr>
              <a:t>Popular tags: Python, JavaScript, HTML; niche tags like windows-shell-extension-menu scored higher.</a:t>
            </a:r>
          </a:p>
          <a:p>
            <a:pPr marL="171450" lvl="0" indent="-171450" algn="l" rtl="0">
              <a:spcBef>
                <a:spcPts val="1200"/>
              </a:spcBef>
              <a:spcAft>
                <a:spcPts val="0"/>
              </a:spcAft>
              <a:buFont typeface="Arial" panose="020B0604020202020204" pitchFamily="34" charset="0"/>
              <a:buChar char="•"/>
            </a:pPr>
            <a:r>
              <a:rPr lang="en-US" sz="1100" dirty="0">
                <a:solidFill>
                  <a:srgbClr val="000000"/>
                </a:solidFill>
                <a:latin typeface="Arial"/>
                <a:ea typeface="Arial"/>
                <a:cs typeface="Arial"/>
                <a:sym typeface="Arial"/>
              </a:rPr>
              <a:t>Used Logistic Regression, Decision Tree, and Random Forest for score prediction; Logistic Regression performed best with SMOTE.</a:t>
            </a:r>
          </a:p>
          <a:p>
            <a:pPr marL="171450" lvl="0" indent="-171450" algn="l" rtl="0">
              <a:spcBef>
                <a:spcPts val="1200"/>
              </a:spcBef>
              <a:spcAft>
                <a:spcPts val="0"/>
              </a:spcAft>
              <a:buFont typeface="Arial" panose="020B0604020202020204" pitchFamily="34" charset="0"/>
              <a:buChar char="•"/>
            </a:pPr>
            <a:r>
              <a:rPr lang="en-US" sz="1100" dirty="0">
                <a:solidFill>
                  <a:srgbClr val="000000"/>
                </a:solidFill>
                <a:latin typeface="Arial"/>
                <a:ea typeface="Arial"/>
                <a:cs typeface="Arial"/>
                <a:sym typeface="Arial"/>
              </a:rPr>
              <a:t>Weak feature-score correlations suggest question quality depends on multidimensional, subjective factors.</a:t>
            </a:r>
          </a:p>
          <a:p>
            <a:pPr marL="171450" lvl="0" indent="-171450" algn="l" rtl="0">
              <a:spcBef>
                <a:spcPts val="1200"/>
              </a:spcBef>
              <a:spcAft>
                <a:spcPts val="0"/>
              </a:spcAft>
              <a:buFont typeface="Arial" panose="020B0604020202020204" pitchFamily="34" charset="0"/>
              <a:buChar char="•"/>
            </a:pPr>
            <a:r>
              <a:rPr lang="en-US" sz="1100" dirty="0">
                <a:solidFill>
                  <a:srgbClr val="000000"/>
                </a:solidFill>
                <a:latin typeface="Arial"/>
                <a:ea typeface="Arial"/>
                <a:cs typeface="Arial"/>
                <a:sym typeface="Arial"/>
              </a:rPr>
              <a:t>Recommendations provided to improve question quality and platform algorithms.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47"/>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2.4. Word Cloud of Tags</a:t>
            </a:r>
            <a:endParaRPr/>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p:txBody>
      </p:sp>
      <p:sp>
        <p:nvSpPr>
          <p:cNvPr id="1844" name="Google Shape;1844;p47"/>
          <p:cNvSpPr txBox="1"/>
          <p:nvPr/>
        </p:nvSpPr>
        <p:spPr>
          <a:xfrm>
            <a:off x="1925825" y="3738225"/>
            <a:ext cx="5447400" cy="11553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35714"/>
              </a:lnSpc>
              <a:spcBef>
                <a:spcPts val="0"/>
              </a:spcBef>
              <a:spcAft>
                <a:spcPts val="0"/>
              </a:spcAft>
              <a:buNone/>
            </a:pPr>
            <a:r>
              <a:rPr lang="en" sz="1050">
                <a:solidFill>
                  <a:srgbClr val="3B3B3B"/>
                </a:solidFill>
                <a:highlight>
                  <a:srgbClr val="FFFFFF"/>
                </a:highlight>
                <a:latin typeface="Times New Roman"/>
                <a:ea typeface="Times New Roman"/>
                <a:cs typeface="Times New Roman"/>
                <a:sym typeface="Times New Roman"/>
              </a:rPr>
              <a:t>The most frequent tags include </a:t>
            </a:r>
            <a:r>
              <a:rPr lang="en" sz="1050" b="1">
                <a:solidFill>
                  <a:srgbClr val="3B3B3B"/>
                </a:solidFill>
                <a:highlight>
                  <a:srgbClr val="FFFFFF"/>
                </a:highlight>
                <a:latin typeface="Times New Roman"/>
                <a:ea typeface="Times New Roman"/>
                <a:cs typeface="Times New Roman"/>
                <a:sym typeface="Times New Roman"/>
              </a:rPr>
              <a:t>"python", "javascript", "html", "css", "node.js", and "asp.net". </a:t>
            </a:r>
            <a:r>
              <a:rPr lang="en" sz="1050">
                <a:solidFill>
                  <a:srgbClr val="3B3B3B"/>
                </a:solidFill>
                <a:highlight>
                  <a:srgbClr val="FFFFFF"/>
                </a:highlight>
                <a:latin typeface="Times New Roman"/>
                <a:ea typeface="Times New Roman"/>
                <a:cs typeface="Times New Roman"/>
                <a:sym typeface="Times New Roman"/>
              </a:rPr>
              <a:t>Popular frameworks and tools like </a:t>
            </a:r>
            <a:r>
              <a:rPr lang="en" sz="1050" b="1">
                <a:solidFill>
                  <a:srgbClr val="3B3B3B"/>
                </a:solidFill>
                <a:highlight>
                  <a:srgbClr val="FFFFFF"/>
                </a:highlight>
                <a:latin typeface="Times New Roman"/>
                <a:ea typeface="Times New Roman"/>
                <a:cs typeface="Times New Roman"/>
                <a:sym typeface="Times New Roman"/>
              </a:rPr>
              <a:t>"reactjs", "django", "pandas", and "spring boot"</a:t>
            </a:r>
            <a:r>
              <a:rPr lang="en" sz="1050">
                <a:solidFill>
                  <a:srgbClr val="3B3B3B"/>
                </a:solidFill>
                <a:highlight>
                  <a:srgbClr val="FFFFFF"/>
                </a:highlight>
                <a:latin typeface="Times New Roman"/>
                <a:ea typeface="Times New Roman"/>
                <a:cs typeface="Times New Roman"/>
                <a:sym typeface="Times New Roman"/>
              </a:rPr>
              <a:t> also appear frequently. The word cloud reflects a strong focus on web development, scripting languages, and commonly used frameworks and libraries in the programming community.</a:t>
            </a:r>
            <a:endParaRPr sz="1050">
              <a:solidFill>
                <a:srgbClr val="3B3B3B"/>
              </a:solidFill>
              <a:highlight>
                <a:srgbClr val="FFFFFF"/>
              </a:highlight>
              <a:latin typeface="Times New Roman"/>
              <a:ea typeface="Times New Roman"/>
              <a:cs typeface="Times New Roman"/>
              <a:sym typeface="Times New Roman"/>
            </a:endParaRPr>
          </a:p>
        </p:txBody>
      </p:sp>
      <p:pic>
        <p:nvPicPr>
          <p:cNvPr id="1845" name="Google Shape;1845;p47"/>
          <p:cNvPicPr preferRelativeResize="0"/>
          <p:nvPr/>
        </p:nvPicPr>
        <p:blipFill>
          <a:blip r:embed="rId3">
            <a:alphaModFix/>
          </a:blip>
          <a:stretch>
            <a:fillRect/>
          </a:stretch>
        </p:blipFill>
        <p:spPr>
          <a:xfrm>
            <a:off x="2116888" y="870750"/>
            <a:ext cx="5065277" cy="2715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48"/>
          <p:cNvSpPr txBox="1">
            <a:spLocks noGrp="1"/>
          </p:cNvSpPr>
          <p:nvPr>
            <p:ph type="title"/>
          </p:nvPr>
        </p:nvSpPr>
        <p:spPr>
          <a:xfrm>
            <a:off x="906075" y="96767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851" name="Google Shape;1851;p48"/>
          <p:cNvSpPr txBox="1">
            <a:spLocks noGrp="1"/>
          </p:cNvSpPr>
          <p:nvPr>
            <p:ph type="title" idx="2"/>
          </p:nvPr>
        </p:nvSpPr>
        <p:spPr>
          <a:xfrm>
            <a:off x="2181075" y="278831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52" name="Google Shape;1852;p48"/>
          <p:cNvSpPr txBox="1">
            <a:spLocks noGrp="1"/>
          </p:cNvSpPr>
          <p:nvPr>
            <p:ph type="subTitle" idx="1"/>
          </p:nvPr>
        </p:nvSpPr>
        <p:spPr>
          <a:xfrm>
            <a:off x="906075" y="3558725"/>
            <a:ext cx="4032300" cy="37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800">
                <a:solidFill>
                  <a:srgbClr val="000000"/>
                </a:solidFill>
                <a:latin typeface="Arial"/>
                <a:ea typeface="Arial"/>
                <a:cs typeface="Arial"/>
                <a:sym typeface="Arial"/>
              </a:rPr>
              <a:t>What Affects the Scores</a:t>
            </a:r>
            <a:endParaRPr sz="2800">
              <a:solidFill>
                <a:srgbClr val="000000"/>
              </a:solidFill>
              <a:latin typeface="Arial"/>
              <a:ea typeface="Arial"/>
              <a:cs typeface="Arial"/>
              <a:sym typeface="Arial"/>
            </a:endParaRPr>
          </a:p>
        </p:txBody>
      </p:sp>
      <p:grpSp>
        <p:nvGrpSpPr>
          <p:cNvPr id="1853" name="Google Shape;1853;p48"/>
          <p:cNvGrpSpPr/>
          <p:nvPr/>
        </p:nvGrpSpPr>
        <p:grpSpPr>
          <a:xfrm>
            <a:off x="5222361" y="1594892"/>
            <a:ext cx="3315402" cy="2338830"/>
            <a:chOff x="5185625" y="1331837"/>
            <a:chExt cx="3535674" cy="2494219"/>
          </a:xfrm>
        </p:grpSpPr>
        <p:sp>
          <p:nvSpPr>
            <p:cNvPr id="1854" name="Google Shape;1854;p48"/>
            <p:cNvSpPr/>
            <p:nvPr/>
          </p:nvSpPr>
          <p:spPr>
            <a:xfrm>
              <a:off x="6834196" y="1331837"/>
              <a:ext cx="169152" cy="171462"/>
            </a:xfrm>
            <a:custGeom>
              <a:avLst/>
              <a:gdLst/>
              <a:ahLst/>
              <a:cxnLst/>
              <a:rect l="l" t="t" r="r" b="b"/>
              <a:pathLst>
                <a:path w="1831" h="1856" extrusionOk="0">
                  <a:moveTo>
                    <a:pt x="928" y="402"/>
                  </a:moveTo>
                  <a:cubicBezTo>
                    <a:pt x="1204" y="402"/>
                    <a:pt x="1429" y="652"/>
                    <a:pt x="1429" y="928"/>
                  </a:cubicBezTo>
                  <a:cubicBezTo>
                    <a:pt x="1429" y="1204"/>
                    <a:pt x="1204" y="1429"/>
                    <a:pt x="928" y="1429"/>
                  </a:cubicBezTo>
                  <a:cubicBezTo>
                    <a:pt x="627" y="1429"/>
                    <a:pt x="402" y="1204"/>
                    <a:pt x="402" y="928"/>
                  </a:cubicBezTo>
                  <a:cubicBezTo>
                    <a:pt x="402" y="652"/>
                    <a:pt x="627" y="402"/>
                    <a:pt x="928" y="402"/>
                  </a:cubicBezTo>
                  <a:close/>
                  <a:moveTo>
                    <a:pt x="928" y="1"/>
                  </a:moveTo>
                  <a:cubicBezTo>
                    <a:pt x="402" y="1"/>
                    <a:pt x="1" y="402"/>
                    <a:pt x="1" y="928"/>
                  </a:cubicBezTo>
                  <a:cubicBezTo>
                    <a:pt x="1" y="1429"/>
                    <a:pt x="402" y="1855"/>
                    <a:pt x="928" y="1855"/>
                  </a:cubicBezTo>
                  <a:cubicBezTo>
                    <a:pt x="1429" y="1855"/>
                    <a:pt x="1830" y="1429"/>
                    <a:pt x="1830" y="928"/>
                  </a:cubicBezTo>
                  <a:cubicBezTo>
                    <a:pt x="1830" y="402"/>
                    <a:pt x="1429"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8"/>
            <p:cNvSpPr/>
            <p:nvPr/>
          </p:nvSpPr>
          <p:spPr>
            <a:xfrm>
              <a:off x="8191023" y="1838925"/>
              <a:ext cx="159822" cy="157512"/>
            </a:xfrm>
            <a:custGeom>
              <a:avLst/>
              <a:gdLst/>
              <a:ahLst/>
              <a:cxnLst/>
              <a:rect l="l" t="t" r="r" b="b"/>
              <a:pathLst>
                <a:path w="1730" h="1705" extrusionOk="0">
                  <a:moveTo>
                    <a:pt x="301" y="0"/>
                  </a:moveTo>
                  <a:lnTo>
                    <a:pt x="0" y="301"/>
                  </a:lnTo>
                  <a:lnTo>
                    <a:pt x="1429" y="1705"/>
                  </a:lnTo>
                  <a:lnTo>
                    <a:pt x="1730" y="1429"/>
                  </a:ln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8"/>
            <p:cNvSpPr/>
            <p:nvPr/>
          </p:nvSpPr>
          <p:spPr>
            <a:xfrm>
              <a:off x="8193332" y="1841235"/>
              <a:ext cx="155203" cy="155203"/>
            </a:xfrm>
            <a:custGeom>
              <a:avLst/>
              <a:gdLst/>
              <a:ahLst/>
              <a:cxnLst/>
              <a:rect l="l" t="t" r="r" b="b"/>
              <a:pathLst>
                <a:path w="1680" h="1680" extrusionOk="0">
                  <a:moveTo>
                    <a:pt x="1379" y="0"/>
                  </a:moveTo>
                  <a:lnTo>
                    <a:pt x="0" y="1404"/>
                  </a:lnTo>
                  <a:lnTo>
                    <a:pt x="276" y="1680"/>
                  </a:lnTo>
                  <a:lnTo>
                    <a:pt x="1680" y="276"/>
                  </a:lnTo>
                  <a:lnTo>
                    <a:pt x="1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8"/>
            <p:cNvSpPr/>
            <p:nvPr/>
          </p:nvSpPr>
          <p:spPr>
            <a:xfrm>
              <a:off x="5620933" y="1537943"/>
              <a:ext cx="101990" cy="2257551"/>
            </a:xfrm>
            <a:custGeom>
              <a:avLst/>
              <a:gdLst/>
              <a:ahLst/>
              <a:cxnLst/>
              <a:rect l="l" t="t" r="r" b="b"/>
              <a:pathLst>
                <a:path w="1104" h="24437" extrusionOk="0">
                  <a:moveTo>
                    <a:pt x="552" y="0"/>
                  </a:moveTo>
                  <a:cubicBezTo>
                    <a:pt x="251" y="0"/>
                    <a:pt x="1" y="251"/>
                    <a:pt x="1" y="552"/>
                  </a:cubicBezTo>
                  <a:lnTo>
                    <a:pt x="1"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8"/>
            <p:cNvSpPr/>
            <p:nvPr/>
          </p:nvSpPr>
          <p:spPr>
            <a:xfrm>
              <a:off x="5771424" y="1841235"/>
              <a:ext cx="104300" cy="1954259"/>
            </a:xfrm>
            <a:custGeom>
              <a:avLst/>
              <a:gdLst/>
              <a:ahLst/>
              <a:cxnLst/>
              <a:rect l="l" t="t" r="r" b="b"/>
              <a:pathLst>
                <a:path w="1129" h="21154" extrusionOk="0">
                  <a:moveTo>
                    <a:pt x="552" y="0"/>
                  </a:moveTo>
                  <a:cubicBezTo>
                    <a:pt x="251" y="0"/>
                    <a:pt x="1" y="251"/>
                    <a:pt x="1" y="577"/>
                  </a:cubicBezTo>
                  <a:lnTo>
                    <a:pt x="1" y="21153"/>
                  </a:lnTo>
                  <a:lnTo>
                    <a:pt x="1129" y="21153"/>
                  </a:lnTo>
                  <a:lnTo>
                    <a:pt x="1129" y="577"/>
                  </a:lnTo>
                  <a:cubicBezTo>
                    <a:pt x="1129" y="251"/>
                    <a:pt x="878"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8"/>
            <p:cNvSpPr/>
            <p:nvPr/>
          </p:nvSpPr>
          <p:spPr>
            <a:xfrm>
              <a:off x="5924226" y="1956990"/>
              <a:ext cx="101990" cy="1838504"/>
            </a:xfrm>
            <a:custGeom>
              <a:avLst/>
              <a:gdLst/>
              <a:ahLst/>
              <a:cxnLst/>
              <a:rect l="l" t="t" r="r" b="b"/>
              <a:pathLst>
                <a:path w="1104" h="19901" extrusionOk="0">
                  <a:moveTo>
                    <a:pt x="552" y="1"/>
                  </a:moveTo>
                  <a:cubicBezTo>
                    <a:pt x="252" y="1"/>
                    <a:pt x="1" y="251"/>
                    <a:pt x="1" y="552"/>
                  </a:cubicBezTo>
                  <a:lnTo>
                    <a:pt x="1" y="19900"/>
                  </a:lnTo>
                  <a:lnTo>
                    <a:pt x="1104" y="19900"/>
                  </a:lnTo>
                  <a:lnTo>
                    <a:pt x="1104" y="552"/>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8"/>
            <p:cNvSpPr/>
            <p:nvPr/>
          </p:nvSpPr>
          <p:spPr>
            <a:xfrm>
              <a:off x="6077119" y="2373728"/>
              <a:ext cx="101898" cy="1421767"/>
            </a:xfrm>
            <a:custGeom>
              <a:avLst/>
              <a:gdLst/>
              <a:ahLst/>
              <a:cxnLst/>
              <a:rect l="l" t="t" r="r" b="b"/>
              <a:pathLst>
                <a:path w="1103" h="15390" extrusionOk="0">
                  <a:moveTo>
                    <a:pt x="551" y="1"/>
                  </a:moveTo>
                  <a:cubicBezTo>
                    <a:pt x="251" y="1"/>
                    <a:pt x="0" y="251"/>
                    <a:pt x="0" y="552"/>
                  </a:cubicBezTo>
                  <a:lnTo>
                    <a:pt x="0" y="15389"/>
                  </a:lnTo>
                  <a:lnTo>
                    <a:pt x="1103" y="15389"/>
                  </a:lnTo>
                  <a:lnTo>
                    <a:pt x="1103" y="552"/>
                  </a:lnTo>
                  <a:cubicBezTo>
                    <a:pt x="1103" y="251"/>
                    <a:pt x="85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8"/>
            <p:cNvSpPr/>
            <p:nvPr/>
          </p:nvSpPr>
          <p:spPr>
            <a:xfrm>
              <a:off x="6227611" y="2146836"/>
              <a:ext cx="104207" cy="1648658"/>
            </a:xfrm>
            <a:custGeom>
              <a:avLst/>
              <a:gdLst/>
              <a:ahLst/>
              <a:cxnLst/>
              <a:rect l="l" t="t" r="r" b="b"/>
              <a:pathLst>
                <a:path w="1128" h="17846" extrusionOk="0">
                  <a:moveTo>
                    <a:pt x="552" y="1"/>
                  </a:moveTo>
                  <a:cubicBezTo>
                    <a:pt x="251" y="1"/>
                    <a:pt x="0" y="251"/>
                    <a:pt x="0" y="552"/>
                  </a:cubicBezTo>
                  <a:lnTo>
                    <a:pt x="0" y="17845"/>
                  </a:lnTo>
                  <a:lnTo>
                    <a:pt x="1128" y="17845"/>
                  </a:lnTo>
                  <a:lnTo>
                    <a:pt x="1128" y="552"/>
                  </a:lnTo>
                  <a:cubicBezTo>
                    <a:pt x="1128" y="251"/>
                    <a:pt x="87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8"/>
            <p:cNvSpPr/>
            <p:nvPr/>
          </p:nvSpPr>
          <p:spPr>
            <a:xfrm>
              <a:off x="6380412" y="1841235"/>
              <a:ext cx="101990" cy="1954259"/>
            </a:xfrm>
            <a:custGeom>
              <a:avLst/>
              <a:gdLst/>
              <a:ahLst/>
              <a:cxnLst/>
              <a:rect l="l" t="t" r="r" b="b"/>
              <a:pathLst>
                <a:path w="1104" h="21154" extrusionOk="0">
                  <a:moveTo>
                    <a:pt x="552" y="0"/>
                  </a:moveTo>
                  <a:cubicBezTo>
                    <a:pt x="251" y="0"/>
                    <a:pt x="0" y="251"/>
                    <a:pt x="0" y="577"/>
                  </a:cubicBezTo>
                  <a:lnTo>
                    <a:pt x="0" y="21153"/>
                  </a:lnTo>
                  <a:lnTo>
                    <a:pt x="1103" y="21153"/>
                  </a:lnTo>
                  <a:lnTo>
                    <a:pt x="1103" y="577"/>
                  </a:lnTo>
                  <a:cubicBezTo>
                    <a:pt x="1103" y="251"/>
                    <a:pt x="852"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8"/>
            <p:cNvSpPr/>
            <p:nvPr/>
          </p:nvSpPr>
          <p:spPr>
            <a:xfrm>
              <a:off x="6533213" y="1537943"/>
              <a:ext cx="101990" cy="2257551"/>
            </a:xfrm>
            <a:custGeom>
              <a:avLst/>
              <a:gdLst/>
              <a:ahLst/>
              <a:cxnLst/>
              <a:rect l="l" t="t" r="r" b="b"/>
              <a:pathLst>
                <a:path w="1104" h="24437" extrusionOk="0">
                  <a:moveTo>
                    <a:pt x="552" y="0"/>
                  </a:moveTo>
                  <a:cubicBezTo>
                    <a:pt x="251" y="0"/>
                    <a:pt x="0" y="251"/>
                    <a:pt x="0" y="552"/>
                  </a:cubicBezTo>
                  <a:lnTo>
                    <a:pt x="0"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8"/>
            <p:cNvSpPr/>
            <p:nvPr/>
          </p:nvSpPr>
          <p:spPr>
            <a:xfrm>
              <a:off x="6683705" y="2563666"/>
              <a:ext cx="104300" cy="1231828"/>
            </a:xfrm>
            <a:custGeom>
              <a:avLst/>
              <a:gdLst/>
              <a:ahLst/>
              <a:cxnLst/>
              <a:rect l="l" t="t" r="r" b="b"/>
              <a:pathLst>
                <a:path w="1129" h="13334" extrusionOk="0">
                  <a:moveTo>
                    <a:pt x="577" y="0"/>
                  </a:moveTo>
                  <a:cubicBezTo>
                    <a:pt x="251" y="0"/>
                    <a:pt x="1" y="251"/>
                    <a:pt x="1" y="576"/>
                  </a:cubicBezTo>
                  <a:lnTo>
                    <a:pt x="1" y="13333"/>
                  </a:lnTo>
                  <a:lnTo>
                    <a:pt x="1128" y="13333"/>
                  </a:lnTo>
                  <a:lnTo>
                    <a:pt x="1128" y="576"/>
                  </a:lnTo>
                  <a:cubicBezTo>
                    <a:pt x="1128"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8"/>
            <p:cNvSpPr/>
            <p:nvPr/>
          </p:nvSpPr>
          <p:spPr>
            <a:xfrm>
              <a:off x="6836506" y="2413083"/>
              <a:ext cx="101990" cy="1382412"/>
            </a:xfrm>
            <a:custGeom>
              <a:avLst/>
              <a:gdLst/>
              <a:ahLst/>
              <a:cxnLst/>
              <a:rect l="l" t="t" r="r" b="b"/>
              <a:pathLst>
                <a:path w="1104" h="14964" extrusionOk="0">
                  <a:moveTo>
                    <a:pt x="552" y="1"/>
                  </a:moveTo>
                  <a:cubicBezTo>
                    <a:pt x="251" y="1"/>
                    <a:pt x="1" y="252"/>
                    <a:pt x="1" y="552"/>
                  </a:cubicBezTo>
                  <a:lnTo>
                    <a:pt x="1" y="14963"/>
                  </a:lnTo>
                  <a:lnTo>
                    <a:pt x="1103" y="14963"/>
                  </a:lnTo>
                  <a:lnTo>
                    <a:pt x="1103" y="552"/>
                  </a:lnTo>
                  <a:cubicBezTo>
                    <a:pt x="1103" y="252"/>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8"/>
            <p:cNvSpPr/>
            <p:nvPr/>
          </p:nvSpPr>
          <p:spPr>
            <a:xfrm>
              <a:off x="6989307" y="2107481"/>
              <a:ext cx="101990" cy="1688013"/>
            </a:xfrm>
            <a:custGeom>
              <a:avLst/>
              <a:gdLst/>
              <a:ahLst/>
              <a:cxnLst/>
              <a:rect l="l" t="t" r="r" b="b"/>
              <a:pathLst>
                <a:path w="1104" h="18272" extrusionOk="0">
                  <a:moveTo>
                    <a:pt x="552" y="1"/>
                  </a:moveTo>
                  <a:cubicBezTo>
                    <a:pt x="251" y="1"/>
                    <a:pt x="1" y="251"/>
                    <a:pt x="1" y="577"/>
                  </a:cubicBezTo>
                  <a:lnTo>
                    <a:pt x="1" y="18271"/>
                  </a:lnTo>
                  <a:lnTo>
                    <a:pt x="1104" y="18271"/>
                  </a:lnTo>
                  <a:lnTo>
                    <a:pt x="1104" y="577"/>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8"/>
            <p:cNvSpPr/>
            <p:nvPr/>
          </p:nvSpPr>
          <p:spPr>
            <a:xfrm>
              <a:off x="7139799" y="1537943"/>
              <a:ext cx="104300" cy="2257551"/>
            </a:xfrm>
            <a:custGeom>
              <a:avLst/>
              <a:gdLst/>
              <a:ahLst/>
              <a:cxnLst/>
              <a:rect l="l" t="t" r="r" b="b"/>
              <a:pathLst>
                <a:path w="1129" h="24437" extrusionOk="0">
                  <a:moveTo>
                    <a:pt x="577" y="0"/>
                  </a:moveTo>
                  <a:cubicBezTo>
                    <a:pt x="252" y="0"/>
                    <a:pt x="1" y="251"/>
                    <a:pt x="1" y="552"/>
                  </a:cubicBezTo>
                  <a:lnTo>
                    <a:pt x="1" y="24436"/>
                  </a:lnTo>
                  <a:lnTo>
                    <a:pt x="1129" y="24436"/>
                  </a:lnTo>
                  <a:lnTo>
                    <a:pt x="1129" y="552"/>
                  </a:lnTo>
                  <a:cubicBezTo>
                    <a:pt x="1129"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8"/>
            <p:cNvSpPr/>
            <p:nvPr/>
          </p:nvSpPr>
          <p:spPr>
            <a:xfrm>
              <a:off x="7292692" y="1841235"/>
              <a:ext cx="101898" cy="1954259"/>
            </a:xfrm>
            <a:custGeom>
              <a:avLst/>
              <a:gdLst/>
              <a:ahLst/>
              <a:cxnLst/>
              <a:rect l="l" t="t" r="r" b="b"/>
              <a:pathLst>
                <a:path w="1103" h="21154" extrusionOk="0">
                  <a:moveTo>
                    <a:pt x="551" y="0"/>
                  </a:moveTo>
                  <a:cubicBezTo>
                    <a:pt x="251" y="0"/>
                    <a:pt x="0" y="251"/>
                    <a:pt x="0" y="577"/>
                  </a:cubicBezTo>
                  <a:lnTo>
                    <a:pt x="0" y="21153"/>
                  </a:lnTo>
                  <a:lnTo>
                    <a:pt x="1103" y="21153"/>
                  </a:lnTo>
                  <a:lnTo>
                    <a:pt x="1103" y="577"/>
                  </a:lnTo>
                  <a:cubicBezTo>
                    <a:pt x="1103" y="251"/>
                    <a:pt x="852"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8"/>
            <p:cNvSpPr/>
            <p:nvPr/>
          </p:nvSpPr>
          <p:spPr>
            <a:xfrm>
              <a:off x="7445493" y="2107481"/>
              <a:ext cx="101898" cy="1688013"/>
            </a:xfrm>
            <a:custGeom>
              <a:avLst/>
              <a:gdLst/>
              <a:ahLst/>
              <a:cxnLst/>
              <a:rect l="l" t="t" r="r" b="b"/>
              <a:pathLst>
                <a:path w="1103" h="18272" extrusionOk="0">
                  <a:moveTo>
                    <a:pt x="552" y="1"/>
                  </a:moveTo>
                  <a:cubicBezTo>
                    <a:pt x="251" y="1"/>
                    <a:pt x="0" y="251"/>
                    <a:pt x="0" y="577"/>
                  </a:cubicBezTo>
                  <a:lnTo>
                    <a:pt x="0" y="18271"/>
                  </a:lnTo>
                  <a:lnTo>
                    <a:pt x="1103" y="18271"/>
                  </a:lnTo>
                  <a:lnTo>
                    <a:pt x="1103" y="577"/>
                  </a:lnTo>
                  <a:cubicBezTo>
                    <a:pt x="1103" y="251"/>
                    <a:pt x="852"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8"/>
            <p:cNvSpPr/>
            <p:nvPr/>
          </p:nvSpPr>
          <p:spPr>
            <a:xfrm>
              <a:off x="7595985" y="2336683"/>
              <a:ext cx="104300" cy="1458812"/>
            </a:xfrm>
            <a:custGeom>
              <a:avLst/>
              <a:gdLst/>
              <a:ahLst/>
              <a:cxnLst/>
              <a:rect l="l" t="t" r="r" b="b"/>
              <a:pathLst>
                <a:path w="1129" h="15791" extrusionOk="0">
                  <a:moveTo>
                    <a:pt x="577" y="1"/>
                  </a:moveTo>
                  <a:cubicBezTo>
                    <a:pt x="251" y="1"/>
                    <a:pt x="0" y="251"/>
                    <a:pt x="0" y="552"/>
                  </a:cubicBezTo>
                  <a:lnTo>
                    <a:pt x="0" y="15790"/>
                  </a:lnTo>
                  <a:lnTo>
                    <a:pt x="1128" y="15790"/>
                  </a:lnTo>
                  <a:lnTo>
                    <a:pt x="1128" y="552"/>
                  </a:lnTo>
                  <a:cubicBezTo>
                    <a:pt x="1128" y="251"/>
                    <a:pt x="877"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8"/>
            <p:cNvSpPr/>
            <p:nvPr/>
          </p:nvSpPr>
          <p:spPr>
            <a:xfrm>
              <a:off x="7748786" y="2146836"/>
              <a:ext cx="101990" cy="1648658"/>
            </a:xfrm>
            <a:custGeom>
              <a:avLst/>
              <a:gdLst/>
              <a:ahLst/>
              <a:cxnLst/>
              <a:rect l="l" t="t" r="r" b="b"/>
              <a:pathLst>
                <a:path w="1104" h="17846" extrusionOk="0">
                  <a:moveTo>
                    <a:pt x="552" y="1"/>
                  </a:moveTo>
                  <a:cubicBezTo>
                    <a:pt x="251" y="1"/>
                    <a:pt x="0" y="251"/>
                    <a:pt x="0" y="552"/>
                  </a:cubicBezTo>
                  <a:lnTo>
                    <a:pt x="0" y="17845"/>
                  </a:lnTo>
                  <a:lnTo>
                    <a:pt x="1103" y="17845"/>
                  </a:lnTo>
                  <a:lnTo>
                    <a:pt x="1103" y="552"/>
                  </a:lnTo>
                  <a:cubicBezTo>
                    <a:pt x="1103"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8"/>
            <p:cNvSpPr/>
            <p:nvPr/>
          </p:nvSpPr>
          <p:spPr>
            <a:xfrm>
              <a:off x="7901587" y="1917635"/>
              <a:ext cx="101990" cy="1877859"/>
            </a:xfrm>
            <a:custGeom>
              <a:avLst/>
              <a:gdLst/>
              <a:ahLst/>
              <a:cxnLst/>
              <a:rect l="l" t="t" r="r" b="b"/>
              <a:pathLst>
                <a:path w="1104" h="20327" extrusionOk="0">
                  <a:moveTo>
                    <a:pt x="552" y="0"/>
                  </a:moveTo>
                  <a:cubicBezTo>
                    <a:pt x="251" y="0"/>
                    <a:pt x="1" y="251"/>
                    <a:pt x="1" y="552"/>
                  </a:cubicBezTo>
                  <a:lnTo>
                    <a:pt x="1" y="20326"/>
                  </a:lnTo>
                  <a:lnTo>
                    <a:pt x="1103" y="2032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8"/>
            <p:cNvSpPr/>
            <p:nvPr/>
          </p:nvSpPr>
          <p:spPr>
            <a:xfrm>
              <a:off x="5363924" y="2751203"/>
              <a:ext cx="157605" cy="157512"/>
            </a:xfrm>
            <a:custGeom>
              <a:avLst/>
              <a:gdLst/>
              <a:ahLst/>
              <a:cxnLst/>
              <a:rect l="l" t="t" r="r" b="b"/>
              <a:pathLst>
                <a:path w="1706" h="1705" extrusionOk="0">
                  <a:moveTo>
                    <a:pt x="276" y="0"/>
                  </a:moveTo>
                  <a:lnTo>
                    <a:pt x="1" y="301"/>
                  </a:lnTo>
                  <a:lnTo>
                    <a:pt x="1429" y="1704"/>
                  </a:lnTo>
                  <a:lnTo>
                    <a:pt x="1705"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8"/>
            <p:cNvSpPr/>
            <p:nvPr/>
          </p:nvSpPr>
          <p:spPr>
            <a:xfrm>
              <a:off x="5363924" y="2751203"/>
              <a:ext cx="157605" cy="157512"/>
            </a:xfrm>
            <a:custGeom>
              <a:avLst/>
              <a:gdLst/>
              <a:ahLst/>
              <a:cxnLst/>
              <a:rect l="l" t="t" r="r" b="b"/>
              <a:pathLst>
                <a:path w="1706" h="1705" extrusionOk="0">
                  <a:moveTo>
                    <a:pt x="1404" y="0"/>
                  </a:moveTo>
                  <a:lnTo>
                    <a:pt x="1" y="1404"/>
                  </a:lnTo>
                  <a:lnTo>
                    <a:pt x="302" y="1704"/>
                  </a:lnTo>
                  <a:lnTo>
                    <a:pt x="1705"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8"/>
            <p:cNvSpPr/>
            <p:nvPr/>
          </p:nvSpPr>
          <p:spPr>
            <a:xfrm>
              <a:off x="5560792" y="3299846"/>
              <a:ext cx="3128071" cy="526211"/>
            </a:xfrm>
            <a:custGeom>
              <a:avLst/>
              <a:gdLst/>
              <a:ahLst/>
              <a:cxnLst/>
              <a:rect l="l" t="t" r="r" b="b"/>
              <a:pathLst>
                <a:path w="33860" h="5696" extrusionOk="0">
                  <a:moveTo>
                    <a:pt x="16024" y="1"/>
                  </a:moveTo>
                  <a:cubicBezTo>
                    <a:pt x="14503" y="1"/>
                    <a:pt x="13074" y="526"/>
                    <a:pt x="12080" y="1109"/>
                  </a:cubicBezTo>
                  <a:cubicBezTo>
                    <a:pt x="10805" y="1851"/>
                    <a:pt x="9601" y="3129"/>
                    <a:pt x="7844" y="3129"/>
                  </a:cubicBezTo>
                  <a:cubicBezTo>
                    <a:pt x="7288" y="3129"/>
                    <a:pt x="6677" y="3001"/>
                    <a:pt x="5990" y="2688"/>
                  </a:cubicBezTo>
                  <a:cubicBezTo>
                    <a:pt x="5615" y="2516"/>
                    <a:pt x="5235" y="2442"/>
                    <a:pt x="4858" y="2442"/>
                  </a:cubicBezTo>
                  <a:cubicBezTo>
                    <a:pt x="2364" y="2442"/>
                    <a:pt x="0" y="5695"/>
                    <a:pt x="0" y="5695"/>
                  </a:cubicBezTo>
                  <a:lnTo>
                    <a:pt x="33860" y="5695"/>
                  </a:lnTo>
                  <a:cubicBezTo>
                    <a:pt x="32762" y="2945"/>
                    <a:pt x="30793" y="2179"/>
                    <a:pt x="28930" y="2179"/>
                  </a:cubicBezTo>
                  <a:cubicBezTo>
                    <a:pt x="27348" y="2179"/>
                    <a:pt x="25842" y="2732"/>
                    <a:pt x="25013" y="3089"/>
                  </a:cubicBezTo>
                  <a:cubicBezTo>
                    <a:pt x="24550" y="3285"/>
                    <a:pt x="24138" y="3379"/>
                    <a:pt x="23737" y="3379"/>
                  </a:cubicBezTo>
                  <a:cubicBezTo>
                    <a:pt x="22552" y="3379"/>
                    <a:pt x="21472" y="2557"/>
                    <a:pt x="19524" y="1134"/>
                  </a:cubicBezTo>
                  <a:cubicBezTo>
                    <a:pt x="18405" y="308"/>
                    <a:pt x="17188" y="1"/>
                    <a:pt x="16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8"/>
            <p:cNvSpPr/>
            <p:nvPr/>
          </p:nvSpPr>
          <p:spPr>
            <a:xfrm>
              <a:off x="5185625" y="2822984"/>
              <a:ext cx="3230062" cy="956251"/>
            </a:xfrm>
            <a:custGeom>
              <a:avLst/>
              <a:gdLst/>
              <a:ahLst/>
              <a:cxnLst/>
              <a:rect l="l" t="t" r="r" b="b"/>
              <a:pathLst>
                <a:path w="34964" h="10351" extrusionOk="0">
                  <a:moveTo>
                    <a:pt x="12232" y="0"/>
                  </a:moveTo>
                  <a:cubicBezTo>
                    <a:pt x="11530" y="25"/>
                    <a:pt x="10803" y="551"/>
                    <a:pt x="10076" y="1554"/>
                  </a:cubicBezTo>
                  <a:cubicBezTo>
                    <a:pt x="9024" y="2957"/>
                    <a:pt x="7520" y="3684"/>
                    <a:pt x="5665" y="3684"/>
                  </a:cubicBezTo>
                  <a:cubicBezTo>
                    <a:pt x="4061" y="3684"/>
                    <a:pt x="2783" y="4186"/>
                    <a:pt x="1856" y="5163"/>
                  </a:cubicBezTo>
                  <a:cubicBezTo>
                    <a:pt x="1" y="7118"/>
                    <a:pt x="101" y="10226"/>
                    <a:pt x="126" y="10351"/>
                  </a:cubicBezTo>
                  <a:lnTo>
                    <a:pt x="527" y="10326"/>
                  </a:lnTo>
                  <a:cubicBezTo>
                    <a:pt x="527" y="10301"/>
                    <a:pt x="427" y="7268"/>
                    <a:pt x="2156" y="5464"/>
                  </a:cubicBezTo>
                  <a:cubicBezTo>
                    <a:pt x="3008" y="4561"/>
                    <a:pt x="4186" y="4110"/>
                    <a:pt x="5665" y="4110"/>
                  </a:cubicBezTo>
                  <a:cubicBezTo>
                    <a:pt x="7670" y="4110"/>
                    <a:pt x="9249" y="3333"/>
                    <a:pt x="10402" y="1780"/>
                  </a:cubicBezTo>
                  <a:cubicBezTo>
                    <a:pt x="11054" y="902"/>
                    <a:pt x="11680" y="426"/>
                    <a:pt x="12257" y="426"/>
                  </a:cubicBezTo>
                  <a:cubicBezTo>
                    <a:pt x="12683" y="426"/>
                    <a:pt x="13084" y="627"/>
                    <a:pt x="13485" y="1103"/>
                  </a:cubicBezTo>
                  <a:cubicBezTo>
                    <a:pt x="13861" y="1554"/>
                    <a:pt x="14111" y="2055"/>
                    <a:pt x="14337" y="2506"/>
                  </a:cubicBezTo>
                  <a:cubicBezTo>
                    <a:pt x="14713" y="3233"/>
                    <a:pt x="15064" y="3935"/>
                    <a:pt x="15916" y="4085"/>
                  </a:cubicBezTo>
                  <a:cubicBezTo>
                    <a:pt x="15974" y="4097"/>
                    <a:pt x="16031" y="4103"/>
                    <a:pt x="16088" y="4103"/>
                  </a:cubicBezTo>
                  <a:cubicBezTo>
                    <a:pt x="16739" y="4103"/>
                    <a:pt x="17294" y="3338"/>
                    <a:pt x="17871" y="2531"/>
                  </a:cubicBezTo>
                  <a:cubicBezTo>
                    <a:pt x="18439" y="1741"/>
                    <a:pt x="19007" y="902"/>
                    <a:pt x="19623" y="902"/>
                  </a:cubicBezTo>
                  <a:cubicBezTo>
                    <a:pt x="19632" y="902"/>
                    <a:pt x="19641" y="902"/>
                    <a:pt x="19650" y="902"/>
                  </a:cubicBezTo>
                  <a:cubicBezTo>
                    <a:pt x="20277" y="927"/>
                    <a:pt x="20803" y="1629"/>
                    <a:pt x="21354" y="2381"/>
                  </a:cubicBezTo>
                  <a:cubicBezTo>
                    <a:pt x="21981" y="3208"/>
                    <a:pt x="22633" y="4085"/>
                    <a:pt x="23535" y="4110"/>
                  </a:cubicBezTo>
                  <a:cubicBezTo>
                    <a:pt x="24136" y="4110"/>
                    <a:pt x="24613" y="3885"/>
                    <a:pt x="25064" y="3659"/>
                  </a:cubicBezTo>
                  <a:cubicBezTo>
                    <a:pt x="25458" y="3475"/>
                    <a:pt x="25828" y="3302"/>
                    <a:pt x="26242" y="3302"/>
                  </a:cubicBezTo>
                  <a:cubicBezTo>
                    <a:pt x="26670" y="3302"/>
                    <a:pt x="27146" y="3487"/>
                    <a:pt x="27745" y="4035"/>
                  </a:cubicBezTo>
                  <a:cubicBezTo>
                    <a:pt x="28472" y="4712"/>
                    <a:pt x="28773" y="5288"/>
                    <a:pt x="29049" y="5790"/>
                  </a:cubicBezTo>
                  <a:cubicBezTo>
                    <a:pt x="29500" y="6642"/>
                    <a:pt x="29851" y="7293"/>
                    <a:pt x="31806" y="7569"/>
                  </a:cubicBezTo>
                  <a:cubicBezTo>
                    <a:pt x="34512" y="7945"/>
                    <a:pt x="34312" y="10150"/>
                    <a:pt x="34287" y="10251"/>
                  </a:cubicBezTo>
                  <a:lnTo>
                    <a:pt x="34713" y="10276"/>
                  </a:lnTo>
                  <a:cubicBezTo>
                    <a:pt x="34713" y="10251"/>
                    <a:pt x="34964" y="7594"/>
                    <a:pt x="31856" y="7168"/>
                  </a:cubicBezTo>
                  <a:cubicBezTo>
                    <a:pt x="30126" y="6917"/>
                    <a:pt x="29851" y="6416"/>
                    <a:pt x="29400" y="5589"/>
                  </a:cubicBezTo>
                  <a:cubicBezTo>
                    <a:pt x="29149" y="5088"/>
                    <a:pt x="28798" y="4461"/>
                    <a:pt x="28021" y="3734"/>
                  </a:cubicBezTo>
                  <a:cubicBezTo>
                    <a:pt x="27327" y="3091"/>
                    <a:pt x="26760" y="2879"/>
                    <a:pt x="26255" y="2879"/>
                  </a:cubicBezTo>
                  <a:cubicBezTo>
                    <a:pt x="25759" y="2879"/>
                    <a:pt x="25324" y="3084"/>
                    <a:pt x="24888" y="3283"/>
                  </a:cubicBezTo>
                  <a:cubicBezTo>
                    <a:pt x="24486" y="3496"/>
                    <a:pt x="24107" y="3686"/>
                    <a:pt x="23645" y="3686"/>
                  </a:cubicBezTo>
                  <a:cubicBezTo>
                    <a:pt x="23617" y="3686"/>
                    <a:pt x="23589" y="3686"/>
                    <a:pt x="23560" y="3684"/>
                  </a:cubicBezTo>
                  <a:cubicBezTo>
                    <a:pt x="22858" y="3684"/>
                    <a:pt x="22257" y="2882"/>
                    <a:pt x="21680" y="2130"/>
                  </a:cubicBezTo>
                  <a:cubicBezTo>
                    <a:pt x="21104" y="1353"/>
                    <a:pt x="20477" y="526"/>
                    <a:pt x="19675" y="501"/>
                  </a:cubicBezTo>
                  <a:cubicBezTo>
                    <a:pt x="19653" y="500"/>
                    <a:pt x="19631" y="499"/>
                    <a:pt x="19609" y="499"/>
                  </a:cubicBezTo>
                  <a:cubicBezTo>
                    <a:pt x="18789" y="499"/>
                    <a:pt x="18155" y="1402"/>
                    <a:pt x="17520" y="2281"/>
                  </a:cubicBezTo>
                  <a:cubicBezTo>
                    <a:pt x="17049" y="2987"/>
                    <a:pt x="16534" y="3693"/>
                    <a:pt x="16078" y="3693"/>
                  </a:cubicBezTo>
                  <a:cubicBezTo>
                    <a:pt x="16049" y="3693"/>
                    <a:pt x="16020" y="3690"/>
                    <a:pt x="15991" y="3684"/>
                  </a:cubicBezTo>
                  <a:cubicBezTo>
                    <a:pt x="15339" y="3559"/>
                    <a:pt x="15089" y="3033"/>
                    <a:pt x="14713" y="2306"/>
                  </a:cubicBezTo>
                  <a:cubicBezTo>
                    <a:pt x="14487" y="1855"/>
                    <a:pt x="14212" y="1328"/>
                    <a:pt x="13811" y="852"/>
                  </a:cubicBezTo>
                  <a:cubicBezTo>
                    <a:pt x="13309" y="276"/>
                    <a:pt x="12783" y="0"/>
                    <a:pt x="12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8"/>
            <p:cNvSpPr/>
            <p:nvPr/>
          </p:nvSpPr>
          <p:spPr>
            <a:xfrm>
              <a:off x="8593904" y="2193120"/>
              <a:ext cx="127395" cy="766498"/>
            </a:xfrm>
            <a:custGeom>
              <a:avLst/>
              <a:gdLst/>
              <a:ahLst/>
              <a:cxnLst/>
              <a:rect l="l" t="t" r="r" b="b"/>
              <a:pathLst>
                <a:path w="1379" h="8297" extrusionOk="0">
                  <a:moveTo>
                    <a:pt x="1203" y="1"/>
                  </a:moveTo>
                  <a:lnTo>
                    <a:pt x="426" y="678"/>
                  </a:lnTo>
                  <a:cubicBezTo>
                    <a:pt x="101" y="953"/>
                    <a:pt x="76" y="1455"/>
                    <a:pt x="351" y="1805"/>
                  </a:cubicBezTo>
                  <a:lnTo>
                    <a:pt x="903" y="2407"/>
                  </a:lnTo>
                  <a:cubicBezTo>
                    <a:pt x="1003" y="2532"/>
                    <a:pt x="1053" y="2683"/>
                    <a:pt x="1028" y="2833"/>
                  </a:cubicBezTo>
                  <a:cubicBezTo>
                    <a:pt x="1028" y="2958"/>
                    <a:pt x="953" y="3109"/>
                    <a:pt x="852" y="3209"/>
                  </a:cubicBezTo>
                  <a:lnTo>
                    <a:pt x="326" y="3660"/>
                  </a:lnTo>
                  <a:cubicBezTo>
                    <a:pt x="176" y="3785"/>
                    <a:pt x="76" y="3986"/>
                    <a:pt x="50" y="4212"/>
                  </a:cubicBezTo>
                  <a:cubicBezTo>
                    <a:pt x="50" y="4412"/>
                    <a:pt x="101" y="4638"/>
                    <a:pt x="251" y="4788"/>
                  </a:cubicBezTo>
                  <a:lnTo>
                    <a:pt x="752" y="5339"/>
                  </a:lnTo>
                  <a:cubicBezTo>
                    <a:pt x="852" y="5440"/>
                    <a:pt x="903" y="5590"/>
                    <a:pt x="878" y="5765"/>
                  </a:cubicBezTo>
                  <a:cubicBezTo>
                    <a:pt x="878" y="5916"/>
                    <a:pt x="802" y="6041"/>
                    <a:pt x="677" y="6141"/>
                  </a:cubicBezTo>
                  <a:lnTo>
                    <a:pt x="326" y="6417"/>
                  </a:lnTo>
                  <a:cubicBezTo>
                    <a:pt x="126" y="6567"/>
                    <a:pt x="25" y="6768"/>
                    <a:pt x="0" y="7019"/>
                  </a:cubicBezTo>
                  <a:cubicBezTo>
                    <a:pt x="0" y="7244"/>
                    <a:pt x="101" y="7470"/>
                    <a:pt x="251" y="7620"/>
                  </a:cubicBezTo>
                  <a:lnTo>
                    <a:pt x="953" y="8297"/>
                  </a:lnTo>
                  <a:lnTo>
                    <a:pt x="1128" y="8121"/>
                  </a:lnTo>
                  <a:lnTo>
                    <a:pt x="426" y="7445"/>
                  </a:lnTo>
                  <a:cubicBezTo>
                    <a:pt x="301" y="7344"/>
                    <a:pt x="251" y="7194"/>
                    <a:pt x="251" y="7019"/>
                  </a:cubicBezTo>
                  <a:cubicBezTo>
                    <a:pt x="251" y="6868"/>
                    <a:pt x="326" y="6718"/>
                    <a:pt x="477" y="6618"/>
                  </a:cubicBezTo>
                  <a:lnTo>
                    <a:pt x="827" y="6342"/>
                  </a:lnTo>
                  <a:cubicBezTo>
                    <a:pt x="1003" y="6191"/>
                    <a:pt x="1103" y="5991"/>
                    <a:pt x="1128" y="5765"/>
                  </a:cubicBezTo>
                  <a:cubicBezTo>
                    <a:pt x="1153" y="5540"/>
                    <a:pt x="1078" y="5339"/>
                    <a:pt x="928" y="5164"/>
                  </a:cubicBezTo>
                  <a:lnTo>
                    <a:pt x="426" y="4638"/>
                  </a:lnTo>
                  <a:cubicBezTo>
                    <a:pt x="326" y="4512"/>
                    <a:pt x="276" y="4362"/>
                    <a:pt x="301" y="4212"/>
                  </a:cubicBezTo>
                  <a:cubicBezTo>
                    <a:pt x="301" y="4061"/>
                    <a:pt x="376" y="3936"/>
                    <a:pt x="477" y="3836"/>
                  </a:cubicBezTo>
                  <a:lnTo>
                    <a:pt x="1003" y="3384"/>
                  </a:lnTo>
                  <a:cubicBezTo>
                    <a:pt x="1153" y="3259"/>
                    <a:pt x="1253" y="3059"/>
                    <a:pt x="1279" y="2833"/>
                  </a:cubicBezTo>
                  <a:cubicBezTo>
                    <a:pt x="1304" y="2633"/>
                    <a:pt x="1228" y="2432"/>
                    <a:pt x="1078" y="2257"/>
                  </a:cubicBezTo>
                  <a:lnTo>
                    <a:pt x="552" y="1630"/>
                  </a:lnTo>
                  <a:cubicBezTo>
                    <a:pt x="351" y="1404"/>
                    <a:pt x="376" y="1054"/>
                    <a:pt x="602" y="853"/>
                  </a:cubicBezTo>
                  <a:lnTo>
                    <a:pt x="1379" y="176"/>
                  </a:lnTo>
                  <a:lnTo>
                    <a:pt x="1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8"/>
            <p:cNvSpPr/>
            <p:nvPr/>
          </p:nvSpPr>
          <p:spPr>
            <a:xfrm>
              <a:off x="7950181" y="3230484"/>
              <a:ext cx="41849" cy="558083"/>
            </a:xfrm>
            <a:custGeom>
              <a:avLst/>
              <a:gdLst/>
              <a:ahLst/>
              <a:cxnLst/>
              <a:rect l="l" t="t" r="r" b="b"/>
              <a:pathLst>
                <a:path w="453" h="6041" extrusionOk="0">
                  <a:moveTo>
                    <a:pt x="1" y="0"/>
                  </a:moveTo>
                  <a:lnTo>
                    <a:pt x="1" y="6040"/>
                  </a:lnTo>
                  <a:lnTo>
                    <a:pt x="452" y="6040"/>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8"/>
            <p:cNvSpPr/>
            <p:nvPr/>
          </p:nvSpPr>
          <p:spPr>
            <a:xfrm>
              <a:off x="7762643" y="2681731"/>
              <a:ext cx="565104" cy="548844"/>
            </a:xfrm>
            <a:custGeom>
              <a:avLst/>
              <a:gdLst/>
              <a:ahLst/>
              <a:cxnLst/>
              <a:rect l="l" t="t" r="r" b="b"/>
              <a:pathLst>
                <a:path w="6117" h="5941" extrusionOk="0">
                  <a:moveTo>
                    <a:pt x="1104" y="0"/>
                  </a:moveTo>
                  <a:cubicBezTo>
                    <a:pt x="502" y="0"/>
                    <a:pt x="1" y="451"/>
                    <a:pt x="1" y="1003"/>
                  </a:cubicBezTo>
                  <a:lnTo>
                    <a:pt x="1" y="5940"/>
                  </a:lnTo>
                  <a:lnTo>
                    <a:pt x="6116" y="5940"/>
                  </a:lnTo>
                  <a:lnTo>
                    <a:pt x="6116" y="1003"/>
                  </a:lnTo>
                  <a:cubicBezTo>
                    <a:pt x="6116" y="451"/>
                    <a:pt x="5615" y="0"/>
                    <a:pt x="5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8"/>
            <p:cNvSpPr/>
            <p:nvPr/>
          </p:nvSpPr>
          <p:spPr>
            <a:xfrm>
              <a:off x="7466279" y="3207296"/>
              <a:ext cx="861467" cy="67254"/>
            </a:xfrm>
            <a:custGeom>
              <a:avLst/>
              <a:gdLst/>
              <a:ahLst/>
              <a:cxnLst/>
              <a:rect l="l" t="t" r="r" b="b"/>
              <a:pathLst>
                <a:path w="9325" h="728" extrusionOk="0">
                  <a:moveTo>
                    <a:pt x="427" y="0"/>
                  </a:moveTo>
                  <a:cubicBezTo>
                    <a:pt x="201" y="0"/>
                    <a:pt x="1" y="151"/>
                    <a:pt x="1" y="351"/>
                  </a:cubicBezTo>
                  <a:cubicBezTo>
                    <a:pt x="1" y="552"/>
                    <a:pt x="201" y="727"/>
                    <a:pt x="427" y="727"/>
                  </a:cubicBezTo>
                  <a:lnTo>
                    <a:pt x="8923" y="727"/>
                  </a:lnTo>
                  <a:cubicBezTo>
                    <a:pt x="9149" y="727"/>
                    <a:pt x="9324" y="552"/>
                    <a:pt x="9324" y="351"/>
                  </a:cubicBezTo>
                  <a:cubicBezTo>
                    <a:pt x="9324" y="151"/>
                    <a:pt x="9149" y="0"/>
                    <a:pt x="8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8"/>
            <p:cNvSpPr/>
            <p:nvPr/>
          </p:nvSpPr>
          <p:spPr>
            <a:xfrm>
              <a:off x="7714050" y="3769906"/>
              <a:ext cx="497849" cy="41757"/>
            </a:xfrm>
            <a:custGeom>
              <a:avLst/>
              <a:gdLst/>
              <a:ahLst/>
              <a:cxnLst/>
              <a:rect l="l" t="t" r="r" b="b"/>
              <a:pathLst>
                <a:path w="5389" h="452" extrusionOk="0">
                  <a:moveTo>
                    <a:pt x="0" y="1"/>
                  </a:moveTo>
                  <a:lnTo>
                    <a:pt x="0" y="452"/>
                  </a:lnTo>
                  <a:lnTo>
                    <a:pt x="5389" y="452"/>
                  </a:lnTo>
                  <a:lnTo>
                    <a:pt x="5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8"/>
            <p:cNvSpPr/>
            <p:nvPr/>
          </p:nvSpPr>
          <p:spPr>
            <a:xfrm>
              <a:off x="7709523" y="2337052"/>
              <a:ext cx="613512" cy="601225"/>
            </a:xfrm>
            <a:custGeom>
              <a:avLst/>
              <a:gdLst/>
              <a:ahLst/>
              <a:cxnLst/>
              <a:rect l="l" t="t" r="r" b="b"/>
              <a:pathLst>
                <a:path w="6641" h="6508" extrusionOk="0">
                  <a:moveTo>
                    <a:pt x="3518" y="1"/>
                  </a:moveTo>
                  <a:cubicBezTo>
                    <a:pt x="2751" y="1"/>
                    <a:pt x="1501" y="656"/>
                    <a:pt x="1578" y="2328"/>
                  </a:cubicBezTo>
                  <a:cubicBezTo>
                    <a:pt x="1603" y="3430"/>
                    <a:pt x="1102" y="3481"/>
                    <a:pt x="701" y="4007"/>
                  </a:cubicBezTo>
                  <a:cubicBezTo>
                    <a:pt x="1" y="4966"/>
                    <a:pt x="697" y="6508"/>
                    <a:pt x="2162" y="6508"/>
                  </a:cubicBezTo>
                  <a:cubicBezTo>
                    <a:pt x="2688" y="6508"/>
                    <a:pt x="3314" y="6308"/>
                    <a:pt x="4009" y="5811"/>
                  </a:cubicBezTo>
                  <a:cubicBezTo>
                    <a:pt x="6641" y="3932"/>
                    <a:pt x="5363" y="3882"/>
                    <a:pt x="5438" y="2854"/>
                  </a:cubicBezTo>
                  <a:cubicBezTo>
                    <a:pt x="5438" y="2854"/>
                    <a:pt x="4862" y="2453"/>
                    <a:pt x="4561" y="1826"/>
                  </a:cubicBezTo>
                  <a:cubicBezTo>
                    <a:pt x="4310" y="1275"/>
                    <a:pt x="4335" y="498"/>
                    <a:pt x="4034" y="172"/>
                  </a:cubicBezTo>
                  <a:cubicBezTo>
                    <a:pt x="3941" y="61"/>
                    <a:pt x="3752" y="1"/>
                    <a:pt x="351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8"/>
            <p:cNvSpPr/>
            <p:nvPr/>
          </p:nvSpPr>
          <p:spPr>
            <a:xfrm>
              <a:off x="7777702" y="2482555"/>
              <a:ext cx="325464" cy="427454"/>
            </a:xfrm>
            <a:custGeom>
              <a:avLst/>
              <a:gdLst/>
              <a:ahLst/>
              <a:cxnLst/>
              <a:rect l="l" t="t" r="r" b="b"/>
              <a:pathLst>
                <a:path w="3523" h="4627" extrusionOk="0">
                  <a:moveTo>
                    <a:pt x="2712" y="1"/>
                  </a:moveTo>
                  <a:cubicBezTo>
                    <a:pt x="2605" y="1"/>
                    <a:pt x="1392" y="24"/>
                    <a:pt x="1392" y="1053"/>
                  </a:cubicBezTo>
                  <a:cubicBezTo>
                    <a:pt x="1392" y="1855"/>
                    <a:pt x="966" y="1480"/>
                    <a:pt x="565" y="2081"/>
                  </a:cubicBezTo>
                  <a:cubicBezTo>
                    <a:pt x="0" y="3004"/>
                    <a:pt x="183" y="4627"/>
                    <a:pt x="960" y="4627"/>
                  </a:cubicBezTo>
                  <a:cubicBezTo>
                    <a:pt x="1322" y="4627"/>
                    <a:pt x="1814" y="4274"/>
                    <a:pt x="2419" y="3334"/>
                  </a:cubicBezTo>
                  <a:cubicBezTo>
                    <a:pt x="3447" y="1755"/>
                    <a:pt x="3522" y="1655"/>
                    <a:pt x="3472" y="1053"/>
                  </a:cubicBezTo>
                  <a:lnTo>
                    <a:pt x="2720" y="1"/>
                  </a:lnTo>
                  <a:cubicBezTo>
                    <a:pt x="2720" y="1"/>
                    <a:pt x="2717" y="1"/>
                    <a:pt x="2712" y="1"/>
                  </a:cubicBezTo>
                  <a:close/>
                </a:path>
              </a:pathLst>
            </a:custGeom>
            <a:solidFill>
              <a:srgbClr val="1D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8"/>
            <p:cNvSpPr/>
            <p:nvPr/>
          </p:nvSpPr>
          <p:spPr>
            <a:xfrm>
              <a:off x="7742781" y="2648936"/>
              <a:ext cx="353363" cy="416553"/>
            </a:xfrm>
            <a:custGeom>
              <a:avLst/>
              <a:gdLst/>
              <a:ahLst/>
              <a:cxnLst/>
              <a:rect l="l" t="t" r="r" b="b"/>
              <a:pathLst>
                <a:path w="3825" h="4509" extrusionOk="0">
                  <a:moveTo>
                    <a:pt x="311" y="0"/>
                  </a:moveTo>
                  <a:cubicBezTo>
                    <a:pt x="200" y="0"/>
                    <a:pt x="1" y="284"/>
                    <a:pt x="266" y="2160"/>
                  </a:cubicBezTo>
                  <a:cubicBezTo>
                    <a:pt x="592" y="4215"/>
                    <a:pt x="1243" y="4390"/>
                    <a:pt x="1469" y="4466"/>
                  </a:cubicBezTo>
                  <a:cubicBezTo>
                    <a:pt x="1564" y="4496"/>
                    <a:pt x="1667" y="4509"/>
                    <a:pt x="1774" y="4509"/>
                  </a:cubicBezTo>
                  <a:cubicBezTo>
                    <a:pt x="2651" y="4509"/>
                    <a:pt x="3825" y="3613"/>
                    <a:pt x="3825" y="3613"/>
                  </a:cubicBezTo>
                  <a:lnTo>
                    <a:pt x="2872" y="2410"/>
                  </a:lnTo>
                  <a:cubicBezTo>
                    <a:pt x="2872" y="2410"/>
                    <a:pt x="2171" y="2912"/>
                    <a:pt x="1870" y="3062"/>
                  </a:cubicBezTo>
                  <a:lnTo>
                    <a:pt x="2121" y="2435"/>
                  </a:lnTo>
                  <a:lnTo>
                    <a:pt x="2271" y="1132"/>
                  </a:lnTo>
                  <a:lnTo>
                    <a:pt x="1344" y="1257"/>
                  </a:lnTo>
                  <a:cubicBezTo>
                    <a:pt x="1344" y="1257"/>
                    <a:pt x="1519" y="2711"/>
                    <a:pt x="1218" y="2736"/>
                  </a:cubicBezTo>
                  <a:cubicBezTo>
                    <a:pt x="1211" y="2737"/>
                    <a:pt x="1204" y="2738"/>
                    <a:pt x="1197" y="2738"/>
                  </a:cubicBezTo>
                  <a:cubicBezTo>
                    <a:pt x="808" y="2738"/>
                    <a:pt x="568" y="1401"/>
                    <a:pt x="642" y="1007"/>
                  </a:cubicBezTo>
                  <a:cubicBezTo>
                    <a:pt x="767" y="405"/>
                    <a:pt x="441" y="105"/>
                    <a:pt x="366" y="29"/>
                  </a:cubicBezTo>
                  <a:cubicBezTo>
                    <a:pt x="357" y="15"/>
                    <a:pt x="336" y="0"/>
                    <a:pt x="31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8"/>
            <p:cNvSpPr/>
            <p:nvPr/>
          </p:nvSpPr>
          <p:spPr>
            <a:xfrm>
              <a:off x="7354219" y="3093111"/>
              <a:ext cx="310313" cy="483530"/>
            </a:xfrm>
            <a:custGeom>
              <a:avLst/>
              <a:gdLst/>
              <a:ahLst/>
              <a:cxnLst/>
              <a:rect l="l" t="t" r="r" b="b"/>
              <a:pathLst>
                <a:path w="3359" h="5234" extrusionOk="0">
                  <a:moveTo>
                    <a:pt x="2815" y="1"/>
                  </a:moveTo>
                  <a:cubicBezTo>
                    <a:pt x="2618" y="1"/>
                    <a:pt x="2353" y="264"/>
                    <a:pt x="2041" y="911"/>
                  </a:cubicBezTo>
                  <a:cubicBezTo>
                    <a:pt x="1013" y="3041"/>
                    <a:pt x="1665" y="4369"/>
                    <a:pt x="562" y="4795"/>
                  </a:cubicBezTo>
                  <a:cubicBezTo>
                    <a:pt x="437" y="4846"/>
                    <a:pt x="86" y="4795"/>
                    <a:pt x="36" y="4896"/>
                  </a:cubicBezTo>
                  <a:cubicBezTo>
                    <a:pt x="1" y="4984"/>
                    <a:pt x="375" y="5234"/>
                    <a:pt x="758" y="5234"/>
                  </a:cubicBezTo>
                  <a:cubicBezTo>
                    <a:pt x="918" y="5234"/>
                    <a:pt x="1080" y="5190"/>
                    <a:pt x="1214" y="5071"/>
                  </a:cubicBezTo>
                  <a:cubicBezTo>
                    <a:pt x="1214" y="5071"/>
                    <a:pt x="2166" y="4269"/>
                    <a:pt x="2818" y="2715"/>
                  </a:cubicBezTo>
                  <a:cubicBezTo>
                    <a:pt x="3359" y="1388"/>
                    <a:pt x="3268" y="1"/>
                    <a:pt x="281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8"/>
            <p:cNvSpPr/>
            <p:nvPr/>
          </p:nvSpPr>
          <p:spPr>
            <a:xfrm>
              <a:off x="7410757" y="2943821"/>
              <a:ext cx="847517" cy="576929"/>
            </a:xfrm>
            <a:custGeom>
              <a:avLst/>
              <a:gdLst/>
              <a:ahLst/>
              <a:cxnLst/>
              <a:rect l="l" t="t" r="r" b="b"/>
              <a:pathLst>
                <a:path w="9174" h="6245" extrusionOk="0">
                  <a:moveTo>
                    <a:pt x="5398" y="1"/>
                  </a:moveTo>
                  <a:cubicBezTo>
                    <a:pt x="4453" y="1"/>
                    <a:pt x="3312" y="297"/>
                    <a:pt x="2231" y="1148"/>
                  </a:cubicBezTo>
                  <a:cubicBezTo>
                    <a:pt x="0" y="2928"/>
                    <a:pt x="401" y="5935"/>
                    <a:pt x="401" y="5935"/>
                  </a:cubicBezTo>
                  <a:cubicBezTo>
                    <a:pt x="655" y="6189"/>
                    <a:pt x="901" y="6244"/>
                    <a:pt x="1067" y="6244"/>
                  </a:cubicBezTo>
                  <a:cubicBezTo>
                    <a:pt x="1197" y="6244"/>
                    <a:pt x="1278" y="6211"/>
                    <a:pt x="1278" y="6211"/>
                  </a:cubicBezTo>
                  <a:cubicBezTo>
                    <a:pt x="2481" y="4306"/>
                    <a:pt x="2281" y="3554"/>
                    <a:pt x="2807" y="3053"/>
                  </a:cubicBezTo>
                  <a:cubicBezTo>
                    <a:pt x="2901" y="2959"/>
                    <a:pt x="3084" y="2925"/>
                    <a:pt x="3329" y="2925"/>
                  </a:cubicBezTo>
                  <a:cubicBezTo>
                    <a:pt x="3977" y="2925"/>
                    <a:pt x="5056" y="3163"/>
                    <a:pt x="6051" y="3163"/>
                  </a:cubicBezTo>
                  <a:cubicBezTo>
                    <a:pt x="6789" y="3163"/>
                    <a:pt x="7482" y="3033"/>
                    <a:pt x="7920" y="2577"/>
                  </a:cubicBezTo>
                  <a:cubicBezTo>
                    <a:pt x="9173" y="1248"/>
                    <a:pt x="7444" y="697"/>
                    <a:pt x="7444" y="697"/>
                  </a:cubicBezTo>
                  <a:cubicBezTo>
                    <a:pt x="7186" y="336"/>
                    <a:pt x="6402" y="1"/>
                    <a:pt x="5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8"/>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F35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8"/>
            <p:cNvSpPr/>
            <p:nvPr/>
          </p:nvSpPr>
          <p:spPr>
            <a:xfrm>
              <a:off x="7605223" y="2945853"/>
              <a:ext cx="687788" cy="694254"/>
            </a:xfrm>
            <a:custGeom>
              <a:avLst/>
              <a:gdLst/>
              <a:ahLst/>
              <a:cxnLst/>
              <a:rect l="l" t="t" r="r" b="b"/>
              <a:pathLst>
                <a:path w="7445" h="7515" extrusionOk="0">
                  <a:moveTo>
                    <a:pt x="5634" y="0"/>
                  </a:moveTo>
                  <a:cubicBezTo>
                    <a:pt x="4459" y="0"/>
                    <a:pt x="2302" y="939"/>
                    <a:pt x="928" y="2956"/>
                  </a:cubicBezTo>
                  <a:cubicBezTo>
                    <a:pt x="1" y="4334"/>
                    <a:pt x="1028" y="7392"/>
                    <a:pt x="1028" y="7392"/>
                  </a:cubicBezTo>
                  <a:cubicBezTo>
                    <a:pt x="1204" y="7484"/>
                    <a:pt x="1373" y="7514"/>
                    <a:pt x="1522" y="7514"/>
                  </a:cubicBezTo>
                  <a:cubicBezTo>
                    <a:pt x="1819" y="7514"/>
                    <a:pt x="2031" y="7392"/>
                    <a:pt x="2031" y="7392"/>
                  </a:cubicBezTo>
                  <a:cubicBezTo>
                    <a:pt x="2607" y="5287"/>
                    <a:pt x="2181" y="4660"/>
                    <a:pt x="2532" y="4033"/>
                  </a:cubicBezTo>
                  <a:cubicBezTo>
                    <a:pt x="2883" y="3407"/>
                    <a:pt x="5890" y="3883"/>
                    <a:pt x="6692" y="2304"/>
                  </a:cubicBezTo>
                  <a:cubicBezTo>
                    <a:pt x="7444" y="851"/>
                    <a:pt x="6517" y="199"/>
                    <a:pt x="6041" y="48"/>
                  </a:cubicBezTo>
                  <a:cubicBezTo>
                    <a:pt x="5925" y="17"/>
                    <a:pt x="5787" y="0"/>
                    <a:pt x="5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8"/>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8"/>
            <p:cNvSpPr/>
            <p:nvPr/>
          </p:nvSpPr>
          <p:spPr>
            <a:xfrm>
              <a:off x="7605223" y="3136346"/>
              <a:ext cx="257100" cy="503762"/>
            </a:xfrm>
            <a:custGeom>
              <a:avLst/>
              <a:gdLst/>
              <a:ahLst/>
              <a:cxnLst/>
              <a:rect l="l" t="t" r="r" b="b"/>
              <a:pathLst>
                <a:path w="2783" h="5453" extrusionOk="0">
                  <a:moveTo>
                    <a:pt x="1986" y="0"/>
                  </a:moveTo>
                  <a:cubicBezTo>
                    <a:pt x="1721" y="0"/>
                    <a:pt x="1371" y="243"/>
                    <a:pt x="928" y="894"/>
                  </a:cubicBezTo>
                  <a:cubicBezTo>
                    <a:pt x="1" y="2272"/>
                    <a:pt x="1028" y="5330"/>
                    <a:pt x="1028" y="5330"/>
                  </a:cubicBezTo>
                  <a:cubicBezTo>
                    <a:pt x="1204" y="5422"/>
                    <a:pt x="1373" y="5452"/>
                    <a:pt x="1522" y="5452"/>
                  </a:cubicBezTo>
                  <a:cubicBezTo>
                    <a:pt x="1819" y="5452"/>
                    <a:pt x="2031" y="5330"/>
                    <a:pt x="2031" y="5330"/>
                  </a:cubicBezTo>
                  <a:cubicBezTo>
                    <a:pt x="2607" y="3225"/>
                    <a:pt x="2181" y="2598"/>
                    <a:pt x="2532" y="1971"/>
                  </a:cubicBezTo>
                  <a:cubicBezTo>
                    <a:pt x="2783" y="1524"/>
                    <a:pt x="2649" y="0"/>
                    <a:pt x="1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8"/>
            <p:cNvSpPr/>
            <p:nvPr/>
          </p:nvSpPr>
          <p:spPr>
            <a:xfrm>
              <a:off x="7711741" y="3038236"/>
              <a:ext cx="345049" cy="602149"/>
            </a:xfrm>
            <a:custGeom>
              <a:avLst/>
              <a:gdLst/>
              <a:ahLst/>
              <a:cxnLst/>
              <a:rect l="l" t="t" r="r" b="b"/>
              <a:pathLst>
                <a:path w="3735" h="6518" extrusionOk="0">
                  <a:moveTo>
                    <a:pt x="3710" y="1"/>
                  </a:moveTo>
                  <a:cubicBezTo>
                    <a:pt x="3685" y="1"/>
                    <a:pt x="777" y="678"/>
                    <a:pt x="276" y="2658"/>
                  </a:cubicBezTo>
                  <a:cubicBezTo>
                    <a:pt x="276" y="2683"/>
                    <a:pt x="0" y="3760"/>
                    <a:pt x="226" y="6517"/>
                  </a:cubicBezTo>
                  <a:lnTo>
                    <a:pt x="301" y="6492"/>
                  </a:lnTo>
                  <a:cubicBezTo>
                    <a:pt x="51" y="3760"/>
                    <a:pt x="326" y="2683"/>
                    <a:pt x="351" y="2683"/>
                  </a:cubicBezTo>
                  <a:cubicBezTo>
                    <a:pt x="827" y="728"/>
                    <a:pt x="3710" y="76"/>
                    <a:pt x="3735" y="51"/>
                  </a:cubicBezTo>
                  <a:lnTo>
                    <a:pt x="3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8"/>
            <p:cNvSpPr/>
            <p:nvPr/>
          </p:nvSpPr>
          <p:spPr>
            <a:xfrm>
              <a:off x="7829806" y="2335389"/>
              <a:ext cx="453136" cy="417292"/>
            </a:xfrm>
            <a:custGeom>
              <a:avLst/>
              <a:gdLst/>
              <a:ahLst/>
              <a:cxnLst/>
              <a:rect l="l" t="t" r="r" b="b"/>
              <a:pathLst>
                <a:path w="4905" h="4517" extrusionOk="0">
                  <a:moveTo>
                    <a:pt x="2212" y="0"/>
                  </a:moveTo>
                  <a:cubicBezTo>
                    <a:pt x="1755" y="0"/>
                    <a:pt x="1340" y="262"/>
                    <a:pt x="1154" y="491"/>
                  </a:cubicBezTo>
                  <a:cubicBezTo>
                    <a:pt x="527" y="1318"/>
                    <a:pt x="1" y="1844"/>
                    <a:pt x="1204" y="4025"/>
                  </a:cubicBezTo>
                  <a:cubicBezTo>
                    <a:pt x="1399" y="4371"/>
                    <a:pt x="1753" y="4517"/>
                    <a:pt x="2150" y="4517"/>
                  </a:cubicBezTo>
                  <a:cubicBezTo>
                    <a:pt x="3333" y="4517"/>
                    <a:pt x="4905" y="3227"/>
                    <a:pt x="3835" y="2120"/>
                  </a:cubicBezTo>
                  <a:cubicBezTo>
                    <a:pt x="3359" y="1619"/>
                    <a:pt x="3710" y="1193"/>
                    <a:pt x="3234" y="566"/>
                  </a:cubicBezTo>
                  <a:cubicBezTo>
                    <a:pt x="2922" y="147"/>
                    <a:pt x="2555" y="0"/>
                    <a:pt x="221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8"/>
            <p:cNvSpPr/>
            <p:nvPr/>
          </p:nvSpPr>
          <p:spPr>
            <a:xfrm>
              <a:off x="7852994" y="2597571"/>
              <a:ext cx="233912" cy="233451"/>
            </a:xfrm>
            <a:custGeom>
              <a:avLst/>
              <a:gdLst/>
              <a:ahLst/>
              <a:cxnLst/>
              <a:rect l="l" t="t" r="r" b="b"/>
              <a:pathLst>
                <a:path w="2532" h="2527" extrusionOk="0">
                  <a:moveTo>
                    <a:pt x="1524" y="0"/>
                  </a:moveTo>
                  <a:cubicBezTo>
                    <a:pt x="542" y="0"/>
                    <a:pt x="0" y="1864"/>
                    <a:pt x="0" y="1864"/>
                  </a:cubicBezTo>
                  <a:cubicBezTo>
                    <a:pt x="419" y="2447"/>
                    <a:pt x="1117" y="2526"/>
                    <a:pt x="1466" y="2526"/>
                  </a:cubicBezTo>
                  <a:cubicBezTo>
                    <a:pt x="1597" y="2526"/>
                    <a:pt x="1679" y="2515"/>
                    <a:pt x="1679" y="2515"/>
                  </a:cubicBezTo>
                  <a:cubicBezTo>
                    <a:pt x="1679" y="2515"/>
                    <a:pt x="1980" y="2039"/>
                    <a:pt x="2206" y="1463"/>
                  </a:cubicBezTo>
                  <a:cubicBezTo>
                    <a:pt x="2532" y="560"/>
                    <a:pt x="2030" y="109"/>
                    <a:pt x="1755" y="34"/>
                  </a:cubicBezTo>
                  <a:cubicBezTo>
                    <a:pt x="1675" y="11"/>
                    <a:pt x="1599" y="0"/>
                    <a:pt x="1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8"/>
            <p:cNvSpPr/>
            <p:nvPr/>
          </p:nvSpPr>
          <p:spPr>
            <a:xfrm>
              <a:off x="7868329" y="2568008"/>
              <a:ext cx="422373" cy="492306"/>
            </a:xfrm>
            <a:custGeom>
              <a:avLst/>
              <a:gdLst/>
              <a:ahLst/>
              <a:cxnLst/>
              <a:rect l="l" t="t" r="r" b="b"/>
              <a:pathLst>
                <a:path w="4572" h="5329" extrusionOk="0">
                  <a:moveTo>
                    <a:pt x="2077" y="1"/>
                  </a:moveTo>
                  <a:cubicBezTo>
                    <a:pt x="1472" y="1"/>
                    <a:pt x="805" y="220"/>
                    <a:pt x="536" y="1081"/>
                  </a:cubicBezTo>
                  <a:cubicBezTo>
                    <a:pt x="260" y="1933"/>
                    <a:pt x="361" y="2961"/>
                    <a:pt x="135" y="3988"/>
                  </a:cubicBezTo>
                  <a:cubicBezTo>
                    <a:pt x="1" y="4692"/>
                    <a:pt x="2007" y="5329"/>
                    <a:pt x="3216" y="5329"/>
                  </a:cubicBezTo>
                  <a:cubicBezTo>
                    <a:pt x="3816" y="5329"/>
                    <a:pt x="4219" y="5172"/>
                    <a:pt x="4070" y="4790"/>
                  </a:cubicBezTo>
                  <a:lnTo>
                    <a:pt x="4070" y="4715"/>
                  </a:lnTo>
                  <a:cubicBezTo>
                    <a:pt x="3819" y="3662"/>
                    <a:pt x="3644" y="2986"/>
                    <a:pt x="4020" y="1958"/>
                  </a:cubicBezTo>
                  <a:cubicBezTo>
                    <a:pt x="4571" y="479"/>
                    <a:pt x="3443" y="254"/>
                    <a:pt x="2742" y="78"/>
                  </a:cubicBezTo>
                  <a:cubicBezTo>
                    <a:pt x="2549" y="36"/>
                    <a:pt x="2318" y="1"/>
                    <a:pt x="2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8"/>
            <p:cNvSpPr/>
            <p:nvPr/>
          </p:nvSpPr>
          <p:spPr>
            <a:xfrm>
              <a:off x="7982607" y="2473316"/>
              <a:ext cx="133770" cy="174788"/>
            </a:xfrm>
            <a:custGeom>
              <a:avLst/>
              <a:gdLst/>
              <a:ahLst/>
              <a:cxnLst/>
              <a:rect l="l" t="t" r="r" b="b"/>
              <a:pathLst>
                <a:path w="1448" h="1892" extrusionOk="0">
                  <a:moveTo>
                    <a:pt x="778" y="1"/>
                  </a:moveTo>
                  <a:lnTo>
                    <a:pt x="1" y="803"/>
                  </a:lnTo>
                  <a:cubicBezTo>
                    <a:pt x="377" y="1153"/>
                    <a:pt x="251" y="1454"/>
                    <a:pt x="327" y="1830"/>
                  </a:cubicBezTo>
                  <a:cubicBezTo>
                    <a:pt x="337" y="1873"/>
                    <a:pt x="368" y="1891"/>
                    <a:pt x="412" y="1891"/>
                  </a:cubicBezTo>
                  <a:cubicBezTo>
                    <a:pt x="680" y="1891"/>
                    <a:pt x="1448" y="1204"/>
                    <a:pt x="1254" y="1053"/>
                  </a:cubicBezTo>
                  <a:cubicBezTo>
                    <a:pt x="903" y="803"/>
                    <a:pt x="778" y="1"/>
                    <a:pt x="77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8"/>
            <p:cNvSpPr/>
            <p:nvPr/>
          </p:nvSpPr>
          <p:spPr>
            <a:xfrm>
              <a:off x="7908516" y="2371973"/>
              <a:ext cx="187629" cy="240472"/>
            </a:xfrm>
            <a:custGeom>
              <a:avLst/>
              <a:gdLst/>
              <a:ahLst/>
              <a:cxnLst/>
              <a:rect l="l" t="t" r="r" b="b"/>
              <a:pathLst>
                <a:path w="2031" h="2603" extrusionOk="0">
                  <a:moveTo>
                    <a:pt x="932" y="1"/>
                  </a:moveTo>
                  <a:cubicBezTo>
                    <a:pt x="731" y="1"/>
                    <a:pt x="519" y="85"/>
                    <a:pt x="402" y="346"/>
                  </a:cubicBezTo>
                  <a:cubicBezTo>
                    <a:pt x="201" y="772"/>
                    <a:pt x="1" y="2576"/>
                    <a:pt x="853" y="2601"/>
                  </a:cubicBezTo>
                  <a:cubicBezTo>
                    <a:pt x="861" y="2602"/>
                    <a:pt x="869" y="2602"/>
                    <a:pt x="878" y="2602"/>
                  </a:cubicBezTo>
                  <a:cubicBezTo>
                    <a:pt x="1254" y="2602"/>
                    <a:pt x="1809" y="2059"/>
                    <a:pt x="1956" y="1348"/>
                  </a:cubicBezTo>
                  <a:cubicBezTo>
                    <a:pt x="2031" y="1047"/>
                    <a:pt x="1805" y="521"/>
                    <a:pt x="1379" y="145"/>
                  </a:cubicBezTo>
                  <a:cubicBezTo>
                    <a:pt x="1295" y="73"/>
                    <a:pt x="1118" y="1"/>
                    <a:pt x="93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8"/>
            <p:cNvSpPr/>
            <p:nvPr/>
          </p:nvSpPr>
          <p:spPr>
            <a:xfrm>
              <a:off x="7910825" y="2355067"/>
              <a:ext cx="213126" cy="190400"/>
            </a:xfrm>
            <a:custGeom>
              <a:avLst/>
              <a:gdLst/>
              <a:ahLst/>
              <a:cxnLst/>
              <a:rect l="l" t="t" r="r" b="b"/>
              <a:pathLst>
                <a:path w="2307" h="2061" extrusionOk="0">
                  <a:moveTo>
                    <a:pt x="1190" y="1"/>
                  </a:moveTo>
                  <a:cubicBezTo>
                    <a:pt x="624" y="1"/>
                    <a:pt x="0" y="467"/>
                    <a:pt x="126" y="1205"/>
                  </a:cubicBezTo>
                  <a:cubicBezTo>
                    <a:pt x="129" y="1228"/>
                    <a:pt x="135" y="1237"/>
                    <a:pt x="144" y="1237"/>
                  </a:cubicBezTo>
                  <a:cubicBezTo>
                    <a:pt x="202" y="1237"/>
                    <a:pt x="376" y="855"/>
                    <a:pt x="557" y="855"/>
                  </a:cubicBezTo>
                  <a:cubicBezTo>
                    <a:pt x="606" y="855"/>
                    <a:pt x="655" y="883"/>
                    <a:pt x="703" y="955"/>
                  </a:cubicBezTo>
                  <a:cubicBezTo>
                    <a:pt x="953" y="1356"/>
                    <a:pt x="1454" y="1180"/>
                    <a:pt x="1755" y="1932"/>
                  </a:cubicBezTo>
                  <a:cubicBezTo>
                    <a:pt x="1794" y="2023"/>
                    <a:pt x="1833" y="2061"/>
                    <a:pt x="1871" y="2061"/>
                  </a:cubicBezTo>
                  <a:cubicBezTo>
                    <a:pt x="2053" y="2061"/>
                    <a:pt x="2211" y="1192"/>
                    <a:pt x="2231" y="1130"/>
                  </a:cubicBezTo>
                  <a:cubicBezTo>
                    <a:pt x="2307" y="754"/>
                    <a:pt x="2307" y="754"/>
                    <a:pt x="1780" y="228"/>
                  </a:cubicBezTo>
                  <a:cubicBezTo>
                    <a:pt x="1625" y="73"/>
                    <a:pt x="1412" y="1"/>
                    <a:pt x="119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8"/>
            <p:cNvSpPr/>
            <p:nvPr/>
          </p:nvSpPr>
          <p:spPr>
            <a:xfrm>
              <a:off x="7829806" y="2648658"/>
              <a:ext cx="449256" cy="449256"/>
            </a:xfrm>
            <a:custGeom>
              <a:avLst/>
              <a:gdLst/>
              <a:ahLst/>
              <a:cxnLst/>
              <a:rect l="l" t="t" r="r" b="b"/>
              <a:pathLst>
                <a:path w="4863" h="4863" extrusionOk="0">
                  <a:moveTo>
                    <a:pt x="3920" y="1"/>
                  </a:moveTo>
                  <a:cubicBezTo>
                    <a:pt x="3802" y="1"/>
                    <a:pt x="3551" y="56"/>
                    <a:pt x="3384" y="484"/>
                  </a:cubicBezTo>
                  <a:cubicBezTo>
                    <a:pt x="3108" y="1135"/>
                    <a:pt x="3509" y="2789"/>
                    <a:pt x="2883" y="3541"/>
                  </a:cubicBezTo>
                  <a:cubicBezTo>
                    <a:pt x="2409" y="4129"/>
                    <a:pt x="1907" y="4200"/>
                    <a:pt x="1495" y="4200"/>
                  </a:cubicBezTo>
                  <a:cubicBezTo>
                    <a:pt x="1362" y="4200"/>
                    <a:pt x="1238" y="4193"/>
                    <a:pt x="1128" y="4193"/>
                  </a:cubicBezTo>
                  <a:cubicBezTo>
                    <a:pt x="701" y="4169"/>
                    <a:pt x="544" y="3965"/>
                    <a:pt x="294" y="3965"/>
                  </a:cubicBezTo>
                  <a:cubicBezTo>
                    <a:pt x="280" y="3965"/>
                    <a:pt x="266" y="3966"/>
                    <a:pt x="251" y="3967"/>
                  </a:cubicBezTo>
                  <a:cubicBezTo>
                    <a:pt x="1" y="3992"/>
                    <a:pt x="26" y="4293"/>
                    <a:pt x="727" y="4494"/>
                  </a:cubicBezTo>
                  <a:cubicBezTo>
                    <a:pt x="954" y="4558"/>
                    <a:pt x="1711" y="4862"/>
                    <a:pt x="2469" y="4862"/>
                  </a:cubicBezTo>
                  <a:cubicBezTo>
                    <a:pt x="2887" y="4862"/>
                    <a:pt x="3305" y="4770"/>
                    <a:pt x="3635" y="4494"/>
                  </a:cubicBezTo>
                  <a:cubicBezTo>
                    <a:pt x="4838" y="3491"/>
                    <a:pt x="4863" y="183"/>
                    <a:pt x="3986" y="7"/>
                  </a:cubicBezTo>
                  <a:cubicBezTo>
                    <a:pt x="3986" y="7"/>
                    <a:pt x="3961" y="1"/>
                    <a:pt x="392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8"/>
            <p:cNvSpPr/>
            <p:nvPr/>
          </p:nvSpPr>
          <p:spPr>
            <a:xfrm>
              <a:off x="8077576" y="2611613"/>
              <a:ext cx="199177" cy="232527"/>
            </a:xfrm>
            <a:custGeom>
              <a:avLst/>
              <a:gdLst/>
              <a:ahLst/>
              <a:cxnLst/>
              <a:rect l="l" t="t" r="r" b="b"/>
              <a:pathLst>
                <a:path w="2156" h="2517" extrusionOk="0">
                  <a:moveTo>
                    <a:pt x="1193" y="0"/>
                  </a:moveTo>
                  <a:cubicBezTo>
                    <a:pt x="1161" y="0"/>
                    <a:pt x="1131" y="3"/>
                    <a:pt x="1103" y="7"/>
                  </a:cubicBezTo>
                  <a:cubicBezTo>
                    <a:pt x="0" y="208"/>
                    <a:pt x="351" y="2338"/>
                    <a:pt x="351" y="2338"/>
                  </a:cubicBezTo>
                  <a:cubicBezTo>
                    <a:pt x="579" y="2469"/>
                    <a:pt x="812" y="2517"/>
                    <a:pt x="1031" y="2517"/>
                  </a:cubicBezTo>
                  <a:cubicBezTo>
                    <a:pt x="1607" y="2517"/>
                    <a:pt x="2081" y="2188"/>
                    <a:pt x="2081" y="2188"/>
                  </a:cubicBezTo>
                  <a:cubicBezTo>
                    <a:pt x="2081" y="2188"/>
                    <a:pt x="2156" y="1661"/>
                    <a:pt x="2106" y="1085"/>
                  </a:cubicBezTo>
                  <a:cubicBezTo>
                    <a:pt x="2015" y="243"/>
                    <a:pt x="1510"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8"/>
            <p:cNvSpPr/>
            <p:nvPr/>
          </p:nvSpPr>
          <p:spPr>
            <a:xfrm>
              <a:off x="6878170" y="2947978"/>
              <a:ext cx="1644039" cy="55614"/>
            </a:xfrm>
            <a:custGeom>
              <a:avLst/>
              <a:gdLst/>
              <a:ahLst/>
              <a:cxnLst/>
              <a:rect l="l" t="t" r="r" b="b"/>
              <a:pathLst>
                <a:path w="17796" h="602" extrusionOk="0">
                  <a:moveTo>
                    <a:pt x="1" y="0"/>
                  </a:moveTo>
                  <a:lnTo>
                    <a:pt x="1" y="602"/>
                  </a:lnTo>
                  <a:lnTo>
                    <a:pt x="17795" y="602"/>
                  </a:lnTo>
                  <a:lnTo>
                    <a:pt x="17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8"/>
            <p:cNvSpPr/>
            <p:nvPr/>
          </p:nvSpPr>
          <p:spPr>
            <a:xfrm>
              <a:off x="6834196" y="2952597"/>
              <a:ext cx="296455" cy="845207"/>
            </a:xfrm>
            <a:custGeom>
              <a:avLst/>
              <a:gdLst/>
              <a:ahLst/>
              <a:cxnLst/>
              <a:rect l="l" t="t" r="r" b="b"/>
              <a:pathLst>
                <a:path w="3209" h="9149" extrusionOk="0">
                  <a:moveTo>
                    <a:pt x="2532" y="1"/>
                  </a:moveTo>
                  <a:lnTo>
                    <a:pt x="1" y="9148"/>
                  </a:lnTo>
                  <a:lnTo>
                    <a:pt x="677" y="9148"/>
                  </a:lnTo>
                  <a:lnTo>
                    <a:pt x="3209" y="151"/>
                  </a:lnTo>
                  <a:lnTo>
                    <a:pt x="2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8"/>
            <p:cNvSpPr/>
            <p:nvPr/>
          </p:nvSpPr>
          <p:spPr>
            <a:xfrm>
              <a:off x="8260494" y="2952597"/>
              <a:ext cx="289527" cy="845207"/>
            </a:xfrm>
            <a:custGeom>
              <a:avLst/>
              <a:gdLst/>
              <a:ahLst/>
              <a:cxnLst/>
              <a:rect l="l" t="t" r="r" b="b"/>
              <a:pathLst>
                <a:path w="3134" h="9149" extrusionOk="0">
                  <a:moveTo>
                    <a:pt x="677" y="1"/>
                  </a:moveTo>
                  <a:lnTo>
                    <a:pt x="0" y="151"/>
                  </a:lnTo>
                  <a:lnTo>
                    <a:pt x="2406" y="9148"/>
                  </a:lnTo>
                  <a:lnTo>
                    <a:pt x="3133" y="9148"/>
                  </a:lnTo>
                  <a:lnTo>
                    <a:pt x="6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8"/>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8"/>
            <p:cNvSpPr/>
            <p:nvPr/>
          </p:nvSpPr>
          <p:spPr>
            <a:xfrm>
              <a:off x="7267194" y="2778918"/>
              <a:ext cx="201486" cy="173771"/>
            </a:xfrm>
            <a:custGeom>
              <a:avLst/>
              <a:gdLst/>
              <a:ahLst/>
              <a:cxnLst/>
              <a:rect l="l" t="t" r="r" b="b"/>
              <a:pathLst>
                <a:path w="2181" h="1881" extrusionOk="0">
                  <a:moveTo>
                    <a:pt x="126" y="1"/>
                  </a:moveTo>
                  <a:lnTo>
                    <a:pt x="0" y="1881"/>
                  </a:lnTo>
                  <a:lnTo>
                    <a:pt x="2181" y="1881"/>
                  </a:lnTo>
                  <a:lnTo>
                    <a:pt x="1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8"/>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8"/>
            <p:cNvSpPr/>
            <p:nvPr/>
          </p:nvSpPr>
          <p:spPr>
            <a:xfrm>
              <a:off x="7014805" y="2776608"/>
              <a:ext cx="703955" cy="76493"/>
            </a:xfrm>
            <a:custGeom>
              <a:avLst/>
              <a:gdLst/>
              <a:ahLst/>
              <a:cxnLst/>
              <a:rect l="l" t="t" r="r" b="b"/>
              <a:pathLst>
                <a:path w="7620" h="828" extrusionOk="0">
                  <a:moveTo>
                    <a:pt x="1" y="1"/>
                  </a:moveTo>
                  <a:lnTo>
                    <a:pt x="1" y="502"/>
                  </a:lnTo>
                  <a:cubicBezTo>
                    <a:pt x="1" y="677"/>
                    <a:pt x="151" y="828"/>
                    <a:pt x="351" y="828"/>
                  </a:cubicBezTo>
                  <a:lnTo>
                    <a:pt x="7269" y="828"/>
                  </a:lnTo>
                  <a:cubicBezTo>
                    <a:pt x="7469" y="828"/>
                    <a:pt x="7620" y="677"/>
                    <a:pt x="7620" y="502"/>
                  </a:cubicBezTo>
                  <a:lnTo>
                    <a:pt x="7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8"/>
            <p:cNvSpPr/>
            <p:nvPr/>
          </p:nvSpPr>
          <p:spPr>
            <a:xfrm>
              <a:off x="7169915" y="2927099"/>
              <a:ext cx="386806" cy="25590"/>
            </a:xfrm>
            <a:custGeom>
              <a:avLst/>
              <a:gdLst/>
              <a:ahLst/>
              <a:cxnLst/>
              <a:rect l="l" t="t" r="r" b="b"/>
              <a:pathLst>
                <a:path w="4187" h="277" extrusionOk="0">
                  <a:moveTo>
                    <a:pt x="1" y="1"/>
                  </a:moveTo>
                  <a:lnTo>
                    <a:pt x="1" y="277"/>
                  </a:lnTo>
                  <a:lnTo>
                    <a:pt x="4186" y="277"/>
                  </a:lnTo>
                  <a:lnTo>
                    <a:pt x="4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8"/>
          <p:cNvSpPr txBox="1"/>
          <p:nvPr/>
        </p:nvSpPr>
        <p:spPr>
          <a:xfrm>
            <a:off x="1215975" y="4106175"/>
            <a:ext cx="3412500" cy="523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1800"/>
              <a:t>Bivariate Analysis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4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3.1. Title Length vs Score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14" name="Google Shape;1914;p49"/>
          <p:cNvSpPr txBox="1"/>
          <p:nvPr/>
        </p:nvSpPr>
        <p:spPr>
          <a:xfrm>
            <a:off x="1902450" y="3837500"/>
            <a:ext cx="5883900" cy="10125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1200"/>
              </a:spcAft>
              <a:buNone/>
            </a:pPr>
            <a:r>
              <a:rPr lang="en" sz="1200">
                <a:latin typeface="Times New Roman"/>
                <a:ea typeface="Times New Roman"/>
                <a:cs typeface="Times New Roman"/>
                <a:sym typeface="Times New Roman"/>
              </a:rPr>
              <a:t>Questions with </a:t>
            </a:r>
            <a:r>
              <a:rPr lang="en" sz="1200" b="1">
                <a:latin typeface="Times New Roman"/>
                <a:ea typeface="Times New Roman"/>
                <a:cs typeface="Times New Roman"/>
                <a:sym typeface="Times New Roman"/>
              </a:rPr>
              <a:t>shorter titles (around 5–10 words)</a:t>
            </a:r>
            <a:r>
              <a:rPr lang="en" sz="1200">
                <a:latin typeface="Times New Roman"/>
                <a:ea typeface="Times New Roman"/>
                <a:cs typeface="Times New Roman"/>
                <a:sym typeface="Times New Roman"/>
              </a:rPr>
              <a:t> tend to have higher scores, indicating that concise titles may attract more attention or better responses. Very long titles (beyond 15 words) rarely achieve high scores, suggesting that overly verbose titles may deter engagement.</a:t>
            </a:r>
            <a:endParaRPr sz="1200">
              <a:latin typeface="Times New Roman"/>
              <a:ea typeface="Times New Roman"/>
              <a:cs typeface="Times New Roman"/>
              <a:sym typeface="Times New Roman"/>
            </a:endParaRPr>
          </a:p>
        </p:txBody>
      </p:sp>
      <p:pic>
        <p:nvPicPr>
          <p:cNvPr id="1915" name="Google Shape;1915;p49"/>
          <p:cNvPicPr preferRelativeResize="0"/>
          <p:nvPr/>
        </p:nvPicPr>
        <p:blipFill>
          <a:blip r:embed="rId3">
            <a:alphaModFix/>
          </a:blip>
          <a:stretch>
            <a:fillRect/>
          </a:stretch>
        </p:blipFill>
        <p:spPr>
          <a:xfrm>
            <a:off x="2609263" y="870750"/>
            <a:ext cx="4392014" cy="2814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50"/>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3.2. Body Length vs Score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21" name="Google Shape;1921;p50"/>
          <p:cNvSpPr txBox="1"/>
          <p:nvPr/>
        </p:nvSpPr>
        <p:spPr>
          <a:xfrm>
            <a:off x="1902450" y="3837500"/>
            <a:ext cx="5883900" cy="10125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1200"/>
              </a:spcAft>
              <a:buNone/>
            </a:pPr>
            <a:r>
              <a:rPr lang="en" sz="1200">
                <a:latin typeface="Times New Roman"/>
                <a:ea typeface="Times New Roman"/>
                <a:cs typeface="Times New Roman"/>
                <a:sym typeface="Times New Roman"/>
              </a:rPr>
              <a:t>Questions with </a:t>
            </a:r>
            <a:r>
              <a:rPr lang="en" sz="1200" b="1">
                <a:latin typeface="Times New Roman"/>
                <a:ea typeface="Times New Roman"/>
                <a:cs typeface="Times New Roman"/>
                <a:sym typeface="Times New Roman"/>
              </a:rPr>
              <a:t>shorter bodies (less than 200 words)</a:t>
            </a:r>
            <a:r>
              <a:rPr lang="en" sz="1200">
                <a:latin typeface="Times New Roman"/>
                <a:ea typeface="Times New Roman"/>
                <a:cs typeface="Times New Roman"/>
                <a:sym typeface="Times New Roman"/>
              </a:rPr>
              <a:t> tend to cluster around lower scores, but there are a few high-scoring outliers. Longer bodies (up to 1,000 words) exhibit some high scores but are rare, indicating that clarity and conciseness may contribute more to high scores than excessive detail.</a:t>
            </a:r>
            <a:endParaRPr sz="1200">
              <a:latin typeface="Times New Roman"/>
              <a:ea typeface="Times New Roman"/>
              <a:cs typeface="Times New Roman"/>
              <a:sym typeface="Times New Roman"/>
            </a:endParaRPr>
          </a:p>
        </p:txBody>
      </p:sp>
      <p:pic>
        <p:nvPicPr>
          <p:cNvPr id="1922" name="Google Shape;1922;p50"/>
          <p:cNvPicPr preferRelativeResize="0"/>
          <p:nvPr/>
        </p:nvPicPr>
        <p:blipFill>
          <a:blip r:embed="rId3">
            <a:alphaModFix/>
          </a:blip>
          <a:stretch>
            <a:fillRect/>
          </a:stretch>
        </p:blipFill>
        <p:spPr>
          <a:xfrm>
            <a:off x="1951038" y="870750"/>
            <a:ext cx="5241917" cy="281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5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3.3. Number of Tags vs Score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28" name="Google Shape;1928;p51"/>
          <p:cNvSpPr txBox="1"/>
          <p:nvPr/>
        </p:nvSpPr>
        <p:spPr>
          <a:xfrm>
            <a:off x="1902450" y="3837500"/>
            <a:ext cx="5883900" cy="10125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1200"/>
              </a:spcAft>
              <a:buNone/>
            </a:pPr>
            <a:r>
              <a:rPr lang="en" sz="1200">
                <a:latin typeface="Times New Roman"/>
                <a:ea typeface="Times New Roman"/>
                <a:cs typeface="Times New Roman"/>
                <a:sym typeface="Times New Roman"/>
              </a:rPr>
              <a:t>Most questions with </a:t>
            </a:r>
            <a:r>
              <a:rPr lang="en" sz="1200" b="1">
                <a:latin typeface="Times New Roman"/>
                <a:ea typeface="Times New Roman"/>
                <a:cs typeface="Times New Roman"/>
                <a:sym typeface="Times New Roman"/>
              </a:rPr>
              <a:t>2–4 tags</a:t>
            </a:r>
            <a:r>
              <a:rPr lang="en" sz="1200">
                <a:latin typeface="Times New Roman"/>
                <a:ea typeface="Times New Roman"/>
                <a:cs typeface="Times New Roman"/>
                <a:sym typeface="Times New Roman"/>
              </a:rPr>
              <a:t> tend to achieve higher scores compared to questions with only 1 tag. However, questions with the maximum number of tags do not necessarily result in higher scores, suggesting that excessive tagging may not improve question visibility or quality.</a:t>
            </a:r>
            <a:endParaRPr sz="1200">
              <a:latin typeface="Times New Roman"/>
              <a:ea typeface="Times New Roman"/>
              <a:cs typeface="Times New Roman"/>
              <a:sym typeface="Times New Roman"/>
            </a:endParaRPr>
          </a:p>
        </p:txBody>
      </p:sp>
      <p:pic>
        <p:nvPicPr>
          <p:cNvPr id="1929" name="Google Shape;1929;p51"/>
          <p:cNvPicPr preferRelativeResize="0"/>
          <p:nvPr/>
        </p:nvPicPr>
        <p:blipFill>
          <a:blip r:embed="rId3">
            <a:alphaModFix/>
          </a:blip>
          <a:stretch>
            <a:fillRect/>
          </a:stretch>
        </p:blipFill>
        <p:spPr>
          <a:xfrm>
            <a:off x="2375988" y="870750"/>
            <a:ext cx="4392014" cy="281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5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3.4. Average Score of Top Tags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35" name="Google Shape;1935;p52"/>
          <p:cNvSpPr txBox="1"/>
          <p:nvPr/>
        </p:nvSpPr>
        <p:spPr>
          <a:xfrm>
            <a:off x="5121025" y="2238450"/>
            <a:ext cx="3561300" cy="143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latin typeface="Times New Roman"/>
                <a:ea typeface="Times New Roman"/>
                <a:cs typeface="Times New Roman"/>
                <a:sym typeface="Times New Roman"/>
              </a:rPr>
              <a:t>Tags like </a:t>
            </a:r>
            <a:r>
              <a:rPr lang="en" sz="1200" b="1">
                <a:latin typeface="Times New Roman"/>
                <a:ea typeface="Times New Roman"/>
                <a:cs typeface="Times New Roman"/>
                <a:sym typeface="Times New Roman"/>
              </a:rPr>
              <a:t>windows-shell-extension-menu, windows-client, </a:t>
            </a:r>
            <a:r>
              <a:rPr lang="en" sz="1200">
                <a:latin typeface="Times New Roman"/>
                <a:ea typeface="Times New Roman"/>
                <a:cs typeface="Times New Roman"/>
                <a:sym typeface="Times New Roman"/>
              </a:rPr>
              <a:t>and</a:t>
            </a:r>
            <a:r>
              <a:rPr lang="en" sz="1200" b="1">
                <a:latin typeface="Times New Roman"/>
                <a:ea typeface="Times New Roman"/>
                <a:cs typeface="Times New Roman"/>
                <a:sym typeface="Times New Roman"/>
              </a:rPr>
              <a:t> cordova-cli are associated</a:t>
            </a:r>
            <a:r>
              <a:rPr lang="en" sz="1200">
                <a:latin typeface="Times New Roman"/>
                <a:ea typeface="Times New Roman"/>
                <a:cs typeface="Times New Roman"/>
                <a:sym typeface="Times New Roman"/>
              </a:rPr>
              <a:t> with the highest average scores. Niche topics or less saturated tags may attract higher-quality questions and responses, leading to better scores.</a:t>
            </a:r>
            <a:endParaRPr sz="1200">
              <a:latin typeface="Times New Roman"/>
              <a:ea typeface="Times New Roman"/>
              <a:cs typeface="Times New Roman"/>
              <a:sym typeface="Times New Roman"/>
            </a:endParaRPr>
          </a:p>
        </p:txBody>
      </p:sp>
      <p:pic>
        <p:nvPicPr>
          <p:cNvPr id="1936" name="Google Shape;1936;p52"/>
          <p:cNvPicPr preferRelativeResize="0"/>
          <p:nvPr/>
        </p:nvPicPr>
        <p:blipFill>
          <a:blip r:embed="rId3">
            <a:alphaModFix/>
          </a:blip>
          <a:stretch>
            <a:fillRect/>
          </a:stretch>
        </p:blipFill>
        <p:spPr>
          <a:xfrm>
            <a:off x="468500" y="986575"/>
            <a:ext cx="4403176" cy="39377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53"/>
          <p:cNvSpPr txBox="1">
            <a:spLocks noGrp="1"/>
          </p:cNvSpPr>
          <p:nvPr>
            <p:ph type="title"/>
          </p:nvPr>
        </p:nvSpPr>
        <p:spPr>
          <a:xfrm>
            <a:off x="4178300" y="88012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942" name="Google Shape;1942;p53"/>
          <p:cNvSpPr txBox="1">
            <a:spLocks noGrp="1"/>
          </p:cNvSpPr>
          <p:nvPr>
            <p:ph type="title" idx="2"/>
          </p:nvPr>
        </p:nvSpPr>
        <p:spPr>
          <a:xfrm>
            <a:off x="5453300" y="27007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43" name="Google Shape;1943;p53"/>
          <p:cNvSpPr txBox="1">
            <a:spLocks noGrp="1"/>
          </p:cNvSpPr>
          <p:nvPr>
            <p:ph type="subTitle" idx="1"/>
          </p:nvPr>
        </p:nvSpPr>
        <p:spPr>
          <a:xfrm>
            <a:off x="4178300" y="3471175"/>
            <a:ext cx="4032300" cy="3750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800">
                <a:solidFill>
                  <a:srgbClr val="000000"/>
                </a:solidFill>
                <a:latin typeface="Arial"/>
                <a:ea typeface="Arial"/>
                <a:cs typeface="Arial"/>
                <a:sym typeface="Arial"/>
              </a:rPr>
              <a:t>Multivariate Analysis</a:t>
            </a:r>
            <a:endParaRPr/>
          </a:p>
        </p:txBody>
      </p:sp>
      <p:grpSp>
        <p:nvGrpSpPr>
          <p:cNvPr id="1944" name="Google Shape;1944;p53"/>
          <p:cNvGrpSpPr/>
          <p:nvPr/>
        </p:nvGrpSpPr>
        <p:grpSpPr>
          <a:xfrm>
            <a:off x="327675" y="1574422"/>
            <a:ext cx="3739489" cy="2436764"/>
            <a:chOff x="3391825" y="3057925"/>
            <a:chExt cx="2387924" cy="1418125"/>
          </a:xfrm>
        </p:grpSpPr>
        <p:sp>
          <p:nvSpPr>
            <p:cNvPr id="1945" name="Google Shape;1945;p53"/>
            <p:cNvSpPr/>
            <p:nvPr/>
          </p:nvSpPr>
          <p:spPr>
            <a:xfrm>
              <a:off x="3715132" y="3231930"/>
              <a:ext cx="1889184" cy="1207740"/>
            </a:xfrm>
            <a:custGeom>
              <a:avLst/>
              <a:gdLst/>
              <a:ahLst/>
              <a:cxnLst/>
              <a:rect l="l" t="t" r="r" b="b"/>
              <a:pathLst>
                <a:path w="32658" h="20878" extrusionOk="0">
                  <a:moveTo>
                    <a:pt x="1354" y="0"/>
                  </a:moveTo>
                  <a:cubicBezTo>
                    <a:pt x="602" y="0"/>
                    <a:pt x="1" y="602"/>
                    <a:pt x="1" y="1329"/>
                  </a:cubicBezTo>
                  <a:lnTo>
                    <a:pt x="1" y="19549"/>
                  </a:lnTo>
                  <a:cubicBezTo>
                    <a:pt x="1" y="20276"/>
                    <a:pt x="602" y="20878"/>
                    <a:pt x="1354" y="20878"/>
                  </a:cubicBezTo>
                  <a:lnTo>
                    <a:pt x="31279" y="20878"/>
                  </a:lnTo>
                  <a:cubicBezTo>
                    <a:pt x="32031" y="20878"/>
                    <a:pt x="32658" y="20276"/>
                    <a:pt x="32658" y="19549"/>
                  </a:cubicBezTo>
                  <a:lnTo>
                    <a:pt x="32658" y="1329"/>
                  </a:lnTo>
                  <a:cubicBezTo>
                    <a:pt x="32658" y="602"/>
                    <a:pt x="32031" y="0"/>
                    <a:pt x="31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3"/>
            <p:cNvSpPr/>
            <p:nvPr/>
          </p:nvSpPr>
          <p:spPr>
            <a:xfrm>
              <a:off x="3715132" y="3231930"/>
              <a:ext cx="1889184" cy="218953"/>
            </a:xfrm>
            <a:custGeom>
              <a:avLst/>
              <a:gdLst/>
              <a:ahLst/>
              <a:cxnLst/>
              <a:rect l="l" t="t" r="r" b="b"/>
              <a:pathLst>
                <a:path w="32658" h="3785" extrusionOk="0">
                  <a:moveTo>
                    <a:pt x="1354" y="0"/>
                  </a:moveTo>
                  <a:cubicBezTo>
                    <a:pt x="602" y="0"/>
                    <a:pt x="1" y="602"/>
                    <a:pt x="1" y="1329"/>
                  </a:cubicBezTo>
                  <a:lnTo>
                    <a:pt x="1" y="3785"/>
                  </a:lnTo>
                  <a:lnTo>
                    <a:pt x="32658" y="3785"/>
                  </a:lnTo>
                  <a:lnTo>
                    <a:pt x="32658" y="1329"/>
                  </a:lnTo>
                  <a:cubicBezTo>
                    <a:pt x="32658" y="602"/>
                    <a:pt x="32031" y="0"/>
                    <a:pt x="3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3"/>
            <p:cNvSpPr/>
            <p:nvPr/>
          </p:nvSpPr>
          <p:spPr>
            <a:xfrm>
              <a:off x="3807918" y="3547949"/>
              <a:ext cx="1713790" cy="220457"/>
            </a:xfrm>
            <a:custGeom>
              <a:avLst/>
              <a:gdLst/>
              <a:ahLst/>
              <a:cxnLst/>
              <a:rect l="l" t="t" r="r" b="b"/>
              <a:pathLst>
                <a:path w="29626" h="3811" extrusionOk="0">
                  <a:moveTo>
                    <a:pt x="1" y="1"/>
                  </a:moveTo>
                  <a:lnTo>
                    <a:pt x="1" y="3810"/>
                  </a:lnTo>
                  <a:lnTo>
                    <a:pt x="29625" y="3810"/>
                  </a:lnTo>
                  <a:lnTo>
                    <a:pt x="2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3"/>
            <p:cNvSpPr/>
            <p:nvPr/>
          </p:nvSpPr>
          <p:spPr>
            <a:xfrm>
              <a:off x="3807918" y="3827814"/>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3"/>
            <p:cNvSpPr/>
            <p:nvPr/>
          </p:nvSpPr>
          <p:spPr>
            <a:xfrm>
              <a:off x="3807918" y="4088763"/>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3"/>
            <p:cNvSpPr/>
            <p:nvPr/>
          </p:nvSpPr>
          <p:spPr>
            <a:xfrm>
              <a:off x="3454184" y="4038031"/>
              <a:ext cx="259562" cy="403081"/>
            </a:xfrm>
            <a:custGeom>
              <a:avLst/>
              <a:gdLst/>
              <a:ahLst/>
              <a:cxnLst/>
              <a:rect l="l" t="t" r="r" b="b"/>
              <a:pathLst>
                <a:path w="4487" h="6968" extrusionOk="0">
                  <a:moveTo>
                    <a:pt x="1" y="0"/>
                  </a:moveTo>
                  <a:lnTo>
                    <a:pt x="1" y="6968"/>
                  </a:lnTo>
                  <a:lnTo>
                    <a:pt x="4487" y="6968"/>
                  </a:lnTo>
                  <a:lnTo>
                    <a:pt x="4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3"/>
            <p:cNvSpPr/>
            <p:nvPr/>
          </p:nvSpPr>
          <p:spPr>
            <a:xfrm>
              <a:off x="3777491" y="3911866"/>
              <a:ext cx="259562" cy="529247"/>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3"/>
            <p:cNvSpPr/>
            <p:nvPr/>
          </p:nvSpPr>
          <p:spPr>
            <a:xfrm>
              <a:off x="4095013" y="3787205"/>
              <a:ext cx="259562" cy="653908"/>
            </a:xfrm>
            <a:custGeom>
              <a:avLst/>
              <a:gdLst/>
              <a:ahLst/>
              <a:cxnLst/>
              <a:rect l="l" t="t" r="r" b="b"/>
              <a:pathLst>
                <a:path w="4487" h="11304" extrusionOk="0">
                  <a:moveTo>
                    <a:pt x="0" y="0"/>
                  </a:moveTo>
                  <a:lnTo>
                    <a:pt x="0" y="11304"/>
                  </a:lnTo>
                  <a:lnTo>
                    <a:pt x="4487" y="11304"/>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3"/>
            <p:cNvSpPr/>
            <p:nvPr/>
          </p:nvSpPr>
          <p:spPr>
            <a:xfrm>
              <a:off x="4426997" y="3604524"/>
              <a:ext cx="259562" cy="836591"/>
            </a:xfrm>
            <a:custGeom>
              <a:avLst/>
              <a:gdLst/>
              <a:ahLst/>
              <a:cxnLst/>
              <a:rect l="l" t="t" r="r" b="b"/>
              <a:pathLst>
                <a:path w="4487" h="14462" extrusionOk="0">
                  <a:moveTo>
                    <a:pt x="1" y="0"/>
                  </a:moveTo>
                  <a:lnTo>
                    <a:pt x="1" y="14462"/>
                  </a:lnTo>
                  <a:lnTo>
                    <a:pt x="4487" y="14462"/>
                  </a:lnTo>
                  <a:lnTo>
                    <a:pt x="4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3"/>
            <p:cNvSpPr/>
            <p:nvPr/>
          </p:nvSpPr>
          <p:spPr>
            <a:xfrm>
              <a:off x="4751750" y="3904635"/>
              <a:ext cx="259562" cy="536478"/>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3"/>
            <p:cNvSpPr/>
            <p:nvPr/>
          </p:nvSpPr>
          <p:spPr>
            <a:xfrm>
              <a:off x="5095361" y="3431965"/>
              <a:ext cx="259562" cy="100915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3"/>
            <p:cNvSpPr/>
            <p:nvPr/>
          </p:nvSpPr>
          <p:spPr>
            <a:xfrm>
              <a:off x="5668046" y="3598739"/>
              <a:ext cx="111704" cy="113150"/>
            </a:xfrm>
            <a:custGeom>
              <a:avLst/>
              <a:gdLst/>
              <a:ahLst/>
              <a:cxnLst/>
              <a:rect l="l" t="t" r="r" b="b"/>
              <a:pathLst>
                <a:path w="1931" h="1956" extrusionOk="0">
                  <a:moveTo>
                    <a:pt x="953" y="426"/>
                  </a:moveTo>
                  <a:cubicBezTo>
                    <a:pt x="1279" y="426"/>
                    <a:pt x="1529" y="677"/>
                    <a:pt x="1529" y="978"/>
                  </a:cubicBezTo>
                  <a:cubicBezTo>
                    <a:pt x="1529" y="1278"/>
                    <a:pt x="1279" y="1529"/>
                    <a:pt x="953" y="1529"/>
                  </a:cubicBezTo>
                  <a:cubicBezTo>
                    <a:pt x="652" y="1529"/>
                    <a:pt x="401" y="1278"/>
                    <a:pt x="401" y="978"/>
                  </a:cubicBezTo>
                  <a:cubicBezTo>
                    <a:pt x="401" y="677"/>
                    <a:pt x="652" y="426"/>
                    <a:pt x="953" y="426"/>
                  </a:cubicBezTo>
                  <a:close/>
                  <a:moveTo>
                    <a:pt x="953" y="0"/>
                  </a:moveTo>
                  <a:cubicBezTo>
                    <a:pt x="426" y="0"/>
                    <a:pt x="0" y="451"/>
                    <a:pt x="0" y="978"/>
                  </a:cubicBezTo>
                  <a:cubicBezTo>
                    <a:pt x="0" y="1504"/>
                    <a:pt x="426" y="1955"/>
                    <a:pt x="953" y="1955"/>
                  </a:cubicBezTo>
                  <a:cubicBezTo>
                    <a:pt x="1504" y="1955"/>
                    <a:pt x="1930" y="1504"/>
                    <a:pt x="1930" y="978"/>
                  </a:cubicBezTo>
                  <a:cubicBezTo>
                    <a:pt x="1930" y="451"/>
                    <a:pt x="1504"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3"/>
            <p:cNvSpPr/>
            <p:nvPr/>
          </p:nvSpPr>
          <p:spPr>
            <a:xfrm>
              <a:off x="5712993" y="3833599"/>
              <a:ext cx="20362" cy="29039"/>
            </a:xfrm>
            <a:custGeom>
              <a:avLst/>
              <a:gdLst/>
              <a:ahLst/>
              <a:cxnLst/>
              <a:rect l="l" t="t" r="r" b="b"/>
              <a:pathLst>
                <a:path w="352" h="502" extrusionOk="0">
                  <a:moveTo>
                    <a:pt x="0" y="0"/>
                  </a:moveTo>
                  <a:lnTo>
                    <a:pt x="0" y="502"/>
                  </a:lnTo>
                  <a:lnTo>
                    <a:pt x="351" y="502"/>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5712993" y="3877100"/>
              <a:ext cx="20362" cy="29039"/>
            </a:xfrm>
            <a:custGeom>
              <a:avLst/>
              <a:gdLst/>
              <a:ahLst/>
              <a:cxnLst/>
              <a:rect l="l" t="t" r="r" b="b"/>
              <a:pathLst>
                <a:path w="352" h="502" extrusionOk="0">
                  <a:moveTo>
                    <a:pt x="0" y="0"/>
                  </a:moveTo>
                  <a:lnTo>
                    <a:pt x="0" y="501"/>
                  </a:lnTo>
                  <a:lnTo>
                    <a:pt x="351" y="501"/>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5712993" y="3919097"/>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3"/>
            <p:cNvSpPr/>
            <p:nvPr/>
          </p:nvSpPr>
          <p:spPr>
            <a:xfrm>
              <a:off x="5712993" y="3962598"/>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3"/>
            <p:cNvSpPr/>
            <p:nvPr/>
          </p:nvSpPr>
          <p:spPr>
            <a:xfrm>
              <a:off x="5712993" y="4006099"/>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3"/>
            <p:cNvSpPr/>
            <p:nvPr/>
          </p:nvSpPr>
          <p:spPr>
            <a:xfrm>
              <a:off x="5712993" y="4049600"/>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5712993" y="4093101"/>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3"/>
            <p:cNvSpPr/>
            <p:nvPr/>
          </p:nvSpPr>
          <p:spPr>
            <a:xfrm>
              <a:off x="4843090" y="3057925"/>
              <a:ext cx="98630" cy="98630"/>
            </a:xfrm>
            <a:custGeom>
              <a:avLst/>
              <a:gdLst/>
              <a:ahLst/>
              <a:cxnLst/>
              <a:rect l="l" t="t" r="r" b="b"/>
              <a:pathLst>
                <a:path w="1705" h="1705" extrusionOk="0">
                  <a:moveTo>
                    <a:pt x="276" y="1"/>
                  </a:moveTo>
                  <a:lnTo>
                    <a:pt x="1" y="301"/>
                  </a:lnTo>
                  <a:lnTo>
                    <a:pt x="1429" y="1705"/>
                  </a:lnTo>
                  <a:lnTo>
                    <a:pt x="1705" y="1404"/>
                  </a:lnTo>
                  <a:lnTo>
                    <a:pt x="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3"/>
            <p:cNvSpPr/>
            <p:nvPr/>
          </p:nvSpPr>
          <p:spPr>
            <a:xfrm>
              <a:off x="4843090" y="3057925"/>
              <a:ext cx="98630" cy="98630"/>
            </a:xfrm>
            <a:custGeom>
              <a:avLst/>
              <a:gdLst/>
              <a:ahLst/>
              <a:cxnLst/>
              <a:rect l="l" t="t" r="r" b="b"/>
              <a:pathLst>
                <a:path w="1705" h="1705" extrusionOk="0">
                  <a:moveTo>
                    <a:pt x="1404" y="1"/>
                  </a:moveTo>
                  <a:lnTo>
                    <a:pt x="1" y="1404"/>
                  </a:lnTo>
                  <a:lnTo>
                    <a:pt x="301" y="1705"/>
                  </a:lnTo>
                  <a:lnTo>
                    <a:pt x="1705" y="301"/>
                  </a:lnTo>
                  <a:lnTo>
                    <a:pt x="1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3457076" y="3437808"/>
              <a:ext cx="1809470" cy="619084"/>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3"/>
            <p:cNvSpPr/>
            <p:nvPr/>
          </p:nvSpPr>
          <p:spPr>
            <a:xfrm>
              <a:off x="5218575" y="3946690"/>
              <a:ext cx="75491" cy="75433"/>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3"/>
            <p:cNvSpPr/>
            <p:nvPr/>
          </p:nvSpPr>
          <p:spPr>
            <a:xfrm>
              <a:off x="4801035" y="3798775"/>
              <a:ext cx="75491" cy="7549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3"/>
            <p:cNvSpPr/>
            <p:nvPr/>
          </p:nvSpPr>
          <p:spPr>
            <a:xfrm>
              <a:off x="4966362" y="3614647"/>
              <a:ext cx="75433" cy="73987"/>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4548765" y="3513183"/>
              <a:ext cx="75491" cy="75433"/>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4297998" y="3820525"/>
              <a:ext cx="75433" cy="75433"/>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4084832" y="3421842"/>
              <a:ext cx="75491" cy="75433"/>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3838404" y="4003207"/>
              <a:ext cx="75433" cy="75433"/>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3618007" y="3874208"/>
              <a:ext cx="75433" cy="75433"/>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3391825" y="3585666"/>
              <a:ext cx="442244" cy="18916"/>
            </a:xfrm>
            <a:custGeom>
              <a:avLst/>
              <a:gdLst/>
              <a:ahLst/>
              <a:cxnLst/>
              <a:rect l="l" t="t" r="r" b="b"/>
              <a:pathLst>
                <a:path w="7645" h="327" extrusionOk="0">
                  <a:moveTo>
                    <a:pt x="1" y="1"/>
                  </a:moveTo>
                  <a:lnTo>
                    <a:pt x="1" y="326"/>
                  </a:lnTo>
                  <a:lnTo>
                    <a:pt x="7645" y="326"/>
                  </a:lnTo>
                  <a:lnTo>
                    <a:pt x="7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3400560" y="3646579"/>
              <a:ext cx="243596" cy="17412"/>
            </a:xfrm>
            <a:custGeom>
              <a:avLst/>
              <a:gdLst/>
              <a:ahLst/>
              <a:cxnLst/>
              <a:rect l="l" t="t" r="r" b="b"/>
              <a:pathLst>
                <a:path w="4211" h="301" extrusionOk="0">
                  <a:moveTo>
                    <a:pt x="0" y="0"/>
                  </a:moveTo>
                  <a:lnTo>
                    <a:pt x="0"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5166686" y="3886703"/>
              <a:ext cx="185343" cy="297278"/>
            </a:xfrm>
            <a:custGeom>
              <a:avLst/>
              <a:gdLst/>
              <a:ahLst/>
              <a:cxnLst/>
              <a:rect l="l" t="t" r="r" b="b"/>
              <a:pathLst>
                <a:path w="3204" h="5139" extrusionOk="0">
                  <a:moveTo>
                    <a:pt x="839" y="1"/>
                  </a:moveTo>
                  <a:cubicBezTo>
                    <a:pt x="377" y="1"/>
                    <a:pt x="1" y="807"/>
                    <a:pt x="422" y="1614"/>
                  </a:cubicBezTo>
                  <a:cubicBezTo>
                    <a:pt x="948" y="2591"/>
                    <a:pt x="1926" y="3819"/>
                    <a:pt x="2151" y="4521"/>
                  </a:cubicBezTo>
                  <a:cubicBezTo>
                    <a:pt x="2201" y="4646"/>
                    <a:pt x="2201" y="4696"/>
                    <a:pt x="1850" y="4897"/>
                  </a:cubicBezTo>
                  <a:cubicBezTo>
                    <a:pt x="1607" y="5036"/>
                    <a:pt x="1725" y="5139"/>
                    <a:pt x="2037" y="5139"/>
                  </a:cubicBezTo>
                  <a:cubicBezTo>
                    <a:pt x="2176" y="5139"/>
                    <a:pt x="2352" y="5118"/>
                    <a:pt x="2552" y="5072"/>
                  </a:cubicBezTo>
                  <a:cubicBezTo>
                    <a:pt x="3204" y="4897"/>
                    <a:pt x="2101" y="1889"/>
                    <a:pt x="1424" y="511"/>
                  </a:cubicBezTo>
                  <a:cubicBezTo>
                    <a:pt x="1251" y="149"/>
                    <a:pt x="1037" y="1"/>
                    <a:pt x="83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3"/>
            <p:cNvSpPr/>
            <p:nvPr/>
          </p:nvSpPr>
          <p:spPr>
            <a:xfrm>
              <a:off x="5237433" y="4158353"/>
              <a:ext cx="95275" cy="32105"/>
            </a:xfrm>
            <a:custGeom>
              <a:avLst/>
              <a:gdLst/>
              <a:ahLst/>
              <a:cxnLst/>
              <a:rect l="l" t="t" r="r" b="b"/>
              <a:pathLst>
                <a:path w="1647" h="555" extrusionOk="0">
                  <a:moveTo>
                    <a:pt x="1530" y="0"/>
                  </a:moveTo>
                  <a:cubicBezTo>
                    <a:pt x="1530" y="0"/>
                    <a:pt x="1200" y="248"/>
                    <a:pt x="862" y="248"/>
                  </a:cubicBezTo>
                  <a:cubicBezTo>
                    <a:pt x="783" y="248"/>
                    <a:pt x="703" y="234"/>
                    <a:pt x="627" y="201"/>
                  </a:cubicBezTo>
                  <a:cubicBezTo>
                    <a:pt x="627" y="201"/>
                    <a:pt x="1" y="426"/>
                    <a:pt x="452" y="527"/>
                  </a:cubicBezTo>
                  <a:cubicBezTo>
                    <a:pt x="548" y="544"/>
                    <a:pt x="662" y="554"/>
                    <a:pt x="781" y="554"/>
                  </a:cubicBezTo>
                  <a:cubicBezTo>
                    <a:pt x="1190" y="554"/>
                    <a:pt x="1646" y="428"/>
                    <a:pt x="1530"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115665" y="3749605"/>
              <a:ext cx="265346" cy="346217"/>
            </a:xfrm>
            <a:custGeom>
              <a:avLst/>
              <a:gdLst/>
              <a:ahLst/>
              <a:cxnLst/>
              <a:rect l="l" t="t" r="r" b="b"/>
              <a:pathLst>
                <a:path w="4587" h="5985" extrusionOk="0">
                  <a:moveTo>
                    <a:pt x="1145" y="0"/>
                  </a:moveTo>
                  <a:cubicBezTo>
                    <a:pt x="706" y="0"/>
                    <a:pt x="344" y="143"/>
                    <a:pt x="251" y="575"/>
                  </a:cubicBezTo>
                  <a:cubicBezTo>
                    <a:pt x="0" y="1753"/>
                    <a:pt x="2181" y="5964"/>
                    <a:pt x="2181" y="5964"/>
                  </a:cubicBezTo>
                  <a:cubicBezTo>
                    <a:pt x="2181" y="5964"/>
                    <a:pt x="2287" y="5985"/>
                    <a:pt x="2451" y="5985"/>
                  </a:cubicBezTo>
                  <a:cubicBezTo>
                    <a:pt x="2724" y="5985"/>
                    <a:pt x="3158" y="5926"/>
                    <a:pt x="3534" y="5613"/>
                  </a:cubicBezTo>
                  <a:cubicBezTo>
                    <a:pt x="3534" y="5613"/>
                    <a:pt x="2507" y="3457"/>
                    <a:pt x="2933" y="2906"/>
                  </a:cubicBezTo>
                  <a:cubicBezTo>
                    <a:pt x="3021" y="2791"/>
                    <a:pt x="3251" y="2754"/>
                    <a:pt x="3513" y="2754"/>
                  </a:cubicBezTo>
                  <a:cubicBezTo>
                    <a:pt x="3996" y="2754"/>
                    <a:pt x="4587" y="2881"/>
                    <a:pt x="4587" y="2881"/>
                  </a:cubicBezTo>
                  <a:lnTo>
                    <a:pt x="4211" y="1026"/>
                  </a:lnTo>
                  <a:lnTo>
                    <a:pt x="3158" y="550"/>
                  </a:lnTo>
                  <a:cubicBezTo>
                    <a:pt x="3158" y="550"/>
                    <a:pt x="2004" y="0"/>
                    <a:pt x="1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5395471" y="4160551"/>
              <a:ext cx="97126" cy="311104"/>
            </a:xfrm>
            <a:custGeom>
              <a:avLst/>
              <a:gdLst/>
              <a:ahLst/>
              <a:cxnLst/>
              <a:rect l="l" t="t" r="r" b="b"/>
              <a:pathLst>
                <a:path w="1679" h="5378" extrusionOk="0">
                  <a:moveTo>
                    <a:pt x="1010" y="1"/>
                  </a:moveTo>
                  <a:cubicBezTo>
                    <a:pt x="597" y="1"/>
                    <a:pt x="107" y="579"/>
                    <a:pt x="201" y="1391"/>
                  </a:cubicBezTo>
                  <a:cubicBezTo>
                    <a:pt x="351" y="2494"/>
                    <a:pt x="853" y="3972"/>
                    <a:pt x="828" y="4724"/>
                  </a:cubicBezTo>
                  <a:cubicBezTo>
                    <a:pt x="828" y="4850"/>
                    <a:pt x="803" y="4900"/>
                    <a:pt x="402" y="4975"/>
                  </a:cubicBezTo>
                  <a:cubicBezTo>
                    <a:pt x="1" y="5025"/>
                    <a:pt x="351" y="5301"/>
                    <a:pt x="1003" y="5376"/>
                  </a:cubicBezTo>
                  <a:cubicBezTo>
                    <a:pt x="1011" y="5377"/>
                    <a:pt x="1018" y="5377"/>
                    <a:pt x="1025" y="5377"/>
                  </a:cubicBezTo>
                  <a:cubicBezTo>
                    <a:pt x="1655" y="5377"/>
                    <a:pt x="1678" y="2225"/>
                    <a:pt x="1529" y="714"/>
                  </a:cubicBezTo>
                  <a:cubicBezTo>
                    <a:pt x="1482" y="213"/>
                    <a:pt x="1260" y="1"/>
                    <a:pt x="101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5380951" y="4448283"/>
              <a:ext cx="91399" cy="27767"/>
            </a:xfrm>
            <a:custGeom>
              <a:avLst/>
              <a:gdLst/>
              <a:ahLst/>
              <a:cxnLst/>
              <a:rect l="l" t="t" r="r" b="b"/>
              <a:pathLst>
                <a:path w="1580" h="480" extrusionOk="0">
                  <a:moveTo>
                    <a:pt x="653" y="1"/>
                  </a:moveTo>
                  <a:cubicBezTo>
                    <a:pt x="653" y="1"/>
                    <a:pt x="1" y="1"/>
                    <a:pt x="377" y="226"/>
                  </a:cubicBezTo>
                  <a:cubicBezTo>
                    <a:pt x="582" y="349"/>
                    <a:pt x="906" y="480"/>
                    <a:pt x="1166" y="480"/>
                  </a:cubicBezTo>
                  <a:cubicBezTo>
                    <a:pt x="1384" y="480"/>
                    <a:pt x="1557" y="389"/>
                    <a:pt x="1580" y="126"/>
                  </a:cubicBezTo>
                  <a:lnTo>
                    <a:pt x="1580" y="126"/>
                  </a:lnTo>
                  <a:cubicBezTo>
                    <a:pt x="1580" y="126"/>
                    <a:pt x="1405" y="177"/>
                    <a:pt x="1194" y="177"/>
                  </a:cubicBezTo>
                  <a:cubicBezTo>
                    <a:pt x="1012" y="177"/>
                    <a:pt x="803" y="140"/>
                    <a:pt x="653" y="1"/>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5337508" y="3800221"/>
              <a:ext cx="165328" cy="587268"/>
            </a:xfrm>
            <a:custGeom>
              <a:avLst/>
              <a:gdLst/>
              <a:ahLst/>
              <a:cxnLst/>
              <a:rect l="l" t="t" r="r" b="b"/>
              <a:pathLst>
                <a:path w="2858" h="10152" extrusionOk="0">
                  <a:moveTo>
                    <a:pt x="0" y="1"/>
                  </a:moveTo>
                  <a:lnTo>
                    <a:pt x="1504" y="10126"/>
                  </a:lnTo>
                  <a:lnTo>
                    <a:pt x="2657" y="10151"/>
                  </a:lnTo>
                  <a:lnTo>
                    <a:pt x="2857" y="352"/>
                  </a:lnTo>
                  <a:lnTo>
                    <a:pt x="2857" y="352"/>
                  </a:lnTo>
                  <a:cubicBezTo>
                    <a:pt x="2627" y="366"/>
                    <a:pt x="2412" y="373"/>
                    <a:pt x="2211" y="373"/>
                  </a:cubicBezTo>
                  <a:cubicBezTo>
                    <a:pt x="685" y="373"/>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a:off x="5275149" y="3772686"/>
              <a:ext cx="227688" cy="165328"/>
            </a:xfrm>
            <a:custGeom>
              <a:avLst/>
              <a:gdLst/>
              <a:ahLst/>
              <a:cxnLst/>
              <a:rect l="l" t="t" r="r" b="b"/>
              <a:pathLst>
                <a:path w="3936" h="2858" extrusionOk="0">
                  <a:moveTo>
                    <a:pt x="51" y="1"/>
                  </a:moveTo>
                  <a:lnTo>
                    <a:pt x="51" y="1"/>
                  </a:lnTo>
                  <a:cubicBezTo>
                    <a:pt x="0" y="276"/>
                    <a:pt x="0" y="1705"/>
                    <a:pt x="3910" y="2858"/>
                  </a:cubicBezTo>
                  <a:lnTo>
                    <a:pt x="3935" y="828"/>
                  </a:lnTo>
                  <a:lnTo>
                    <a:pt x="3935" y="828"/>
                  </a:lnTo>
                  <a:cubicBezTo>
                    <a:pt x="3702" y="842"/>
                    <a:pt x="3485" y="848"/>
                    <a:pt x="3283" y="848"/>
                  </a:cubicBezTo>
                  <a:cubicBezTo>
                    <a:pt x="2397" y="848"/>
                    <a:pt x="1801" y="729"/>
                    <a:pt x="1454" y="627"/>
                  </a:cubicBezTo>
                  <a:lnTo>
                    <a:pt x="401" y="151"/>
                  </a:lnTo>
                  <a:cubicBezTo>
                    <a:pt x="401" y="151"/>
                    <a:pt x="251" y="76"/>
                    <a:pt x="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3"/>
            <p:cNvSpPr/>
            <p:nvPr/>
          </p:nvSpPr>
          <p:spPr>
            <a:xfrm>
              <a:off x="5296900" y="3239681"/>
              <a:ext cx="132008" cy="408403"/>
            </a:xfrm>
            <a:custGeom>
              <a:avLst/>
              <a:gdLst/>
              <a:ahLst/>
              <a:cxnLst/>
              <a:rect l="l" t="t" r="r" b="b"/>
              <a:pathLst>
                <a:path w="2282" h="7060" extrusionOk="0">
                  <a:moveTo>
                    <a:pt x="1039" y="1"/>
                  </a:moveTo>
                  <a:cubicBezTo>
                    <a:pt x="854" y="1"/>
                    <a:pt x="726" y="85"/>
                    <a:pt x="652" y="393"/>
                  </a:cubicBezTo>
                  <a:cubicBezTo>
                    <a:pt x="552" y="844"/>
                    <a:pt x="50" y="5054"/>
                    <a:pt x="101" y="5781"/>
                  </a:cubicBezTo>
                  <a:cubicBezTo>
                    <a:pt x="176" y="6483"/>
                    <a:pt x="0" y="7034"/>
                    <a:pt x="702" y="7059"/>
                  </a:cubicBezTo>
                  <a:cubicBezTo>
                    <a:pt x="702" y="7059"/>
                    <a:pt x="1680" y="6784"/>
                    <a:pt x="1680" y="5555"/>
                  </a:cubicBezTo>
                  <a:cubicBezTo>
                    <a:pt x="1680" y="4302"/>
                    <a:pt x="978" y="1495"/>
                    <a:pt x="978" y="1044"/>
                  </a:cubicBezTo>
                  <a:cubicBezTo>
                    <a:pt x="1003" y="217"/>
                    <a:pt x="2281" y="142"/>
                    <a:pt x="1805" y="117"/>
                  </a:cubicBezTo>
                  <a:cubicBezTo>
                    <a:pt x="1486" y="91"/>
                    <a:pt x="1232" y="1"/>
                    <a:pt x="103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270811" y="3527587"/>
              <a:ext cx="308848" cy="359754"/>
            </a:xfrm>
            <a:custGeom>
              <a:avLst/>
              <a:gdLst/>
              <a:ahLst/>
              <a:cxnLst/>
              <a:rect l="l" t="t" r="r" b="b"/>
              <a:pathLst>
                <a:path w="5339" h="6219" extrusionOk="0">
                  <a:moveTo>
                    <a:pt x="2243" y="0"/>
                  </a:moveTo>
                  <a:cubicBezTo>
                    <a:pt x="1683" y="0"/>
                    <a:pt x="1111" y="223"/>
                    <a:pt x="752" y="954"/>
                  </a:cubicBezTo>
                  <a:cubicBezTo>
                    <a:pt x="301" y="1882"/>
                    <a:pt x="0" y="3210"/>
                    <a:pt x="176" y="4263"/>
                  </a:cubicBezTo>
                  <a:cubicBezTo>
                    <a:pt x="322" y="5121"/>
                    <a:pt x="2463" y="6218"/>
                    <a:pt x="3508" y="6218"/>
                  </a:cubicBezTo>
                  <a:cubicBezTo>
                    <a:pt x="3898" y="6218"/>
                    <a:pt x="4135" y="6066"/>
                    <a:pt x="4060" y="5691"/>
                  </a:cubicBezTo>
                  <a:lnTo>
                    <a:pt x="4060" y="5616"/>
                  </a:lnTo>
                  <a:cubicBezTo>
                    <a:pt x="3985" y="4388"/>
                    <a:pt x="3885" y="3611"/>
                    <a:pt x="4486" y="2558"/>
                  </a:cubicBezTo>
                  <a:cubicBezTo>
                    <a:pt x="5339" y="1005"/>
                    <a:pt x="4136" y="528"/>
                    <a:pt x="3384" y="253"/>
                  </a:cubicBezTo>
                  <a:cubicBezTo>
                    <a:pt x="3073" y="124"/>
                    <a:pt x="2662" y="0"/>
                    <a:pt x="2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5385463" y="3492879"/>
              <a:ext cx="137677" cy="80061"/>
            </a:xfrm>
            <a:custGeom>
              <a:avLst/>
              <a:gdLst/>
              <a:ahLst/>
              <a:cxnLst/>
              <a:rect l="l" t="t" r="r" b="b"/>
              <a:pathLst>
                <a:path w="2380" h="1384" extrusionOk="0">
                  <a:moveTo>
                    <a:pt x="1276" y="1"/>
                  </a:moveTo>
                  <a:cubicBezTo>
                    <a:pt x="1001" y="527"/>
                    <a:pt x="625" y="502"/>
                    <a:pt x="224" y="752"/>
                  </a:cubicBezTo>
                  <a:cubicBezTo>
                    <a:pt x="0" y="902"/>
                    <a:pt x="955" y="1383"/>
                    <a:pt x="1448" y="1383"/>
                  </a:cubicBezTo>
                  <a:cubicBezTo>
                    <a:pt x="1619" y="1383"/>
                    <a:pt x="1734" y="1326"/>
                    <a:pt x="1728" y="1178"/>
                  </a:cubicBezTo>
                  <a:cubicBezTo>
                    <a:pt x="1702" y="627"/>
                    <a:pt x="2379" y="452"/>
                    <a:pt x="2379" y="452"/>
                  </a:cubicBezTo>
                  <a:lnTo>
                    <a:pt x="127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5415891" y="3431676"/>
              <a:ext cx="162320" cy="105572"/>
            </a:xfrm>
            <a:custGeom>
              <a:avLst/>
              <a:gdLst/>
              <a:ahLst/>
              <a:cxnLst/>
              <a:rect l="l" t="t" r="r" b="b"/>
              <a:pathLst>
                <a:path w="2806" h="1825" extrusionOk="0">
                  <a:moveTo>
                    <a:pt x="2068" y="0"/>
                  </a:moveTo>
                  <a:cubicBezTo>
                    <a:pt x="1474" y="0"/>
                    <a:pt x="47" y="660"/>
                    <a:pt x="24" y="1184"/>
                  </a:cubicBezTo>
                  <a:cubicBezTo>
                    <a:pt x="1" y="1411"/>
                    <a:pt x="514" y="1824"/>
                    <a:pt x="1264" y="1824"/>
                  </a:cubicBezTo>
                  <a:cubicBezTo>
                    <a:pt x="1341" y="1824"/>
                    <a:pt x="1421" y="1820"/>
                    <a:pt x="1502" y="1810"/>
                  </a:cubicBezTo>
                  <a:cubicBezTo>
                    <a:pt x="1853" y="1785"/>
                    <a:pt x="2455" y="1635"/>
                    <a:pt x="2705" y="1033"/>
                  </a:cubicBezTo>
                  <a:cubicBezTo>
                    <a:pt x="2806" y="758"/>
                    <a:pt x="2806" y="81"/>
                    <a:pt x="2154" y="6"/>
                  </a:cubicBezTo>
                  <a:cubicBezTo>
                    <a:pt x="2128" y="2"/>
                    <a:pt x="2099" y="0"/>
                    <a:pt x="206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5472002" y="3418371"/>
              <a:ext cx="127091" cy="128190"/>
            </a:xfrm>
            <a:custGeom>
              <a:avLst/>
              <a:gdLst/>
              <a:ahLst/>
              <a:cxnLst/>
              <a:rect l="l" t="t" r="r" b="b"/>
              <a:pathLst>
                <a:path w="2197" h="2216" extrusionOk="0">
                  <a:moveTo>
                    <a:pt x="1033" y="0"/>
                  </a:moveTo>
                  <a:cubicBezTo>
                    <a:pt x="952" y="0"/>
                    <a:pt x="868" y="11"/>
                    <a:pt x="783" y="35"/>
                  </a:cubicBezTo>
                  <a:cubicBezTo>
                    <a:pt x="557" y="86"/>
                    <a:pt x="532" y="136"/>
                    <a:pt x="858" y="687"/>
                  </a:cubicBezTo>
                  <a:cubicBezTo>
                    <a:pt x="1184" y="1238"/>
                    <a:pt x="1284" y="1314"/>
                    <a:pt x="1109" y="1339"/>
                  </a:cubicBezTo>
                  <a:cubicBezTo>
                    <a:pt x="658" y="1489"/>
                    <a:pt x="1008" y="1765"/>
                    <a:pt x="457" y="1915"/>
                  </a:cubicBezTo>
                  <a:cubicBezTo>
                    <a:pt x="1" y="2040"/>
                    <a:pt x="317" y="2216"/>
                    <a:pt x="710" y="2216"/>
                  </a:cubicBezTo>
                  <a:cubicBezTo>
                    <a:pt x="791" y="2216"/>
                    <a:pt x="876" y="2208"/>
                    <a:pt x="958" y="2191"/>
                  </a:cubicBezTo>
                  <a:cubicBezTo>
                    <a:pt x="1059" y="2166"/>
                    <a:pt x="1560" y="2116"/>
                    <a:pt x="1861" y="1464"/>
                  </a:cubicBezTo>
                  <a:cubicBezTo>
                    <a:pt x="2197" y="792"/>
                    <a:pt x="1712" y="0"/>
                    <a:pt x="1033"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5483167" y="3418950"/>
              <a:ext cx="113902" cy="127669"/>
            </a:xfrm>
            <a:custGeom>
              <a:avLst/>
              <a:gdLst/>
              <a:ahLst/>
              <a:cxnLst/>
              <a:rect l="l" t="t" r="r" b="b"/>
              <a:pathLst>
                <a:path w="1969" h="2207" extrusionOk="0">
                  <a:moveTo>
                    <a:pt x="941" y="0"/>
                  </a:moveTo>
                  <a:cubicBezTo>
                    <a:pt x="815" y="50"/>
                    <a:pt x="765" y="151"/>
                    <a:pt x="916" y="401"/>
                  </a:cubicBezTo>
                  <a:cubicBezTo>
                    <a:pt x="1267" y="1028"/>
                    <a:pt x="1467" y="1178"/>
                    <a:pt x="1267" y="1429"/>
                  </a:cubicBezTo>
                  <a:cubicBezTo>
                    <a:pt x="1041" y="1680"/>
                    <a:pt x="815" y="1529"/>
                    <a:pt x="615" y="1855"/>
                  </a:cubicBezTo>
                  <a:cubicBezTo>
                    <a:pt x="526" y="1983"/>
                    <a:pt x="426" y="2014"/>
                    <a:pt x="334" y="2014"/>
                  </a:cubicBezTo>
                  <a:cubicBezTo>
                    <a:pt x="246" y="2014"/>
                    <a:pt x="165" y="1985"/>
                    <a:pt x="109" y="1985"/>
                  </a:cubicBezTo>
                  <a:cubicBezTo>
                    <a:pt x="75" y="1985"/>
                    <a:pt x="50" y="1996"/>
                    <a:pt x="39" y="2030"/>
                  </a:cubicBezTo>
                  <a:cubicBezTo>
                    <a:pt x="0" y="2126"/>
                    <a:pt x="238" y="2207"/>
                    <a:pt x="509" y="2207"/>
                  </a:cubicBezTo>
                  <a:cubicBezTo>
                    <a:pt x="594" y="2207"/>
                    <a:pt x="682" y="2199"/>
                    <a:pt x="765" y="2181"/>
                  </a:cubicBezTo>
                  <a:cubicBezTo>
                    <a:pt x="866" y="2156"/>
                    <a:pt x="1417" y="2081"/>
                    <a:pt x="1668" y="1454"/>
                  </a:cubicBezTo>
                  <a:cubicBezTo>
                    <a:pt x="1968" y="802"/>
                    <a:pt x="1567" y="76"/>
                    <a:pt x="941"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462168" y="3271092"/>
              <a:ext cx="279866" cy="403313"/>
            </a:xfrm>
            <a:custGeom>
              <a:avLst/>
              <a:gdLst/>
              <a:ahLst/>
              <a:cxnLst/>
              <a:rect l="l" t="t" r="r" b="b"/>
              <a:pathLst>
                <a:path w="4838" h="6972" extrusionOk="0">
                  <a:moveTo>
                    <a:pt x="4651" y="0"/>
                  </a:moveTo>
                  <a:cubicBezTo>
                    <a:pt x="4480" y="0"/>
                    <a:pt x="4128" y="739"/>
                    <a:pt x="3760" y="1128"/>
                  </a:cubicBezTo>
                  <a:cubicBezTo>
                    <a:pt x="3459" y="1479"/>
                    <a:pt x="1078" y="4812"/>
                    <a:pt x="777" y="5464"/>
                  </a:cubicBezTo>
                  <a:cubicBezTo>
                    <a:pt x="502" y="6140"/>
                    <a:pt x="0" y="6566"/>
                    <a:pt x="577" y="6917"/>
                  </a:cubicBezTo>
                  <a:cubicBezTo>
                    <a:pt x="577" y="6917"/>
                    <a:pt x="698" y="6972"/>
                    <a:pt x="881" y="6972"/>
                  </a:cubicBezTo>
                  <a:cubicBezTo>
                    <a:pt x="1162" y="6972"/>
                    <a:pt x="1591" y="6843"/>
                    <a:pt x="1955" y="6190"/>
                  </a:cubicBezTo>
                  <a:cubicBezTo>
                    <a:pt x="2557" y="5113"/>
                    <a:pt x="3760" y="2356"/>
                    <a:pt x="3910" y="1930"/>
                  </a:cubicBezTo>
                  <a:cubicBezTo>
                    <a:pt x="4136" y="1303"/>
                    <a:pt x="4838" y="601"/>
                    <a:pt x="4737" y="125"/>
                  </a:cubicBezTo>
                  <a:cubicBezTo>
                    <a:pt x="4719" y="38"/>
                    <a:pt x="4689" y="0"/>
                    <a:pt x="465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p:nvPr/>
          </p:nvSpPr>
          <p:spPr>
            <a:xfrm>
              <a:off x="5472292" y="3903189"/>
              <a:ext cx="5900" cy="466887"/>
            </a:xfrm>
            <a:custGeom>
              <a:avLst/>
              <a:gdLst/>
              <a:ahLst/>
              <a:cxnLst/>
              <a:rect l="l" t="t" r="r" b="b"/>
              <a:pathLst>
                <a:path w="102" h="8071" extrusionOk="0">
                  <a:moveTo>
                    <a:pt x="26" y="0"/>
                  </a:moveTo>
                  <a:lnTo>
                    <a:pt x="1" y="50"/>
                  </a:lnTo>
                  <a:cubicBezTo>
                    <a:pt x="1" y="527"/>
                    <a:pt x="1" y="1705"/>
                    <a:pt x="1" y="3083"/>
                  </a:cubicBezTo>
                  <a:cubicBezTo>
                    <a:pt x="1" y="5088"/>
                    <a:pt x="26" y="7369"/>
                    <a:pt x="1" y="8020"/>
                  </a:cubicBezTo>
                  <a:lnTo>
                    <a:pt x="26" y="8071"/>
                  </a:lnTo>
                  <a:lnTo>
                    <a:pt x="51" y="8020"/>
                  </a:lnTo>
                  <a:cubicBezTo>
                    <a:pt x="101" y="7369"/>
                    <a:pt x="76" y="5088"/>
                    <a:pt x="76" y="3083"/>
                  </a:cubicBezTo>
                  <a:cubicBezTo>
                    <a:pt x="51" y="1705"/>
                    <a:pt x="51" y="527"/>
                    <a:pt x="51" y="50"/>
                  </a:cubicBez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54"/>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4.1. Pairplot of Numerical Features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97" name="Google Shape;1997;p54"/>
          <p:cNvSpPr txBox="1"/>
          <p:nvPr/>
        </p:nvSpPr>
        <p:spPr>
          <a:xfrm>
            <a:off x="5088225" y="1213025"/>
            <a:ext cx="3705000" cy="314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40" b="1">
                <a:latin typeface="Times New Roman"/>
                <a:ea typeface="Times New Roman"/>
                <a:cs typeface="Times New Roman"/>
                <a:sym typeface="Times New Roman"/>
              </a:rPr>
              <a:t>Title Length vs. Score:</a:t>
            </a:r>
            <a:r>
              <a:rPr lang="en" sz="1040">
                <a:latin typeface="Times New Roman"/>
                <a:ea typeface="Times New Roman"/>
                <a:cs typeface="Times New Roman"/>
                <a:sym typeface="Times New Roman"/>
              </a:rPr>
              <a:t> No strong correlation; high scores favor short/medium titles.</a:t>
            </a:r>
            <a:endParaRPr sz="104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40" b="1">
                <a:latin typeface="Times New Roman"/>
                <a:ea typeface="Times New Roman"/>
                <a:cs typeface="Times New Roman"/>
                <a:sym typeface="Times New Roman"/>
              </a:rPr>
              <a:t>Body Length vs. Score: </a:t>
            </a:r>
            <a:r>
              <a:rPr lang="en" sz="1040">
                <a:latin typeface="Times New Roman"/>
                <a:ea typeface="Times New Roman"/>
                <a:cs typeface="Times New Roman"/>
                <a:sym typeface="Times New Roman"/>
              </a:rPr>
              <a:t>High scores mostly with shorter bodies; no clear trend.</a:t>
            </a:r>
            <a:endParaRPr sz="104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40" b="1">
                <a:latin typeface="Times New Roman"/>
                <a:ea typeface="Times New Roman"/>
                <a:cs typeface="Times New Roman"/>
                <a:sym typeface="Times New Roman"/>
              </a:rPr>
              <a:t>Tags vs. Score: </a:t>
            </a:r>
            <a:r>
              <a:rPr lang="en" sz="1040">
                <a:latin typeface="Times New Roman"/>
                <a:ea typeface="Times New Roman"/>
                <a:cs typeface="Times New Roman"/>
                <a:sym typeface="Times New Roman"/>
              </a:rPr>
              <a:t>No noticeable relationship; scores spread across 1–5 tags.</a:t>
            </a:r>
            <a:endParaRPr sz="104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40" b="1">
                <a:latin typeface="Times New Roman"/>
                <a:ea typeface="Times New Roman"/>
                <a:cs typeface="Times New Roman"/>
                <a:sym typeface="Times New Roman"/>
              </a:rPr>
              <a:t>Title vs. Body Length:</a:t>
            </a:r>
            <a:r>
              <a:rPr lang="en" sz="1040">
                <a:latin typeface="Times New Roman"/>
                <a:ea typeface="Times New Roman"/>
                <a:cs typeface="Times New Roman"/>
                <a:sym typeface="Times New Roman"/>
              </a:rPr>
              <a:t> No significant correlation.</a:t>
            </a:r>
            <a:endParaRPr sz="104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40" b="1">
                <a:latin typeface="Times New Roman"/>
                <a:ea typeface="Times New Roman"/>
                <a:cs typeface="Times New Roman"/>
                <a:sym typeface="Times New Roman"/>
              </a:rPr>
              <a:t>Tag Distribution: </a:t>
            </a:r>
            <a:r>
              <a:rPr lang="en" sz="1040">
                <a:latin typeface="Times New Roman"/>
                <a:ea typeface="Times New Roman"/>
                <a:cs typeface="Times New Roman"/>
                <a:sym typeface="Times New Roman"/>
              </a:rPr>
              <a:t>Discrete peaks (1–5 tags).</a:t>
            </a:r>
            <a:endParaRPr sz="104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40" b="1">
                <a:latin typeface="Times New Roman"/>
                <a:ea typeface="Times New Roman"/>
                <a:cs typeface="Times New Roman"/>
                <a:sym typeface="Times New Roman"/>
              </a:rPr>
              <a:t>Score Distribution:</a:t>
            </a:r>
            <a:r>
              <a:rPr lang="en" sz="1040">
                <a:latin typeface="Times New Roman"/>
                <a:ea typeface="Times New Roman"/>
                <a:cs typeface="Times New Roman"/>
                <a:sym typeface="Times New Roman"/>
              </a:rPr>
              <a:t> Skewed towards low scores; few high-score outliers.</a:t>
            </a:r>
            <a:endParaRPr sz="1040">
              <a:latin typeface="Times New Roman"/>
              <a:ea typeface="Times New Roman"/>
              <a:cs typeface="Times New Roman"/>
              <a:sym typeface="Times New Roman"/>
            </a:endParaRPr>
          </a:p>
          <a:p>
            <a:pPr marL="0" lvl="0" indent="0" algn="l" rtl="0">
              <a:lnSpc>
                <a:spcPct val="115000"/>
              </a:lnSpc>
              <a:spcBef>
                <a:spcPts val="1200"/>
              </a:spcBef>
              <a:spcAft>
                <a:spcPts val="1200"/>
              </a:spcAft>
              <a:buSzPts val="770"/>
              <a:buNone/>
            </a:pPr>
            <a:r>
              <a:rPr lang="en" sz="1040" b="1">
                <a:latin typeface="Times New Roman"/>
                <a:ea typeface="Times New Roman"/>
                <a:cs typeface="Times New Roman"/>
                <a:sym typeface="Times New Roman"/>
              </a:rPr>
              <a:t>Body Length:</a:t>
            </a:r>
            <a:r>
              <a:rPr lang="en" sz="1040">
                <a:latin typeface="Times New Roman"/>
                <a:ea typeface="Times New Roman"/>
                <a:cs typeface="Times New Roman"/>
                <a:sym typeface="Times New Roman"/>
              </a:rPr>
              <a:t> Mostly short; sharp drop-off for longer lengths.</a:t>
            </a:r>
            <a:endParaRPr sz="1040">
              <a:latin typeface="Times New Roman"/>
              <a:ea typeface="Times New Roman"/>
              <a:cs typeface="Times New Roman"/>
              <a:sym typeface="Times New Roman"/>
            </a:endParaRPr>
          </a:p>
        </p:txBody>
      </p:sp>
      <p:pic>
        <p:nvPicPr>
          <p:cNvPr id="1998" name="Google Shape;1998;p54"/>
          <p:cNvPicPr preferRelativeResize="0"/>
          <p:nvPr/>
        </p:nvPicPr>
        <p:blipFill>
          <a:blip r:embed="rId3">
            <a:alphaModFix/>
          </a:blip>
          <a:stretch>
            <a:fillRect/>
          </a:stretch>
        </p:blipFill>
        <p:spPr>
          <a:xfrm>
            <a:off x="720000" y="855575"/>
            <a:ext cx="3971325" cy="4120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5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4.2. Correlation Heatmap</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04" name="Google Shape;2004;p55"/>
          <p:cNvSpPr txBox="1"/>
          <p:nvPr/>
        </p:nvSpPr>
        <p:spPr>
          <a:xfrm>
            <a:off x="5088225" y="1213025"/>
            <a:ext cx="3705000" cy="284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40" b="1">
                <a:latin typeface="Times New Roman"/>
                <a:ea typeface="Times New Roman"/>
                <a:cs typeface="Times New Roman"/>
                <a:sym typeface="Times New Roman"/>
              </a:rPr>
              <a:t>Score:</a:t>
            </a:r>
            <a:endParaRPr sz="1040" b="1">
              <a:latin typeface="Times New Roman"/>
              <a:ea typeface="Times New Roman"/>
              <a:cs typeface="Times New Roman"/>
              <a:sym typeface="Times New Roman"/>
            </a:endParaRPr>
          </a:p>
          <a:p>
            <a:pPr marL="457200" lvl="0" indent="-294640" algn="l" rtl="0">
              <a:lnSpc>
                <a:spcPct val="115000"/>
              </a:lnSpc>
              <a:spcBef>
                <a:spcPts val="1200"/>
              </a:spcBef>
              <a:spcAft>
                <a:spcPts val="0"/>
              </a:spcAft>
              <a:buSzPts val="1040"/>
              <a:buFont typeface="Times New Roman"/>
              <a:buChar char="-"/>
            </a:pPr>
            <a:r>
              <a:rPr lang="en" sz="1040">
                <a:latin typeface="Times New Roman"/>
                <a:ea typeface="Times New Roman"/>
                <a:cs typeface="Times New Roman"/>
                <a:sym typeface="Times New Roman"/>
              </a:rPr>
              <a:t>Correlation with title_length: -0.01 (negligible).</a:t>
            </a:r>
            <a:endParaRPr sz="1040">
              <a:latin typeface="Times New Roman"/>
              <a:ea typeface="Times New Roman"/>
              <a:cs typeface="Times New Roman"/>
              <a:sym typeface="Times New Roman"/>
            </a:endParaRPr>
          </a:p>
          <a:p>
            <a:pPr marL="457200" lvl="0" indent="-294640" algn="l" rtl="0">
              <a:lnSpc>
                <a:spcPct val="115000"/>
              </a:lnSpc>
              <a:spcBef>
                <a:spcPts val="0"/>
              </a:spcBef>
              <a:spcAft>
                <a:spcPts val="0"/>
              </a:spcAft>
              <a:buSzPts val="1040"/>
              <a:buFont typeface="Times New Roman"/>
              <a:buChar char="-"/>
            </a:pPr>
            <a:r>
              <a:rPr lang="en" sz="1040">
                <a:latin typeface="Times New Roman"/>
                <a:ea typeface="Times New Roman"/>
                <a:cs typeface="Times New Roman"/>
                <a:sym typeface="Times New Roman"/>
              </a:rPr>
              <a:t>Correlation with body_length: 0.00 (no correlation).</a:t>
            </a:r>
            <a:endParaRPr sz="1040">
              <a:latin typeface="Times New Roman"/>
              <a:ea typeface="Times New Roman"/>
              <a:cs typeface="Times New Roman"/>
              <a:sym typeface="Times New Roman"/>
            </a:endParaRPr>
          </a:p>
          <a:p>
            <a:pPr marL="457200" lvl="0" indent="-294640" algn="l" rtl="0">
              <a:lnSpc>
                <a:spcPct val="115000"/>
              </a:lnSpc>
              <a:spcBef>
                <a:spcPts val="0"/>
              </a:spcBef>
              <a:spcAft>
                <a:spcPts val="0"/>
              </a:spcAft>
              <a:buSzPts val="1040"/>
              <a:buFont typeface="Times New Roman"/>
              <a:buChar char="-"/>
            </a:pPr>
            <a:r>
              <a:rPr lang="en" sz="1040">
                <a:latin typeface="Times New Roman"/>
                <a:ea typeface="Times New Roman"/>
                <a:cs typeface="Times New Roman"/>
                <a:sym typeface="Times New Roman"/>
              </a:rPr>
              <a:t>Correlation with num_tags: 0.02 (negligible).</a:t>
            </a:r>
            <a:endParaRPr sz="104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40" b="1">
                <a:latin typeface="Times New Roman"/>
                <a:ea typeface="Times New Roman"/>
                <a:cs typeface="Times New Roman"/>
                <a:sym typeface="Times New Roman"/>
              </a:rPr>
              <a:t>Body Length and Number of Tags: </a:t>
            </a:r>
            <a:r>
              <a:rPr lang="en" sz="1040">
                <a:latin typeface="Times New Roman"/>
                <a:ea typeface="Times New Roman"/>
                <a:cs typeface="Times New Roman"/>
                <a:sym typeface="Times New Roman"/>
              </a:rPr>
              <a:t>A moderate positive correlation (0.14) exists, suggesting that questions with more tags tend to have slightly longer bodies.</a:t>
            </a:r>
            <a:endParaRPr sz="1040">
              <a:latin typeface="Times New Roman"/>
              <a:ea typeface="Times New Roman"/>
              <a:cs typeface="Times New Roman"/>
              <a:sym typeface="Times New Roman"/>
            </a:endParaRPr>
          </a:p>
          <a:p>
            <a:pPr marL="0" lvl="0" indent="0" algn="l" rtl="0">
              <a:lnSpc>
                <a:spcPct val="115000"/>
              </a:lnSpc>
              <a:spcBef>
                <a:spcPts val="1200"/>
              </a:spcBef>
              <a:spcAft>
                <a:spcPts val="1200"/>
              </a:spcAft>
              <a:buSzPts val="770"/>
              <a:buNone/>
            </a:pPr>
            <a:r>
              <a:rPr lang="en" sz="1040" b="1">
                <a:latin typeface="Times New Roman"/>
                <a:ea typeface="Times New Roman"/>
                <a:cs typeface="Times New Roman"/>
                <a:sym typeface="Times New Roman"/>
              </a:rPr>
              <a:t>Title Length and Other Features: </a:t>
            </a:r>
            <a:r>
              <a:rPr lang="en" sz="1040">
                <a:latin typeface="Times New Roman"/>
                <a:ea typeface="Times New Roman"/>
                <a:cs typeface="Times New Roman"/>
                <a:sym typeface="Times New Roman"/>
              </a:rPr>
              <a:t>Weak correlations across the board, indicating no strong relationships with other variables.</a:t>
            </a:r>
            <a:endParaRPr sz="1040">
              <a:latin typeface="Times New Roman"/>
              <a:ea typeface="Times New Roman"/>
              <a:cs typeface="Times New Roman"/>
              <a:sym typeface="Times New Roman"/>
            </a:endParaRPr>
          </a:p>
        </p:txBody>
      </p:sp>
      <p:pic>
        <p:nvPicPr>
          <p:cNvPr id="2005" name="Google Shape;2005;p55"/>
          <p:cNvPicPr preferRelativeResize="0"/>
          <p:nvPr/>
        </p:nvPicPr>
        <p:blipFill>
          <a:blip r:embed="rId3">
            <a:alphaModFix/>
          </a:blip>
          <a:stretch>
            <a:fillRect/>
          </a:stretch>
        </p:blipFill>
        <p:spPr>
          <a:xfrm>
            <a:off x="152400" y="870750"/>
            <a:ext cx="4783425" cy="40563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9"/>
        <p:cNvGrpSpPr/>
        <p:nvPr/>
      </p:nvGrpSpPr>
      <p:grpSpPr>
        <a:xfrm>
          <a:off x="0" y="0"/>
          <a:ext cx="0" cy="0"/>
          <a:chOff x="0" y="0"/>
          <a:chExt cx="0" cy="0"/>
        </a:xfrm>
      </p:grpSpPr>
      <p:sp>
        <p:nvSpPr>
          <p:cNvPr id="2010" name="Google Shape;2010;p56"/>
          <p:cNvSpPr txBox="1">
            <a:spLocks noGrp="1"/>
          </p:cNvSpPr>
          <p:nvPr>
            <p:ph type="title"/>
          </p:nvPr>
        </p:nvSpPr>
        <p:spPr>
          <a:xfrm>
            <a:off x="1069725" y="1739700"/>
            <a:ext cx="4032300" cy="15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Machine Learning</a:t>
            </a:r>
            <a:endParaRPr sz="4800"/>
          </a:p>
        </p:txBody>
      </p:sp>
      <p:grpSp>
        <p:nvGrpSpPr>
          <p:cNvPr id="2011" name="Google Shape;2011;p56"/>
          <p:cNvGrpSpPr/>
          <p:nvPr/>
        </p:nvGrpSpPr>
        <p:grpSpPr>
          <a:xfrm>
            <a:off x="4663501" y="1331993"/>
            <a:ext cx="3301338" cy="2479509"/>
            <a:chOff x="630600" y="2865450"/>
            <a:chExt cx="2314779" cy="1738542"/>
          </a:xfrm>
        </p:grpSpPr>
        <p:sp>
          <p:nvSpPr>
            <p:cNvPr id="2012" name="Google Shape;2012;p56"/>
            <p:cNvSpPr/>
            <p:nvPr/>
          </p:nvSpPr>
          <p:spPr>
            <a:xfrm>
              <a:off x="659812" y="3431926"/>
              <a:ext cx="1813744" cy="1159512"/>
            </a:xfrm>
            <a:custGeom>
              <a:avLst/>
              <a:gdLst/>
              <a:ahLst/>
              <a:cxnLst/>
              <a:rect l="l" t="t" r="r" b="b"/>
              <a:pathLst>
                <a:path w="32658" h="20878" extrusionOk="0">
                  <a:moveTo>
                    <a:pt x="1354" y="1"/>
                  </a:moveTo>
                  <a:cubicBezTo>
                    <a:pt x="602" y="1"/>
                    <a:pt x="1" y="577"/>
                    <a:pt x="1" y="1329"/>
                  </a:cubicBezTo>
                  <a:lnTo>
                    <a:pt x="1" y="19550"/>
                  </a:lnTo>
                  <a:cubicBezTo>
                    <a:pt x="1" y="20276"/>
                    <a:pt x="602" y="20878"/>
                    <a:pt x="1354" y="20878"/>
                  </a:cubicBezTo>
                  <a:lnTo>
                    <a:pt x="31279" y="20878"/>
                  </a:lnTo>
                  <a:cubicBezTo>
                    <a:pt x="32056" y="20878"/>
                    <a:pt x="32657" y="20276"/>
                    <a:pt x="32657" y="19550"/>
                  </a:cubicBez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6"/>
            <p:cNvSpPr/>
            <p:nvPr/>
          </p:nvSpPr>
          <p:spPr>
            <a:xfrm>
              <a:off x="659812" y="3431926"/>
              <a:ext cx="1813744" cy="210265"/>
            </a:xfrm>
            <a:custGeom>
              <a:avLst/>
              <a:gdLst/>
              <a:ahLst/>
              <a:cxnLst/>
              <a:rect l="l" t="t" r="r" b="b"/>
              <a:pathLst>
                <a:path w="32658" h="3786" extrusionOk="0">
                  <a:moveTo>
                    <a:pt x="1354" y="1"/>
                  </a:moveTo>
                  <a:cubicBezTo>
                    <a:pt x="602" y="1"/>
                    <a:pt x="1" y="577"/>
                    <a:pt x="1" y="1329"/>
                  </a:cubicBezTo>
                  <a:lnTo>
                    <a:pt x="1" y="3785"/>
                  </a:lnTo>
                  <a:lnTo>
                    <a:pt x="32657" y="3785"/>
                  </a:ln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6"/>
            <p:cNvSpPr/>
            <p:nvPr/>
          </p:nvSpPr>
          <p:spPr>
            <a:xfrm>
              <a:off x="748893" y="3735379"/>
              <a:ext cx="1645298" cy="211598"/>
            </a:xfrm>
            <a:custGeom>
              <a:avLst/>
              <a:gdLst/>
              <a:ahLst/>
              <a:cxnLst/>
              <a:rect l="l" t="t" r="r" b="b"/>
              <a:pathLst>
                <a:path w="29625" h="3810" extrusionOk="0">
                  <a:moveTo>
                    <a:pt x="1" y="0"/>
                  </a:moveTo>
                  <a:lnTo>
                    <a:pt x="1" y="3810"/>
                  </a:lnTo>
                  <a:lnTo>
                    <a:pt x="29625" y="3810"/>
                  </a:lnTo>
                  <a:lnTo>
                    <a:pt x="2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6"/>
            <p:cNvSpPr/>
            <p:nvPr/>
          </p:nvSpPr>
          <p:spPr>
            <a:xfrm>
              <a:off x="748893" y="4004011"/>
              <a:ext cx="1645298" cy="211653"/>
            </a:xfrm>
            <a:custGeom>
              <a:avLst/>
              <a:gdLst/>
              <a:ahLst/>
              <a:cxnLst/>
              <a:rect l="l" t="t" r="r" b="b"/>
              <a:pathLst>
                <a:path w="29625" h="3811" extrusionOk="0">
                  <a:moveTo>
                    <a:pt x="1" y="0"/>
                  </a:moveTo>
                  <a:lnTo>
                    <a:pt x="1" y="3810"/>
                  </a:lnTo>
                  <a:lnTo>
                    <a:pt x="29625" y="3810"/>
                  </a:lnTo>
                  <a:lnTo>
                    <a:pt x="29625" y="0"/>
                  </a:lnTo>
                  <a:close/>
                </a:path>
              </a:pathLst>
            </a:custGeom>
            <a:solidFill>
              <a:srgbClr val="EAF3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6"/>
            <p:cNvSpPr/>
            <p:nvPr/>
          </p:nvSpPr>
          <p:spPr>
            <a:xfrm>
              <a:off x="748893" y="4254537"/>
              <a:ext cx="1645298" cy="211653"/>
            </a:xfrm>
            <a:custGeom>
              <a:avLst/>
              <a:gdLst/>
              <a:ahLst/>
              <a:cxnLst/>
              <a:rect l="l" t="t" r="r" b="b"/>
              <a:pathLst>
                <a:path w="29625" h="3811" extrusionOk="0">
                  <a:moveTo>
                    <a:pt x="1" y="1"/>
                  </a:moveTo>
                  <a:lnTo>
                    <a:pt x="1" y="3810"/>
                  </a:lnTo>
                  <a:lnTo>
                    <a:pt x="29625" y="3810"/>
                  </a:lnTo>
                  <a:lnTo>
                    <a:pt x="29625" y="1"/>
                  </a:lnTo>
                  <a:close/>
                </a:path>
              </a:pathLst>
            </a:custGeom>
            <a:solidFill>
              <a:srgbClr val="EAF3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6"/>
            <p:cNvSpPr/>
            <p:nvPr/>
          </p:nvSpPr>
          <p:spPr>
            <a:xfrm>
              <a:off x="1550623" y="2908602"/>
              <a:ext cx="902040" cy="1357170"/>
            </a:xfrm>
            <a:custGeom>
              <a:avLst/>
              <a:gdLst/>
              <a:ahLst/>
              <a:cxnLst/>
              <a:rect l="l" t="t" r="r" b="b"/>
              <a:pathLst>
                <a:path w="16242" h="24437" extrusionOk="0">
                  <a:moveTo>
                    <a:pt x="1454" y="0"/>
                  </a:moveTo>
                  <a:cubicBezTo>
                    <a:pt x="652" y="0"/>
                    <a:pt x="1" y="652"/>
                    <a:pt x="1" y="1454"/>
                  </a:cubicBezTo>
                  <a:lnTo>
                    <a:pt x="1" y="22983"/>
                  </a:lnTo>
                  <a:cubicBezTo>
                    <a:pt x="1" y="23785"/>
                    <a:pt x="652" y="24436"/>
                    <a:pt x="1454" y="24436"/>
                  </a:cubicBezTo>
                  <a:lnTo>
                    <a:pt x="14788" y="24436"/>
                  </a:lnTo>
                  <a:cubicBezTo>
                    <a:pt x="15590" y="24436"/>
                    <a:pt x="16241" y="23785"/>
                    <a:pt x="16241" y="22983"/>
                  </a:cubicBezTo>
                  <a:lnTo>
                    <a:pt x="16241" y="1454"/>
                  </a:lnTo>
                  <a:cubicBezTo>
                    <a:pt x="16241" y="652"/>
                    <a:pt x="15590" y="0"/>
                    <a:pt x="147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6"/>
            <p:cNvSpPr/>
            <p:nvPr/>
          </p:nvSpPr>
          <p:spPr>
            <a:xfrm>
              <a:off x="1663363" y="3038003"/>
              <a:ext cx="858887" cy="1357225"/>
            </a:xfrm>
            <a:custGeom>
              <a:avLst/>
              <a:gdLst/>
              <a:ahLst/>
              <a:cxnLst/>
              <a:rect l="l" t="t" r="r" b="b"/>
              <a:pathLst>
                <a:path w="15465" h="24438" extrusionOk="0">
                  <a:moveTo>
                    <a:pt x="1379" y="1"/>
                  </a:moveTo>
                  <a:cubicBezTo>
                    <a:pt x="627" y="1"/>
                    <a:pt x="1" y="653"/>
                    <a:pt x="1" y="1455"/>
                  </a:cubicBezTo>
                  <a:lnTo>
                    <a:pt x="1" y="22983"/>
                  </a:lnTo>
                  <a:cubicBezTo>
                    <a:pt x="1" y="23785"/>
                    <a:pt x="627" y="24437"/>
                    <a:pt x="1379" y="24437"/>
                  </a:cubicBezTo>
                  <a:lnTo>
                    <a:pt x="14086" y="24437"/>
                  </a:lnTo>
                  <a:cubicBezTo>
                    <a:pt x="14838" y="24437"/>
                    <a:pt x="15465" y="23785"/>
                    <a:pt x="15465" y="22983"/>
                  </a:cubicBezTo>
                  <a:lnTo>
                    <a:pt x="15465" y="1455"/>
                  </a:lnTo>
                  <a:cubicBezTo>
                    <a:pt x="15465" y="653"/>
                    <a:pt x="14838" y="1"/>
                    <a:pt x="1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6"/>
            <p:cNvSpPr/>
            <p:nvPr/>
          </p:nvSpPr>
          <p:spPr>
            <a:xfrm>
              <a:off x="1490810" y="3160517"/>
              <a:ext cx="961854" cy="1443475"/>
            </a:xfrm>
            <a:custGeom>
              <a:avLst/>
              <a:gdLst/>
              <a:ahLst/>
              <a:cxnLst/>
              <a:rect l="l" t="t" r="r" b="b"/>
              <a:pathLst>
                <a:path w="17319" h="25991" extrusionOk="0">
                  <a:moveTo>
                    <a:pt x="1554" y="0"/>
                  </a:moveTo>
                  <a:cubicBezTo>
                    <a:pt x="702" y="0"/>
                    <a:pt x="0" y="677"/>
                    <a:pt x="0" y="1529"/>
                  </a:cubicBezTo>
                  <a:lnTo>
                    <a:pt x="0" y="24462"/>
                  </a:lnTo>
                  <a:cubicBezTo>
                    <a:pt x="0" y="25314"/>
                    <a:pt x="702" y="25991"/>
                    <a:pt x="1554" y="25991"/>
                  </a:cubicBezTo>
                  <a:lnTo>
                    <a:pt x="15765" y="25991"/>
                  </a:lnTo>
                  <a:cubicBezTo>
                    <a:pt x="16617" y="25991"/>
                    <a:pt x="17318" y="25314"/>
                    <a:pt x="17318" y="24462"/>
                  </a:cubicBezTo>
                  <a:lnTo>
                    <a:pt x="17318" y="1529"/>
                  </a:lnTo>
                  <a:cubicBezTo>
                    <a:pt x="17318" y="677"/>
                    <a:pt x="16617" y="0"/>
                    <a:pt x="15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6"/>
            <p:cNvSpPr/>
            <p:nvPr/>
          </p:nvSpPr>
          <p:spPr>
            <a:xfrm>
              <a:off x="1227732" y="2865450"/>
              <a:ext cx="1160900" cy="1702335"/>
            </a:xfrm>
            <a:custGeom>
              <a:avLst/>
              <a:gdLst/>
              <a:ahLst/>
              <a:cxnLst/>
              <a:rect l="l" t="t" r="r" b="b"/>
              <a:pathLst>
                <a:path w="20903" h="30652" extrusionOk="0">
                  <a:moveTo>
                    <a:pt x="1454" y="0"/>
                  </a:moveTo>
                  <a:cubicBezTo>
                    <a:pt x="652" y="0"/>
                    <a:pt x="0" y="652"/>
                    <a:pt x="0" y="1454"/>
                  </a:cubicBezTo>
                  <a:lnTo>
                    <a:pt x="0" y="3033"/>
                  </a:lnTo>
                  <a:lnTo>
                    <a:pt x="0" y="7093"/>
                  </a:lnTo>
                  <a:lnTo>
                    <a:pt x="0" y="29198"/>
                  </a:lnTo>
                  <a:cubicBezTo>
                    <a:pt x="0" y="30000"/>
                    <a:pt x="652" y="30652"/>
                    <a:pt x="1454" y="30652"/>
                  </a:cubicBezTo>
                  <a:lnTo>
                    <a:pt x="19449" y="30652"/>
                  </a:lnTo>
                  <a:cubicBezTo>
                    <a:pt x="20251" y="30652"/>
                    <a:pt x="20903" y="30000"/>
                    <a:pt x="20903" y="29198"/>
                  </a:cubicBezTo>
                  <a:lnTo>
                    <a:pt x="20903" y="3033"/>
                  </a:lnTo>
                  <a:cubicBezTo>
                    <a:pt x="20903" y="2231"/>
                    <a:pt x="20251" y="1579"/>
                    <a:pt x="19449" y="1579"/>
                  </a:cubicBezTo>
                  <a:lnTo>
                    <a:pt x="10777" y="1579"/>
                  </a:lnTo>
                  <a:cubicBezTo>
                    <a:pt x="10226" y="652"/>
                    <a:pt x="9599" y="0"/>
                    <a:pt x="8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6"/>
            <p:cNvSpPr/>
            <p:nvPr/>
          </p:nvSpPr>
          <p:spPr>
            <a:xfrm>
              <a:off x="1227732" y="2865450"/>
              <a:ext cx="75198" cy="1700947"/>
            </a:xfrm>
            <a:custGeom>
              <a:avLst/>
              <a:gdLst/>
              <a:ahLst/>
              <a:cxnLst/>
              <a:rect l="l" t="t" r="r" b="b"/>
              <a:pathLst>
                <a:path w="1354" h="30627" extrusionOk="0">
                  <a:moveTo>
                    <a:pt x="1354" y="0"/>
                  </a:moveTo>
                  <a:cubicBezTo>
                    <a:pt x="602" y="50"/>
                    <a:pt x="0" y="677"/>
                    <a:pt x="0" y="1454"/>
                  </a:cubicBezTo>
                  <a:lnTo>
                    <a:pt x="0" y="29198"/>
                  </a:lnTo>
                  <a:cubicBezTo>
                    <a:pt x="0" y="29950"/>
                    <a:pt x="602" y="30577"/>
                    <a:pt x="1354" y="30627"/>
                  </a:cubicBez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6"/>
            <p:cNvSpPr/>
            <p:nvPr/>
          </p:nvSpPr>
          <p:spPr>
            <a:xfrm>
              <a:off x="938218" y="3244045"/>
              <a:ext cx="94691" cy="94691"/>
            </a:xfrm>
            <a:custGeom>
              <a:avLst/>
              <a:gdLst/>
              <a:ahLst/>
              <a:cxnLst/>
              <a:rect l="l" t="t" r="r" b="b"/>
              <a:pathLst>
                <a:path w="1705" h="1705" extrusionOk="0">
                  <a:moveTo>
                    <a:pt x="276" y="0"/>
                  </a:moveTo>
                  <a:lnTo>
                    <a:pt x="0" y="301"/>
                  </a:lnTo>
                  <a:lnTo>
                    <a:pt x="1429" y="1704"/>
                  </a:lnTo>
                  <a:lnTo>
                    <a:pt x="1704"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6"/>
            <p:cNvSpPr/>
            <p:nvPr/>
          </p:nvSpPr>
          <p:spPr>
            <a:xfrm>
              <a:off x="938218" y="3244045"/>
              <a:ext cx="94691" cy="94691"/>
            </a:xfrm>
            <a:custGeom>
              <a:avLst/>
              <a:gdLst/>
              <a:ahLst/>
              <a:cxnLst/>
              <a:rect l="l" t="t" r="r" b="b"/>
              <a:pathLst>
                <a:path w="1705" h="1705" extrusionOk="0">
                  <a:moveTo>
                    <a:pt x="1404" y="0"/>
                  </a:moveTo>
                  <a:lnTo>
                    <a:pt x="0" y="1404"/>
                  </a:lnTo>
                  <a:lnTo>
                    <a:pt x="301" y="1704"/>
                  </a:lnTo>
                  <a:lnTo>
                    <a:pt x="1704"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6"/>
            <p:cNvSpPr/>
            <p:nvPr/>
          </p:nvSpPr>
          <p:spPr>
            <a:xfrm>
              <a:off x="959100" y="3086764"/>
              <a:ext cx="402314" cy="58481"/>
            </a:xfrm>
            <a:custGeom>
              <a:avLst/>
              <a:gdLst/>
              <a:ahLst/>
              <a:cxnLst/>
              <a:rect l="l" t="t" r="r" b="b"/>
              <a:pathLst>
                <a:path w="7244" h="1053" extrusionOk="0">
                  <a:moveTo>
                    <a:pt x="7093" y="0"/>
                  </a:moveTo>
                  <a:lnTo>
                    <a:pt x="6541" y="627"/>
                  </a:lnTo>
                  <a:cubicBezTo>
                    <a:pt x="6441" y="727"/>
                    <a:pt x="6316" y="802"/>
                    <a:pt x="6165" y="802"/>
                  </a:cubicBezTo>
                  <a:cubicBezTo>
                    <a:pt x="6015" y="777"/>
                    <a:pt x="5890" y="727"/>
                    <a:pt x="5790" y="627"/>
                  </a:cubicBezTo>
                  <a:lnTo>
                    <a:pt x="5539" y="326"/>
                  </a:lnTo>
                  <a:cubicBezTo>
                    <a:pt x="5414" y="176"/>
                    <a:pt x="5238" y="75"/>
                    <a:pt x="5038" y="75"/>
                  </a:cubicBezTo>
                  <a:cubicBezTo>
                    <a:pt x="5015" y="72"/>
                    <a:pt x="4993" y="71"/>
                    <a:pt x="4970" y="71"/>
                  </a:cubicBezTo>
                  <a:cubicBezTo>
                    <a:pt x="4812" y="71"/>
                    <a:pt x="4646" y="145"/>
                    <a:pt x="4536" y="276"/>
                  </a:cubicBezTo>
                  <a:lnTo>
                    <a:pt x="4060" y="702"/>
                  </a:lnTo>
                  <a:cubicBezTo>
                    <a:pt x="3960" y="802"/>
                    <a:pt x="3835" y="852"/>
                    <a:pt x="3709" y="852"/>
                  </a:cubicBezTo>
                  <a:cubicBezTo>
                    <a:pt x="3584" y="827"/>
                    <a:pt x="3459" y="777"/>
                    <a:pt x="3384" y="677"/>
                  </a:cubicBezTo>
                  <a:lnTo>
                    <a:pt x="2957" y="251"/>
                  </a:lnTo>
                  <a:cubicBezTo>
                    <a:pt x="2832" y="125"/>
                    <a:pt x="2657" y="25"/>
                    <a:pt x="2481" y="25"/>
                  </a:cubicBezTo>
                  <a:cubicBezTo>
                    <a:pt x="2281" y="25"/>
                    <a:pt x="2105" y="75"/>
                    <a:pt x="1980" y="226"/>
                  </a:cubicBezTo>
                  <a:lnTo>
                    <a:pt x="1454" y="702"/>
                  </a:lnTo>
                  <a:cubicBezTo>
                    <a:pt x="1357" y="787"/>
                    <a:pt x="1236" y="830"/>
                    <a:pt x="1118" y="830"/>
                  </a:cubicBezTo>
                  <a:cubicBezTo>
                    <a:pt x="992" y="830"/>
                    <a:pt x="868" y="780"/>
                    <a:pt x="777" y="677"/>
                  </a:cubicBezTo>
                  <a:lnTo>
                    <a:pt x="150" y="25"/>
                  </a:lnTo>
                  <a:lnTo>
                    <a:pt x="0" y="176"/>
                  </a:lnTo>
                  <a:lnTo>
                    <a:pt x="602" y="827"/>
                  </a:lnTo>
                  <a:cubicBezTo>
                    <a:pt x="746" y="971"/>
                    <a:pt x="938" y="1047"/>
                    <a:pt x="1128" y="1047"/>
                  </a:cubicBezTo>
                  <a:cubicBezTo>
                    <a:pt x="1301" y="1047"/>
                    <a:pt x="1472" y="984"/>
                    <a:pt x="1604" y="852"/>
                  </a:cubicBezTo>
                  <a:lnTo>
                    <a:pt x="2130" y="376"/>
                  </a:lnTo>
                  <a:cubicBezTo>
                    <a:pt x="2193" y="293"/>
                    <a:pt x="2289" y="244"/>
                    <a:pt x="2406" y="244"/>
                  </a:cubicBezTo>
                  <a:cubicBezTo>
                    <a:pt x="2430" y="244"/>
                    <a:pt x="2455" y="246"/>
                    <a:pt x="2481" y="251"/>
                  </a:cubicBezTo>
                  <a:cubicBezTo>
                    <a:pt x="2607" y="251"/>
                    <a:pt x="2732" y="301"/>
                    <a:pt x="2807" y="401"/>
                  </a:cubicBezTo>
                  <a:lnTo>
                    <a:pt x="3208" y="827"/>
                  </a:lnTo>
                  <a:cubicBezTo>
                    <a:pt x="3333" y="978"/>
                    <a:pt x="3509" y="1053"/>
                    <a:pt x="3709" y="1053"/>
                  </a:cubicBezTo>
                  <a:cubicBezTo>
                    <a:pt x="3885" y="1053"/>
                    <a:pt x="4085" y="978"/>
                    <a:pt x="4211" y="852"/>
                  </a:cubicBezTo>
                  <a:lnTo>
                    <a:pt x="4662" y="426"/>
                  </a:lnTo>
                  <a:cubicBezTo>
                    <a:pt x="4762" y="326"/>
                    <a:pt x="4887" y="276"/>
                    <a:pt x="5038" y="276"/>
                  </a:cubicBezTo>
                  <a:cubicBezTo>
                    <a:pt x="5163" y="301"/>
                    <a:pt x="5288" y="351"/>
                    <a:pt x="5389" y="451"/>
                  </a:cubicBezTo>
                  <a:lnTo>
                    <a:pt x="5639" y="752"/>
                  </a:lnTo>
                  <a:cubicBezTo>
                    <a:pt x="5764" y="902"/>
                    <a:pt x="5965" y="1003"/>
                    <a:pt x="6165" y="1003"/>
                  </a:cubicBezTo>
                  <a:cubicBezTo>
                    <a:pt x="6366" y="1003"/>
                    <a:pt x="6566" y="927"/>
                    <a:pt x="6692" y="752"/>
                  </a:cubicBezTo>
                  <a:lnTo>
                    <a:pt x="7243" y="125"/>
                  </a:lnTo>
                  <a:lnTo>
                    <a:pt x="7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6"/>
            <p:cNvSpPr/>
            <p:nvPr/>
          </p:nvSpPr>
          <p:spPr>
            <a:xfrm>
              <a:off x="2616819" y="4289359"/>
              <a:ext cx="328560" cy="13940"/>
            </a:xfrm>
            <a:custGeom>
              <a:avLst/>
              <a:gdLst/>
              <a:ahLst/>
              <a:cxnLst/>
              <a:rect l="l" t="t" r="r" b="b"/>
              <a:pathLst>
                <a:path w="5916" h="251" extrusionOk="0">
                  <a:moveTo>
                    <a:pt x="1" y="0"/>
                  </a:moveTo>
                  <a:lnTo>
                    <a:pt x="1" y="251"/>
                  </a:lnTo>
                  <a:lnTo>
                    <a:pt x="5916" y="251"/>
                  </a:lnTo>
                  <a:lnTo>
                    <a:pt x="5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6"/>
            <p:cNvSpPr/>
            <p:nvPr/>
          </p:nvSpPr>
          <p:spPr>
            <a:xfrm>
              <a:off x="2622428" y="4335288"/>
              <a:ext cx="180997" cy="13995"/>
            </a:xfrm>
            <a:custGeom>
              <a:avLst/>
              <a:gdLst/>
              <a:ahLst/>
              <a:cxnLst/>
              <a:rect l="l" t="t" r="r" b="b"/>
              <a:pathLst>
                <a:path w="3259" h="252" extrusionOk="0">
                  <a:moveTo>
                    <a:pt x="0" y="0"/>
                  </a:moveTo>
                  <a:lnTo>
                    <a:pt x="0" y="251"/>
                  </a:lnTo>
                  <a:lnTo>
                    <a:pt x="3258" y="251"/>
                  </a:lnTo>
                  <a:lnTo>
                    <a:pt x="3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6"/>
            <p:cNvSpPr/>
            <p:nvPr/>
          </p:nvSpPr>
          <p:spPr>
            <a:xfrm>
              <a:off x="1664751" y="3309467"/>
              <a:ext cx="515110" cy="515055"/>
            </a:xfrm>
            <a:custGeom>
              <a:avLst/>
              <a:gdLst/>
              <a:ahLst/>
              <a:cxnLst/>
              <a:rect l="l" t="t" r="r" b="b"/>
              <a:pathLst>
                <a:path w="9275" h="9274" extrusionOk="0">
                  <a:moveTo>
                    <a:pt x="9274" y="0"/>
                  </a:moveTo>
                  <a:cubicBezTo>
                    <a:pt x="4161" y="0"/>
                    <a:pt x="1" y="4161"/>
                    <a:pt x="1" y="9273"/>
                  </a:cubicBezTo>
                  <a:lnTo>
                    <a:pt x="9274" y="9273"/>
                  </a:lnTo>
                  <a:lnTo>
                    <a:pt x="9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6"/>
            <p:cNvSpPr/>
            <p:nvPr/>
          </p:nvSpPr>
          <p:spPr>
            <a:xfrm>
              <a:off x="1663363" y="3309467"/>
              <a:ext cx="1028721" cy="1030054"/>
            </a:xfrm>
            <a:custGeom>
              <a:avLst/>
              <a:gdLst/>
              <a:ahLst/>
              <a:cxnLst/>
              <a:rect l="l" t="t" r="r" b="b"/>
              <a:pathLst>
                <a:path w="18523" h="18547" extrusionOk="0">
                  <a:moveTo>
                    <a:pt x="9274" y="0"/>
                  </a:moveTo>
                  <a:lnTo>
                    <a:pt x="9274" y="9273"/>
                  </a:lnTo>
                  <a:lnTo>
                    <a:pt x="1" y="9273"/>
                  </a:lnTo>
                  <a:cubicBezTo>
                    <a:pt x="1" y="14386"/>
                    <a:pt x="4136" y="18547"/>
                    <a:pt x="9274" y="18547"/>
                  </a:cubicBezTo>
                  <a:cubicBezTo>
                    <a:pt x="14387" y="18547"/>
                    <a:pt x="18522" y="14386"/>
                    <a:pt x="18522" y="9273"/>
                  </a:cubicBezTo>
                  <a:cubicBezTo>
                    <a:pt x="18522" y="4161"/>
                    <a:pt x="14387" y="0"/>
                    <a:pt x="9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6"/>
            <p:cNvSpPr/>
            <p:nvPr/>
          </p:nvSpPr>
          <p:spPr>
            <a:xfrm>
              <a:off x="2456762" y="3760426"/>
              <a:ext cx="438524" cy="185162"/>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6"/>
            <p:cNvSpPr/>
            <p:nvPr/>
          </p:nvSpPr>
          <p:spPr>
            <a:xfrm>
              <a:off x="2740722" y="3732602"/>
              <a:ext cx="80807" cy="79363"/>
            </a:xfrm>
            <a:custGeom>
              <a:avLst/>
              <a:gdLst/>
              <a:ahLst/>
              <a:cxnLst/>
              <a:rect l="l" t="t" r="r" b="b"/>
              <a:pathLst>
                <a:path w="1455" h="1429" extrusionOk="0">
                  <a:moveTo>
                    <a:pt x="727" y="0"/>
                  </a:moveTo>
                  <a:cubicBezTo>
                    <a:pt x="326" y="0"/>
                    <a:pt x="0" y="326"/>
                    <a:pt x="0" y="702"/>
                  </a:cubicBezTo>
                  <a:cubicBezTo>
                    <a:pt x="0" y="1103"/>
                    <a:pt x="326" y="1429"/>
                    <a:pt x="727" y="1429"/>
                  </a:cubicBezTo>
                  <a:cubicBezTo>
                    <a:pt x="1128" y="1429"/>
                    <a:pt x="1454" y="1103"/>
                    <a:pt x="1454" y="702"/>
                  </a:cubicBezTo>
                  <a:cubicBezTo>
                    <a:pt x="1454"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6"/>
            <p:cNvSpPr/>
            <p:nvPr/>
          </p:nvSpPr>
          <p:spPr>
            <a:xfrm>
              <a:off x="1483812" y="3452808"/>
              <a:ext cx="438524" cy="183774"/>
            </a:xfrm>
            <a:custGeom>
              <a:avLst/>
              <a:gdLst/>
              <a:ahLst/>
              <a:cxnLst/>
              <a:rect l="l" t="t" r="r" b="b"/>
              <a:pathLst>
                <a:path w="7896" h="3309" extrusionOk="0">
                  <a:moveTo>
                    <a:pt x="1" y="1"/>
                  </a:moveTo>
                  <a:lnTo>
                    <a:pt x="1" y="402"/>
                  </a:lnTo>
                  <a:lnTo>
                    <a:pt x="5439" y="402"/>
                  </a:lnTo>
                  <a:lnTo>
                    <a:pt x="7570" y="3309"/>
                  </a:lnTo>
                  <a:lnTo>
                    <a:pt x="7895" y="3058"/>
                  </a:lnTo>
                  <a:lnTo>
                    <a:pt x="5640" y="1"/>
                  </a:ln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6"/>
            <p:cNvSpPr/>
            <p:nvPr/>
          </p:nvSpPr>
          <p:spPr>
            <a:xfrm>
              <a:off x="1443437" y="3423595"/>
              <a:ext cx="80807" cy="80752"/>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5" y="1128"/>
                    <a:pt x="1455" y="727"/>
                  </a:cubicBezTo>
                  <a:cubicBezTo>
                    <a:pt x="1455" y="326"/>
                    <a:pt x="1129" y="0"/>
                    <a:pt x="72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6"/>
            <p:cNvSpPr/>
            <p:nvPr/>
          </p:nvSpPr>
          <p:spPr>
            <a:xfrm>
              <a:off x="2815863" y="3000460"/>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6"/>
            <p:cNvSpPr/>
            <p:nvPr/>
          </p:nvSpPr>
          <p:spPr>
            <a:xfrm>
              <a:off x="2815863" y="3081155"/>
              <a:ext cx="19549" cy="55760"/>
            </a:xfrm>
            <a:custGeom>
              <a:avLst/>
              <a:gdLst/>
              <a:ahLst/>
              <a:cxnLst/>
              <a:rect l="l" t="t" r="r" b="b"/>
              <a:pathLst>
                <a:path w="352" h="1004" extrusionOk="0">
                  <a:moveTo>
                    <a:pt x="1" y="1"/>
                  </a:moveTo>
                  <a:lnTo>
                    <a:pt x="1" y="1003"/>
                  </a:lnTo>
                  <a:lnTo>
                    <a:pt x="352" y="1003"/>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6"/>
            <p:cNvSpPr/>
            <p:nvPr/>
          </p:nvSpPr>
          <p:spPr>
            <a:xfrm>
              <a:off x="2815863" y="3163294"/>
              <a:ext cx="19549" cy="54316"/>
            </a:xfrm>
            <a:custGeom>
              <a:avLst/>
              <a:gdLst/>
              <a:ahLst/>
              <a:cxnLst/>
              <a:rect l="l" t="t" r="r" b="b"/>
              <a:pathLst>
                <a:path w="352" h="978"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6"/>
            <p:cNvSpPr/>
            <p:nvPr/>
          </p:nvSpPr>
          <p:spPr>
            <a:xfrm>
              <a:off x="2815863" y="3245433"/>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6"/>
            <p:cNvSpPr/>
            <p:nvPr/>
          </p:nvSpPr>
          <p:spPr>
            <a:xfrm>
              <a:off x="2815863" y="3326128"/>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6"/>
            <p:cNvSpPr/>
            <p:nvPr/>
          </p:nvSpPr>
          <p:spPr>
            <a:xfrm>
              <a:off x="2815863" y="3408267"/>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6"/>
            <p:cNvSpPr/>
            <p:nvPr/>
          </p:nvSpPr>
          <p:spPr>
            <a:xfrm>
              <a:off x="2815863" y="3489018"/>
              <a:ext cx="19549" cy="55704"/>
            </a:xfrm>
            <a:custGeom>
              <a:avLst/>
              <a:gdLst/>
              <a:ahLst/>
              <a:cxnLst/>
              <a:rect l="l" t="t" r="r" b="b"/>
              <a:pathLst>
                <a:path w="352" h="1003" extrusionOk="0">
                  <a:moveTo>
                    <a:pt x="1" y="0"/>
                  </a:moveTo>
                  <a:lnTo>
                    <a:pt x="1" y="1003"/>
                  </a:lnTo>
                  <a:lnTo>
                    <a:pt x="352" y="1003"/>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6"/>
            <p:cNvSpPr/>
            <p:nvPr/>
          </p:nvSpPr>
          <p:spPr>
            <a:xfrm>
              <a:off x="2650252" y="3281587"/>
              <a:ext cx="101634" cy="103078"/>
            </a:xfrm>
            <a:custGeom>
              <a:avLst/>
              <a:gdLst/>
              <a:ahLst/>
              <a:cxnLst/>
              <a:rect l="l" t="t" r="r" b="b"/>
              <a:pathLst>
                <a:path w="1830" h="1856" extrusionOk="0">
                  <a:moveTo>
                    <a:pt x="903" y="427"/>
                  </a:moveTo>
                  <a:cubicBezTo>
                    <a:pt x="1203" y="427"/>
                    <a:pt x="1429" y="653"/>
                    <a:pt x="1429" y="928"/>
                  </a:cubicBezTo>
                  <a:cubicBezTo>
                    <a:pt x="1429" y="1229"/>
                    <a:pt x="1203" y="1455"/>
                    <a:pt x="903" y="1455"/>
                  </a:cubicBezTo>
                  <a:cubicBezTo>
                    <a:pt x="627" y="1455"/>
                    <a:pt x="401" y="1229"/>
                    <a:pt x="401" y="928"/>
                  </a:cubicBezTo>
                  <a:cubicBezTo>
                    <a:pt x="401" y="653"/>
                    <a:pt x="627" y="427"/>
                    <a:pt x="903" y="427"/>
                  </a:cubicBezTo>
                  <a:close/>
                  <a:moveTo>
                    <a:pt x="903" y="1"/>
                  </a:moveTo>
                  <a:cubicBezTo>
                    <a:pt x="401" y="1"/>
                    <a:pt x="0" y="427"/>
                    <a:pt x="0" y="928"/>
                  </a:cubicBezTo>
                  <a:cubicBezTo>
                    <a:pt x="0" y="1455"/>
                    <a:pt x="401" y="1856"/>
                    <a:pt x="903" y="1856"/>
                  </a:cubicBezTo>
                  <a:cubicBezTo>
                    <a:pt x="1429" y="1856"/>
                    <a:pt x="1830" y="1455"/>
                    <a:pt x="1830" y="928"/>
                  </a:cubicBezTo>
                  <a:cubicBezTo>
                    <a:pt x="1830" y="427"/>
                    <a:pt x="1429"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6"/>
            <p:cNvSpPr/>
            <p:nvPr/>
          </p:nvSpPr>
          <p:spPr>
            <a:xfrm>
              <a:off x="992478" y="3747875"/>
              <a:ext cx="350830" cy="222761"/>
            </a:xfrm>
            <a:custGeom>
              <a:avLst/>
              <a:gdLst/>
              <a:ahLst/>
              <a:cxnLst/>
              <a:rect l="l" t="t" r="r" b="b"/>
              <a:pathLst>
                <a:path w="6317" h="4011" extrusionOk="0">
                  <a:moveTo>
                    <a:pt x="1" y="1"/>
                  </a:moveTo>
                  <a:lnTo>
                    <a:pt x="803" y="4011"/>
                  </a:lnTo>
                  <a:lnTo>
                    <a:pt x="6316" y="4011"/>
                  </a:lnTo>
                  <a:lnTo>
                    <a:pt x="5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6"/>
            <p:cNvSpPr/>
            <p:nvPr/>
          </p:nvSpPr>
          <p:spPr>
            <a:xfrm>
              <a:off x="1024467" y="3768757"/>
              <a:ext cx="288184" cy="183829"/>
            </a:xfrm>
            <a:custGeom>
              <a:avLst/>
              <a:gdLst/>
              <a:ahLst/>
              <a:cxnLst/>
              <a:rect l="l" t="t" r="r" b="b"/>
              <a:pathLst>
                <a:path w="5189" h="3310" extrusionOk="0">
                  <a:moveTo>
                    <a:pt x="1" y="1"/>
                  </a:moveTo>
                  <a:lnTo>
                    <a:pt x="653" y="3309"/>
                  </a:lnTo>
                  <a:lnTo>
                    <a:pt x="5189" y="3309"/>
                  </a:lnTo>
                  <a:lnTo>
                    <a:pt x="4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6"/>
            <p:cNvSpPr/>
            <p:nvPr/>
          </p:nvSpPr>
          <p:spPr>
            <a:xfrm>
              <a:off x="1117769" y="3946919"/>
              <a:ext cx="87749" cy="11219"/>
            </a:xfrm>
            <a:custGeom>
              <a:avLst/>
              <a:gdLst/>
              <a:ahLst/>
              <a:cxnLst/>
              <a:rect l="l" t="t" r="r" b="b"/>
              <a:pathLst>
                <a:path w="1580" h="202" extrusionOk="0">
                  <a:moveTo>
                    <a:pt x="1529" y="1"/>
                  </a:moveTo>
                  <a:cubicBezTo>
                    <a:pt x="1404" y="51"/>
                    <a:pt x="1178" y="101"/>
                    <a:pt x="752" y="151"/>
                  </a:cubicBezTo>
                  <a:cubicBezTo>
                    <a:pt x="683" y="158"/>
                    <a:pt x="616" y="161"/>
                    <a:pt x="550" y="161"/>
                  </a:cubicBezTo>
                  <a:cubicBezTo>
                    <a:pt x="354" y="161"/>
                    <a:pt x="176" y="132"/>
                    <a:pt x="25" y="76"/>
                  </a:cubicBezTo>
                  <a:lnTo>
                    <a:pt x="0" y="201"/>
                  </a:lnTo>
                  <a:lnTo>
                    <a:pt x="1579" y="201"/>
                  </a:lnTo>
                  <a:cubicBezTo>
                    <a:pt x="1554" y="126"/>
                    <a:pt x="1554" y="51"/>
                    <a:pt x="1529"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6"/>
            <p:cNvSpPr/>
            <p:nvPr/>
          </p:nvSpPr>
          <p:spPr>
            <a:xfrm>
              <a:off x="1031465" y="3945530"/>
              <a:ext cx="455185" cy="25103"/>
            </a:xfrm>
            <a:custGeom>
              <a:avLst/>
              <a:gdLst/>
              <a:ahLst/>
              <a:cxnLst/>
              <a:rect l="l" t="t" r="r" b="b"/>
              <a:pathLst>
                <a:path w="8196" h="452" extrusionOk="0">
                  <a:moveTo>
                    <a:pt x="0" y="1"/>
                  </a:moveTo>
                  <a:lnTo>
                    <a:pt x="101" y="452"/>
                  </a:lnTo>
                  <a:lnTo>
                    <a:pt x="8196" y="452"/>
                  </a:lnTo>
                  <a:lnTo>
                    <a:pt x="8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6"/>
            <p:cNvSpPr/>
            <p:nvPr/>
          </p:nvSpPr>
          <p:spPr>
            <a:xfrm>
              <a:off x="668143" y="3994292"/>
              <a:ext cx="524829" cy="594362"/>
            </a:xfrm>
            <a:custGeom>
              <a:avLst/>
              <a:gdLst/>
              <a:ahLst/>
              <a:cxnLst/>
              <a:rect l="l" t="t" r="r" b="b"/>
              <a:pathLst>
                <a:path w="9450" h="10702" extrusionOk="0">
                  <a:moveTo>
                    <a:pt x="1" y="0"/>
                  </a:moveTo>
                  <a:lnTo>
                    <a:pt x="1" y="10702"/>
                  </a:lnTo>
                  <a:lnTo>
                    <a:pt x="9450" y="10702"/>
                  </a:lnTo>
                  <a:lnTo>
                    <a:pt x="9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6"/>
            <p:cNvSpPr/>
            <p:nvPr/>
          </p:nvSpPr>
          <p:spPr>
            <a:xfrm>
              <a:off x="668143" y="4159902"/>
              <a:ext cx="524829" cy="12607"/>
            </a:xfrm>
            <a:custGeom>
              <a:avLst/>
              <a:gdLst/>
              <a:ahLst/>
              <a:cxnLst/>
              <a:rect l="l" t="t" r="r" b="b"/>
              <a:pathLst>
                <a:path w="9450" h="227" extrusionOk="0">
                  <a:moveTo>
                    <a:pt x="1" y="1"/>
                  </a:moveTo>
                  <a:lnTo>
                    <a:pt x="1" y="226"/>
                  </a:lnTo>
                  <a:lnTo>
                    <a:pt x="9450" y="226"/>
                  </a:lnTo>
                  <a:lnTo>
                    <a:pt x="9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6"/>
            <p:cNvSpPr/>
            <p:nvPr/>
          </p:nvSpPr>
          <p:spPr>
            <a:xfrm>
              <a:off x="668143" y="4297689"/>
              <a:ext cx="524829" cy="13995"/>
            </a:xfrm>
            <a:custGeom>
              <a:avLst/>
              <a:gdLst/>
              <a:ahLst/>
              <a:cxnLst/>
              <a:rect l="l" t="t" r="r" b="b"/>
              <a:pathLst>
                <a:path w="9450" h="252" extrusionOk="0">
                  <a:moveTo>
                    <a:pt x="1" y="1"/>
                  </a:moveTo>
                  <a:lnTo>
                    <a:pt x="1" y="251"/>
                  </a:lnTo>
                  <a:lnTo>
                    <a:pt x="9450" y="251"/>
                  </a:lnTo>
                  <a:lnTo>
                    <a:pt x="9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6"/>
            <p:cNvSpPr/>
            <p:nvPr/>
          </p:nvSpPr>
          <p:spPr>
            <a:xfrm>
              <a:off x="668143" y="4436920"/>
              <a:ext cx="524829" cy="12551"/>
            </a:xfrm>
            <a:custGeom>
              <a:avLst/>
              <a:gdLst/>
              <a:ahLst/>
              <a:cxnLst/>
              <a:rect l="l" t="t" r="r" b="b"/>
              <a:pathLst>
                <a:path w="9450" h="226" extrusionOk="0">
                  <a:moveTo>
                    <a:pt x="1" y="0"/>
                  </a:moveTo>
                  <a:lnTo>
                    <a:pt x="1" y="226"/>
                  </a:lnTo>
                  <a:lnTo>
                    <a:pt x="9450" y="226"/>
                  </a:lnTo>
                  <a:lnTo>
                    <a:pt x="9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6"/>
            <p:cNvSpPr/>
            <p:nvPr/>
          </p:nvSpPr>
          <p:spPr>
            <a:xfrm>
              <a:off x="1780323" y="3994292"/>
              <a:ext cx="57093" cy="594362"/>
            </a:xfrm>
            <a:custGeom>
              <a:avLst/>
              <a:gdLst/>
              <a:ahLst/>
              <a:cxnLst/>
              <a:rect l="l" t="t" r="r" b="b"/>
              <a:pathLst>
                <a:path w="1028" h="10702" extrusionOk="0">
                  <a:moveTo>
                    <a:pt x="0" y="0"/>
                  </a:moveTo>
                  <a:lnTo>
                    <a:pt x="0" y="10702"/>
                  </a:lnTo>
                  <a:lnTo>
                    <a:pt x="1028" y="10702"/>
                  </a:lnTo>
                  <a:lnTo>
                    <a:pt x="1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6"/>
            <p:cNvSpPr/>
            <p:nvPr/>
          </p:nvSpPr>
          <p:spPr>
            <a:xfrm>
              <a:off x="630600" y="3969189"/>
              <a:ext cx="1247206" cy="66867"/>
            </a:xfrm>
            <a:custGeom>
              <a:avLst/>
              <a:gdLst/>
              <a:ahLst/>
              <a:cxnLst/>
              <a:rect l="l" t="t" r="r" b="b"/>
              <a:pathLst>
                <a:path w="22457" h="1204" extrusionOk="0">
                  <a:moveTo>
                    <a:pt x="0" y="1"/>
                  </a:moveTo>
                  <a:lnTo>
                    <a:pt x="0" y="1204"/>
                  </a:lnTo>
                  <a:lnTo>
                    <a:pt x="22456" y="1204"/>
                  </a:lnTo>
                  <a:lnTo>
                    <a:pt x="22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6"/>
            <p:cNvSpPr/>
            <p:nvPr/>
          </p:nvSpPr>
          <p:spPr>
            <a:xfrm>
              <a:off x="718293" y="3668124"/>
              <a:ext cx="208543" cy="219040"/>
            </a:xfrm>
            <a:custGeom>
              <a:avLst/>
              <a:gdLst/>
              <a:ahLst/>
              <a:cxnLst/>
              <a:rect l="l" t="t" r="r" b="b"/>
              <a:pathLst>
                <a:path w="3755" h="3944" extrusionOk="0">
                  <a:moveTo>
                    <a:pt x="1953" y="0"/>
                  </a:moveTo>
                  <a:cubicBezTo>
                    <a:pt x="1877" y="0"/>
                    <a:pt x="1830" y="8"/>
                    <a:pt x="1830" y="8"/>
                  </a:cubicBezTo>
                  <a:cubicBezTo>
                    <a:pt x="0" y="134"/>
                    <a:pt x="1529" y="3943"/>
                    <a:pt x="1529" y="3943"/>
                  </a:cubicBezTo>
                  <a:lnTo>
                    <a:pt x="2431" y="3943"/>
                  </a:lnTo>
                  <a:cubicBezTo>
                    <a:pt x="3754" y="273"/>
                    <a:pt x="2388" y="0"/>
                    <a:pt x="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6"/>
            <p:cNvSpPr/>
            <p:nvPr/>
          </p:nvSpPr>
          <p:spPr>
            <a:xfrm>
              <a:off x="772552" y="3674122"/>
              <a:ext cx="37654" cy="213042"/>
            </a:xfrm>
            <a:custGeom>
              <a:avLst/>
              <a:gdLst/>
              <a:ahLst/>
              <a:cxnLst/>
              <a:rect l="l" t="t" r="r" b="b"/>
              <a:pathLst>
                <a:path w="678" h="3836" extrusionOk="0">
                  <a:moveTo>
                    <a:pt x="452" y="1"/>
                  </a:moveTo>
                  <a:lnTo>
                    <a:pt x="452" y="1"/>
                  </a:lnTo>
                  <a:cubicBezTo>
                    <a:pt x="402" y="26"/>
                    <a:pt x="377" y="51"/>
                    <a:pt x="351" y="76"/>
                  </a:cubicBezTo>
                  <a:cubicBezTo>
                    <a:pt x="151" y="677"/>
                    <a:pt x="1" y="1880"/>
                    <a:pt x="602" y="3835"/>
                  </a:cubicBezTo>
                  <a:lnTo>
                    <a:pt x="677" y="3835"/>
                  </a:lnTo>
                  <a:cubicBezTo>
                    <a:pt x="51" y="1780"/>
                    <a:pt x="251" y="577"/>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6"/>
            <p:cNvSpPr/>
            <p:nvPr/>
          </p:nvSpPr>
          <p:spPr>
            <a:xfrm>
              <a:off x="796211" y="3667180"/>
              <a:ext cx="29268" cy="219984"/>
            </a:xfrm>
            <a:custGeom>
              <a:avLst/>
              <a:gdLst/>
              <a:ahLst/>
              <a:cxnLst/>
              <a:rect l="l" t="t" r="r" b="b"/>
              <a:pathLst>
                <a:path w="527" h="3961" extrusionOk="0">
                  <a:moveTo>
                    <a:pt x="477" y="0"/>
                  </a:moveTo>
                  <a:lnTo>
                    <a:pt x="427" y="25"/>
                  </a:lnTo>
                  <a:lnTo>
                    <a:pt x="377" y="25"/>
                  </a:lnTo>
                  <a:cubicBezTo>
                    <a:pt x="226" y="652"/>
                    <a:pt x="1" y="2106"/>
                    <a:pt x="452" y="3960"/>
                  </a:cubicBezTo>
                  <a:lnTo>
                    <a:pt x="527" y="3960"/>
                  </a:lnTo>
                  <a:cubicBezTo>
                    <a:pt x="76" y="2080"/>
                    <a:pt x="326" y="62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6"/>
            <p:cNvSpPr/>
            <p:nvPr/>
          </p:nvSpPr>
          <p:spPr>
            <a:xfrm>
              <a:off x="831032" y="3667180"/>
              <a:ext cx="30657" cy="219984"/>
            </a:xfrm>
            <a:custGeom>
              <a:avLst/>
              <a:gdLst/>
              <a:ahLst/>
              <a:cxnLst/>
              <a:rect l="l" t="t" r="r" b="b"/>
              <a:pathLst>
                <a:path w="552" h="3961" extrusionOk="0">
                  <a:moveTo>
                    <a:pt x="0" y="0"/>
                  </a:moveTo>
                  <a:cubicBezTo>
                    <a:pt x="176" y="627"/>
                    <a:pt x="476" y="2080"/>
                    <a:pt x="25" y="3960"/>
                  </a:cubicBezTo>
                  <a:lnTo>
                    <a:pt x="101" y="3960"/>
                  </a:lnTo>
                  <a:cubicBezTo>
                    <a:pt x="552" y="2106"/>
                    <a:pt x="276" y="652"/>
                    <a:pt x="101" y="25"/>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6"/>
            <p:cNvSpPr/>
            <p:nvPr/>
          </p:nvSpPr>
          <p:spPr>
            <a:xfrm>
              <a:off x="849137" y="3675510"/>
              <a:ext cx="30657" cy="211653"/>
            </a:xfrm>
            <a:custGeom>
              <a:avLst/>
              <a:gdLst/>
              <a:ahLst/>
              <a:cxnLst/>
              <a:rect l="l" t="t" r="r" b="b"/>
              <a:pathLst>
                <a:path w="552" h="3811" extrusionOk="0">
                  <a:moveTo>
                    <a:pt x="125" y="1"/>
                  </a:moveTo>
                  <a:lnTo>
                    <a:pt x="125" y="1"/>
                  </a:lnTo>
                  <a:cubicBezTo>
                    <a:pt x="326" y="627"/>
                    <a:pt x="501" y="1880"/>
                    <a:pt x="0" y="3810"/>
                  </a:cubicBezTo>
                  <a:lnTo>
                    <a:pt x="75" y="3810"/>
                  </a:lnTo>
                  <a:cubicBezTo>
                    <a:pt x="551" y="1981"/>
                    <a:pt x="401" y="727"/>
                    <a:pt x="226" y="76"/>
                  </a:cubicBez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6"/>
            <p:cNvSpPr/>
            <p:nvPr/>
          </p:nvSpPr>
          <p:spPr>
            <a:xfrm>
              <a:off x="789269" y="3843953"/>
              <a:ext cx="65479" cy="43208"/>
            </a:xfrm>
            <a:custGeom>
              <a:avLst/>
              <a:gdLst/>
              <a:ahLst/>
              <a:cxnLst/>
              <a:rect l="l" t="t" r="r" b="b"/>
              <a:pathLst>
                <a:path w="1179" h="778" extrusionOk="0">
                  <a:moveTo>
                    <a:pt x="1153" y="777"/>
                  </a:moveTo>
                  <a:lnTo>
                    <a:pt x="426" y="777"/>
                  </a:lnTo>
                  <a:lnTo>
                    <a:pt x="426" y="777"/>
                  </a:lnTo>
                  <a:lnTo>
                    <a:pt x="577" y="777"/>
                  </a:lnTo>
                  <a:lnTo>
                    <a:pt x="577" y="777"/>
                  </a:lnTo>
                  <a:lnTo>
                    <a:pt x="652" y="777"/>
                  </a:lnTo>
                  <a:lnTo>
                    <a:pt x="652" y="777"/>
                  </a:lnTo>
                  <a:lnTo>
                    <a:pt x="777" y="777"/>
                  </a:lnTo>
                  <a:lnTo>
                    <a:pt x="777" y="777"/>
                  </a:lnTo>
                  <a:lnTo>
                    <a:pt x="853" y="777"/>
                  </a:lnTo>
                  <a:lnTo>
                    <a:pt x="853" y="777"/>
                  </a:lnTo>
                  <a:lnTo>
                    <a:pt x="1078" y="777"/>
                  </a:lnTo>
                  <a:lnTo>
                    <a:pt x="1078" y="777"/>
                  </a:lnTo>
                  <a:lnTo>
                    <a:pt x="1153" y="777"/>
                  </a:lnTo>
                  <a:lnTo>
                    <a:pt x="1153" y="777"/>
                  </a:lnTo>
                  <a:lnTo>
                    <a:pt x="1153" y="777"/>
                  </a:lnTo>
                  <a:cubicBezTo>
                    <a:pt x="1178" y="777"/>
                    <a:pt x="1178" y="752"/>
                    <a:pt x="1178" y="727"/>
                  </a:cubicBezTo>
                  <a:lnTo>
                    <a:pt x="1178" y="727"/>
                  </a:lnTo>
                  <a:cubicBezTo>
                    <a:pt x="1178" y="752"/>
                    <a:pt x="1178" y="777"/>
                    <a:pt x="1153" y="777"/>
                  </a:cubicBezTo>
                  <a:close/>
                  <a:moveTo>
                    <a:pt x="0" y="50"/>
                  </a:moveTo>
                  <a:cubicBezTo>
                    <a:pt x="0" y="25"/>
                    <a:pt x="0" y="25"/>
                    <a:pt x="0" y="0"/>
                  </a:cubicBezTo>
                  <a:lnTo>
                    <a:pt x="0" y="0"/>
                  </a:lnTo>
                  <a:cubicBezTo>
                    <a:pt x="0" y="25"/>
                    <a:pt x="0" y="25"/>
                    <a:pt x="0" y="50"/>
                  </a:cubicBezTo>
                  <a:cubicBezTo>
                    <a:pt x="0" y="50"/>
                    <a:pt x="0" y="50"/>
                    <a:pt x="0"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6"/>
            <p:cNvSpPr/>
            <p:nvPr/>
          </p:nvSpPr>
          <p:spPr>
            <a:xfrm>
              <a:off x="789269" y="3835567"/>
              <a:ext cx="65479" cy="51594"/>
            </a:xfrm>
            <a:custGeom>
              <a:avLst/>
              <a:gdLst/>
              <a:ahLst/>
              <a:cxnLst/>
              <a:rect l="l" t="t" r="r" b="b"/>
              <a:pathLst>
                <a:path w="1179" h="929" extrusionOk="0">
                  <a:moveTo>
                    <a:pt x="0" y="151"/>
                  </a:moveTo>
                  <a:cubicBezTo>
                    <a:pt x="0" y="176"/>
                    <a:pt x="0" y="176"/>
                    <a:pt x="0" y="201"/>
                  </a:cubicBezTo>
                  <a:cubicBezTo>
                    <a:pt x="0" y="176"/>
                    <a:pt x="25" y="176"/>
                    <a:pt x="50" y="151"/>
                  </a:cubicBezTo>
                  <a:close/>
                  <a:moveTo>
                    <a:pt x="426" y="101"/>
                  </a:moveTo>
                  <a:cubicBezTo>
                    <a:pt x="376" y="101"/>
                    <a:pt x="351" y="126"/>
                    <a:pt x="326" y="126"/>
                  </a:cubicBezTo>
                  <a:cubicBezTo>
                    <a:pt x="351" y="126"/>
                    <a:pt x="351" y="151"/>
                    <a:pt x="376" y="176"/>
                  </a:cubicBezTo>
                  <a:lnTo>
                    <a:pt x="401" y="176"/>
                  </a:lnTo>
                  <a:cubicBezTo>
                    <a:pt x="401" y="176"/>
                    <a:pt x="426" y="201"/>
                    <a:pt x="426" y="226"/>
                  </a:cubicBezTo>
                  <a:cubicBezTo>
                    <a:pt x="426" y="176"/>
                    <a:pt x="426" y="151"/>
                    <a:pt x="426" y="101"/>
                  </a:cubicBezTo>
                  <a:close/>
                  <a:moveTo>
                    <a:pt x="502" y="602"/>
                  </a:moveTo>
                  <a:cubicBezTo>
                    <a:pt x="502" y="653"/>
                    <a:pt x="502" y="678"/>
                    <a:pt x="477" y="728"/>
                  </a:cubicBezTo>
                  <a:cubicBezTo>
                    <a:pt x="477" y="803"/>
                    <a:pt x="451" y="853"/>
                    <a:pt x="426" y="928"/>
                  </a:cubicBezTo>
                  <a:lnTo>
                    <a:pt x="577" y="928"/>
                  </a:lnTo>
                  <a:cubicBezTo>
                    <a:pt x="552" y="828"/>
                    <a:pt x="527" y="703"/>
                    <a:pt x="502" y="602"/>
                  </a:cubicBezTo>
                  <a:close/>
                  <a:moveTo>
                    <a:pt x="677" y="1"/>
                  </a:moveTo>
                  <a:cubicBezTo>
                    <a:pt x="627" y="51"/>
                    <a:pt x="552" y="51"/>
                    <a:pt x="477" y="76"/>
                  </a:cubicBezTo>
                  <a:cubicBezTo>
                    <a:pt x="527" y="352"/>
                    <a:pt x="577" y="653"/>
                    <a:pt x="652" y="928"/>
                  </a:cubicBezTo>
                  <a:lnTo>
                    <a:pt x="777" y="928"/>
                  </a:lnTo>
                  <a:cubicBezTo>
                    <a:pt x="802" y="853"/>
                    <a:pt x="827" y="753"/>
                    <a:pt x="853" y="653"/>
                  </a:cubicBezTo>
                  <a:cubicBezTo>
                    <a:pt x="827" y="602"/>
                    <a:pt x="827" y="577"/>
                    <a:pt x="802" y="527"/>
                  </a:cubicBezTo>
                  <a:cubicBezTo>
                    <a:pt x="752" y="377"/>
                    <a:pt x="727" y="201"/>
                    <a:pt x="677" y="1"/>
                  </a:cubicBezTo>
                  <a:close/>
                  <a:moveTo>
                    <a:pt x="903" y="803"/>
                  </a:moveTo>
                  <a:cubicBezTo>
                    <a:pt x="878" y="828"/>
                    <a:pt x="878" y="878"/>
                    <a:pt x="853" y="928"/>
                  </a:cubicBezTo>
                  <a:lnTo>
                    <a:pt x="1078" y="928"/>
                  </a:lnTo>
                  <a:cubicBezTo>
                    <a:pt x="1078" y="928"/>
                    <a:pt x="1103" y="903"/>
                    <a:pt x="1103" y="878"/>
                  </a:cubicBezTo>
                  <a:lnTo>
                    <a:pt x="928" y="878"/>
                  </a:lnTo>
                  <a:cubicBezTo>
                    <a:pt x="928" y="878"/>
                    <a:pt x="903" y="853"/>
                    <a:pt x="903" y="803"/>
                  </a:cubicBezTo>
                  <a:close/>
                  <a:moveTo>
                    <a:pt x="1178" y="878"/>
                  </a:moveTo>
                  <a:lnTo>
                    <a:pt x="1178" y="878"/>
                  </a:lnTo>
                  <a:cubicBezTo>
                    <a:pt x="1178" y="903"/>
                    <a:pt x="1153" y="928"/>
                    <a:pt x="1153" y="928"/>
                  </a:cubicBezTo>
                  <a:cubicBezTo>
                    <a:pt x="1178" y="928"/>
                    <a:pt x="1178" y="903"/>
                    <a:pt x="1178" y="8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6"/>
            <p:cNvSpPr/>
            <p:nvPr/>
          </p:nvSpPr>
          <p:spPr>
            <a:xfrm>
              <a:off x="812927" y="3839788"/>
              <a:ext cx="12551" cy="47373"/>
            </a:xfrm>
            <a:custGeom>
              <a:avLst/>
              <a:gdLst/>
              <a:ahLst/>
              <a:cxnLst/>
              <a:rect l="l" t="t" r="r" b="b"/>
              <a:pathLst>
                <a:path w="226" h="853" extrusionOk="0">
                  <a:moveTo>
                    <a:pt x="51" y="0"/>
                  </a:moveTo>
                  <a:cubicBezTo>
                    <a:pt x="25" y="25"/>
                    <a:pt x="25" y="25"/>
                    <a:pt x="0" y="25"/>
                  </a:cubicBezTo>
                  <a:cubicBezTo>
                    <a:pt x="0" y="75"/>
                    <a:pt x="0" y="100"/>
                    <a:pt x="0" y="150"/>
                  </a:cubicBezTo>
                  <a:cubicBezTo>
                    <a:pt x="51" y="201"/>
                    <a:pt x="101" y="326"/>
                    <a:pt x="76" y="526"/>
                  </a:cubicBezTo>
                  <a:cubicBezTo>
                    <a:pt x="101" y="627"/>
                    <a:pt x="126" y="752"/>
                    <a:pt x="151" y="852"/>
                  </a:cubicBezTo>
                  <a:lnTo>
                    <a:pt x="226" y="852"/>
                  </a:lnTo>
                  <a:cubicBezTo>
                    <a:pt x="151" y="577"/>
                    <a:pt x="101" y="276"/>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6"/>
            <p:cNvSpPr/>
            <p:nvPr/>
          </p:nvSpPr>
          <p:spPr>
            <a:xfrm>
              <a:off x="832421" y="3871777"/>
              <a:ext cx="6998" cy="15384"/>
            </a:xfrm>
            <a:custGeom>
              <a:avLst/>
              <a:gdLst/>
              <a:ahLst/>
              <a:cxnLst/>
              <a:rect l="l" t="t" r="r" b="b"/>
              <a:pathLst>
                <a:path w="126" h="277" extrusionOk="0">
                  <a:moveTo>
                    <a:pt x="76" y="1"/>
                  </a:moveTo>
                  <a:cubicBezTo>
                    <a:pt x="50" y="101"/>
                    <a:pt x="25" y="201"/>
                    <a:pt x="0" y="276"/>
                  </a:cubicBezTo>
                  <a:lnTo>
                    <a:pt x="76" y="276"/>
                  </a:lnTo>
                  <a:cubicBezTo>
                    <a:pt x="101" y="226"/>
                    <a:pt x="101" y="176"/>
                    <a:pt x="126" y="151"/>
                  </a:cubicBezTo>
                  <a:cubicBezTo>
                    <a:pt x="101" y="101"/>
                    <a:pt x="101" y="51"/>
                    <a:pt x="76" y="1"/>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6"/>
            <p:cNvSpPr/>
            <p:nvPr/>
          </p:nvSpPr>
          <p:spPr>
            <a:xfrm>
              <a:off x="849137" y="3884329"/>
              <a:ext cx="5609" cy="2832"/>
            </a:xfrm>
            <a:custGeom>
              <a:avLst/>
              <a:gdLst/>
              <a:ahLst/>
              <a:cxnLst/>
              <a:rect l="l" t="t" r="r" b="b"/>
              <a:pathLst>
                <a:path w="101" h="51" extrusionOk="0">
                  <a:moveTo>
                    <a:pt x="25" y="0"/>
                  </a:moveTo>
                  <a:cubicBezTo>
                    <a:pt x="25" y="25"/>
                    <a:pt x="0" y="50"/>
                    <a:pt x="0" y="50"/>
                  </a:cubicBezTo>
                  <a:lnTo>
                    <a:pt x="75" y="50"/>
                  </a:lnTo>
                  <a:cubicBezTo>
                    <a:pt x="75" y="50"/>
                    <a:pt x="100" y="25"/>
                    <a:pt x="100" y="0"/>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6"/>
            <p:cNvSpPr/>
            <p:nvPr/>
          </p:nvSpPr>
          <p:spPr>
            <a:xfrm>
              <a:off x="876961" y="3781308"/>
              <a:ext cx="5609" cy="29268"/>
            </a:xfrm>
            <a:custGeom>
              <a:avLst/>
              <a:gdLst/>
              <a:ahLst/>
              <a:cxnLst/>
              <a:rect l="l" t="t" r="r" b="b"/>
              <a:pathLst>
                <a:path w="101" h="527" extrusionOk="0">
                  <a:moveTo>
                    <a:pt x="0" y="527"/>
                  </a:moveTo>
                  <a:lnTo>
                    <a:pt x="0" y="527"/>
                  </a:lnTo>
                  <a:cubicBezTo>
                    <a:pt x="25" y="326"/>
                    <a:pt x="76" y="176"/>
                    <a:pt x="101" y="0"/>
                  </a:cubicBezTo>
                  <a:cubicBezTo>
                    <a:pt x="101" y="0"/>
                    <a:pt x="101" y="0"/>
                    <a:pt x="101" y="0"/>
                  </a:cubicBezTo>
                  <a:cubicBezTo>
                    <a:pt x="76" y="176"/>
                    <a:pt x="25" y="326"/>
                    <a:pt x="0"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6"/>
            <p:cNvSpPr/>
            <p:nvPr/>
          </p:nvSpPr>
          <p:spPr>
            <a:xfrm>
              <a:off x="872796" y="3781308"/>
              <a:ext cx="9775" cy="29268"/>
            </a:xfrm>
            <a:custGeom>
              <a:avLst/>
              <a:gdLst/>
              <a:ahLst/>
              <a:cxnLst/>
              <a:rect l="l" t="t" r="r" b="b"/>
              <a:pathLst>
                <a:path w="176" h="527" extrusionOk="0">
                  <a:moveTo>
                    <a:pt x="176" y="0"/>
                  </a:moveTo>
                  <a:lnTo>
                    <a:pt x="176" y="0"/>
                  </a:lnTo>
                  <a:cubicBezTo>
                    <a:pt x="125" y="101"/>
                    <a:pt x="75" y="201"/>
                    <a:pt x="0" y="301"/>
                  </a:cubicBezTo>
                  <a:cubicBezTo>
                    <a:pt x="25" y="351"/>
                    <a:pt x="50" y="426"/>
                    <a:pt x="75" y="527"/>
                  </a:cubicBezTo>
                  <a:cubicBezTo>
                    <a:pt x="100" y="326"/>
                    <a:pt x="151" y="176"/>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6"/>
            <p:cNvSpPr/>
            <p:nvPr/>
          </p:nvSpPr>
          <p:spPr>
            <a:xfrm>
              <a:off x="826867" y="3788250"/>
              <a:ext cx="16717" cy="96135"/>
            </a:xfrm>
            <a:custGeom>
              <a:avLst/>
              <a:gdLst/>
              <a:ahLst/>
              <a:cxnLst/>
              <a:rect l="l" t="t" r="r" b="b"/>
              <a:pathLst>
                <a:path w="301" h="1731" extrusionOk="0">
                  <a:moveTo>
                    <a:pt x="201" y="1"/>
                  </a:moveTo>
                  <a:lnTo>
                    <a:pt x="150" y="26"/>
                  </a:lnTo>
                  <a:cubicBezTo>
                    <a:pt x="75" y="301"/>
                    <a:pt x="0" y="853"/>
                    <a:pt x="276" y="1730"/>
                  </a:cubicBezTo>
                  <a:lnTo>
                    <a:pt x="301" y="1730"/>
                  </a:lnTo>
                  <a:cubicBezTo>
                    <a:pt x="25" y="803"/>
                    <a:pt x="125" y="25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6"/>
            <p:cNvSpPr/>
            <p:nvPr/>
          </p:nvSpPr>
          <p:spPr>
            <a:xfrm>
              <a:off x="837975" y="3785473"/>
              <a:ext cx="12607" cy="98912"/>
            </a:xfrm>
            <a:custGeom>
              <a:avLst/>
              <a:gdLst/>
              <a:ahLst/>
              <a:cxnLst/>
              <a:rect l="l" t="t" r="r" b="b"/>
              <a:pathLst>
                <a:path w="227" h="1781" extrusionOk="0">
                  <a:moveTo>
                    <a:pt x="176" y="1"/>
                  </a:moveTo>
                  <a:cubicBezTo>
                    <a:pt x="101" y="276"/>
                    <a:pt x="1" y="928"/>
                    <a:pt x="201" y="1780"/>
                  </a:cubicBezTo>
                  <a:lnTo>
                    <a:pt x="226" y="1780"/>
                  </a:lnTo>
                  <a:cubicBezTo>
                    <a:pt x="26" y="928"/>
                    <a:pt x="126" y="276"/>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6"/>
            <p:cNvSpPr/>
            <p:nvPr/>
          </p:nvSpPr>
          <p:spPr>
            <a:xfrm>
              <a:off x="833809" y="3864835"/>
              <a:ext cx="6998" cy="19549"/>
            </a:xfrm>
            <a:custGeom>
              <a:avLst/>
              <a:gdLst/>
              <a:ahLst/>
              <a:cxnLst/>
              <a:rect l="l" t="t" r="r" b="b"/>
              <a:pathLst>
                <a:path w="126" h="352" extrusionOk="0">
                  <a:moveTo>
                    <a:pt x="126" y="351"/>
                  </a:moveTo>
                  <a:lnTo>
                    <a:pt x="126" y="351"/>
                  </a:lnTo>
                  <a:lnTo>
                    <a:pt x="126" y="351"/>
                  </a:lnTo>
                  <a:close/>
                  <a:moveTo>
                    <a:pt x="126" y="351"/>
                  </a:moveTo>
                  <a:cubicBezTo>
                    <a:pt x="126" y="351"/>
                    <a:pt x="101" y="326"/>
                    <a:pt x="101" y="276"/>
                  </a:cubicBezTo>
                  <a:lnTo>
                    <a:pt x="101" y="276"/>
                  </a:lnTo>
                  <a:cubicBezTo>
                    <a:pt x="101" y="326"/>
                    <a:pt x="126" y="351"/>
                    <a:pt x="126" y="351"/>
                  </a:cubicBezTo>
                  <a:close/>
                  <a:moveTo>
                    <a:pt x="51" y="126"/>
                  </a:moveTo>
                  <a:cubicBezTo>
                    <a:pt x="25" y="75"/>
                    <a:pt x="25" y="50"/>
                    <a:pt x="0" y="0"/>
                  </a:cubicBezTo>
                  <a:lnTo>
                    <a:pt x="0" y="0"/>
                  </a:lnTo>
                  <a:cubicBezTo>
                    <a:pt x="25" y="50"/>
                    <a:pt x="25" y="75"/>
                    <a:pt x="51" y="126"/>
                  </a:cubicBezTo>
                  <a:lnTo>
                    <a:pt x="51" y="126"/>
                  </a:lnTo>
                  <a:close/>
                </a:path>
              </a:pathLst>
            </a:custGeom>
            <a:solidFill>
              <a:srgbClr val="54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6"/>
            <p:cNvSpPr/>
            <p:nvPr/>
          </p:nvSpPr>
          <p:spPr>
            <a:xfrm>
              <a:off x="836586" y="3871777"/>
              <a:ext cx="2832" cy="8386"/>
            </a:xfrm>
            <a:custGeom>
              <a:avLst/>
              <a:gdLst/>
              <a:ahLst/>
              <a:cxnLst/>
              <a:rect l="l" t="t" r="r" b="b"/>
              <a:pathLst>
                <a:path w="51" h="151" extrusionOk="0">
                  <a:moveTo>
                    <a:pt x="51" y="151"/>
                  </a:moveTo>
                  <a:cubicBezTo>
                    <a:pt x="26" y="101"/>
                    <a:pt x="26" y="51"/>
                    <a:pt x="1" y="1"/>
                  </a:cubicBezTo>
                  <a:lnTo>
                    <a:pt x="1" y="1"/>
                  </a:lnTo>
                  <a:cubicBezTo>
                    <a:pt x="26" y="51"/>
                    <a:pt x="26" y="101"/>
                    <a:pt x="51" y="151"/>
                  </a:cubicBezTo>
                  <a:lnTo>
                    <a:pt x="51" y="151"/>
                  </a:lnTo>
                  <a:close/>
                </a:path>
              </a:pathLst>
            </a:custGeom>
            <a:solidFill>
              <a:srgbClr val="644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6"/>
            <p:cNvSpPr/>
            <p:nvPr/>
          </p:nvSpPr>
          <p:spPr>
            <a:xfrm>
              <a:off x="850526" y="3884329"/>
              <a:ext cx="4221" cy="56"/>
            </a:xfrm>
            <a:custGeom>
              <a:avLst/>
              <a:gdLst/>
              <a:ahLst/>
              <a:cxnLst/>
              <a:rect l="l" t="t" r="r" b="b"/>
              <a:pathLst>
                <a:path w="76" h="1" extrusionOk="0">
                  <a:moveTo>
                    <a:pt x="75" y="0"/>
                  </a:moveTo>
                  <a:lnTo>
                    <a:pt x="0" y="0"/>
                  </a:lnTo>
                  <a:lnTo>
                    <a:pt x="0" y="0"/>
                  </a:lnTo>
                  <a:lnTo>
                    <a:pt x="0" y="0"/>
                  </a:lnTo>
                  <a:lnTo>
                    <a:pt x="0" y="0"/>
                  </a:lnTo>
                  <a:lnTo>
                    <a:pt x="75" y="0"/>
                  </a:lnTo>
                  <a:lnTo>
                    <a:pt x="75" y="0"/>
                  </a:lnTo>
                  <a:lnTo>
                    <a:pt x="75" y="0"/>
                  </a:lnTo>
                  <a:lnTo>
                    <a:pt x="75" y="0"/>
                  </a:lnTo>
                  <a:close/>
                </a:path>
              </a:pathLst>
            </a:custGeom>
            <a:solidFill>
              <a:srgbClr val="644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6"/>
            <p:cNvSpPr/>
            <p:nvPr/>
          </p:nvSpPr>
          <p:spPr>
            <a:xfrm>
              <a:off x="836586" y="3864835"/>
              <a:ext cx="6998" cy="19549"/>
            </a:xfrm>
            <a:custGeom>
              <a:avLst/>
              <a:gdLst/>
              <a:ahLst/>
              <a:cxnLst/>
              <a:rect l="l" t="t" r="r" b="b"/>
              <a:pathLst>
                <a:path w="126" h="352" extrusionOk="0">
                  <a:moveTo>
                    <a:pt x="1" y="0"/>
                  </a:moveTo>
                  <a:cubicBezTo>
                    <a:pt x="26" y="100"/>
                    <a:pt x="51" y="226"/>
                    <a:pt x="101" y="351"/>
                  </a:cubicBezTo>
                  <a:lnTo>
                    <a:pt x="126" y="351"/>
                  </a:lnTo>
                  <a:cubicBezTo>
                    <a:pt x="101" y="226"/>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6"/>
            <p:cNvSpPr/>
            <p:nvPr/>
          </p:nvSpPr>
          <p:spPr>
            <a:xfrm>
              <a:off x="844917" y="3863447"/>
              <a:ext cx="5665" cy="20938"/>
            </a:xfrm>
            <a:custGeom>
              <a:avLst/>
              <a:gdLst/>
              <a:ahLst/>
              <a:cxnLst/>
              <a:rect l="l" t="t" r="r" b="b"/>
              <a:pathLst>
                <a:path w="102" h="377" extrusionOk="0">
                  <a:moveTo>
                    <a:pt x="1" y="0"/>
                  </a:moveTo>
                  <a:cubicBezTo>
                    <a:pt x="26" y="125"/>
                    <a:pt x="51" y="251"/>
                    <a:pt x="76" y="376"/>
                  </a:cubicBezTo>
                  <a:lnTo>
                    <a:pt x="101" y="376"/>
                  </a:lnTo>
                  <a:cubicBezTo>
                    <a:pt x="76" y="251"/>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6"/>
            <p:cNvSpPr/>
            <p:nvPr/>
          </p:nvSpPr>
          <p:spPr>
            <a:xfrm>
              <a:off x="854691" y="3856449"/>
              <a:ext cx="5609" cy="27935"/>
            </a:xfrm>
            <a:custGeom>
              <a:avLst/>
              <a:gdLst/>
              <a:ahLst/>
              <a:cxnLst/>
              <a:rect l="l" t="t" r="r" b="b"/>
              <a:pathLst>
                <a:path w="101" h="503" extrusionOk="0">
                  <a:moveTo>
                    <a:pt x="101" y="1"/>
                  </a:moveTo>
                  <a:cubicBezTo>
                    <a:pt x="101" y="1"/>
                    <a:pt x="76" y="1"/>
                    <a:pt x="76" y="26"/>
                  </a:cubicBezTo>
                  <a:cubicBezTo>
                    <a:pt x="50" y="176"/>
                    <a:pt x="25" y="327"/>
                    <a:pt x="0" y="502"/>
                  </a:cubicBezTo>
                  <a:lnTo>
                    <a:pt x="25" y="502"/>
                  </a:lnTo>
                  <a:cubicBezTo>
                    <a:pt x="76" y="327"/>
                    <a:pt x="101" y="15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6"/>
            <p:cNvSpPr/>
            <p:nvPr/>
          </p:nvSpPr>
          <p:spPr>
            <a:xfrm>
              <a:off x="771164" y="3841066"/>
              <a:ext cx="57981" cy="62757"/>
            </a:xfrm>
            <a:custGeom>
              <a:avLst/>
              <a:gdLst/>
              <a:ahLst/>
              <a:cxnLst/>
              <a:rect l="l" t="t" r="r" b="b"/>
              <a:pathLst>
                <a:path w="1044" h="1130" extrusionOk="0">
                  <a:moveTo>
                    <a:pt x="533" y="0"/>
                  </a:moveTo>
                  <a:cubicBezTo>
                    <a:pt x="514" y="0"/>
                    <a:pt x="502" y="2"/>
                    <a:pt x="502" y="2"/>
                  </a:cubicBezTo>
                  <a:cubicBezTo>
                    <a:pt x="1" y="52"/>
                    <a:pt x="427" y="1130"/>
                    <a:pt x="427" y="1130"/>
                  </a:cubicBezTo>
                  <a:lnTo>
                    <a:pt x="677" y="1130"/>
                  </a:lnTo>
                  <a:cubicBezTo>
                    <a:pt x="1044" y="74"/>
                    <a:pt x="650"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6"/>
            <p:cNvSpPr/>
            <p:nvPr/>
          </p:nvSpPr>
          <p:spPr>
            <a:xfrm>
              <a:off x="786492" y="3843953"/>
              <a:ext cx="9775" cy="59869"/>
            </a:xfrm>
            <a:custGeom>
              <a:avLst/>
              <a:gdLst/>
              <a:ahLst/>
              <a:cxnLst/>
              <a:rect l="l" t="t" r="r" b="b"/>
              <a:pathLst>
                <a:path w="176" h="1078" extrusionOk="0">
                  <a:moveTo>
                    <a:pt x="126" y="0"/>
                  </a:moveTo>
                  <a:lnTo>
                    <a:pt x="75" y="25"/>
                  </a:lnTo>
                  <a:cubicBezTo>
                    <a:pt x="25" y="176"/>
                    <a:pt x="0" y="527"/>
                    <a:pt x="151" y="1078"/>
                  </a:cubicBezTo>
                  <a:lnTo>
                    <a:pt x="176" y="1078"/>
                  </a:lnTo>
                  <a:cubicBezTo>
                    <a:pt x="0" y="502"/>
                    <a:pt x="50" y="151"/>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6"/>
            <p:cNvSpPr/>
            <p:nvPr/>
          </p:nvSpPr>
          <p:spPr>
            <a:xfrm>
              <a:off x="792046" y="3841177"/>
              <a:ext cx="8386" cy="62646"/>
            </a:xfrm>
            <a:custGeom>
              <a:avLst/>
              <a:gdLst/>
              <a:ahLst/>
              <a:cxnLst/>
              <a:rect l="l" t="t" r="r" b="b"/>
              <a:pathLst>
                <a:path w="151" h="1128" extrusionOk="0">
                  <a:moveTo>
                    <a:pt x="126" y="0"/>
                  </a:moveTo>
                  <a:cubicBezTo>
                    <a:pt x="76" y="176"/>
                    <a:pt x="0" y="602"/>
                    <a:pt x="126" y="1128"/>
                  </a:cubicBezTo>
                  <a:lnTo>
                    <a:pt x="151" y="1128"/>
                  </a:lnTo>
                  <a:cubicBezTo>
                    <a:pt x="26" y="577"/>
                    <a:pt x="101" y="176"/>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6"/>
            <p:cNvSpPr/>
            <p:nvPr/>
          </p:nvSpPr>
          <p:spPr>
            <a:xfrm>
              <a:off x="801765" y="3841177"/>
              <a:ext cx="8442" cy="62646"/>
            </a:xfrm>
            <a:custGeom>
              <a:avLst/>
              <a:gdLst/>
              <a:ahLst/>
              <a:cxnLst/>
              <a:rect l="l" t="t" r="r" b="b"/>
              <a:pathLst>
                <a:path w="152" h="1128" extrusionOk="0">
                  <a:moveTo>
                    <a:pt x="1" y="0"/>
                  </a:moveTo>
                  <a:cubicBezTo>
                    <a:pt x="51" y="176"/>
                    <a:pt x="151" y="577"/>
                    <a:pt x="26" y="1128"/>
                  </a:cubicBezTo>
                  <a:lnTo>
                    <a:pt x="51" y="1128"/>
                  </a:lnTo>
                  <a:cubicBezTo>
                    <a:pt x="151" y="602"/>
                    <a:pt x="76" y="176"/>
                    <a:pt x="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6"/>
            <p:cNvSpPr/>
            <p:nvPr/>
          </p:nvSpPr>
          <p:spPr>
            <a:xfrm>
              <a:off x="807374" y="3843953"/>
              <a:ext cx="8386" cy="59869"/>
            </a:xfrm>
            <a:custGeom>
              <a:avLst/>
              <a:gdLst/>
              <a:ahLst/>
              <a:cxnLst/>
              <a:rect l="l" t="t" r="r" b="b"/>
              <a:pathLst>
                <a:path w="151" h="1078" extrusionOk="0">
                  <a:moveTo>
                    <a:pt x="25" y="0"/>
                  </a:moveTo>
                  <a:lnTo>
                    <a:pt x="25" y="0"/>
                  </a:lnTo>
                  <a:cubicBezTo>
                    <a:pt x="100" y="176"/>
                    <a:pt x="151" y="527"/>
                    <a:pt x="0" y="1078"/>
                  </a:cubicBezTo>
                  <a:lnTo>
                    <a:pt x="25" y="1078"/>
                  </a:lnTo>
                  <a:cubicBezTo>
                    <a:pt x="151" y="552"/>
                    <a:pt x="125" y="201"/>
                    <a:pt x="75" y="25"/>
                  </a:cubicBezTo>
                  <a:lnTo>
                    <a:pt x="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6"/>
            <p:cNvSpPr/>
            <p:nvPr/>
          </p:nvSpPr>
          <p:spPr>
            <a:xfrm>
              <a:off x="808762" y="3887106"/>
              <a:ext cx="4221" cy="16717"/>
            </a:xfrm>
            <a:custGeom>
              <a:avLst/>
              <a:gdLst/>
              <a:ahLst/>
              <a:cxnLst/>
              <a:rect l="l" t="t" r="r" b="b"/>
              <a:pathLst>
                <a:path w="76" h="301" extrusionOk="0">
                  <a:moveTo>
                    <a:pt x="75" y="0"/>
                  </a:moveTo>
                  <a:lnTo>
                    <a:pt x="75" y="0"/>
                  </a:lnTo>
                  <a:cubicBezTo>
                    <a:pt x="50" y="100"/>
                    <a:pt x="25" y="176"/>
                    <a:pt x="0" y="301"/>
                  </a:cubicBezTo>
                  <a:cubicBezTo>
                    <a:pt x="25" y="176"/>
                    <a:pt x="75" y="100"/>
                    <a:pt x="75" y="0"/>
                  </a:cubicBezTo>
                  <a:close/>
                </a:path>
              </a:pathLst>
            </a:custGeom>
            <a:solidFill>
              <a:srgbClr val="CED6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6"/>
            <p:cNvSpPr/>
            <p:nvPr/>
          </p:nvSpPr>
          <p:spPr>
            <a:xfrm>
              <a:off x="812927" y="3875943"/>
              <a:ext cx="2832" cy="11219"/>
            </a:xfrm>
            <a:custGeom>
              <a:avLst/>
              <a:gdLst/>
              <a:ahLst/>
              <a:cxnLst/>
              <a:rect l="l" t="t" r="r" b="b"/>
              <a:pathLst>
                <a:path w="51" h="202" extrusionOk="0">
                  <a:moveTo>
                    <a:pt x="0" y="201"/>
                  </a:moveTo>
                  <a:lnTo>
                    <a:pt x="0" y="201"/>
                  </a:lnTo>
                  <a:cubicBezTo>
                    <a:pt x="25" y="126"/>
                    <a:pt x="51" y="76"/>
                    <a:pt x="51" y="1"/>
                  </a:cubicBezTo>
                  <a:cubicBezTo>
                    <a:pt x="51" y="76"/>
                    <a:pt x="25" y="126"/>
                    <a:pt x="0" y="201"/>
                  </a:cubicBezTo>
                  <a:close/>
                </a:path>
              </a:pathLst>
            </a:custGeom>
            <a:solidFill>
              <a:srgbClr val="54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6"/>
            <p:cNvSpPr/>
            <p:nvPr/>
          </p:nvSpPr>
          <p:spPr>
            <a:xfrm>
              <a:off x="790657" y="3873166"/>
              <a:ext cx="26491" cy="30657"/>
            </a:xfrm>
            <a:custGeom>
              <a:avLst/>
              <a:gdLst/>
              <a:ahLst/>
              <a:cxnLst/>
              <a:rect l="l" t="t" r="r" b="b"/>
              <a:pathLst>
                <a:path w="477" h="552" extrusionOk="0">
                  <a:moveTo>
                    <a:pt x="477" y="1"/>
                  </a:moveTo>
                  <a:lnTo>
                    <a:pt x="477" y="1"/>
                  </a:lnTo>
                  <a:cubicBezTo>
                    <a:pt x="454" y="23"/>
                    <a:pt x="452" y="25"/>
                    <a:pt x="452" y="44"/>
                  </a:cubicBezTo>
                  <a:lnTo>
                    <a:pt x="452" y="44"/>
                  </a:lnTo>
                  <a:cubicBezTo>
                    <a:pt x="460" y="31"/>
                    <a:pt x="468" y="17"/>
                    <a:pt x="477" y="1"/>
                  </a:cubicBezTo>
                  <a:close/>
                  <a:moveTo>
                    <a:pt x="0" y="326"/>
                  </a:moveTo>
                  <a:cubicBezTo>
                    <a:pt x="21" y="429"/>
                    <a:pt x="58" y="498"/>
                    <a:pt x="71" y="533"/>
                  </a:cubicBezTo>
                  <a:lnTo>
                    <a:pt x="71" y="533"/>
                  </a:lnTo>
                  <a:cubicBezTo>
                    <a:pt x="50" y="445"/>
                    <a:pt x="49" y="397"/>
                    <a:pt x="25" y="326"/>
                  </a:cubicBezTo>
                  <a:close/>
                  <a:moveTo>
                    <a:pt x="71" y="533"/>
                  </a:moveTo>
                  <a:cubicBezTo>
                    <a:pt x="73" y="539"/>
                    <a:pt x="74" y="546"/>
                    <a:pt x="76" y="552"/>
                  </a:cubicBezTo>
                  <a:cubicBezTo>
                    <a:pt x="76" y="547"/>
                    <a:pt x="74" y="541"/>
                    <a:pt x="71" y="533"/>
                  </a:cubicBezTo>
                  <a:close/>
                  <a:moveTo>
                    <a:pt x="276" y="226"/>
                  </a:moveTo>
                  <a:lnTo>
                    <a:pt x="276" y="226"/>
                  </a:lnTo>
                  <a:cubicBezTo>
                    <a:pt x="226" y="276"/>
                    <a:pt x="176" y="276"/>
                    <a:pt x="126" y="301"/>
                  </a:cubicBezTo>
                  <a:cubicBezTo>
                    <a:pt x="101" y="301"/>
                    <a:pt x="76" y="326"/>
                    <a:pt x="51" y="326"/>
                  </a:cubicBezTo>
                  <a:cubicBezTo>
                    <a:pt x="51" y="402"/>
                    <a:pt x="76" y="452"/>
                    <a:pt x="101" y="552"/>
                  </a:cubicBezTo>
                  <a:lnTo>
                    <a:pt x="151" y="552"/>
                  </a:lnTo>
                  <a:cubicBezTo>
                    <a:pt x="151" y="452"/>
                    <a:pt x="126" y="377"/>
                    <a:pt x="126" y="301"/>
                  </a:cubicBezTo>
                  <a:lnTo>
                    <a:pt x="126" y="301"/>
                  </a:lnTo>
                  <a:cubicBezTo>
                    <a:pt x="151" y="377"/>
                    <a:pt x="151" y="452"/>
                    <a:pt x="176" y="552"/>
                  </a:cubicBezTo>
                  <a:lnTo>
                    <a:pt x="226" y="552"/>
                  </a:lnTo>
                  <a:cubicBezTo>
                    <a:pt x="251" y="427"/>
                    <a:pt x="251" y="326"/>
                    <a:pt x="276" y="226"/>
                  </a:cubicBezTo>
                  <a:close/>
                  <a:moveTo>
                    <a:pt x="376" y="151"/>
                  </a:moveTo>
                  <a:lnTo>
                    <a:pt x="376" y="151"/>
                  </a:lnTo>
                  <a:cubicBezTo>
                    <a:pt x="351" y="176"/>
                    <a:pt x="326" y="201"/>
                    <a:pt x="301" y="226"/>
                  </a:cubicBezTo>
                  <a:cubicBezTo>
                    <a:pt x="276" y="326"/>
                    <a:pt x="276" y="427"/>
                    <a:pt x="251" y="552"/>
                  </a:cubicBezTo>
                  <a:lnTo>
                    <a:pt x="301" y="552"/>
                  </a:lnTo>
                  <a:cubicBezTo>
                    <a:pt x="351" y="402"/>
                    <a:pt x="351" y="276"/>
                    <a:pt x="376" y="151"/>
                  </a:cubicBezTo>
                  <a:close/>
                  <a:moveTo>
                    <a:pt x="452" y="44"/>
                  </a:moveTo>
                  <a:lnTo>
                    <a:pt x="452" y="44"/>
                  </a:lnTo>
                  <a:cubicBezTo>
                    <a:pt x="435" y="70"/>
                    <a:pt x="418" y="92"/>
                    <a:pt x="401" y="126"/>
                  </a:cubicBezTo>
                  <a:cubicBezTo>
                    <a:pt x="376" y="251"/>
                    <a:pt x="351" y="377"/>
                    <a:pt x="326" y="552"/>
                  </a:cubicBezTo>
                  <a:cubicBezTo>
                    <a:pt x="351" y="427"/>
                    <a:pt x="376" y="351"/>
                    <a:pt x="401" y="251"/>
                  </a:cubicBezTo>
                  <a:cubicBezTo>
                    <a:pt x="426" y="176"/>
                    <a:pt x="452" y="126"/>
                    <a:pt x="452" y="51"/>
                  </a:cubicBezTo>
                  <a:cubicBezTo>
                    <a:pt x="452" y="48"/>
                    <a:pt x="452" y="46"/>
                    <a:pt x="452" y="44"/>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6"/>
            <p:cNvSpPr/>
            <p:nvPr/>
          </p:nvSpPr>
          <p:spPr>
            <a:xfrm>
              <a:off x="792046" y="3891271"/>
              <a:ext cx="4221" cy="12551"/>
            </a:xfrm>
            <a:custGeom>
              <a:avLst/>
              <a:gdLst/>
              <a:ahLst/>
              <a:cxnLst/>
              <a:rect l="l" t="t" r="r" b="b"/>
              <a:pathLst>
                <a:path w="76" h="226" extrusionOk="0">
                  <a:moveTo>
                    <a:pt x="0" y="0"/>
                  </a:moveTo>
                  <a:cubicBezTo>
                    <a:pt x="26" y="76"/>
                    <a:pt x="26" y="126"/>
                    <a:pt x="51" y="226"/>
                  </a:cubicBezTo>
                  <a:lnTo>
                    <a:pt x="76" y="226"/>
                  </a:lnTo>
                  <a:cubicBezTo>
                    <a:pt x="51" y="126"/>
                    <a:pt x="26" y="76"/>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6"/>
            <p:cNvSpPr/>
            <p:nvPr/>
          </p:nvSpPr>
          <p:spPr>
            <a:xfrm>
              <a:off x="797599" y="3889882"/>
              <a:ext cx="2832" cy="13940"/>
            </a:xfrm>
            <a:custGeom>
              <a:avLst/>
              <a:gdLst/>
              <a:ahLst/>
              <a:cxnLst/>
              <a:rect l="l" t="t" r="r" b="b"/>
              <a:pathLst>
                <a:path w="51" h="251" extrusionOk="0">
                  <a:moveTo>
                    <a:pt x="1" y="0"/>
                  </a:moveTo>
                  <a:cubicBezTo>
                    <a:pt x="1" y="76"/>
                    <a:pt x="26" y="151"/>
                    <a:pt x="26" y="251"/>
                  </a:cubicBezTo>
                  <a:lnTo>
                    <a:pt x="51" y="251"/>
                  </a:lnTo>
                  <a:cubicBezTo>
                    <a:pt x="26" y="151"/>
                    <a:pt x="26" y="76"/>
                    <a:pt x="1"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6"/>
            <p:cNvSpPr/>
            <p:nvPr/>
          </p:nvSpPr>
          <p:spPr>
            <a:xfrm>
              <a:off x="803153" y="3885717"/>
              <a:ext cx="4276" cy="18105"/>
            </a:xfrm>
            <a:custGeom>
              <a:avLst/>
              <a:gdLst/>
              <a:ahLst/>
              <a:cxnLst/>
              <a:rect l="l" t="t" r="r" b="b"/>
              <a:pathLst>
                <a:path w="77" h="326" extrusionOk="0">
                  <a:moveTo>
                    <a:pt x="51" y="0"/>
                  </a:moveTo>
                  <a:cubicBezTo>
                    <a:pt x="26" y="100"/>
                    <a:pt x="26" y="201"/>
                    <a:pt x="1" y="326"/>
                  </a:cubicBezTo>
                  <a:lnTo>
                    <a:pt x="26" y="326"/>
                  </a:lnTo>
                  <a:cubicBezTo>
                    <a:pt x="51" y="201"/>
                    <a:pt x="51" y="100"/>
                    <a:pt x="7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6"/>
            <p:cNvSpPr/>
            <p:nvPr/>
          </p:nvSpPr>
          <p:spPr>
            <a:xfrm>
              <a:off x="807374" y="3880108"/>
              <a:ext cx="5609" cy="23715"/>
            </a:xfrm>
            <a:custGeom>
              <a:avLst/>
              <a:gdLst/>
              <a:ahLst/>
              <a:cxnLst/>
              <a:rect l="l" t="t" r="r" b="b"/>
              <a:pathLst>
                <a:path w="101" h="427" extrusionOk="0">
                  <a:moveTo>
                    <a:pt x="100" y="1"/>
                  </a:moveTo>
                  <a:cubicBezTo>
                    <a:pt x="100" y="1"/>
                    <a:pt x="75" y="1"/>
                    <a:pt x="75" y="26"/>
                  </a:cubicBezTo>
                  <a:cubicBezTo>
                    <a:pt x="50" y="151"/>
                    <a:pt x="50" y="277"/>
                    <a:pt x="0" y="427"/>
                  </a:cubicBezTo>
                  <a:lnTo>
                    <a:pt x="25" y="427"/>
                  </a:lnTo>
                  <a:cubicBezTo>
                    <a:pt x="50" y="252"/>
                    <a:pt x="75" y="126"/>
                    <a:pt x="100" y="1"/>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6"/>
            <p:cNvSpPr/>
            <p:nvPr/>
          </p:nvSpPr>
          <p:spPr>
            <a:xfrm>
              <a:off x="850526" y="3866224"/>
              <a:ext cx="25103" cy="22326"/>
            </a:xfrm>
            <a:custGeom>
              <a:avLst/>
              <a:gdLst/>
              <a:ahLst/>
              <a:cxnLst/>
              <a:rect l="l" t="t" r="r" b="b"/>
              <a:pathLst>
                <a:path w="452" h="402" extrusionOk="0">
                  <a:moveTo>
                    <a:pt x="226" y="0"/>
                  </a:moveTo>
                  <a:cubicBezTo>
                    <a:pt x="100" y="0"/>
                    <a:pt x="0" y="101"/>
                    <a:pt x="0" y="201"/>
                  </a:cubicBezTo>
                  <a:cubicBezTo>
                    <a:pt x="0" y="301"/>
                    <a:pt x="100" y="401"/>
                    <a:pt x="226" y="401"/>
                  </a:cubicBezTo>
                  <a:cubicBezTo>
                    <a:pt x="351" y="401"/>
                    <a:pt x="451" y="301"/>
                    <a:pt x="451" y="201"/>
                  </a:cubicBezTo>
                  <a:cubicBezTo>
                    <a:pt x="451" y="101"/>
                    <a:pt x="351" y="0"/>
                    <a:pt x="226" y="0"/>
                  </a:cubicBezTo>
                  <a:close/>
                </a:path>
              </a:pathLst>
            </a:custGeom>
            <a:solidFill>
              <a:srgbClr val="582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6"/>
            <p:cNvSpPr/>
            <p:nvPr/>
          </p:nvSpPr>
          <p:spPr>
            <a:xfrm>
              <a:off x="815704" y="3843953"/>
              <a:ext cx="47373" cy="44597"/>
            </a:xfrm>
            <a:custGeom>
              <a:avLst/>
              <a:gdLst/>
              <a:ahLst/>
              <a:cxnLst/>
              <a:rect l="l" t="t" r="r" b="b"/>
              <a:pathLst>
                <a:path w="853" h="803" extrusionOk="0">
                  <a:moveTo>
                    <a:pt x="427" y="0"/>
                  </a:moveTo>
                  <a:cubicBezTo>
                    <a:pt x="176" y="0"/>
                    <a:pt x="1" y="176"/>
                    <a:pt x="1" y="401"/>
                  </a:cubicBezTo>
                  <a:cubicBezTo>
                    <a:pt x="1" y="627"/>
                    <a:pt x="176" y="802"/>
                    <a:pt x="427" y="802"/>
                  </a:cubicBezTo>
                  <a:cubicBezTo>
                    <a:pt x="652" y="802"/>
                    <a:pt x="853" y="627"/>
                    <a:pt x="853" y="401"/>
                  </a:cubicBezTo>
                  <a:cubicBezTo>
                    <a:pt x="853" y="176"/>
                    <a:pt x="65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6"/>
            <p:cNvSpPr/>
            <p:nvPr/>
          </p:nvSpPr>
          <p:spPr>
            <a:xfrm>
              <a:off x="803153" y="3860670"/>
              <a:ext cx="23770" cy="22271"/>
            </a:xfrm>
            <a:custGeom>
              <a:avLst/>
              <a:gdLst/>
              <a:ahLst/>
              <a:cxnLst/>
              <a:rect l="l" t="t" r="r" b="b"/>
              <a:pathLst>
                <a:path w="428" h="401" extrusionOk="0">
                  <a:moveTo>
                    <a:pt x="227" y="0"/>
                  </a:moveTo>
                  <a:cubicBezTo>
                    <a:pt x="101" y="0"/>
                    <a:pt x="1" y="100"/>
                    <a:pt x="1" y="201"/>
                  </a:cubicBezTo>
                  <a:cubicBezTo>
                    <a:pt x="1" y="301"/>
                    <a:pt x="101" y="401"/>
                    <a:pt x="227" y="401"/>
                  </a:cubicBezTo>
                  <a:cubicBezTo>
                    <a:pt x="327" y="401"/>
                    <a:pt x="427" y="301"/>
                    <a:pt x="427" y="201"/>
                  </a:cubicBezTo>
                  <a:cubicBezTo>
                    <a:pt x="427" y="100"/>
                    <a:pt x="327"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6"/>
            <p:cNvSpPr/>
            <p:nvPr/>
          </p:nvSpPr>
          <p:spPr>
            <a:xfrm>
              <a:off x="794822" y="3860670"/>
              <a:ext cx="18161" cy="16717"/>
            </a:xfrm>
            <a:custGeom>
              <a:avLst/>
              <a:gdLst/>
              <a:ahLst/>
              <a:cxnLst/>
              <a:rect l="l" t="t" r="r" b="b"/>
              <a:pathLst>
                <a:path w="327" h="301" extrusionOk="0">
                  <a:moveTo>
                    <a:pt x="151" y="0"/>
                  </a:moveTo>
                  <a:cubicBezTo>
                    <a:pt x="51" y="0"/>
                    <a:pt x="1" y="75"/>
                    <a:pt x="1" y="150"/>
                  </a:cubicBezTo>
                  <a:cubicBezTo>
                    <a:pt x="1" y="251"/>
                    <a:pt x="51" y="301"/>
                    <a:pt x="151" y="301"/>
                  </a:cubicBezTo>
                  <a:cubicBezTo>
                    <a:pt x="251" y="301"/>
                    <a:pt x="326" y="251"/>
                    <a:pt x="326" y="150"/>
                  </a:cubicBezTo>
                  <a:cubicBezTo>
                    <a:pt x="326" y="75"/>
                    <a:pt x="251"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6"/>
            <p:cNvSpPr/>
            <p:nvPr/>
          </p:nvSpPr>
          <p:spPr>
            <a:xfrm>
              <a:off x="780883" y="3862058"/>
              <a:ext cx="20938" cy="19494"/>
            </a:xfrm>
            <a:custGeom>
              <a:avLst/>
              <a:gdLst/>
              <a:ahLst/>
              <a:cxnLst/>
              <a:rect l="l" t="t" r="r" b="b"/>
              <a:pathLst>
                <a:path w="377" h="351" extrusionOk="0">
                  <a:moveTo>
                    <a:pt x="201" y="0"/>
                  </a:moveTo>
                  <a:cubicBezTo>
                    <a:pt x="101" y="0"/>
                    <a:pt x="1" y="75"/>
                    <a:pt x="1" y="176"/>
                  </a:cubicBezTo>
                  <a:cubicBezTo>
                    <a:pt x="1" y="276"/>
                    <a:pt x="101" y="351"/>
                    <a:pt x="201" y="351"/>
                  </a:cubicBezTo>
                  <a:cubicBezTo>
                    <a:pt x="302" y="351"/>
                    <a:pt x="377" y="276"/>
                    <a:pt x="377" y="176"/>
                  </a:cubicBezTo>
                  <a:cubicBezTo>
                    <a:pt x="377" y="75"/>
                    <a:pt x="302" y="0"/>
                    <a:pt x="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6"/>
            <p:cNvSpPr/>
            <p:nvPr/>
          </p:nvSpPr>
          <p:spPr>
            <a:xfrm>
              <a:off x="696022" y="3869001"/>
              <a:ext cx="263137" cy="100245"/>
            </a:xfrm>
            <a:custGeom>
              <a:avLst/>
              <a:gdLst/>
              <a:ahLst/>
              <a:cxnLst/>
              <a:rect l="l" t="t" r="r" b="b"/>
              <a:pathLst>
                <a:path w="4738" h="1805" extrusionOk="0">
                  <a:moveTo>
                    <a:pt x="1579" y="0"/>
                  </a:moveTo>
                  <a:cubicBezTo>
                    <a:pt x="0" y="903"/>
                    <a:pt x="1579" y="1805"/>
                    <a:pt x="1579" y="1805"/>
                  </a:cubicBezTo>
                  <a:lnTo>
                    <a:pt x="3183" y="1805"/>
                  </a:lnTo>
                  <a:cubicBezTo>
                    <a:pt x="3183" y="1805"/>
                    <a:pt x="4737" y="903"/>
                    <a:pt x="3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6"/>
            <p:cNvSpPr/>
            <p:nvPr/>
          </p:nvSpPr>
          <p:spPr>
            <a:xfrm>
              <a:off x="1276438" y="3890493"/>
              <a:ext cx="80752" cy="49539"/>
            </a:xfrm>
            <a:custGeom>
              <a:avLst/>
              <a:gdLst/>
              <a:ahLst/>
              <a:cxnLst/>
              <a:rect l="l" t="t" r="r" b="b"/>
              <a:pathLst>
                <a:path w="1454" h="892" extrusionOk="0">
                  <a:moveTo>
                    <a:pt x="322" y="1"/>
                  </a:moveTo>
                  <a:cubicBezTo>
                    <a:pt x="193" y="1"/>
                    <a:pt x="101" y="14"/>
                    <a:pt x="101" y="14"/>
                  </a:cubicBezTo>
                  <a:cubicBezTo>
                    <a:pt x="101" y="14"/>
                    <a:pt x="0" y="115"/>
                    <a:pt x="301" y="140"/>
                  </a:cubicBezTo>
                  <a:cubicBezTo>
                    <a:pt x="527" y="165"/>
                    <a:pt x="502" y="215"/>
                    <a:pt x="652" y="390"/>
                  </a:cubicBezTo>
                  <a:cubicBezTo>
                    <a:pt x="827" y="566"/>
                    <a:pt x="903" y="616"/>
                    <a:pt x="978" y="716"/>
                  </a:cubicBezTo>
                  <a:cubicBezTo>
                    <a:pt x="1028" y="766"/>
                    <a:pt x="1253" y="892"/>
                    <a:pt x="1253" y="892"/>
                  </a:cubicBezTo>
                  <a:lnTo>
                    <a:pt x="1454" y="566"/>
                  </a:lnTo>
                  <a:cubicBezTo>
                    <a:pt x="1178" y="365"/>
                    <a:pt x="1253" y="365"/>
                    <a:pt x="903" y="140"/>
                  </a:cubicBezTo>
                  <a:cubicBezTo>
                    <a:pt x="731" y="25"/>
                    <a:pt x="493" y="1"/>
                    <a:pt x="322"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6"/>
            <p:cNvSpPr/>
            <p:nvPr/>
          </p:nvSpPr>
          <p:spPr>
            <a:xfrm>
              <a:off x="1295431" y="3916485"/>
              <a:ext cx="53427" cy="17994"/>
            </a:xfrm>
            <a:custGeom>
              <a:avLst/>
              <a:gdLst/>
              <a:ahLst/>
              <a:cxnLst/>
              <a:rect l="l" t="t" r="r" b="b"/>
              <a:pathLst>
                <a:path w="962" h="324" extrusionOk="0">
                  <a:moveTo>
                    <a:pt x="264" y="0"/>
                  </a:moveTo>
                  <a:cubicBezTo>
                    <a:pt x="121" y="0"/>
                    <a:pt x="0" y="16"/>
                    <a:pt x="34" y="73"/>
                  </a:cubicBezTo>
                  <a:cubicBezTo>
                    <a:pt x="135" y="223"/>
                    <a:pt x="711" y="223"/>
                    <a:pt x="962" y="323"/>
                  </a:cubicBezTo>
                  <a:lnTo>
                    <a:pt x="636" y="23"/>
                  </a:lnTo>
                  <a:cubicBezTo>
                    <a:pt x="636" y="23"/>
                    <a:pt x="434" y="0"/>
                    <a:pt x="26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6"/>
            <p:cNvSpPr/>
            <p:nvPr/>
          </p:nvSpPr>
          <p:spPr>
            <a:xfrm>
              <a:off x="1330697" y="3847286"/>
              <a:ext cx="303512" cy="180941"/>
            </a:xfrm>
            <a:custGeom>
              <a:avLst/>
              <a:gdLst/>
              <a:ahLst/>
              <a:cxnLst/>
              <a:rect l="l" t="t" r="r" b="b"/>
              <a:pathLst>
                <a:path w="5465" h="3258" extrusionOk="0">
                  <a:moveTo>
                    <a:pt x="4472" y="0"/>
                  </a:moveTo>
                  <a:cubicBezTo>
                    <a:pt x="3894" y="0"/>
                    <a:pt x="3755" y="1236"/>
                    <a:pt x="3284" y="1519"/>
                  </a:cubicBezTo>
                  <a:cubicBezTo>
                    <a:pt x="3042" y="1661"/>
                    <a:pt x="2751" y="1715"/>
                    <a:pt x="2446" y="1715"/>
                  </a:cubicBezTo>
                  <a:cubicBezTo>
                    <a:pt x="1455" y="1715"/>
                    <a:pt x="327" y="1143"/>
                    <a:pt x="327" y="1143"/>
                  </a:cubicBezTo>
                  <a:cubicBezTo>
                    <a:pt x="26" y="1218"/>
                    <a:pt x="1" y="1594"/>
                    <a:pt x="1" y="1594"/>
                  </a:cubicBezTo>
                  <a:cubicBezTo>
                    <a:pt x="1" y="1594"/>
                    <a:pt x="1787" y="3257"/>
                    <a:pt x="3055" y="3257"/>
                  </a:cubicBezTo>
                  <a:cubicBezTo>
                    <a:pt x="3188" y="3257"/>
                    <a:pt x="3315" y="3239"/>
                    <a:pt x="3434" y="3198"/>
                  </a:cubicBezTo>
                  <a:cubicBezTo>
                    <a:pt x="4713" y="2797"/>
                    <a:pt x="5164" y="1720"/>
                    <a:pt x="5339" y="1043"/>
                  </a:cubicBezTo>
                  <a:cubicBezTo>
                    <a:pt x="5464" y="592"/>
                    <a:pt x="5314" y="166"/>
                    <a:pt x="4587" y="15"/>
                  </a:cubicBezTo>
                  <a:cubicBezTo>
                    <a:pt x="4547" y="5"/>
                    <a:pt x="4509"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6"/>
            <p:cNvSpPr/>
            <p:nvPr/>
          </p:nvSpPr>
          <p:spPr>
            <a:xfrm>
              <a:off x="1280548" y="4305353"/>
              <a:ext cx="164335" cy="281520"/>
            </a:xfrm>
            <a:custGeom>
              <a:avLst/>
              <a:gdLst/>
              <a:ahLst/>
              <a:cxnLst/>
              <a:rect l="l" t="t" r="r" b="b"/>
              <a:pathLst>
                <a:path w="2959" h="5069" extrusionOk="0">
                  <a:moveTo>
                    <a:pt x="863" y="1"/>
                  </a:moveTo>
                  <a:cubicBezTo>
                    <a:pt x="407" y="1"/>
                    <a:pt x="1" y="730"/>
                    <a:pt x="377" y="1517"/>
                  </a:cubicBezTo>
                  <a:cubicBezTo>
                    <a:pt x="829" y="2519"/>
                    <a:pt x="1731" y="3773"/>
                    <a:pt x="1931" y="4499"/>
                  </a:cubicBezTo>
                  <a:cubicBezTo>
                    <a:pt x="1956" y="4600"/>
                    <a:pt x="1956" y="4650"/>
                    <a:pt x="1580" y="4825"/>
                  </a:cubicBezTo>
                  <a:cubicBezTo>
                    <a:pt x="1314" y="4940"/>
                    <a:pt x="1482" y="5068"/>
                    <a:pt x="1875" y="5068"/>
                  </a:cubicBezTo>
                  <a:cubicBezTo>
                    <a:pt x="1999" y="5068"/>
                    <a:pt x="2145" y="5056"/>
                    <a:pt x="2307" y="5026"/>
                  </a:cubicBezTo>
                  <a:cubicBezTo>
                    <a:pt x="2959" y="4925"/>
                    <a:pt x="2057" y="1918"/>
                    <a:pt x="1455" y="539"/>
                  </a:cubicBezTo>
                  <a:cubicBezTo>
                    <a:pt x="1296" y="158"/>
                    <a:pt x="1074" y="1"/>
                    <a:pt x="863"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6"/>
            <p:cNvSpPr/>
            <p:nvPr/>
          </p:nvSpPr>
          <p:spPr>
            <a:xfrm>
              <a:off x="1333474" y="4566321"/>
              <a:ext cx="91415" cy="26491"/>
            </a:xfrm>
            <a:custGeom>
              <a:avLst/>
              <a:gdLst/>
              <a:ahLst/>
              <a:cxnLst/>
              <a:rect l="l" t="t" r="r" b="b"/>
              <a:pathLst>
                <a:path w="1646" h="477" extrusionOk="0">
                  <a:moveTo>
                    <a:pt x="1580" y="1"/>
                  </a:moveTo>
                  <a:cubicBezTo>
                    <a:pt x="1580" y="1"/>
                    <a:pt x="1249" y="181"/>
                    <a:pt x="914" y="181"/>
                  </a:cubicBezTo>
                  <a:cubicBezTo>
                    <a:pt x="816" y="181"/>
                    <a:pt x="718" y="166"/>
                    <a:pt x="627" y="126"/>
                  </a:cubicBezTo>
                  <a:cubicBezTo>
                    <a:pt x="627" y="126"/>
                    <a:pt x="1" y="302"/>
                    <a:pt x="427" y="402"/>
                  </a:cubicBezTo>
                  <a:cubicBezTo>
                    <a:pt x="582" y="445"/>
                    <a:pt x="779" y="476"/>
                    <a:pt x="966" y="476"/>
                  </a:cubicBezTo>
                  <a:cubicBezTo>
                    <a:pt x="1323" y="476"/>
                    <a:pt x="1646" y="363"/>
                    <a:pt x="1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6"/>
            <p:cNvSpPr/>
            <p:nvPr/>
          </p:nvSpPr>
          <p:spPr>
            <a:xfrm>
              <a:off x="1448102" y="4280528"/>
              <a:ext cx="215319" cy="263581"/>
            </a:xfrm>
            <a:custGeom>
              <a:avLst/>
              <a:gdLst/>
              <a:ahLst/>
              <a:cxnLst/>
              <a:rect l="l" t="t" r="r" b="b"/>
              <a:pathLst>
                <a:path w="3877" h="4746" extrusionOk="0">
                  <a:moveTo>
                    <a:pt x="810" y="0"/>
                  </a:moveTo>
                  <a:cubicBezTo>
                    <a:pt x="303" y="0"/>
                    <a:pt x="1" y="880"/>
                    <a:pt x="569" y="1613"/>
                  </a:cubicBezTo>
                  <a:cubicBezTo>
                    <a:pt x="1270" y="2465"/>
                    <a:pt x="2423" y="3493"/>
                    <a:pt x="2774" y="4144"/>
                  </a:cubicBezTo>
                  <a:cubicBezTo>
                    <a:pt x="2824" y="4245"/>
                    <a:pt x="2849" y="4270"/>
                    <a:pt x="2523" y="4520"/>
                  </a:cubicBezTo>
                  <a:cubicBezTo>
                    <a:pt x="2341" y="4660"/>
                    <a:pt x="2402" y="4745"/>
                    <a:pt x="2595" y="4745"/>
                  </a:cubicBezTo>
                  <a:cubicBezTo>
                    <a:pt x="2748" y="4745"/>
                    <a:pt x="2985" y="4692"/>
                    <a:pt x="3250" y="4570"/>
                  </a:cubicBezTo>
                  <a:cubicBezTo>
                    <a:pt x="3877" y="4320"/>
                    <a:pt x="2298" y="1613"/>
                    <a:pt x="1421" y="410"/>
                  </a:cubicBezTo>
                  <a:cubicBezTo>
                    <a:pt x="1211" y="120"/>
                    <a:pt x="997" y="0"/>
                    <a:pt x="810"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6"/>
            <p:cNvSpPr/>
            <p:nvPr/>
          </p:nvSpPr>
          <p:spPr>
            <a:xfrm>
              <a:off x="1556177" y="4513450"/>
              <a:ext cx="93747" cy="36377"/>
            </a:xfrm>
            <a:custGeom>
              <a:avLst/>
              <a:gdLst/>
              <a:ahLst/>
              <a:cxnLst/>
              <a:rect l="l" t="t" r="r" b="b"/>
              <a:pathLst>
                <a:path w="1688" h="655" extrusionOk="0">
                  <a:moveTo>
                    <a:pt x="1455" y="0"/>
                  </a:moveTo>
                  <a:cubicBezTo>
                    <a:pt x="1455" y="1"/>
                    <a:pt x="1093" y="342"/>
                    <a:pt x="712" y="342"/>
                  </a:cubicBezTo>
                  <a:cubicBezTo>
                    <a:pt x="667" y="342"/>
                    <a:pt x="622" y="337"/>
                    <a:pt x="577" y="326"/>
                  </a:cubicBezTo>
                  <a:cubicBezTo>
                    <a:pt x="577" y="326"/>
                    <a:pt x="1" y="652"/>
                    <a:pt x="452" y="652"/>
                  </a:cubicBezTo>
                  <a:cubicBezTo>
                    <a:pt x="483" y="654"/>
                    <a:pt x="516" y="655"/>
                    <a:pt x="550" y="655"/>
                  </a:cubicBezTo>
                  <a:cubicBezTo>
                    <a:pt x="1008" y="655"/>
                    <a:pt x="1688" y="491"/>
                    <a:pt x="1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6"/>
            <p:cNvSpPr/>
            <p:nvPr/>
          </p:nvSpPr>
          <p:spPr>
            <a:xfrm>
              <a:off x="1400285" y="4212774"/>
              <a:ext cx="236701" cy="291017"/>
            </a:xfrm>
            <a:custGeom>
              <a:avLst/>
              <a:gdLst/>
              <a:ahLst/>
              <a:cxnLst/>
              <a:rect l="l" t="t" r="r" b="b"/>
              <a:pathLst>
                <a:path w="4262" h="5240" extrusionOk="0">
                  <a:moveTo>
                    <a:pt x="2332" y="1"/>
                  </a:moveTo>
                  <a:cubicBezTo>
                    <a:pt x="2131" y="1"/>
                    <a:pt x="1" y="527"/>
                    <a:pt x="1" y="527"/>
                  </a:cubicBezTo>
                  <a:cubicBezTo>
                    <a:pt x="1" y="527"/>
                    <a:pt x="1555" y="3485"/>
                    <a:pt x="3359" y="5239"/>
                  </a:cubicBezTo>
                  <a:cubicBezTo>
                    <a:pt x="3359" y="5239"/>
                    <a:pt x="3836" y="5114"/>
                    <a:pt x="4262" y="4638"/>
                  </a:cubicBezTo>
                  <a:cubicBezTo>
                    <a:pt x="4262" y="4638"/>
                    <a:pt x="3059" y="1"/>
                    <a:pt x="2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6"/>
            <p:cNvSpPr/>
            <p:nvPr/>
          </p:nvSpPr>
          <p:spPr>
            <a:xfrm>
              <a:off x="1215181" y="4108420"/>
              <a:ext cx="520664" cy="425084"/>
            </a:xfrm>
            <a:custGeom>
              <a:avLst/>
              <a:gdLst/>
              <a:ahLst/>
              <a:cxnLst/>
              <a:rect l="l" t="t" r="r" b="b"/>
              <a:pathLst>
                <a:path w="9375" h="7654" extrusionOk="0">
                  <a:moveTo>
                    <a:pt x="6073" y="0"/>
                  </a:moveTo>
                  <a:cubicBezTo>
                    <a:pt x="6052" y="0"/>
                    <a:pt x="6041" y="0"/>
                    <a:pt x="6041" y="0"/>
                  </a:cubicBezTo>
                  <a:cubicBezTo>
                    <a:pt x="2582" y="201"/>
                    <a:pt x="1179" y="1855"/>
                    <a:pt x="1179" y="1855"/>
                  </a:cubicBezTo>
                  <a:cubicBezTo>
                    <a:pt x="1" y="3534"/>
                    <a:pt x="2507" y="7594"/>
                    <a:pt x="2507" y="7594"/>
                  </a:cubicBezTo>
                  <a:cubicBezTo>
                    <a:pt x="2681" y="7636"/>
                    <a:pt x="2843" y="7653"/>
                    <a:pt x="2990" y="7653"/>
                  </a:cubicBezTo>
                  <a:cubicBezTo>
                    <a:pt x="3542" y="7653"/>
                    <a:pt x="3885" y="7419"/>
                    <a:pt x="3885" y="7419"/>
                  </a:cubicBezTo>
                  <a:cubicBezTo>
                    <a:pt x="3885" y="7419"/>
                    <a:pt x="3158" y="4085"/>
                    <a:pt x="3334" y="3384"/>
                  </a:cubicBezTo>
                  <a:cubicBezTo>
                    <a:pt x="3384" y="3189"/>
                    <a:pt x="3516" y="3129"/>
                    <a:pt x="3735" y="3129"/>
                  </a:cubicBezTo>
                  <a:cubicBezTo>
                    <a:pt x="4080" y="3129"/>
                    <a:pt x="4641" y="3278"/>
                    <a:pt x="5439" y="3278"/>
                  </a:cubicBezTo>
                  <a:cubicBezTo>
                    <a:pt x="5889" y="3278"/>
                    <a:pt x="6414" y="3231"/>
                    <a:pt x="7018" y="3083"/>
                  </a:cubicBezTo>
                  <a:cubicBezTo>
                    <a:pt x="9374" y="2506"/>
                    <a:pt x="8422" y="552"/>
                    <a:pt x="8422" y="552"/>
                  </a:cubicBezTo>
                  <a:cubicBezTo>
                    <a:pt x="7845" y="21"/>
                    <a:pt x="6314" y="0"/>
                    <a:pt x="6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6"/>
            <p:cNvSpPr/>
            <p:nvPr/>
          </p:nvSpPr>
          <p:spPr>
            <a:xfrm>
              <a:off x="1450435" y="4091703"/>
              <a:ext cx="243643" cy="99023"/>
            </a:xfrm>
            <a:custGeom>
              <a:avLst/>
              <a:gdLst/>
              <a:ahLst/>
              <a:cxnLst/>
              <a:rect l="l" t="t" r="r" b="b"/>
              <a:pathLst>
                <a:path w="4387" h="1783" extrusionOk="0">
                  <a:moveTo>
                    <a:pt x="3785" y="0"/>
                  </a:moveTo>
                  <a:lnTo>
                    <a:pt x="2632" y="376"/>
                  </a:lnTo>
                  <a:lnTo>
                    <a:pt x="176" y="76"/>
                  </a:lnTo>
                  <a:cubicBezTo>
                    <a:pt x="176" y="76"/>
                    <a:pt x="100" y="301"/>
                    <a:pt x="0" y="602"/>
                  </a:cubicBezTo>
                  <a:cubicBezTo>
                    <a:pt x="746" y="1310"/>
                    <a:pt x="1948" y="1783"/>
                    <a:pt x="3155" y="1783"/>
                  </a:cubicBezTo>
                  <a:cubicBezTo>
                    <a:pt x="3571" y="1783"/>
                    <a:pt x="3988" y="1727"/>
                    <a:pt x="4386" y="1604"/>
                  </a:cubicBezTo>
                  <a:cubicBezTo>
                    <a:pt x="4286" y="953"/>
                    <a:pt x="4085" y="351"/>
                    <a:pt x="3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6"/>
            <p:cNvSpPr/>
            <p:nvPr/>
          </p:nvSpPr>
          <p:spPr>
            <a:xfrm>
              <a:off x="1433718" y="3811353"/>
              <a:ext cx="266358" cy="351886"/>
            </a:xfrm>
            <a:custGeom>
              <a:avLst/>
              <a:gdLst/>
              <a:ahLst/>
              <a:cxnLst/>
              <a:rect l="l" t="t" r="r" b="b"/>
              <a:pathLst>
                <a:path w="4796" h="6336" extrusionOk="0">
                  <a:moveTo>
                    <a:pt x="1939" y="0"/>
                  </a:moveTo>
                  <a:cubicBezTo>
                    <a:pt x="1598" y="0"/>
                    <a:pt x="1217" y="143"/>
                    <a:pt x="853" y="537"/>
                  </a:cubicBezTo>
                  <a:cubicBezTo>
                    <a:pt x="376" y="1038"/>
                    <a:pt x="0" y="2091"/>
                    <a:pt x="326" y="5449"/>
                  </a:cubicBezTo>
                  <a:cubicBezTo>
                    <a:pt x="376" y="5931"/>
                    <a:pt x="2327" y="6335"/>
                    <a:pt x="3632" y="6335"/>
                  </a:cubicBezTo>
                  <a:cubicBezTo>
                    <a:pt x="4298" y="6335"/>
                    <a:pt x="4796" y="6230"/>
                    <a:pt x="4787" y="5976"/>
                  </a:cubicBezTo>
                  <a:cubicBezTo>
                    <a:pt x="4687" y="3695"/>
                    <a:pt x="3860" y="2266"/>
                    <a:pt x="3033" y="612"/>
                  </a:cubicBezTo>
                  <a:cubicBezTo>
                    <a:pt x="2896" y="339"/>
                    <a:pt x="2464"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6"/>
            <p:cNvSpPr/>
            <p:nvPr/>
          </p:nvSpPr>
          <p:spPr>
            <a:xfrm>
              <a:off x="1553400" y="3956527"/>
              <a:ext cx="263692" cy="264692"/>
            </a:xfrm>
            <a:custGeom>
              <a:avLst/>
              <a:gdLst/>
              <a:ahLst/>
              <a:cxnLst/>
              <a:rect l="l" t="t" r="r" b="b"/>
              <a:pathLst>
                <a:path w="4748" h="4766" extrusionOk="0">
                  <a:moveTo>
                    <a:pt x="2493" y="0"/>
                  </a:moveTo>
                  <a:cubicBezTo>
                    <a:pt x="2030" y="0"/>
                    <a:pt x="1585" y="176"/>
                    <a:pt x="1329" y="379"/>
                  </a:cubicBezTo>
                  <a:cubicBezTo>
                    <a:pt x="1" y="1432"/>
                    <a:pt x="1003" y="4765"/>
                    <a:pt x="1003" y="4765"/>
                  </a:cubicBezTo>
                  <a:lnTo>
                    <a:pt x="3835" y="4765"/>
                  </a:lnTo>
                  <a:cubicBezTo>
                    <a:pt x="4748" y="958"/>
                    <a:pt x="3572" y="0"/>
                    <a:pt x="24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6"/>
            <p:cNvSpPr/>
            <p:nvPr/>
          </p:nvSpPr>
          <p:spPr>
            <a:xfrm>
              <a:off x="1412836" y="4255926"/>
              <a:ext cx="329948" cy="48817"/>
            </a:xfrm>
            <a:custGeom>
              <a:avLst/>
              <a:gdLst/>
              <a:ahLst/>
              <a:cxnLst/>
              <a:rect l="l" t="t" r="r" b="b"/>
              <a:pathLst>
                <a:path w="5941" h="879" extrusionOk="0">
                  <a:moveTo>
                    <a:pt x="452" y="1"/>
                  </a:moveTo>
                  <a:cubicBezTo>
                    <a:pt x="201" y="1"/>
                    <a:pt x="0" y="201"/>
                    <a:pt x="0" y="427"/>
                  </a:cubicBezTo>
                  <a:cubicBezTo>
                    <a:pt x="0" y="678"/>
                    <a:pt x="201" y="878"/>
                    <a:pt x="452" y="878"/>
                  </a:cubicBezTo>
                  <a:lnTo>
                    <a:pt x="5514" y="878"/>
                  </a:lnTo>
                  <a:cubicBezTo>
                    <a:pt x="5740" y="878"/>
                    <a:pt x="5940" y="678"/>
                    <a:pt x="5940" y="427"/>
                  </a:cubicBezTo>
                  <a:cubicBezTo>
                    <a:pt x="5940" y="201"/>
                    <a:pt x="5740" y="1"/>
                    <a:pt x="5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6"/>
            <p:cNvSpPr/>
            <p:nvPr/>
          </p:nvSpPr>
          <p:spPr>
            <a:xfrm>
              <a:off x="1461542" y="4051328"/>
              <a:ext cx="271467" cy="268690"/>
            </a:xfrm>
            <a:custGeom>
              <a:avLst/>
              <a:gdLst/>
              <a:ahLst/>
              <a:cxnLst/>
              <a:rect l="l" t="t" r="r" b="b"/>
              <a:pathLst>
                <a:path w="4888" h="4838" extrusionOk="0">
                  <a:moveTo>
                    <a:pt x="4662" y="1"/>
                  </a:moveTo>
                  <a:lnTo>
                    <a:pt x="4337" y="26"/>
                  </a:lnTo>
                  <a:cubicBezTo>
                    <a:pt x="4412" y="1179"/>
                    <a:pt x="4362" y="4236"/>
                    <a:pt x="3259" y="4437"/>
                  </a:cubicBezTo>
                  <a:cubicBezTo>
                    <a:pt x="2926" y="4501"/>
                    <a:pt x="2289" y="4520"/>
                    <a:pt x="1668" y="4520"/>
                  </a:cubicBezTo>
                  <a:cubicBezTo>
                    <a:pt x="840" y="4520"/>
                    <a:pt x="40" y="4487"/>
                    <a:pt x="26" y="4487"/>
                  </a:cubicBezTo>
                  <a:lnTo>
                    <a:pt x="1" y="4813"/>
                  </a:lnTo>
                  <a:cubicBezTo>
                    <a:pt x="51" y="4813"/>
                    <a:pt x="753" y="4838"/>
                    <a:pt x="1530" y="4838"/>
                  </a:cubicBezTo>
                  <a:cubicBezTo>
                    <a:pt x="2206" y="4838"/>
                    <a:pt x="2933" y="4813"/>
                    <a:pt x="3309" y="4737"/>
                  </a:cubicBezTo>
                  <a:cubicBezTo>
                    <a:pt x="4888" y="4462"/>
                    <a:pt x="4687" y="452"/>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6"/>
            <p:cNvSpPr/>
            <p:nvPr/>
          </p:nvSpPr>
          <p:spPr>
            <a:xfrm>
              <a:off x="1560398" y="4290747"/>
              <a:ext cx="26491" cy="278409"/>
            </a:xfrm>
            <a:custGeom>
              <a:avLst/>
              <a:gdLst/>
              <a:ahLst/>
              <a:cxnLst/>
              <a:rect l="l" t="t" r="r" b="b"/>
              <a:pathLst>
                <a:path w="477" h="5013" extrusionOk="0">
                  <a:moveTo>
                    <a:pt x="0" y="0"/>
                  </a:moveTo>
                  <a:lnTo>
                    <a:pt x="0" y="5013"/>
                  </a:lnTo>
                  <a:lnTo>
                    <a:pt x="476" y="5013"/>
                  </a:lnTo>
                  <a:lnTo>
                    <a:pt x="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6"/>
            <p:cNvSpPr/>
            <p:nvPr/>
          </p:nvSpPr>
          <p:spPr>
            <a:xfrm>
              <a:off x="1454600" y="4551048"/>
              <a:ext cx="247808" cy="36210"/>
            </a:xfrm>
            <a:custGeom>
              <a:avLst/>
              <a:gdLst/>
              <a:ahLst/>
              <a:cxnLst/>
              <a:rect l="l" t="t" r="r" b="b"/>
              <a:pathLst>
                <a:path w="4462" h="652" extrusionOk="0">
                  <a:moveTo>
                    <a:pt x="627" y="0"/>
                  </a:moveTo>
                  <a:cubicBezTo>
                    <a:pt x="276" y="0"/>
                    <a:pt x="0" y="301"/>
                    <a:pt x="0" y="652"/>
                  </a:cubicBezTo>
                  <a:lnTo>
                    <a:pt x="4462" y="652"/>
                  </a:lnTo>
                  <a:cubicBezTo>
                    <a:pt x="4462" y="301"/>
                    <a:pt x="4186"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6"/>
            <p:cNvSpPr/>
            <p:nvPr/>
          </p:nvSpPr>
          <p:spPr>
            <a:xfrm>
              <a:off x="1238395" y="4009231"/>
              <a:ext cx="56204" cy="43541"/>
            </a:xfrm>
            <a:custGeom>
              <a:avLst/>
              <a:gdLst/>
              <a:ahLst/>
              <a:cxnLst/>
              <a:rect l="l" t="t" r="r" b="b"/>
              <a:pathLst>
                <a:path w="1012" h="784" extrusionOk="0">
                  <a:moveTo>
                    <a:pt x="93" y="0"/>
                  </a:moveTo>
                  <a:cubicBezTo>
                    <a:pt x="29" y="0"/>
                    <a:pt x="1" y="30"/>
                    <a:pt x="34" y="107"/>
                  </a:cubicBezTo>
                  <a:cubicBezTo>
                    <a:pt x="184" y="458"/>
                    <a:pt x="334" y="734"/>
                    <a:pt x="936" y="784"/>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6"/>
            <p:cNvSpPr/>
            <p:nvPr/>
          </p:nvSpPr>
          <p:spPr>
            <a:xfrm>
              <a:off x="1280603" y="3872166"/>
              <a:ext cx="272856" cy="209154"/>
            </a:xfrm>
            <a:custGeom>
              <a:avLst/>
              <a:gdLst/>
              <a:ahLst/>
              <a:cxnLst/>
              <a:rect l="l" t="t" r="r" b="b"/>
              <a:pathLst>
                <a:path w="4913" h="3766" extrusionOk="0">
                  <a:moveTo>
                    <a:pt x="3966" y="0"/>
                  </a:moveTo>
                  <a:cubicBezTo>
                    <a:pt x="3888" y="0"/>
                    <a:pt x="3802" y="6"/>
                    <a:pt x="3710" y="19"/>
                  </a:cubicBezTo>
                  <a:cubicBezTo>
                    <a:pt x="2908" y="144"/>
                    <a:pt x="3459" y="1798"/>
                    <a:pt x="3133" y="2249"/>
                  </a:cubicBezTo>
                  <a:cubicBezTo>
                    <a:pt x="2795" y="2720"/>
                    <a:pt x="2115" y="2842"/>
                    <a:pt x="1500" y="2842"/>
                  </a:cubicBezTo>
                  <a:cubicBezTo>
                    <a:pt x="837" y="2842"/>
                    <a:pt x="251" y="2700"/>
                    <a:pt x="251" y="2700"/>
                  </a:cubicBezTo>
                  <a:cubicBezTo>
                    <a:pt x="1" y="2876"/>
                    <a:pt x="101" y="3252"/>
                    <a:pt x="101" y="3252"/>
                  </a:cubicBezTo>
                  <a:cubicBezTo>
                    <a:pt x="101" y="3252"/>
                    <a:pt x="1491" y="3765"/>
                    <a:pt x="2660" y="3765"/>
                  </a:cubicBezTo>
                  <a:cubicBezTo>
                    <a:pt x="3145" y="3765"/>
                    <a:pt x="3591" y="3677"/>
                    <a:pt x="3885" y="3427"/>
                  </a:cubicBezTo>
                  <a:cubicBezTo>
                    <a:pt x="4888" y="2550"/>
                    <a:pt x="4913" y="1397"/>
                    <a:pt x="4813" y="695"/>
                  </a:cubicBezTo>
                  <a:cubicBezTo>
                    <a:pt x="4747" y="300"/>
                    <a:pt x="4526" y="0"/>
                    <a:pt x="3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6"/>
            <p:cNvSpPr/>
            <p:nvPr/>
          </p:nvSpPr>
          <p:spPr>
            <a:xfrm>
              <a:off x="1389178" y="3654017"/>
              <a:ext cx="299292" cy="341778"/>
            </a:xfrm>
            <a:custGeom>
              <a:avLst/>
              <a:gdLst/>
              <a:ahLst/>
              <a:cxnLst/>
              <a:rect l="l" t="t" r="r" b="b"/>
              <a:pathLst>
                <a:path w="5389" h="6154" extrusionOk="0">
                  <a:moveTo>
                    <a:pt x="2188" y="1"/>
                  </a:moveTo>
                  <a:cubicBezTo>
                    <a:pt x="2010" y="1"/>
                    <a:pt x="1794" y="34"/>
                    <a:pt x="1529" y="112"/>
                  </a:cubicBezTo>
                  <a:cubicBezTo>
                    <a:pt x="1078" y="262"/>
                    <a:pt x="577" y="713"/>
                    <a:pt x="727" y="1616"/>
                  </a:cubicBezTo>
                  <a:cubicBezTo>
                    <a:pt x="878" y="2518"/>
                    <a:pt x="853" y="2543"/>
                    <a:pt x="627" y="2919"/>
                  </a:cubicBezTo>
                  <a:cubicBezTo>
                    <a:pt x="0" y="3896"/>
                    <a:pt x="2005" y="3470"/>
                    <a:pt x="1630" y="4423"/>
                  </a:cubicBezTo>
                  <a:cubicBezTo>
                    <a:pt x="1130" y="5726"/>
                    <a:pt x="1714" y="6153"/>
                    <a:pt x="2509" y="6153"/>
                  </a:cubicBezTo>
                  <a:cubicBezTo>
                    <a:pt x="3351" y="6153"/>
                    <a:pt x="4429" y="5675"/>
                    <a:pt x="4712" y="5250"/>
                  </a:cubicBezTo>
                  <a:cubicBezTo>
                    <a:pt x="5364" y="4297"/>
                    <a:pt x="5389" y="2869"/>
                    <a:pt x="4386" y="2443"/>
                  </a:cubicBezTo>
                  <a:cubicBezTo>
                    <a:pt x="4061" y="2292"/>
                    <a:pt x="4411" y="1140"/>
                    <a:pt x="3660" y="1064"/>
                  </a:cubicBezTo>
                  <a:cubicBezTo>
                    <a:pt x="3025" y="980"/>
                    <a:pt x="3158" y="1"/>
                    <a:pt x="218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6"/>
            <p:cNvSpPr/>
            <p:nvPr/>
          </p:nvSpPr>
          <p:spPr>
            <a:xfrm>
              <a:off x="865798" y="4097257"/>
              <a:ext cx="126737" cy="19549"/>
            </a:xfrm>
            <a:custGeom>
              <a:avLst/>
              <a:gdLst/>
              <a:ahLst/>
              <a:cxnLst/>
              <a:rect l="l" t="t" r="r" b="b"/>
              <a:pathLst>
                <a:path w="2282" h="352" extrusionOk="0">
                  <a:moveTo>
                    <a:pt x="1" y="1"/>
                  </a:moveTo>
                  <a:lnTo>
                    <a:pt x="1" y="352"/>
                  </a:lnTo>
                  <a:lnTo>
                    <a:pt x="2282" y="352"/>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6"/>
            <p:cNvSpPr/>
            <p:nvPr/>
          </p:nvSpPr>
          <p:spPr>
            <a:xfrm>
              <a:off x="865798" y="4248984"/>
              <a:ext cx="126737" cy="19549"/>
            </a:xfrm>
            <a:custGeom>
              <a:avLst/>
              <a:gdLst/>
              <a:ahLst/>
              <a:cxnLst/>
              <a:rect l="l" t="t" r="r" b="b"/>
              <a:pathLst>
                <a:path w="2282" h="352" extrusionOk="0">
                  <a:moveTo>
                    <a:pt x="1" y="1"/>
                  </a:moveTo>
                  <a:lnTo>
                    <a:pt x="1" y="351"/>
                  </a:lnTo>
                  <a:lnTo>
                    <a:pt x="2282" y="351"/>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6"/>
            <p:cNvSpPr/>
            <p:nvPr/>
          </p:nvSpPr>
          <p:spPr>
            <a:xfrm>
              <a:off x="865798" y="4381217"/>
              <a:ext cx="126737" cy="19549"/>
            </a:xfrm>
            <a:custGeom>
              <a:avLst/>
              <a:gdLst/>
              <a:ahLst/>
              <a:cxnLst/>
              <a:rect l="l" t="t" r="r" b="b"/>
              <a:pathLst>
                <a:path w="2282" h="352" extrusionOk="0">
                  <a:moveTo>
                    <a:pt x="1" y="0"/>
                  </a:moveTo>
                  <a:lnTo>
                    <a:pt x="1" y="351"/>
                  </a:lnTo>
                  <a:lnTo>
                    <a:pt x="2282" y="351"/>
                  </a:lnTo>
                  <a:lnTo>
                    <a:pt x="2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6"/>
            <p:cNvSpPr/>
            <p:nvPr/>
          </p:nvSpPr>
          <p:spPr>
            <a:xfrm>
              <a:off x="865798" y="4534332"/>
              <a:ext cx="126737" cy="18161"/>
            </a:xfrm>
            <a:custGeom>
              <a:avLst/>
              <a:gdLst/>
              <a:ahLst/>
              <a:cxnLst/>
              <a:rect l="l" t="t" r="r" b="b"/>
              <a:pathLst>
                <a:path w="2282" h="327" extrusionOk="0">
                  <a:moveTo>
                    <a:pt x="1" y="0"/>
                  </a:moveTo>
                  <a:lnTo>
                    <a:pt x="1" y="326"/>
                  </a:lnTo>
                  <a:lnTo>
                    <a:pt x="2282" y="326"/>
                  </a:lnTo>
                  <a:lnTo>
                    <a:pt x="2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0"/>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458" name="Google Shape;1458;p30"/>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Barlow Semi Condensed"/>
                <a:ea typeface="Barlow Semi Condensed"/>
                <a:cs typeface="Barlow Semi Condensed"/>
                <a:sym typeface="Barlow Semi Condensed"/>
              </a:rPr>
              <a:t>StackOverflow Overview:</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 global platform for developers to seek solutions, share knowledge, and collaborate.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Hosts millions of questions, forming a vital resource for developers at all levels.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quality of questions significantly impacts the platform's effectiveness.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200" b="1">
                <a:solidFill>
                  <a:srgbClr val="000000"/>
                </a:solidFill>
                <a:latin typeface="Barlow Semi Condensed"/>
                <a:ea typeface="Barlow Semi Condensed"/>
                <a:cs typeface="Barlow Semi Condensed"/>
                <a:sym typeface="Barlow Semi Condensed"/>
              </a:rPr>
              <a:t>Key Questions</a:t>
            </a:r>
            <a:r>
              <a:rPr lang="en" sz="1200">
                <a:solidFill>
                  <a:srgbClr val="000000"/>
                </a:solidFill>
                <a:latin typeface="Barlow Semi Condensed"/>
                <a:ea typeface="Barlow Semi Condensed"/>
                <a:cs typeface="Barlow Semi Condensed"/>
                <a:sym typeface="Barlow Semi Condensed"/>
              </a:rPr>
              <a:t>:</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Question Trends</a:t>
            </a:r>
            <a:r>
              <a:rPr lang="en" sz="1100">
                <a:solidFill>
                  <a:srgbClr val="000000"/>
                </a:solidFill>
                <a:latin typeface="Arial"/>
                <a:ea typeface="Arial"/>
                <a:cs typeface="Arial"/>
                <a:sym typeface="Arial"/>
              </a:rPr>
              <a:t>: What patterns exist in question characteristics (title length, body length, number of tags)?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Quality Metrics</a:t>
            </a:r>
            <a:r>
              <a:rPr lang="en" sz="1100">
                <a:solidFill>
                  <a:srgbClr val="000000"/>
                </a:solidFill>
                <a:latin typeface="Arial"/>
                <a:ea typeface="Arial"/>
                <a:cs typeface="Arial"/>
                <a:sym typeface="Arial"/>
              </a:rPr>
              <a:t>: What attributes influence question scores?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Machine Learning Insights</a:t>
            </a:r>
            <a:r>
              <a:rPr lang="en" sz="1100">
                <a:solidFill>
                  <a:srgbClr val="000000"/>
                </a:solidFill>
                <a:latin typeface="Arial"/>
                <a:ea typeface="Arial"/>
                <a:cs typeface="Arial"/>
                <a:sym typeface="Arial"/>
              </a:rPr>
              <a:t>: Can we predict question scores and uncover actionable patterns?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Community Engagement</a:t>
            </a:r>
            <a:r>
              <a:rPr lang="en" sz="1100">
                <a:solidFill>
                  <a:srgbClr val="000000"/>
                </a:solidFill>
                <a:latin typeface="Arial"/>
                <a:ea typeface="Arial"/>
                <a:cs typeface="Arial"/>
                <a:sym typeface="Arial"/>
              </a:rPr>
              <a:t>: How can we improve question quality and foster meaningful interactions?</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200" b="1">
                <a:solidFill>
                  <a:srgbClr val="000000"/>
                </a:solidFill>
                <a:latin typeface="Barlow Semi Condensed"/>
                <a:ea typeface="Barlow Semi Condensed"/>
                <a:cs typeface="Barlow Semi Condensed"/>
                <a:sym typeface="Barlow Semi Condensed"/>
              </a:rPr>
              <a:t>Analysis Approach</a:t>
            </a:r>
            <a:r>
              <a:rPr lang="en" sz="1200">
                <a:solidFill>
                  <a:srgbClr val="000000"/>
                </a:solidFill>
                <a:latin typeface="Barlow Semi Condensed"/>
                <a:ea typeface="Barlow Semi Condensed"/>
                <a:cs typeface="Barlow Semi Condensed"/>
                <a:sym typeface="Barlow Semi Condensed"/>
              </a:rPr>
              <a:t>:</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Data Pre-processing</a:t>
            </a:r>
            <a:r>
              <a:rPr lang="en" sz="1100">
                <a:solidFill>
                  <a:srgbClr val="000000"/>
                </a:solidFill>
                <a:latin typeface="Arial"/>
                <a:ea typeface="Arial"/>
                <a:cs typeface="Arial"/>
                <a:sym typeface="Arial"/>
              </a:rPr>
              <a:t>: Cleaned and standardized question attributes, filtered valid records, and extracted key features.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Methods Used</a:t>
            </a:r>
            <a:r>
              <a:rPr lang="en" sz="1100">
                <a:solidFill>
                  <a:srgbClr val="000000"/>
                </a:solidFill>
                <a:latin typeface="Arial"/>
                <a:ea typeface="Arial"/>
                <a:cs typeface="Arial"/>
                <a:sym typeface="Arial"/>
              </a:rPr>
              <a:t>: Univariate and bivariate analyses to uncover trends, and machine learning models for predictive insights.</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200" b="1">
                <a:solidFill>
                  <a:srgbClr val="000000"/>
                </a:solidFill>
                <a:latin typeface="Barlow Semi Condensed"/>
                <a:ea typeface="Barlow Semi Condensed"/>
                <a:cs typeface="Barlow Semi Condensed"/>
                <a:sym typeface="Barlow Semi Condensed"/>
              </a:rPr>
              <a:t>Who Benefits?    </a:t>
            </a:r>
            <a:r>
              <a:rPr lang="en" sz="1100">
                <a:solidFill>
                  <a:srgbClr val="000000"/>
                </a:solidFill>
                <a:latin typeface="Arial"/>
                <a:ea typeface="Arial"/>
                <a:cs typeface="Arial"/>
                <a:sym typeface="Arial"/>
              </a:rPr>
              <a:t>Developers, community moderators, and platform designers.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Google Shape;2116;p57"/>
          <p:cNvSpPr txBox="1">
            <a:spLocks noGrp="1"/>
          </p:cNvSpPr>
          <p:nvPr>
            <p:ph type="title"/>
          </p:nvPr>
        </p:nvSpPr>
        <p:spPr>
          <a:xfrm>
            <a:off x="720000" y="528100"/>
            <a:ext cx="770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Preprocessing for ML</a:t>
            </a:r>
            <a:endParaRPr/>
          </a:p>
        </p:txBody>
      </p:sp>
      <p:sp>
        <p:nvSpPr>
          <p:cNvPr id="2117" name="Google Shape;2117;p57"/>
          <p:cNvSpPr txBox="1"/>
          <p:nvPr/>
        </p:nvSpPr>
        <p:spPr>
          <a:xfrm>
            <a:off x="408525" y="1100800"/>
            <a:ext cx="4411200" cy="36642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Feature Selection</a:t>
            </a:r>
            <a:r>
              <a:rPr lang="en" sz="1100"/>
              <a:t>:</a:t>
            </a:r>
            <a:endParaRPr sz="1100"/>
          </a:p>
          <a:p>
            <a:pPr marL="914400" lvl="1" indent="-298450" algn="l" rtl="0">
              <a:lnSpc>
                <a:spcPct val="115000"/>
              </a:lnSpc>
              <a:spcBef>
                <a:spcPts val="0"/>
              </a:spcBef>
              <a:spcAft>
                <a:spcPts val="0"/>
              </a:spcAft>
              <a:buSzPts val="1100"/>
              <a:buChar char="○"/>
            </a:pPr>
            <a:r>
              <a:rPr lang="en" sz="1100"/>
              <a:t>Selected independent variables: </a:t>
            </a:r>
            <a:r>
              <a:rPr lang="en" sz="1100">
                <a:solidFill>
                  <a:srgbClr val="188038"/>
                </a:solidFill>
                <a:latin typeface="Roboto Mono"/>
                <a:ea typeface="Roboto Mono"/>
                <a:cs typeface="Roboto Mono"/>
                <a:sym typeface="Roboto Mono"/>
              </a:rPr>
              <a:t>title_length</a:t>
            </a:r>
            <a:r>
              <a:rPr lang="en" sz="1100"/>
              <a:t>, </a:t>
            </a:r>
            <a:r>
              <a:rPr lang="en" sz="1100">
                <a:solidFill>
                  <a:srgbClr val="188038"/>
                </a:solidFill>
                <a:latin typeface="Roboto Mono"/>
                <a:ea typeface="Roboto Mono"/>
                <a:cs typeface="Roboto Mono"/>
                <a:sym typeface="Roboto Mono"/>
              </a:rPr>
              <a:t>body_length</a:t>
            </a:r>
            <a:r>
              <a:rPr lang="en" sz="1100"/>
              <a:t>, </a:t>
            </a:r>
            <a:r>
              <a:rPr lang="en" sz="1100">
                <a:solidFill>
                  <a:srgbClr val="188038"/>
                </a:solidFill>
                <a:latin typeface="Roboto Mono"/>
                <a:ea typeface="Roboto Mono"/>
                <a:cs typeface="Roboto Mono"/>
                <a:sym typeface="Roboto Mono"/>
              </a:rPr>
              <a:t>num_tags</a:t>
            </a:r>
            <a:r>
              <a:rPr lang="en" sz="1100"/>
              <a:t>.</a:t>
            </a:r>
            <a:endParaRPr sz="1100"/>
          </a:p>
          <a:p>
            <a:pPr marL="914400" lvl="1" indent="-298450" algn="l" rtl="0">
              <a:lnSpc>
                <a:spcPct val="115000"/>
              </a:lnSpc>
              <a:spcBef>
                <a:spcPts val="0"/>
              </a:spcBef>
              <a:spcAft>
                <a:spcPts val="0"/>
              </a:spcAft>
              <a:buSzPts val="1100"/>
              <a:buChar char="○"/>
            </a:pPr>
            <a:r>
              <a:rPr lang="en" sz="1100"/>
              <a:t>Target variable: Binary classification (</a:t>
            </a:r>
            <a:r>
              <a:rPr lang="en" sz="1100">
                <a:solidFill>
                  <a:srgbClr val="188038"/>
                </a:solidFill>
                <a:latin typeface="Roboto Mono"/>
                <a:ea typeface="Roboto Mono"/>
                <a:cs typeface="Roboto Mono"/>
                <a:sym typeface="Roboto Mono"/>
              </a:rPr>
              <a:t>1</a:t>
            </a:r>
            <a:r>
              <a:rPr lang="en" sz="1100"/>
              <a:t> if </a:t>
            </a:r>
            <a:r>
              <a:rPr lang="en" sz="1100">
                <a:solidFill>
                  <a:srgbClr val="188038"/>
                </a:solidFill>
                <a:latin typeface="Roboto Mono"/>
                <a:ea typeface="Roboto Mono"/>
                <a:cs typeface="Roboto Mono"/>
                <a:sym typeface="Roboto Mono"/>
              </a:rPr>
              <a:t>score &gt; 0</a:t>
            </a:r>
            <a:r>
              <a:rPr lang="en" sz="1100"/>
              <a:t>, </a:t>
            </a:r>
            <a:r>
              <a:rPr lang="en" sz="1100">
                <a:solidFill>
                  <a:srgbClr val="188038"/>
                </a:solidFill>
                <a:latin typeface="Roboto Mono"/>
                <a:ea typeface="Roboto Mono"/>
                <a:cs typeface="Roboto Mono"/>
                <a:sym typeface="Roboto Mono"/>
              </a:rPr>
              <a:t>0</a:t>
            </a:r>
            <a:r>
              <a:rPr lang="en" sz="1100"/>
              <a:t> otherwise).</a:t>
            </a:r>
            <a:endParaRPr sz="1100"/>
          </a:p>
          <a:p>
            <a:pPr marL="457200" lvl="0" indent="-298450" algn="l" rtl="0">
              <a:lnSpc>
                <a:spcPct val="115000"/>
              </a:lnSpc>
              <a:spcBef>
                <a:spcPts val="0"/>
              </a:spcBef>
              <a:spcAft>
                <a:spcPts val="0"/>
              </a:spcAft>
              <a:buSzPts val="1100"/>
              <a:buAutoNum type="arabicPeriod"/>
            </a:pPr>
            <a:r>
              <a:rPr lang="en" sz="1100" b="1"/>
              <a:t>Dataset Splitting</a:t>
            </a:r>
            <a:r>
              <a:rPr lang="en" sz="1100"/>
              <a:t>:</a:t>
            </a:r>
            <a:endParaRPr sz="1100"/>
          </a:p>
          <a:p>
            <a:pPr marL="914400" lvl="1" indent="-298450" algn="l" rtl="0">
              <a:lnSpc>
                <a:spcPct val="115000"/>
              </a:lnSpc>
              <a:spcBef>
                <a:spcPts val="0"/>
              </a:spcBef>
              <a:spcAft>
                <a:spcPts val="0"/>
              </a:spcAft>
              <a:buSzPts val="1100"/>
              <a:buChar char="○"/>
            </a:pPr>
            <a:r>
              <a:rPr lang="en" sz="1100"/>
              <a:t>Training Set: 70% of the data.</a:t>
            </a:r>
            <a:endParaRPr sz="1100"/>
          </a:p>
          <a:p>
            <a:pPr marL="914400" lvl="1" indent="-298450" algn="l" rtl="0">
              <a:lnSpc>
                <a:spcPct val="115000"/>
              </a:lnSpc>
              <a:spcBef>
                <a:spcPts val="0"/>
              </a:spcBef>
              <a:spcAft>
                <a:spcPts val="0"/>
              </a:spcAft>
              <a:buSzPts val="1100"/>
              <a:buChar char="○"/>
            </a:pPr>
            <a:r>
              <a:rPr lang="en" sz="1100"/>
              <a:t>Test Set: 30% of the data.</a:t>
            </a:r>
            <a:endParaRPr sz="1100"/>
          </a:p>
          <a:p>
            <a:pPr marL="914400" lvl="1" indent="-298450" algn="l" rtl="0">
              <a:lnSpc>
                <a:spcPct val="115000"/>
              </a:lnSpc>
              <a:spcBef>
                <a:spcPts val="0"/>
              </a:spcBef>
              <a:spcAft>
                <a:spcPts val="0"/>
              </a:spcAft>
              <a:buSzPts val="1100"/>
              <a:buChar char="○"/>
            </a:pPr>
            <a:r>
              <a:rPr lang="en" sz="1100"/>
              <a:t>Used </a:t>
            </a:r>
            <a:r>
              <a:rPr lang="en" sz="1100">
                <a:solidFill>
                  <a:srgbClr val="188038"/>
                </a:solidFill>
                <a:latin typeface="Roboto Mono"/>
                <a:ea typeface="Roboto Mono"/>
                <a:cs typeface="Roboto Mono"/>
                <a:sym typeface="Roboto Mono"/>
              </a:rPr>
              <a:t>train_test_split</a:t>
            </a:r>
            <a:r>
              <a:rPr lang="en" sz="1100"/>
              <a:t> with a fixed random state for reproducibility.</a:t>
            </a:r>
            <a:endParaRPr sz="1100"/>
          </a:p>
          <a:p>
            <a:pPr marL="457200" lvl="0" indent="-298450" algn="l" rtl="0">
              <a:lnSpc>
                <a:spcPct val="115000"/>
              </a:lnSpc>
              <a:spcBef>
                <a:spcPts val="0"/>
              </a:spcBef>
              <a:spcAft>
                <a:spcPts val="0"/>
              </a:spcAft>
              <a:buSzPts val="1100"/>
              <a:buAutoNum type="arabicPeriod"/>
            </a:pPr>
            <a:r>
              <a:rPr lang="en" sz="1100" b="1"/>
              <a:t>Feature Scaling</a:t>
            </a:r>
            <a:r>
              <a:rPr lang="en" sz="1100"/>
              <a:t>:</a:t>
            </a:r>
            <a:endParaRPr sz="1100"/>
          </a:p>
          <a:p>
            <a:pPr marL="914400" lvl="1" indent="-298450" algn="l" rtl="0">
              <a:lnSpc>
                <a:spcPct val="115000"/>
              </a:lnSpc>
              <a:spcBef>
                <a:spcPts val="0"/>
              </a:spcBef>
              <a:spcAft>
                <a:spcPts val="0"/>
              </a:spcAft>
              <a:buSzPts val="1100"/>
              <a:buChar char="○"/>
            </a:pPr>
            <a:r>
              <a:rPr lang="en" sz="1100"/>
              <a:t>Applied standardization using </a:t>
            </a:r>
            <a:r>
              <a:rPr lang="en" sz="1100">
                <a:solidFill>
                  <a:srgbClr val="188038"/>
                </a:solidFill>
                <a:latin typeface="Roboto Mono"/>
                <a:ea typeface="Roboto Mono"/>
                <a:cs typeface="Roboto Mono"/>
                <a:sym typeface="Roboto Mono"/>
              </a:rPr>
              <a:t>StandardScaler</a:t>
            </a:r>
            <a:r>
              <a:rPr lang="en" sz="1100"/>
              <a:t> to normalize features.</a:t>
            </a:r>
            <a:endParaRPr sz="1100"/>
          </a:p>
          <a:p>
            <a:pPr marL="914400" lvl="1" indent="-298450" algn="l" rtl="0">
              <a:lnSpc>
                <a:spcPct val="115000"/>
              </a:lnSpc>
              <a:spcBef>
                <a:spcPts val="0"/>
              </a:spcBef>
              <a:spcAft>
                <a:spcPts val="0"/>
              </a:spcAft>
              <a:buSzPts val="1100"/>
              <a:buChar char="○"/>
            </a:pPr>
            <a:r>
              <a:rPr lang="en" sz="1100"/>
              <a:t>Scaling ensures compatibility with models sensitive to feature scales (e.g., Logistic Regression).</a:t>
            </a:r>
            <a:endParaRPr sz="1100"/>
          </a:p>
          <a:p>
            <a:pPr marL="457200" lvl="0" indent="-298450" algn="l" rtl="0">
              <a:lnSpc>
                <a:spcPct val="115000"/>
              </a:lnSpc>
              <a:spcBef>
                <a:spcPts val="0"/>
              </a:spcBef>
              <a:spcAft>
                <a:spcPts val="0"/>
              </a:spcAft>
              <a:buSzPts val="1100"/>
              <a:buAutoNum type="arabicPeriod"/>
            </a:pPr>
            <a:r>
              <a:rPr lang="en" sz="1100" b="1"/>
              <a:t>Outcome</a:t>
            </a:r>
            <a:r>
              <a:rPr lang="en" sz="1100"/>
              <a:t>:</a:t>
            </a:r>
            <a:endParaRPr sz="1100"/>
          </a:p>
          <a:p>
            <a:pPr marL="914400" lvl="1" indent="-298450" algn="l" rtl="0">
              <a:lnSpc>
                <a:spcPct val="115000"/>
              </a:lnSpc>
              <a:spcBef>
                <a:spcPts val="0"/>
              </a:spcBef>
              <a:spcAft>
                <a:spcPts val="0"/>
              </a:spcAft>
              <a:buSzPts val="1100"/>
              <a:buChar char="○"/>
            </a:pPr>
            <a:r>
              <a:rPr lang="en" sz="1100"/>
              <a:t>Generated scaled training and test datasets for reliable model training and evaluation.</a:t>
            </a:r>
            <a:endParaRPr sz="1100"/>
          </a:p>
        </p:txBody>
      </p:sp>
      <p:sp>
        <p:nvSpPr>
          <p:cNvPr id="2118" name="Google Shape;2118;p57"/>
          <p:cNvSpPr txBox="1"/>
          <p:nvPr/>
        </p:nvSpPr>
        <p:spPr>
          <a:xfrm>
            <a:off x="5059950" y="1051200"/>
            <a:ext cx="3364200" cy="315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850">
              <a:solidFill>
                <a:srgbClr val="008000"/>
              </a:solidFill>
              <a:highlight>
                <a:srgbClr val="F7F7F7"/>
              </a:highlight>
              <a:latin typeface="Courier New"/>
              <a:ea typeface="Courier New"/>
              <a:cs typeface="Courier New"/>
              <a:sym typeface="Courier New"/>
            </a:endParaRPr>
          </a:p>
        </p:txBody>
      </p:sp>
      <p:pic>
        <p:nvPicPr>
          <p:cNvPr id="2119" name="Google Shape;2119;p57"/>
          <p:cNvPicPr preferRelativeResize="0"/>
          <p:nvPr/>
        </p:nvPicPr>
        <p:blipFill>
          <a:blip r:embed="rId3">
            <a:alphaModFix/>
          </a:blip>
          <a:stretch>
            <a:fillRect/>
          </a:stretch>
        </p:blipFill>
        <p:spPr>
          <a:xfrm>
            <a:off x="4981975" y="1533925"/>
            <a:ext cx="4001251" cy="2020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58"/>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Addressing Class Imbalance with SMOTE</a:t>
            </a:r>
            <a:endParaRPr/>
          </a:p>
        </p:txBody>
      </p:sp>
      <p:sp>
        <p:nvSpPr>
          <p:cNvPr id="2125" name="Google Shape;2125;p58"/>
          <p:cNvSpPr txBox="1"/>
          <p:nvPr/>
        </p:nvSpPr>
        <p:spPr>
          <a:xfrm>
            <a:off x="389950" y="891300"/>
            <a:ext cx="4281000" cy="36642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Identifying Class Imbalance</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significantly outnumbers Class </a:t>
            </a:r>
            <a:r>
              <a:rPr lang="en" sz="1100">
                <a:solidFill>
                  <a:srgbClr val="188038"/>
                </a:solidFill>
                <a:latin typeface="Roboto Mono"/>
                <a:ea typeface="Roboto Mono"/>
                <a:cs typeface="Roboto Mono"/>
                <a:sym typeface="Roboto Mono"/>
              </a:rPr>
              <a:t>1</a:t>
            </a:r>
            <a:r>
              <a:rPr lang="en" sz="1100"/>
              <a:t>.</a:t>
            </a:r>
            <a:endParaRPr sz="1100"/>
          </a:p>
          <a:p>
            <a:pPr marL="914400" lvl="1" indent="-298450" algn="l" rtl="0">
              <a:lnSpc>
                <a:spcPct val="115000"/>
              </a:lnSpc>
              <a:spcBef>
                <a:spcPts val="0"/>
              </a:spcBef>
              <a:spcAft>
                <a:spcPts val="0"/>
              </a:spcAft>
              <a:buSzPts val="1100"/>
              <a:buChar char="○"/>
            </a:pPr>
            <a:r>
              <a:rPr lang="en" sz="1100"/>
              <a:t>Imbalance leads to biased model performance favoring the majority class.</a:t>
            </a:r>
            <a:endParaRPr sz="1100"/>
          </a:p>
          <a:p>
            <a:pPr marL="457200" lvl="0" indent="-298450" algn="l" rtl="0">
              <a:lnSpc>
                <a:spcPct val="115000"/>
              </a:lnSpc>
              <a:spcBef>
                <a:spcPts val="0"/>
              </a:spcBef>
              <a:spcAft>
                <a:spcPts val="0"/>
              </a:spcAft>
              <a:buSzPts val="1100"/>
              <a:buAutoNum type="arabicPeriod"/>
            </a:pPr>
            <a:r>
              <a:rPr lang="en" sz="1100" b="1"/>
              <a:t>Applying SMOTE</a:t>
            </a:r>
            <a:r>
              <a:rPr lang="en" sz="1100"/>
              <a:t>:</a:t>
            </a:r>
            <a:endParaRPr sz="1100"/>
          </a:p>
          <a:p>
            <a:pPr marL="914400" lvl="1" indent="-298450" algn="l" rtl="0">
              <a:lnSpc>
                <a:spcPct val="115000"/>
              </a:lnSpc>
              <a:spcBef>
                <a:spcPts val="0"/>
              </a:spcBef>
              <a:spcAft>
                <a:spcPts val="0"/>
              </a:spcAft>
              <a:buSzPts val="1100"/>
              <a:buChar char="○"/>
            </a:pPr>
            <a:r>
              <a:rPr lang="en" sz="1100"/>
              <a:t>Used </a:t>
            </a:r>
            <a:r>
              <a:rPr lang="en" sz="1100" b="1"/>
              <a:t>SMOTE (Synthetic Minority Oversampling Technique)</a:t>
            </a:r>
            <a:r>
              <a:rPr lang="en" sz="1100"/>
              <a:t> to generate synthetic samples for the minority class.</a:t>
            </a:r>
            <a:endParaRPr sz="1100"/>
          </a:p>
          <a:p>
            <a:pPr marL="914400" lvl="1" indent="-298450" algn="l" rtl="0">
              <a:lnSpc>
                <a:spcPct val="115000"/>
              </a:lnSpc>
              <a:spcBef>
                <a:spcPts val="0"/>
              </a:spcBef>
              <a:spcAft>
                <a:spcPts val="0"/>
              </a:spcAft>
              <a:buSzPts val="1100"/>
              <a:buChar char="○"/>
            </a:pPr>
            <a:r>
              <a:rPr lang="en" sz="1100"/>
              <a:t>Balances the dataset by oversampling Class </a:t>
            </a:r>
            <a:r>
              <a:rPr lang="en" sz="1100">
                <a:solidFill>
                  <a:srgbClr val="188038"/>
                </a:solidFill>
                <a:latin typeface="Roboto Mono"/>
                <a:ea typeface="Roboto Mono"/>
                <a:cs typeface="Roboto Mono"/>
                <a:sym typeface="Roboto Mono"/>
              </a:rPr>
              <a:t>1</a:t>
            </a:r>
            <a:r>
              <a:rPr lang="en" sz="1100"/>
              <a:t>.</a:t>
            </a:r>
            <a:endParaRPr sz="1100"/>
          </a:p>
          <a:p>
            <a:pPr marL="457200" lvl="0" indent="-298450" algn="l" rtl="0">
              <a:lnSpc>
                <a:spcPct val="115000"/>
              </a:lnSpc>
              <a:spcBef>
                <a:spcPts val="0"/>
              </a:spcBef>
              <a:spcAft>
                <a:spcPts val="0"/>
              </a:spcAft>
              <a:buSzPts val="1100"/>
              <a:buAutoNum type="arabicPeriod"/>
            </a:pPr>
            <a:r>
              <a:rPr lang="en" sz="1100" b="1"/>
              <a:t>Outcome</a:t>
            </a:r>
            <a:r>
              <a:rPr lang="en" sz="1100"/>
              <a:t>:</a:t>
            </a:r>
            <a:endParaRPr sz="1100"/>
          </a:p>
          <a:p>
            <a:pPr marL="914400" lvl="1" indent="-298450" algn="l" rtl="0">
              <a:lnSpc>
                <a:spcPct val="115000"/>
              </a:lnSpc>
              <a:spcBef>
                <a:spcPts val="0"/>
              </a:spcBef>
              <a:spcAft>
                <a:spcPts val="0"/>
              </a:spcAft>
              <a:buSzPts val="1100"/>
              <a:buChar char="○"/>
            </a:pPr>
            <a:r>
              <a:rPr lang="en" sz="1100"/>
              <a:t>Achieved a balanced class distribution in the training dataset.</a:t>
            </a:r>
            <a:endParaRPr sz="1100"/>
          </a:p>
          <a:p>
            <a:pPr marL="914400" lvl="1" indent="-298450" algn="l" rtl="0">
              <a:lnSpc>
                <a:spcPct val="115000"/>
              </a:lnSpc>
              <a:spcBef>
                <a:spcPts val="0"/>
              </a:spcBef>
              <a:spcAft>
                <a:spcPts val="0"/>
              </a:spcAft>
              <a:buSzPts val="1100"/>
              <a:buChar char="○"/>
            </a:pPr>
            <a:r>
              <a:rPr lang="en" sz="1100"/>
              <a:t>Improves model's ability to detect the minority class during training.</a:t>
            </a:r>
            <a:endParaRPr sz="1100"/>
          </a:p>
          <a:p>
            <a:pPr marL="457200" lvl="0" indent="-298450" algn="l" rtl="0">
              <a:lnSpc>
                <a:spcPct val="115000"/>
              </a:lnSpc>
              <a:spcBef>
                <a:spcPts val="0"/>
              </a:spcBef>
              <a:spcAft>
                <a:spcPts val="0"/>
              </a:spcAft>
              <a:buSzPts val="1100"/>
              <a:buAutoNum type="arabicPeriod"/>
            </a:pPr>
            <a:r>
              <a:rPr lang="en" sz="1100" b="1"/>
              <a:t>Class Distribution (After SMOTE)</a:t>
            </a:r>
            <a:r>
              <a:rPr lang="en" sz="1100"/>
              <a:t>:</a:t>
            </a:r>
            <a:endParaRPr sz="1100"/>
          </a:p>
          <a:p>
            <a:pPr marL="914400" lvl="1" indent="-298450" algn="l" rtl="0">
              <a:lnSpc>
                <a:spcPct val="115000"/>
              </a:lnSpc>
              <a:spcBef>
                <a:spcPts val="0"/>
              </a:spcBef>
              <a:spcAft>
                <a:spcPts val="0"/>
              </a:spcAft>
              <a:buSzPts val="1100"/>
              <a:buChar char="○"/>
            </a:pPr>
            <a:r>
              <a:rPr lang="en" sz="1100"/>
              <a:t>output:</a:t>
            </a:r>
            <a:endParaRPr sz="1100"/>
          </a:p>
          <a:p>
            <a:pPr marL="1371600" lvl="2"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267136 samples.</a:t>
            </a:r>
            <a:endParaRPr sz="1100"/>
          </a:p>
          <a:p>
            <a:pPr marL="1371600" lvl="2"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267136 samples.</a:t>
            </a:r>
            <a:endParaRPr sz="1100"/>
          </a:p>
        </p:txBody>
      </p:sp>
      <p:sp>
        <p:nvSpPr>
          <p:cNvPr id="2126" name="Google Shape;2126;p58"/>
          <p:cNvSpPr txBox="1"/>
          <p:nvPr/>
        </p:nvSpPr>
        <p:spPr>
          <a:xfrm>
            <a:off x="5496300" y="3490900"/>
            <a:ext cx="3000000" cy="9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Class Distribution After SMOTE:</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score</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0    267136</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1    267136</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Name: count, dtype: int64</a:t>
            </a:r>
            <a:endParaRPr/>
          </a:p>
        </p:txBody>
      </p:sp>
      <p:sp>
        <p:nvSpPr>
          <p:cNvPr id="2127" name="Google Shape;2127;p58"/>
          <p:cNvSpPr txBox="1"/>
          <p:nvPr/>
        </p:nvSpPr>
        <p:spPr>
          <a:xfrm>
            <a:off x="5533450" y="1086275"/>
            <a:ext cx="30000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Class Distribution in Target Variable:</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score</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0    381541</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1    118459</a:t>
            </a: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Name: count, dtype: int64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5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Logistic Regression</a:t>
            </a:r>
            <a:endParaRPr/>
          </a:p>
        </p:txBody>
      </p:sp>
      <p:sp>
        <p:nvSpPr>
          <p:cNvPr id="2133" name="Google Shape;2133;p59"/>
          <p:cNvSpPr txBox="1"/>
          <p:nvPr/>
        </p:nvSpPr>
        <p:spPr>
          <a:xfrm>
            <a:off x="416425" y="718350"/>
            <a:ext cx="7185300" cy="413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t>Class Distribution</a:t>
            </a:r>
            <a:r>
              <a:rPr lang="en" sz="1100"/>
              <a:t>:</a:t>
            </a:r>
            <a:endParaRPr sz="1100"/>
          </a:p>
          <a:p>
            <a:pPr marL="457200" lvl="0" indent="-298450" algn="l" rtl="0">
              <a:lnSpc>
                <a:spcPct val="115000"/>
              </a:lnSpc>
              <a:spcBef>
                <a:spcPts val="120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(majority): 381,541 samples.</a:t>
            </a:r>
            <a:endParaRPr sz="1100"/>
          </a:p>
          <a:p>
            <a:pPr marL="457200" lvl="0"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(minority): 118,459 samples.</a:t>
            </a:r>
            <a:endParaRPr sz="1100"/>
          </a:p>
          <a:p>
            <a:pPr marL="457200" lvl="0" indent="-298450" algn="l" rtl="0">
              <a:lnSpc>
                <a:spcPct val="115000"/>
              </a:lnSpc>
              <a:spcBef>
                <a:spcPts val="0"/>
              </a:spcBef>
              <a:spcAft>
                <a:spcPts val="0"/>
              </a:spcAft>
              <a:buSzPts val="1100"/>
              <a:buChar char="●"/>
            </a:pPr>
            <a:r>
              <a:rPr lang="en" sz="1100"/>
              <a:t>Addressed imbalance using SMOTE during preprocessing..</a:t>
            </a:r>
            <a:endParaRPr sz="1100"/>
          </a:p>
          <a:p>
            <a:pPr marL="0" lvl="0" indent="0" algn="l" rtl="0">
              <a:lnSpc>
                <a:spcPct val="115000"/>
              </a:lnSpc>
              <a:spcBef>
                <a:spcPts val="1200"/>
              </a:spcBef>
              <a:spcAft>
                <a:spcPts val="0"/>
              </a:spcAft>
              <a:buNone/>
            </a:pPr>
            <a:r>
              <a:rPr lang="en" sz="1100" b="1"/>
              <a:t>Model Evaluation Metrics</a:t>
            </a:r>
            <a:r>
              <a:rPr lang="en" sz="1100"/>
              <a:t>:</a:t>
            </a:r>
            <a:endParaRPr sz="1100"/>
          </a:p>
          <a:p>
            <a:pPr marL="457200" lvl="0" indent="-298450" algn="l" rtl="0">
              <a:lnSpc>
                <a:spcPct val="115000"/>
              </a:lnSpc>
              <a:spcBef>
                <a:spcPts val="1200"/>
              </a:spcBef>
              <a:spcAft>
                <a:spcPts val="0"/>
              </a:spcAft>
              <a:buSzPts val="1100"/>
              <a:buChar char="●"/>
            </a:pPr>
            <a:r>
              <a:rPr lang="en" sz="1100" b="1"/>
              <a:t>Accuracy</a:t>
            </a:r>
            <a:r>
              <a:rPr lang="en" sz="1100"/>
              <a:t>: 55% – Reflects overall correctness.</a:t>
            </a:r>
            <a:endParaRPr sz="1100"/>
          </a:p>
          <a:p>
            <a:pPr marL="457200" lvl="0" indent="-298450" algn="l" rtl="0">
              <a:lnSpc>
                <a:spcPct val="115000"/>
              </a:lnSpc>
              <a:spcBef>
                <a:spcPts val="0"/>
              </a:spcBef>
              <a:spcAft>
                <a:spcPts val="0"/>
              </a:spcAft>
              <a:buSzPts val="1100"/>
              <a:buChar char="●"/>
            </a:pPr>
            <a:r>
              <a:rPr lang="en" sz="1100" b="1"/>
              <a:t>Precision</a:t>
            </a:r>
            <a:r>
              <a:rPr lang="en" sz="1100"/>
              <a:t>: 26% – Indicates high false-positive rate for Class </a:t>
            </a:r>
            <a:r>
              <a:rPr lang="en" sz="1100">
                <a:solidFill>
                  <a:srgbClr val="188038"/>
                </a:solidFill>
                <a:latin typeface="Roboto Mono"/>
                <a:ea typeface="Roboto Mono"/>
                <a:cs typeface="Roboto Mono"/>
                <a:sym typeface="Roboto Mono"/>
              </a:rPr>
              <a:t>1</a:t>
            </a:r>
            <a:r>
              <a:rPr lang="en" sz="1100"/>
              <a:t>.</a:t>
            </a:r>
            <a:endParaRPr sz="1100"/>
          </a:p>
          <a:p>
            <a:pPr marL="457200" lvl="0" indent="-298450" algn="l" rtl="0">
              <a:lnSpc>
                <a:spcPct val="115000"/>
              </a:lnSpc>
              <a:spcBef>
                <a:spcPts val="0"/>
              </a:spcBef>
              <a:spcAft>
                <a:spcPts val="0"/>
              </a:spcAft>
              <a:buSzPts val="1100"/>
              <a:buChar char="●"/>
            </a:pPr>
            <a:r>
              <a:rPr lang="en" sz="1100" b="1"/>
              <a:t>Recall</a:t>
            </a:r>
            <a:r>
              <a:rPr lang="en" sz="1100"/>
              <a:t>: 49% – Captures nearly half of the minority class instances.</a:t>
            </a:r>
            <a:endParaRPr sz="1100"/>
          </a:p>
          <a:p>
            <a:pPr marL="457200" lvl="0" indent="-298450" algn="l" rtl="0">
              <a:lnSpc>
                <a:spcPct val="115000"/>
              </a:lnSpc>
              <a:spcBef>
                <a:spcPts val="0"/>
              </a:spcBef>
              <a:spcAft>
                <a:spcPts val="0"/>
              </a:spcAft>
              <a:buSzPts val="1100"/>
              <a:buChar char="●"/>
            </a:pPr>
            <a:r>
              <a:rPr lang="en" sz="1100" b="1"/>
              <a:t>F1 Score</a:t>
            </a:r>
            <a:r>
              <a:rPr lang="en" sz="1100"/>
              <a:t>: 34% – Balances Precision and Recall.</a:t>
            </a:r>
            <a:endParaRPr sz="1100"/>
          </a:p>
          <a:p>
            <a:pPr marL="0" lvl="0" indent="0" algn="l" rtl="0">
              <a:lnSpc>
                <a:spcPct val="115000"/>
              </a:lnSpc>
              <a:spcBef>
                <a:spcPts val="1200"/>
              </a:spcBef>
              <a:spcAft>
                <a:spcPts val="0"/>
              </a:spcAft>
              <a:buNone/>
            </a:pPr>
            <a:r>
              <a:rPr lang="en" sz="1100" b="1"/>
              <a:t>Detailed Insights</a:t>
            </a:r>
            <a:r>
              <a:rPr lang="en" sz="1100"/>
              <a:t>:</a:t>
            </a:r>
            <a:endParaRPr sz="1100"/>
          </a:p>
          <a:p>
            <a:pPr marL="457200" lvl="0" indent="-298450" algn="l" rtl="0">
              <a:lnSpc>
                <a:spcPct val="115000"/>
              </a:lnSpc>
              <a:spcBef>
                <a:spcPts val="120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High Precision (78%) but moderate Recall (57%).</a:t>
            </a:r>
            <a:endParaRPr sz="1100"/>
          </a:p>
          <a:p>
            <a:pPr marL="457200" lvl="0"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Low Precision (26%) but better Recall (49%), indicating improved minority class detection.</a:t>
            </a:r>
            <a:endParaRPr sz="1100"/>
          </a:p>
          <a:p>
            <a:pPr marL="0" lvl="0" indent="0" algn="l" rtl="0">
              <a:lnSpc>
                <a:spcPct val="115000"/>
              </a:lnSpc>
              <a:spcBef>
                <a:spcPts val="1200"/>
              </a:spcBef>
              <a:spcAft>
                <a:spcPts val="0"/>
              </a:spcAft>
              <a:buNone/>
            </a:pPr>
            <a:r>
              <a:rPr lang="en" sz="1100" b="1"/>
              <a:t>Classification Report Summary</a:t>
            </a:r>
            <a:r>
              <a:rPr lang="en" sz="1100"/>
              <a:t>:</a:t>
            </a:r>
            <a:endParaRPr sz="1100"/>
          </a:p>
          <a:p>
            <a:pPr marL="457200" lvl="0" indent="-298450" algn="l" rtl="0">
              <a:lnSpc>
                <a:spcPct val="115000"/>
              </a:lnSpc>
              <a:spcBef>
                <a:spcPts val="1200"/>
              </a:spcBef>
              <a:spcAft>
                <a:spcPts val="0"/>
              </a:spcAft>
              <a:buSzPts val="1100"/>
              <a:buChar char="●"/>
            </a:pPr>
            <a:r>
              <a:rPr lang="en" sz="1100"/>
              <a:t>Macro Avg (0.52) and Weighted Avg (0.66) reflect the model’s imbalanced class performance.</a:t>
            </a:r>
            <a:endParaRPr sz="1100"/>
          </a:p>
          <a:p>
            <a:pPr marL="457200" lvl="0" indent="-298450" algn="l" rtl="0">
              <a:lnSpc>
                <a:spcPct val="115000"/>
              </a:lnSpc>
              <a:spcBef>
                <a:spcPts val="0"/>
              </a:spcBef>
              <a:spcAft>
                <a:spcPts val="0"/>
              </a:spcAft>
              <a:buSzPts val="1100"/>
              <a:buChar char="●"/>
            </a:pPr>
            <a:r>
              <a:rPr lang="en" sz="1100"/>
              <a:t>The model moderately balances minority class detection and majority class accuracy.</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60"/>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Logistic Regression</a:t>
            </a:r>
            <a:endParaRPr/>
          </a:p>
        </p:txBody>
      </p:sp>
      <p:pic>
        <p:nvPicPr>
          <p:cNvPr id="2139" name="Google Shape;2139;p60"/>
          <p:cNvPicPr preferRelativeResize="0"/>
          <p:nvPr/>
        </p:nvPicPr>
        <p:blipFill>
          <a:blip r:embed="rId3">
            <a:alphaModFix/>
          </a:blip>
          <a:stretch>
            <a:fillRect/>
          </a:stretch>
        </p:blipFill>
        <p:spPr>
          <a:xfrm>
            <a:off x="4149475" y="1685225"/>
            <a:ext cx="4391050" cy="1987950"/>
          </a:xfrm>
          <a:prstGeom prst="rect">
            <a:avLst/>
          </a:prstGeom>
          <a:noFill/>
          <a:ln>
            <a:noFill/>
          </a:ln>
        </p:spPr>
      </p:pic>
      <p:pic>
        <p:nvPicPr>
          <p:cNvPr id="2140" name="Google Shape;2140;p60"/>
          <p:cNvPicPr preferRelativeResize="0"/>
          <p:nvPr/>
        </p:nvPicPr>
        <p:blipFill>
          <a:blip r:embed="rId4">
            <a:alphaModFix/>
          </a:blip>
          <a:stretch>
            <a:fillRect/>
          </a:stretch>
        </p:blipFill>
        <p:spPr>
          <a:xfrm>
            <a:off x="543350" y="1479050"/>
            <a:ext cx="3371850" cy="240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6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Decision Tree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146" name="Google Shape;2146;p61"/>
          <p:cNvSpPr txBox="1"/>
          <p:nvPr/>
        </p:nvSpPr>
        <p:spPr>
          <a:xfrm>
            <a:off x="138800" y="919625"/>
            <a:ext cx="7133100" cy="371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t>Model Setup</a:t>
            </a:r>
            <a:r>
              <a:rPr lang="en" sz="1100"/>
              <a:t>:</a:t>
            </a:r>
            <a:endParaRPr sz="1100"/>
          </a:p>
          <a:p>
            <a:pPr marL="457200" lvl="0" indent="-298450" algn="l" rtl="0">
              <a:lnSpc>
                <a:spcPct val="115000"/>
              </a:lnSpc>
              <a:spcBef>
                <a:spcPts val="1200"/>
              </a:spcBef>
              <a:spcAft>
                <a:spcPts val="0"/>
              </a:spcAft>
              <a:buSzPts val="1100"/>
              <a:buChar char="●"/>
            </a:pPr>
            <a:r>
              <a:rPr lang="en" sz="1100" b="1"/>
              <a:t>Classifier</a:t>
            </a:r>
            <a:r>
              <a:rPr lang="en" sz="1100"/>
              <a:t>: Decision Tree with a maximum depth of 5.</a:t>
            </a:r>
            <a:endParaRPr sz="1100"/>
          </a:p>
          <a:p>
            <a:pPr marL="457200" lvl="0" indent="-298450" algn="l" rtl="0">
              <a:lnSpc>
                <a:spcPct val="115000"/>
              </a:lnSpc>
              <a:spcBef>
                <a:spcPts val="0"/>
              </a:spcBef>
              <a:spcAft>
                <a:spcPts val="0"/>
              </a:spcAft>
              <a:buSzPts val="1100"/>
              <a:buChar char="●"/>
            </a:pPr>
            <a:r>
              <a:rPr lang="en" sz="1100" b="1"/>
              <a:t>Class Weight</a:t>
            </a:r>
            <a:r>
              <a:rPr lang="en" sz="1100"/>
              <a:t>: Balanced to handle class imbalance.</a:t>
            </a:r>
            <a:endParaRPr sz="1100"/>
          </a:p>
          <a:p>
            <a:pPr marL="457200" lvl="0" indent="-298450" algn="l" rtl="0">
              <a:lnSpc>
                <a:spcPct val="115000"/>
              </a:lnSpc>
              <a:spcBef>
                <a:spcPts val="0"/>
              </a:spcBef>
              <a:spcAft>
                <a:spcPts val="0"/>
              </a:spcAft>
              <a:buSzPts val="1100"/>
              <a:buChar char="●"/>
            </a:pPr>
            <a:r>
              <a:rPr lang="en" sz="1100" b="1"/>
              <a:t>Training Data</a:t>
            </a:r>
            <a:r>
              <a:rPr lang="en" sz="1100"/>
              <a:t>: Resampled with SMOTE for better minority class representation.</a:t>
            </a:r>
            <a:endParaRPr sz="1100"/>
          </a:p>
          <a:p>
            <a:pPr marL="0" lvl="0" indent="0" algn="l" rtl="0">
              <a:lnSpc>
                <a:spcPct val="115000"/>
              </a:lnSpc>
              <a:spcBef>
                <a:spcPts val="1200"/>
              </a:spcBef>
              <a:spcAft>
                <a:spcPts val="0"/>
              </a:spcAft>
              <a:buNone/>
            </a:pPr>
            <a:r>
              <a:rPr lang="en" sz="1100" b="1"/>
              <a:t>Model Evaluation Metrics</a:t>
            </a:r>
            <a:r>
              <a:rPr lang="en" sz="1100"/>
              <a:t>:</a:t>
            </a:r>
            <a:endParaRPr sz="1100"/>
          </a:p>
          <a:p>
            <a:pPr marL="457200" lvl="0" indent="-298450" algn="l" rtl="0">
              <a:lnSpc>
                <a:spcPct val="115000"/>
              </a:lnSpc>
              <a:spcBef>
                <a:spcPts val="1200"/>
              </a:spcBef>
              <a:spcAft>
                <a:spcPts val="0"/>
              </a:spcAft>
              <a:buSzPts val="1100"/>
              <a:buChar char="●"/>
            </a:pPr>
            <a:r>
              <a:rPr lang="en" sz="1100" b="1"/>
              <a:t>Accuracy</a:t>
            </a:r>
            <a:r>
              <a:rPr lang="en" sz="1100"/>
              <a:t>: 51% – Reflects moderate overall correctness.</a:t>
            </a:r>
            <a:endParaRPr sz="1100"/>
          </a:p>
          <a:p>
            <a:pPr marL="457200" lvl="0" indent="-298450" algn="l" rtl="0">
              <a:lnSpc>
                <a:spcPct val="115000"/>
              </a:lnSpc>
              <a:spcBef>
                <a:spcPts val="0"/>
              </a:spcBef>
              <a:spcAft>
                <a:spcPts val="0"/>
              </a:spcAft>
              <a:buSzPts val="1100"/>
              <a:buChar char="●"/>
            </a:pPr>
            <a:r>
              <a:rPr lang="en" sz="1100" b="1"/>
              <a:t>Precision</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79% – Majority class predictions are more precise.</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26% – Indicates many false positives for the minority class.</a:t>
            </a:r>
            <a:endParaRPr sz="1100"/>
          </a:p>
          <a:p>
            <a:pPr marL="457200" lvl="0" indent="-298450" algn="l" rtl="0">
              <a:lnSpc>
                <a:spcPct val="115000"/>
              </a:lnSpc>
              <a:spcBef>
                <a:spcPts val="0"/>
              </a:spcBef>
              <a:spcAft>
                <a:spcPts val="0"/>
              </a:spcAft>
              <a:buSzPts val="1100"/>
              <a:buChar char="●"/>
            </a:pPr>
            <a:r>
              <a:rPr lang="en" sz="1100" b="1"/>
              <a:t>Recall</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49% – Half of the actual majority class instances are correctly identified.</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59% – Better detection of the minority class than Logistic Regression.</a:t>
            </a:r>
            <a:endParaRPr sz="1100"/>
          </a:p>
          <a:p>
            <a:pPr marL="457200" lvl="0" indent="-298450" algn="l" rtl="0">
              <a:lnSpc>
                <a:spcPct val="115000"/>
              </a:lnSpc>
              <a:spcBef>
                <a:spcPts val="0"/>
              </a:spcBef>
              <a:spcAft>
                <a:spcPts val="0"/>
              </a:spcAft>
              <a:buSzPts val="1100"/>
              <a:buChar char="●"/>
            </a:pPr>
            <a:r>
              <a:rPr lang="en" sz="1100" b="1"/>
              <a:t>F1 Score</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60% – Balances Precision and Recall for the majority class.</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36% – Moderate balance for the minority class.</a:t>
            </a:r>
            <a:endParaRPr sz="1100"/>
          </a:p>
          <a:p>
            <a:pPr marL="457200" lvl="0" indent="-298450" algn="l" rtl="0">
              <a:lnSpc>
                <a:spcPct val="115000"/>
              </a:lnSpc>
              <a:spcBef>
                <a:spcPts val="0"/>
              </a:spcBef>
              <a:spcAft>
                <a:spcPts val="0"/>
              </a:spcAft>
              <a:buSzPts val="1100"/>
              <a:buChar char="●"/>
            </a:pPr>
            <a:endParaRPr sz="1100"/>
          </a:p>
        </p:txBody>
      </p:sp>
      <p:pic>
        <p:nvPicPr>
          <p:cNvPr id="2147" name="Google Shape;2147;p61"/>
          <p:cNvPicPr preferRelativeResize="0"/>
          <p:nvPr/>
        </p:nvPicPr>
        <p:blipFill>
          <a:blip r:embed="rId3">
            <a:alphaModFix/>
          </a:blip>
          <a:stretch>
            <a:fillRect/>
          </a:stretch>
        </p:blipFill>
        <p:spPr>
          <a:xfrm>
            <a:off x="6040650" y="1695400"/>
            <a:ext cx="2845001" cy="146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6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Decision Tree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153" name="Google Shape;2153;p62"/>
          <p:cNvSpPr txBox="1"/>
          <p:nvPr/>
        </p:nvSpPr>
        <p:spPr>
          <a:xfrm>
            <a:off x="156150" y="1266625"/>
            <a:ext cx="3749700" cy="295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t>Classification Report Insights</a:t>
            </a:r>
            <a:r>
              <a:rPr lang="en" sz="1100"/>
              <a:t>:</a:t>
            </a:r>
            <a:endParaRPr sz="1100"/>
          </a:p>
          <a:p>
            <a:pPr marL="457200" lvl="0" indent="-298450" algn="l" rtl="0">
              <a:lnSpc>
                <a:spcPct val="115000"/>
              </a:lnSpc>
              <a:spcBef>
                <a:spcPts val="1200"/>
              </a:spcBef>
              <a:spcAft>
                <a:spcPts val="0"/>
              </a:spcAft>
              <a:buSzPts val="1100"/>
              <a:buChar char="●"/>
            </a:pPr>
            <a:r>
              <a:rPr lang="en" sz="1100"/>
              <a:t>Macro Average:</a:t>
            </a:r>
            <a:endParaRPr sz="1100"/>
          </a:p>
          <a:p>
            <a:pPr marL="914400" lvl="1" indent="-298450" algn="l" rtl="0">
              <a:lnSpc>
                <a:spcPct val="115000"/>
              </a:lnSpc>
              <a:spcBef>
                <a:spcPts val="0"/>
              </a:spcBef>
              <a:spcAft>
                <a:spcPts val="0"/>
              </a:spcAft>
              <a:buSzPts val="1100"/>
              <a:buChar char="○"/>
            </a:pPr>
            <a:r>
              <a:rPr lang="en" sz="1100"/>
              <a:t>Precision: 53%, Recall: 54%, F1 Score: 48%.</a:t>
            </a:r>
            <a:endParaRPr sz="1100"/>
          </a:p>
          <a:p>
            <a:pPr marL="457200" lvl="0" indent="-298450" algn="l" rtl="0">
              <a:lnSpc>
                <a:spcPct val="115000"/>
              </a:lnSpc>
              <a:spcBef>
                <a:spcPts val="0"/>
              </a:spcBef>
              <a:spcAft>
                <a:spcPts val="0"/>
              </a:spcAft>
              <a:buSzPts val="1100"/>
              <a:buChar char="●"/>
            </a:pPr>
            <a:r>
              <a:rPr lang="en" sz="1100"/>
              <a:t>Weighted Average:</a:t>
            </a:r>
            <a:endParaRPr sz="1100"/>
          </a:p>
          <a:p>
            <a:pPr marL="914400" lvl="1" indent="-298450" algn="l" rtl="0">
              <a:lnSpc>
                <a:spcPct val="115000"/>
              </a:lnSpc>
              <a:spcBef>
                <a:spcPts val="0"/>
              </a:spcBef>
              <a:spcAft>
                <a:spcPts val="0"/>
              </a:spcAft>
              <a:buSzPts val="1100"/>
              <a:buChar char="○"/>
            </a:pPr>
            <a:r>
              <a:rPr lang="en" sz="1100"/>
              <a:t>Favors the majority class due to class imbalance.</a:t>
            </a:r>
            <a:endParaRPr sz="1100"/>
          </a:p>
          <a:p>
            <a:pPr marL="0" lvl="0" indent="0" algn="l" rtl="0">
              <a:lnSpc>
                <a:spcPct val="115000"/>
              </a:lnSpc>
              <a:spcBef>
                <a:spcPts val="1200"/>
              </a:spcBef>
              <a:spcAft>
                <a:spcPts val="0"/>
              </a:spcAft>
              <a:buNone/>
            </a:pPr>
            <a:r>
              <a:rPr lang="en" sz="1100" b="1"/>
              <a:t>Confusion Matrix</a:t>
            </a:r>
            <a:r>
              <a:rPr lang="en" sz="1100"/>
              <a:t>:</a:t>
            </a:r>
            <a:endParaRPr sz="1100"/>
          </a:p>
          <a:p>
            <a:pPr marL="457200" lvl="0" indent="-298450" algn="l" rtl="0">
              <a:lnSpc>
                <a:spcPct val="115000"/>
              </a:lnSpc>
              <a:spcBef>
                <a:spcPts val="1200"/>
              </a:spcBef>
              <a:spcAft>
                <a:spcPts val="0"/>
              </a:spcAft>
              <a:buSzPts val="1100"/>
              <a:buChar char="●"/>
            </a:pPr>
            <a:r>
              <a:rPr lang="en" sz="1100"/>
              <a:t>Visualized to highlight true positives, false positives, true negatives, and false negatives.</a:t>
            </a:r>
            <a:endParaRPr sz="1100"/>
          </a:p>
          <a:p>
            <a:pPr marL="457200" lvl="0" indent="-298450" algn="l" rtl="0">
              <a:lnSpc>
                <a:spcPct val="115000"/>
              </a:lnSpc>
              <a:spcBef>
                <a:spcPts val="0"/>
              </a:spcBef>
              <a:spcAft>
                <a:spcPts val="0"/>
              </a:spcAft>
              <a:buSzPts val="1100"/>
              <a:buChar char="●"/>
            </a:pPr>
            <a:r>
              <a:rPr lang="en" sz="1100"/>
              <a:t>Demonstrates the trade-off between detecting Class </a:t>
            </a:r>
            <a:r>
              <a:rPr lang="en" sz="1100">
                <a:solidFill>
                  <a:srgbClr val="188038"/>
                </a:solidFill>
                <a:latin typeface="Roboto Mono"/>
                <a:ea typeface="Roboto Mono"/>
                <a:cs typeface="Roboto Mono"/>
                <a:sym typeface="Roboto Mono"/>
              </a:rPr>
              <a:t>0</a:t>
            </a:r>
            <a:r>
              <a:rPr lang="en" sz="1100"/>
              <a:t> and Class </a:t>
            </a:r>
            <a:r>
              <a:rPr lang="en" sz="1100">
                <a:solidFill>
                  <a:srgbClr val="188038"/>
                </a:solidFill>
                <a:latin typeface="Roboto Mono"/>
                <a:ea typeface="Roboto Mono"/>
                <a:cs typeface="Roboto Mono"/>
                <a:sym typeface="Roboto Mono"/>
              </a:rPr>
              <a:t>1</a:t>
            </a:r>
            <a:r>
              <a:rPr lang="en" sz="1100"/>
              <a:t>.</a:t>
            </a:r>
            <a:endParaRPr sz="1100" b="1"/>
          </a:p>
        </p:txBody>
      </p:sp>
      <p:pic>
        <p:nvPicPr>
          <p:cNvPr id="2154" name="Google Shape;2154;p62"/>
          <p:cNvPicPr preferRelativeResize="0"/>
          <p:nvPr/>
        </p:nvPicPr>
        <p:blipFill>
          <a:blip r:embed="rId3">
            <a:alphaModFix/>
          </a:blip>
          <a:stretch>
            <a:fillRect/>
          </a:stretch>
        </p:blipFill>
        <p:spPr>
          <a:xfrm>
            <a:off x="4677501" y="1266625"/>
            <a:ext cx="3746500" cy="3253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Google Shape;2159;p63"/>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Random </a:t>
            </a:r>
            <a:r>
              <a:rPr lang="en" sz="2400"/>
              <a:t>Forest</a:t>
            </a:r>
            <a:endParaRPr sz="2400"/>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160" name="Google Shape;2160;p63"/>
          <p:cNvSpPr txBox="1"/>
          <p:nvPr/>
        </p:nvSpPr>
        <p:spPr>
          <a:xfrm>
            <a:off x="138800" y="867525"/>
            <a:ext cx="6092100" cy="41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t>Model Setup</a:t>
            </a:r>
            <a:r>
              <a:rPr lang="en" sz="1100"/>
              <a:t>:</a:t>
            </a:r>
            <a:endParaRPr sz="1100"/>
          </a:p>
          <a:p>
            <a:pPr marL="457200" lvl="0" indent="-298450" algn="l" rtl="0">
              <a:lnSpc>
                <a:spcPct val="115000"/>
              </a:lnSpc>
              <a:spcBef>
                <a:spcPts val="1200"/>
              </a:spcBef>
              <a:spcAft>
                <a:spcPts val="0"/>
              </a:spcAft>
              <a:buSzPts val="1100"/>
              <a:buChar char="●"/>
            </a:pPr>
            <a:r>
              <a:rPr lang="en" sz="1100" b="1"/>
              <a:t>Classifier</a:t>
            </a:r>
            <a:r>
              <a:rPr lang="en" sz="1100"/>
              <a:t>: Random Forest with 100 estimators.</a:t>
            </a:r>
            <a:endParaRPr sz="1100"/>
          </a:p>
          <a:p>
            <a:pPr marL="457200" lvl="0" indent="-298450" algn="l" rtl="0">
              <a:lnSpc>
                <a:spcPct val="115000"/>
              </a:lnSpc>
              <a:spcBef>
                <a:spcPts val="0"/>
              </a:spcBef>
              <a:spcAft>
                <a:spcPts val="0"/>
              </a:spcAft>
              <a:buSzPts val="1100"/>
              <a:buChar char="●"/>
            </a:pPr>
            <a:r>
              <a:rPr lang="en" sz="1100" b="1"/>
              <a:t>Class Weight</a:t>
            </a:r>
            <a:r>
              <a:rPr lang="en" sz="1100"/>
              <a:t>: Balanced to mitigate class imbalance.</a:t>
            </a:r>
            <a:endParaRPr sz="1100"/>
          </a:p>
          <a:p>
            <a:pPr marL="457200" lvl="0" indent="-298450" algn="l" rtl="0">
              <a:lnSpc>
                <a:spcPct val="115000"/>
              </a:lnSpc>
              <a:spcBef>
                <a:spcPts val="0"/>
              </a:spcBef>
              <a:spcAft>
                <a:spcPts val="0"/>
              </a:spcAft>
              <a:buSzPts val="1100"/>
              <a:buChar char="●"/>
            </a:pPr>
            <a:r>
              <a:rPr lang="en" sz="1100" b="1"/>
              <a:t>Training Data</a:t>
            </a:r>
            <a:r>
              <a:rPr lang="en" sz="1100"/>
              <a:t>: Resampled with SMOTE for improved representation of the minority class.</a:t>
            </a:r>
            <a:endParaRPr sz="1100"/>
          </a:p>
          <a:p>
            <a:pPr marL="0" lvl="0" indent="0" algn="l" rtl="0">
              <a:lnSpc>
                <a:spcPct val="115000"/>
              </a:lnSpc>
              <a:spcBef>
                <a:spcPts val="1200"/>
              </a:spcBef>
              <a:spcAft>
                <a:spcPts val="0"/>
              </a:spcAft>
              <a:buNone/>
            </a:pPr>
            <a:r>
              <a:rPr lang="en" sz="1100" b="1"/>
              <a:t>Model Evaluation Metrics</a:t>
            </a:r>
            <a:r>
              <a:rPr lang="en" sz="1100"/>
              <a:t>:</a:t>
            </a:r>
            <a:endParaRPr sz="1100"/>
          </a:p>
          <a:p>
            <a:pPr marL="457200" lvl="0" indent="-298450" algn="l" rtl="0">
              <a:lnSpc>
                <a:spcPct val="115000"/>
              </a:lnSpc>
              <a:spcBef>
                <a:spcPts val="1200"/>
              </a:spcBef>
              <a:spcAft>
                <a:spcPts val="0"/>
              </a:spcAft>
              <a:buSzPts val="1100"/>
              <a:buChar char="●"/>
            </a:pPr>
            <a:r>
              <a:rPr lang="en" sz="1100" b="1"/>
              <a:t>Accuracy</a:t>
            </a:r>
            <a:r>
              <a:rPr lang="en" sz="1100"/>
              <a:t>: 58% – Better than Decision Tree but lower than ideal for binary classification.</a:t>
            </a:r>
            <a:endParaRPr sz="1100"/>
          </a:p>
          <a:p>
            <a:pPr marL="457200" lvl="0" indent="-298450" algn="l" rtl="0">
              <a:lnSpc>
                <a:spcPct val="115000"/>
              </a:lnSpc>
              <a:spcBef>
                <a:spcPts val="0"/>
              </a:spcBef>
              <a:spcAft>
                <a:spcPts val="0"/>
              </a:spcAft>
              <a:buSzPts val="1100"/>
              <a:buChar char="●"/>
            </a:pPr>
            <a:r>
              <a:rPr lang="en" sz="1100" b="1"/>
              <a:t>Precision</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77% – Majority class predictions remain more precise.</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25% – Indicates a significant number of false positives for the minority class.</a:t>
            </a:r>
            <a:endParaRPr sz="1100"/>
          </a:p>
          <a:p>
            <a:pPr marL="457200" lvl="0" indent="-298450" algn="l" rtl="0">
              <a:lnSpc>
                <a:spcPct val="115000"/>
              </a:lnSpc>
              <a:spcBef>
                <a:spcPts val="0"/>
              </a:spcBef>
              <a:spcAft>
                <a:spcPts val="0"/>
              </a:spcAft>
              <a:buSzPts val="1100"/>
              <a:buChar char="●"/>
            </a:pPr>
            <a:r>
              <a:rPr lang="en" sz="1100" b="1"/>
              <a:t>Recall</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65% – Detects most majority class instances accurately.</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37% – Struggles to identify minority class instances.</a:t>
            </a:r>
            <a:endParaRPr sz="1100"/>
          </a:p>
          <a:p>
            <a:pPr marL="457200" lvl="0" indent="-298450" algn="l" rtl="0">
              <a:lnSpc>
                <a:spcPct val="115000"/>
              </a:lnSpc>
              <a:spcBef>
                <a:spcPts val="0"/>
              </a:spcBef>
              <a:spcAft>
                <a:spcPts val="0"/>
              </a:spcAft>
              <a:buSzPts val="1100"/>
              <a:buChar char="●"/>
            </a:pPr>
            <a:r>
              <a:rPr lang="en" sz="1100" b="1"/>
              <a:t>F1 Score</a:t>
            </a:r>
            <a:r>
              <a:rPr lang="en" sz="1100"/>
              <a:t>:</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0</a:t>
            </a:r>
            <a:r>
              <a:rPr lang="en" sz="1100"/>
              <a:t>: 70% – Good balance for the majority class.</a:t>
            </a:r>
            <a:endParaRPr sz="1100"/>
          </a:p>
          <a:p>
            <a:pPr marL="914400" lvl="1" indent="-298450" algn="l" rtl="0">
              <a:lnSpc>
                <a:spcPct val="115000"/>
              </a:lnSpc>
              <a:spcBef>
                <a:spcPts val="0"/>
              </a:spcBef>
              <a:spcAft>
                <a:spcPts val="0"/>
              </a:spcAft>
              <a:buSzPts val="1100"/>
              <a:buChar char="○"/>
            </a:pPr>
            <a:r>
              <a:rPr lang="en" sz="1100"/>
              <a:t>Class </a:t>
            </a:r>
            <a:r>
              <a:rPr lang="en" sz="1100">
                <a:solidFill>
                  <a:srgbClr val="188038"/>
                </a:solidFill>
                <a:latin typeface="Roboto Mono"/>
                <a:ea typeface="Roboto Mono"/>
                <a:cs typeface="Roboto Mono"/>
                <a:sym typeface="Roboto Mono"/>
              </a:rPr>
              <a:t>1</a:t>
            </a:r>
            <a:r>
              <a:rPr lang="en" sz="1100"/>
              <a:t>: 30% – Weak balance for the minority class.</a:t>
            </a:r>
            <a:endParaRPr sz="1100"/>
          </a:p>
        </p:txBody>
      </p:sp>
      <p:pic>
        <p:nvPicPr>
          <p:cNvPr id="2161" name="Google Shape;2161;p63"/>
          <p:cNvPicPr preferRelativeResize="0"/>
          <p:nvPr/>
        </p:nvPicPr>
        <p:blipFill>
          <a:blip r:embed="rId3">
            <a:alphaModFix/>
          </a:blip>
          <a:stretch>
            <a:fillRect/>
          </a:stretch>
        </p:blipFill>
        <p:spPr>
          <a:xfrm>
            <a:off x="6013700" y="1912400"/>
            <a:ext cx="3028125" cy="131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64"/>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Random </a:t>
            </a:r>
            <a:r>
              <a:rPr lang="en" sz="2400"/>
              <a:t>Forest</a:t>
            </a:r>
            <a:endParaRPr sz="2400"/>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167" name="Google Shape;2167;p64"/>
          <p:cNvSpPr txBox="1"/>
          <p:nvPr/>
        </p:nvSpPr>
        <p:spPr>
          <a:xfrm>
            <a:off x="138800" y="867525"/>
            <a:ext cx="4443900" cy="295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t>Classification Report Insights</a:t>
            </a:r>
            <a:r>
              <a:rPr lang="en" sz="1100"/>
              <a:t>:</a:t>
            </a:r>
            <a:endParaRPr sz="1100"/>
          </a:p>
          <a:p>
            <a:pPr marL="457200" lvl="0" indent="-298450" algn="l" rtl="0">
              <a:lnSpc>
                <a:spcPct val="115000"/>
              </a:lnSpc>
              <a:spcBef>
                <a:spcPts val="1200"/>
              </a:spcBef>
              <a:spcAft>
                <a:spcPts val="0"/>
              </a:spcAft>
              <a:buSzPts val="1100"/>
              <a:buChar char="●"/>
            </a:pPr>
            <a:r>
              <a:rPr lang="en" sz="1100"/>
              <a:t>Macro Average:</a:t>
            </a:r>
            <a:endParaRPr sz="1100"/>
          </a:p>
          <a:p>
            <a:pPr marL="914400" lvl="1" indent="-298450" algn="l" rtl="0">
              <a:lnSpc>
                <a:spcPct val="115000"/>
              </a:lnSpc>
              <a:spcBef>
                <a:spcPts val="0"/>
              </a:spcBef>
              <a:spcAft>
                <a:spcPts val="0"/>
              </a:spcAft>
              <a:buSzPts val="1100"/>
              <a:buChar char="○"/>
            </a:pPr>
            <a:r>
              <a:rPr lang="en" sz="1100"/>
              <a:t>Precision: 51%, Recall: 51%, F1 Score: 50%.</a:t>
            </a:r>
            <a:endParaRPr sz="1100"/>
          </a:p>
          <a:p>
            <a:pPr marL="457200" lvl="0" indent="-298450" algn="l" rtl="0">
              <a:lnSpc>
                <a:spcPct val="115000"/>
              </a:lnSpc>
              <a:spcBef>
                <a:spcPts val="0"/>
              </a:spcBef>
              <a:spcAft>
                <a:spcPts val="0"/>
              </a:spcAft>
              <a:buSzPts val="1100"/>
              <a:buChar char="●"/>
            </a:pPr>
            <a:r>
              <a:rPr lang="en" sz="1100"/>
              <a:t>Weighted Average:</a:t>
            </a:r>
            <a:endParaRPr sz="1100"/>
          </a:p>
          <a:p>
            <a:pPr marL="914400" lvl="1" indent="-298450" algn="l" rtl="0">
              <a:lnSpc>
                <a:spcPct val="115000"/>
              </a:lnSpc>
              <a:spcBef>
                <a:spcPts val="0"/>
              </a:spcBef>
              <a:spcAft>
                <a:spcPts val="0"/>
              </a:spcAft>
              <a:buSzPts val="1100"/>
              <a:buChar char="○"/>
            </a:pPr>
            <a:r>
              <a:rPr lang="en" sz="1100"/>
              <a:t>Metrics favor Class </a:t>
            </a:r>
            <a:r>
              <a:rPr lang="en" sz="1100">
                <a:solidFill>
                  <a:srgbClr val="188038"/>
                </a:solidFill>
                <a:latin typeface="Roboto Mono"/>
                <a:ea typeface="Roboto Mono"/>
                <a:cs typeface="Roboto Mono"/>
                <a:sym typeface="Roboto Mono"/>
              </a:rPr>
              <a:t>0</a:t>
            </a:r>
            <a:r>
              <a:rPr lang="en" sz="1100"/>
              <a:t> due to the class imbalance, with weighted Precision at 64%.</a:t>
            </a:r>
            <a:endParaRPr sz="1100"/>
          </a:p>
          <a:p>
            <a:pPr marL="0" lvl="0" indent="0" algn="l" rtl="0">
              <a:lnSpc>
                <a:spcPct val="115000"/>
              </a:lnSpc>
              <a:spcBef>
                <a:spcPts val="1200"/>
              </a:spcBef>
              <a:spcAft>
                <a:spcPts val="0"/>
              </a:spcAft>
              <a:buNone/>
            </a:pPr>
            <a:r>
              <a:rPr lang="en" sz="1100" b="1"/>
              <a:t>Confusion Matrix</a:t>
            </a:r>
            <a:r>
              <a:rPr lang="en" sz="1100"/>
              <a:t>:</a:t>
            </a:r>
            <a:endParaRPr sz="1100"/>
          </a:p>
          <a:p>
            <a:pPr marL="457200" lvl="0" indent="-298450" algn="l" rtl="0">
              <a:lnSpc>
                <a:spcPct val="115000"/>
              </a:lnSpc>
              <a:spcBef>
                <a:spcPts val="1200"/>
              </a:spcBef>
              <a:spcAft>
                <a:spcPts val="0"/>
              </a:spcAft>
              <a:buSzPts val="1100"/>
              <a:buChar char="●"/>
            </a:pPr>
            <a:r>
              <a:rPr lang="en" sz="1100"/>
              <a:t>Visualized to show how well Class </a:t>
            </a:r>
            <a:r>
              <a:rPr lang="en" sz="1100">
                <a:solidFill>
                  <a:srgbClr val="188038"/>
                </a:solidFill>
                <a:latin typeface="Roboto Mono"/>
                <a:ea typeface="Roboto Mono"/>
                <a:cs typeface="Roboto Mono"/>
                <a:sym typeface="Roboto Mono"/>
              </a:rPr>
              <a:t>0</a:t>
            </a:r>
            <a:r>
              <a:rPr lang="en" sz="1100"/>
              <a:t> and Class </a:t>
            </a:r>
            <a:r>
              <a:rPr lang="en" sz="1100">
                <a:solidFill>
                  <a:srgbClr val="188038"/>
                </a:solidFill>
                <a:latin typeface="Roboto Mono"/>
                <a:ea typeface="Roboto Mono"/>
                <a:cs typeface="Roboto Mono"/>
                <a:sym typeface="Roboto Mono"/>
              </a:rPr>
              <a:t>1</a:t>
            </a:r>
            <a:r>
              <a:rPr lang="en" sz="1100"/>
              <a:t> are identified.</a:t>
            </a:r>
            <a:endParaRPr sz="1100"/>
          </a:p>
          <a:p>
            <a:pPr marL="457200" lvl="0" indent="-298450" algn="l" rtl="0">
              <a:lnSpc>
                <a:spcPct val="115000"/>
              </a:lnSpc>
              <a:spcBef>
                <a:spcPts val="0"/>
              </a:spcBef>
              <a:spcAft>
                <a:spcPts val="0"/>
              </a:spcAft>
              <a:buSzPts val="1100"/>
              <a:buChar char="●"/>
            </a:pPr>
            <a:r>
              <a:rPr lang="en" sz="1100"/>
              <a:t>Highlights better overall detection for Class </a:t>
            </a:r>
            <a:r>
              <a:rPr lang="en" sz="1100">
                <a:solidFill>
                  <a:srgbClr val="188038"/>
                </a:solidFill>
                <a:latin typeface="Roboto Mono"/>
                <a:ea typeface="Roboto Mono"/>
                <a:cs typeface="Roboto Mono"/>
                <a:sym typeface="Roboto Mono"/>
              </a:rPr>
              <a:t>0</a:t>
            </a:r>
            <a:r>
              <a:rPr lang="en" sz="1100"/>
              <a:t> compared to Class </a:t>
            </a:r>
            <a:r>
              <a:rPr lang="en" sz="1100">
                <a:solidFill>
                  <a:srgbClr val="188038"/>
                </a:solidFill>
                <a:latin typeface="Roboto Mono"/>
                <a:ea typeface="Roboto Mono"/>
                <a:cs typeface="Roboto Mono"/>
                <a:sym typeface="Roboto Mono"/>
              </a:rPr>
              <a:t>1</a:t>
            </a:r>
            <a:r>
              <a:rPr lang="en" sz="1100"/>
              <a:t>.</a:t>
            </a:r>
            <a:endParaRPr sz="1100"/>
          </a:p>
          <a:p>
            <a:pPr marL="914400" lvl="1" indent="-298450" algn="l" rtl="0">
              <a:lnSpc>
                <a:spcPct val="115000"/>
              </a:lnSpc>
              <a:spcBef>
                <a:spcPts val="0"/>
              </a:spcBef>
              <a:spcAft>
                <a:spcPts val="0"/>
              </a:spcAft>
              <a:buSzPts val="1100"/>
              <a:buChar char="○"/>
            </a:pPr>
            <a:endParaRPr sz="1100" b="1"/>
          </a:p>
        </p:txBody>
      </p:sp>
      <p:pic>
        <p:nvPicPr>
          <p:cNvPr id="2168" name="Google Shape;2168;p64"/>
          <p:cNvPicPr preferRelativeResize="0"/>
          <p:nvPr/>
        </p:nvPicPr>
        <p:blipFill>
          <a:blip r:embed="rId3">
            <a:alphaModFix/>
          </a:blip>
          <a:stretch>
            <a:fillRect/>
          </a:stretch>
        </p:blipFill>
        <p:spPr>
          <a:xfrm>
            <a:off x="5105175" y="939200"/>
            <a:ext cx="3241142" cy="281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6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Comparing Model Performances</a:t>
            </a:r>
            <a:endParaRPr/>
          </a:p>
        </p:txBody>
      </p:sp>
      <p:sp>
        <p:nvSpPr>
          <p:cNvPr id="2174" name="Google Shape;2174;p65"/>
          <p:cNvSpPr txBox="1"/>
          <p:nvPr/>
        </p:nvSpPr>
        <p:spPr>
          <a:xfrm>
            <a:off x="830236" y="1244304"/>
            <a:ext cx="3191168" cy="13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00" dirty="0">
                <a:latin typeface="Times New Roman"/>
                <a:ea typeface="Times New Roman"/>
                <a:cs typeface="Times New Roman"/>
                <a:sym typeface="Times New Roman"/>
              </a:rPr>
              <a:t>Accuracy: Percentage of correctly classified samples.</a:t>
            </a:r>
            <a:endParaRPr sz="10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dirty="0">
                <a:latin typeface="Times New Roman"/>
                <a:ea typeface="Times New Roman"/>
                <a:cs typeface="Times New Roman"/>
                <a:sym typeface="Times New Roman"/>
              </a:rPr>
              <a:t>Precision: Ability to avoid false positives.</a:t>
            </a:r>
            <a:endParaRPr sz="10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dirty="0">
                <a:latin typeface="Times New Roman"/>
                <a:ea typeface="Times New Roman"/>
                <a:cs typeface="Times New Roman"/>
                <a:sym typeface="Times New Roman"/>
              </a:rPr>
              <a:t>Recall: Ability to detect true positives.</a:t>
            </a:r>
            <a:endParaRPr sz="1000" dirty="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000" dirty="0">
                <a:latin typeface="Times New Roman"/>
                <a:ea typeface="Times New Roman"/>
                <a:cs typeface="Times New Roman"/>
                <a:sym typeface="Times New Roman"/>
              </a:rPr>
              <a:t>F1 Score: Harmonic mean of precision and recall.</a:t>
            </a:r>
            <a:endParaRPr sz="1000" dirty="0">
              <a:latin typeface="Times New Roman"/>
              <a:ea typeface="Times New Roman"/>
              <a:cs typeface="Times New Roman"/>
              <a:sym typeface="Times New Roman"/>
            </a:endParaRPr>
          </a:p>
        </p:txBody>
      </p:sp>
      <p:pic>
        <p:nvPicPr>
          <p:cNvPr id="2175" name="Google Shape;2175;p65"/>
          <p:cNvPicPr preferRelativeResize="0"/>
          <p:nvPr/>
        </p:nvPicPr>
        <p:blipFill>
          <a:blip r:embed="rId3">
            <a:alphaModFix/>
          </a:blip>
          <a:stretch>
            <a:fillRect/>
          </a:stretch>
        </p:blipFill>
        <p:spPr>
          <a:xfrm>
            <a:off x="544500" y="3144625"/>
            <a:ext cx="6076950" cy="1095375"/>
          </a:xfrm>
          <a:prstGeom prst="rect">
            <a:avLst/>
          </a:prstGeom>
          <a:noFill/>
          <a:ln>
            <a:noFill/>
          </a:ln>
        </p:spPr>
      </p:pic>
      <p:sp>
        <p:nvSpPr>
          <p:cNvPr id="2176" name="Google Shape;2176;p65"/>
          <p:cNvSpPr txBox="1"/>
          <p:nvPr/>
        </p:nvSpPr>
        <p:spPr>
          <a:xfrm>
            <a:off x="544500" y="2623663"/>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a:t>Output</a:t>
            </a:r>
            <a:endParaRPr/>
          </a:p>
        </p:txBody>
      </p:sp>
      <p:sp>
        <p:nvSpPr>
          <p:cNvPr id="3" name="TextBox 2">
            <a:extLst>
              <a:ext uri="{FF2B5EF4-FFF2-40B4-BE49-F238E27FC236}">
                <a16:creationId xmlns:a16="http://schemas.microsoft.com/office/drawing/2014/main" id="{55FE7C0A-7AC8-5F77-D706-CC1B9E27B0C6}"/>
              </a:ext>
            </a:extLst>
          </p:cNvPr>
          <p:cNvSpPr txBox="1"/>
          <p:nvPr/>
        </p:nvSpPr>
        <p:spPr>
          <a:xfrm>
            <a:off x="2289048" y="2430816"/>
            <a:ext cx="4578096" cy="307777"/>
          </a:xfrm>
          <a:prstGeom prst="rect">
            <a:avLst/>
          </a:prstGeom>
          <a:noFill/>
        </p:spPr>
        <p:txBody>
          <a:bodyPr wrap="square">
            <a:spAutoFit/>
          </a:bodyPr>
          <a:lstStyle/>
          <a:p>
            <a:r>
              <a:rPr lang="en-US" dirty="0"/>
              <a:t> </a:t>
            </a:r>
          </a:p>
        </p:txBody>
      </p:sp>
      <p:sp>
        <p:nvSpPr>
          <p:cNvPr id="5" name="TextBox 4">
            <a:extLst>
              <a:ext uri="{FF2B5EF4-FFF2-40B4-BE49-F238E27FC236}">
                <a16:creationId xmlns:a16="http://schemas.microsoft.com/office/drawing/2014/main" id="{5BB6ED9D-9183-492C-8F2C-213BC47D82D1}"/>
              </a:ext>
            </a:extLst>
          </p:cNvPr>
          <p:cNvSpPr txBox="1"/>
          <p:nvPr/>
        </p:nvSpPr>
        <p:spPr>
          <a:xfrm>
            <a:off x="4021404" y="1124382"/>
            <a:ext cx="4578096" cy="1851789"/>
          </a:xfrm>
          <a:prstGeom prst="rect">
            <a:avLst/>
          </a:prstGeom>
          <a:noFill/>
        </p:spPr>
        <p:txBody>
          <a:bodyPr wrap="square">
            <a:spAutoFit/>
          </a:bodyPr>
          <a:lstStyle/>
          <a:p>
            <a:pPr rtl="0">
              <a:spcBef>
                <a:spcPts val="1400"/>
              </a:spcBef>
              <a:spcAft>
                <a:spcPts val="400"/>
              </a:spcAft>
            </a:pPr>
            <a:r>
              <a:rPr lang="en-US" sz="1100" b="1" i="0" u="none" strike="noStrike" dirty="0">
                <a:solidFill>
                  <a:srgbClr val="000000"/>
                </a:solidFill>
                <a:effectLst/>
                <a:latin typeface="Arial" panose="020B0604020202020204" pitchFamily="34" charset="0"/>
              </a:rPr>
              <a:t>Why These Metrics Together?</a:t>
            </a:r>
            <a:endParaRPr lang="en-US" dirty="0">
              <a:effectLst/>
            </a:endParaRPr>
          </a:p>
          <a:p>
            <a:pPr rtl="0" fontAlgn="base">
              <a:spcBef>
                <a:spcPts val="1200"/>
              </a:spcBef>
              <a:spcAft>
                <a:spcPts val="0"/>
              </a:spcAft>
              <a:buFont typeface="+mj-lt"/>
              <a:buAutoNum type="arabicPeriod"/>
            </a:pPr>
            <a:r>
              <a:rPr lang="en-US" sz="900" b="1" i="0" u="none" strike="noStrike" dirty="0">
                <a:solidFill>
                  <a:srgbClr val="000000"/>
                </a:solidFill>
                <a:effectLst/>
                <a:latin typeface="Arial" panose="020B0604020202020204" pitchFamily="34" charset="0"/>
              </a:rPr>
              <a:t>Comprehensive Evaluation</a:t>
            </a:r>
            <a:r>
              <a:rPr lang="en-US" sz="9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900" b="0" i="0" u="none" strike="noStrike" dirty="0">
                <a:solidFill>
                  <a:srgbClr val="000000"/>
                </a:solidFill>
                <a:effectLst/>
                <a:latin typeface="Arial" panose="020B0604020202020204" pitchFamily="34" charset="0"/>
              </a:rPr>
              <a:t>Accuracy provides a high-level view of performance.</a:t>
            </a:r>
          </a:p>
          <a:p>
            <a:pPr marL="742950" lvl="1" indent="-285750" rtl="0" fontAlgn="base">
              <a:spcBef>
                <a:spcPts val="0"/>
              </a:spcBef>
              <a:spcAft>
                <a:spcPts val="0"/>
              </a:spcAft>
              <a:buFont typeface="Arial" panose="020B0604020202020204" pitchFamily="34" charset="0"/>
              <a:buChar char="•"/>
            </a:pPr>
            <a:r>
              <a:rPr lang="en-US" sz="900" b="0" i="0" u="none" strike="noStrike" dirty="0">
                <a:solidFill>
                  <a:srgbClr val="000000"/>
                </a:solidFill>
                <a:effectLst/>
                <a:latin typeface="Arial" panose="020B0604020202020204" pitchFamily="34" charset="0"/>
              </a:rPr>
              <a:t>Precision and Recall delve deeper into the handling of positive and negative predictions, especially for minority classes.</a:t>
            </a:r>
          </a:p>
          <a:p>
            <a:pPr marL="742950" lvl="1" indent="-285750" rtl="0" fontAlgn="base">
              <a:spcBef>
                <a:spcPts val="0"/>
              </a:spcBef>
              <a:spcAft>
                <a:spcPts val="0"/>
              </a:spcAft>
              <a:buFont typeface="Arial" panose="020B0604020202020204" pitchFamily="34" charset="0"/>
              <a:buChar char="•"/>
            </a:pPr>
            <a:r>
              <a:rPr lang="en-US" sz="900" b="0" i="0" u="none" strike="noStrike" dirty="0">
                <a:solidFill>
                  <a:srgbClr val="000000"/>
                </a:solidFill>
                <a:effectLst/>
                <a:latin typeface="Arial" panose="020B0604020202020204" pitchFamily="34" charset="0"/>
              </a:rPr>
              <a:t>F1 Score summarizes the trade-off between Precision and Recall.</a:t>
            </a:r>
          </a:p>
          <a:p>
            <a:pPr rtl="0" fontAlgn="base">
              <a:spcBef>
                <a:spcPts val="0"/>
              </a:spcBef>
              <a:spcAft>
                <a:spcPts val="0"/>
              </a:spcAft>
              <a:buFont typeface="+mj-lt"/>
              <a:buAutoNum type="arabicPeriod"/>
            </a:pPr>
            <a:r>
              <a:rPr lang="en-US" sz="900" b="1" i="0" u="none" strike="noStrike" dirty="0">
                <a:solidFill>
                  <a:srgbClr val="000000"/>
                </a:solidFill>
                <a:effectLst/>
                <a:latin typeface="Arial" panose="020B0604020202020204" pitchFamily="34" charset="0"/>
              </a:rPr>
              <a:t>Handling Class Imbalance</a:t>
            </a:r>
            <a:r>
              <a:rPr lang="en-US" sz="9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900" b="0" i="0" u="none" strike="noStrike" dirty="0">
                <a:solidFill>
                  <a:srgbClr val="000000"/>
                </a:solidFill>
                <a:effectLst/>
                <a:latin typeface="Arial" panose="020B0604020202020204" pitchFamily="34" charset="0"/>
              </a:rPr>
              <a:t>In imbalanced datasets, the minority class (</a:t>
            </a:r>
            <a:r>
              <a:rPr lang="en-US" sz="900" b="0" i="0" u="none" strike="noStrike" dirty="0">
                <a:solidFill>
                  <a:srgbClr val="188038"/>
                </a:solidFill>
                <a:effectLst/>
                <a:latin typeface="Roboto Mono" panose="00000009000000000000" pitchFamily="49" charset="0"/>
              </a:rPr>
              <a:t>1</a:t>
            </a:r>
            <a:r>
              <a:rPr lang="en-US" sz="900" b="0" i="0" u="none" strike="noStrike" dirty="0">
                <a:solidFill>
                  <a:srgbClr val="000000"/>
                </a:solidFill>
                <a:effectLst/>
                <a:latin typeface="Arial" panose="020B0604020202020204" pitchFamily="34" charset="0"/>
              </a:rPr>
              <a:t>) often gets overlooked.</a:t>
            </a:r>
          </a:p>
          <a:p>
            <a:pPr marL="742950" lvl="1" indent="-285750" rtl="0" fontAlgn="base">
              <a:spcBef>
                <a:spcPts val="0"/>
              </a:spcBef>
              <a:spcAft>
                <a:spcPts val="1200"/>
              </a:spcAft>
              <a:buFont typeface="Arial" panose="020B0604020202020204" pitchFamily="34" charset="0"/>
              <a:buChar char="•"/>
            </a:pPr>
            <a:r>
              <a:rPr lang="en-US" sz="900" b="0" i="0" u="none" strike="noStrike" dirty="0">
                <a:solidFill>
                  <a:srgbClr val="000000"/>
                </a:solidFill>
                <a:effectLst/>
                <a:latin typeface="Arial" panose="020B0604020202020204" pitchFamily="34" charset="0"/>
              </a:rPr>
              <a:t>Metrics like Precision, Recall, and F1 Score ensure that minority class performance is evaluated effectively, avoiding reliance on misleading accuracy.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66"/>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Comparing Model Performances</a:t>
            </a:r>
            <a:endParaRPr/>
          </a:p>
        </p:txBody>
      </p:sp>
      <p:sp>
        <p:nvSpPr>
          <p:cNvPr id="2182" name="Google Shape;2182;p66"/>
          <p:cNvSpPr txBox="1"/>
          <p:nvPr/>
        </p:nvSpPr>
        <p:spPr>
          <a:xfrm>
            <a:off x="1156650" y="3435500"/>
            <a:ext cx="6830700" cy="1340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endParaRPr sz="1000">
              <a:latin typeface="Times New Roman"/>
              <a:ea typeface="Times New Roman"/>
              <a:cs typeface="Times New Roman"/>
              <a:sym typeface="Times New Roman"/>
            </a:endParaRPr>
          </a:p>
        </p:txBody>
      </p:sp>
      <p:sp>
        <p:nvSpPr>
          <p:cNvPr id="2183" name="Google Shape;2183;p66"/>
          <p:cNvSpPr txBox="1"/>
          <p:nvPr/>
        </p:nvSpPr>
        <p:spPr>
          <a:xfrm>
            <a:off x="225575" y="1010225"/>
            <a:ext cx="7445400" cy="204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t>Trade off Between Metrics: </a:t>
            </a:r>
            <a:endParaRPr b="1"/>
          </a:p>
          <a:p>
            <a:pPr marL="457200" lvl="0" indent="-317500" algn="l" rtl="0">
              <a:lnSpc>
                <a:spcPct val="115000"/>
              </a:lnSpc>
              <a:spcBef>
                <a:spcPts val="1200"/>
              </a:spcBef>
              <a:spcAft>
                <a:spcPts val="0"/>
              </a:spcAft>
              <a:buSzPts val="1400"/>
              <a:buChar char="●"/>
            </a:pPr>
            <a:r>
              <a:rPr lang="en"/>
              <a:t>Logistic Regression achieves the best balance between Recall and Precision, making it suitable for use cases where both metrics matter equally.</a:t>
            </a:r>
            <a:endParaRPr/>
          </a:p>
          <a:p>
            <a:pPr marL="457200" lvl="0" indent="-317500" algn="l" rtl="0">
              <a:lnSpc>
                <a:spcPct val="115000"/>
              </a:lnSpc>
              <a:spcBef>
                <a:spcPts val="0"/>
              </a:spcBef>
              <a:spcAft>
                <a:spcPts val="0"/>
              </a:spcAft>
              <a:buSzPts val="1400"/>
              <a:buChar char="●"/>
            </a:pPr>
            <a:r>
              <a:rPr lang="en"/>
              <a:t>Decision Tree prioritizes Recall and performs the best at detecting the minority class, with a strong F1 Score indicating effective handling of the balanced dataset.</a:t>
            </a:r>
            <a:endParaRPr/>
          </a:p>
          <a:p>
            <a:pPr marL="457200" lvl="0" indent="-317500" algn="l" rtl="0">
              <a:lnSpc>
                <a:spcPct val="115000"/>
              </a:lnSpc>
              <a:spcBef>
                <a:spcPts val="0"/>
              </a:spcBef>
              <a:spcAft>
                <a:spcPts val="0"/>
              </a:spcAft>
              <a:buSzPts val="1400"/>
              <a:buChar char="●"/>
            </a:pPr>
            <a:r>
              <a:rPr lang="en"/>
              <a:t>Random Forest maximizes Accuracy but sacrifices Recall and F1 Score, indicating a bias toward the majority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3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Overview</a:t>
            </a:r>
            <a:endParaRPr/>
          </a:p>
        </p:txBody>
      </p:sp>
      <p:sp>
        <p:nvSpPr>
          <p:cNvPr id="1464" name="Google Shape;1464;p31"/>
          <p:cNvSpPr txBox="1">
            <a:spLocks noGrp="1"/>
          </p:cNvSpPr>
          <p:nvPr>
            <p:ph type="subTitle" idx="1"/>
          </p:nvPr>
        </p:nvSpPr>
        <p:spPr>
          <a:xfrm>
            <a:off x="720000" y="854625"/>
            <a:ext cx="49737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0000"/>
                </a:solidFill>
                <a:latin typeface="Barlow Semi Condensed"/>
                <a:ea typeface="Barlow Semi Condensed"/>
                <a:cs typeface="Barlow Semi Condensed"/>
                <a:sym typeface="Barlow Semi Condensed"/>
              </a:rPr>
              <a:t>Source and Size</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Source</a:t>
            </a:r>
            <a:r>
              <a:rPr lang="en" sz="1100">
                <a:solidFill>
                  <a:srgbClr val="000000"/>
                </a:solidFill>
                <a:latin typeface="Arial"/>
                <a:ea typeface="Arial"/>
                <a:cs typeface="Arial"/>
                <a:sym typeface="Arial"/>
              </a:rPr>
              <a:t>: BigQuery Public Dataset.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Dataset</a:t>
            </a:r>
            <a:r>
              <a:rPr lang="en" sz="1100">
                <a:solidFill>
                  <a:srgbClr val="000000"/>
                </a:solidFill>
                <a:latin typeface="Arial"/>
                <a:ea typeface="Arial"/>
                <a:cs typeface="Arial"/>
                <a:sym typeface="Arial"/>
              </a:rPr>
              <a:t>: bigquery-public-data.stackoverflow.posts_questions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Dataset Size</a:t>
            </a:r>
            <a:r>
              <a:rPr lang="en" sz="1100">
                <a:solidFill>
                  <a:srgbClr val="000000"/>
                </a:solidFill>
                <a:latin typeface="Arial"/>
                <a:ea typeface="Arial"/>
                <a:cs typeface="Arial"/>
                <a:sym typeface="Arial"/>
              </a:rPr>
              <a:t>: 23,000,000 rows and 24 columns.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Sample Used:</a:t>
            </a:r>
            <a:r>
              <a:rPr lang="en" sz="1100" i="1">
                <a:solidFill>
                  <a:srgbClr val="000000"/>
                </a:solidFill>
                <a:latin typeface="Arial"/>
                <a:ea typeface="Arial"/>
                <a:cs typeface="Arial"/>
                <a:sym typeface="Arial"/>
              </a:rPr>
              <a:t> </a:t>
            </a:r>
            <a:r>
              <a:rPr lang="en" sz="1100">
                <a:solidFill>
                  <a:srgbClr val="000000"/>
                </a:solidFill>
                <a:latin typeface="Arial"/>
                <a:ea typeface="Arial"/>
                <a:cs typeface="Arial"/>
                <a:sym typeface="Arial"/>
              </a:rPr>
              <a:t>A subset of </a:t>
            </a:r>
            <a:r>
              <a:rPr lang="en" sz="1100" b="1">
                <a:solidFill>
                  <a:srgbClr val="000000"/>
                </a:solidFill>
                <a:latin typeface="Arial"/>
                <a:ea typeface="Arial"/>
                <a:cs typeface="Arial"/>
                <a:sym typeface="Arial"/>
              </a:rPr>
              <a:t>500,000 rows</a:t>
            </a:r>
            <a:r>
              <a:rPr lang="en" sz="1100">
                <a:solidFill>
                  <a:srgbClr val="000000"/>
                </a:solidFill>
                <a:latin typeface="Arial"/>
                <a:ea typeface="Arial"/>
                <a:cs typeface="Arial"/>
                <a:sym typeface="Arial"/>
              </a:rPr>
              <a:t> was analyzed for this study, balancing computational efficiency and representativeness.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Key Attributes</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ID</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Title</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Body</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Score</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Creation Date</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Tags</a:t>
            </a:r>
            <a:r>
              <a:rPr lang="en" sz="1100">
                <a:solidFill>
                  <a:srgbClr val="000000"/>
                </a:solidFill>
                <a:latin typeface="Arial"/>
                <a:ea typeface="Arial"/>
                <a:cs typeface="Arial"/>
                <a:sym typeface="Arial"/>
              </a:rPr>
              <a:t>.</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grpSp>
        <p:nvGrpSpPr>
          <p:cNvPr id="1465" name="Google Shape;1465;p31"/>
          <p:cNvGrpSpPr/>
          <p:nvPr/>
        </p:nvGrpSpPr>
        <p:grpSpPr>
          <a:xfrm>
            <a:off x="5503090" y="1057281"/>
            <a:ext cx="3259379" cy="1841150"/>
            <a:chOff x="4939903" y="1223591"/>
            <a:chExt cx="3875139" cy="2375983"/>
          </a:xfrm>
        </p:grpSpPr>
        <p:sp>
          <p:nvSpPr>
            <p:cNvPr id="1466" name="Google Shape;1466;p31"/>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7" name="Google Shape;1467;p31"/>
            <p:cNvGrpSpPr/>
            <p:nvPr/>
          </p:nvGrpSpPr>
          <p:grpSpPr>
            <a:xfrm>
              <a:off x="4939903" y="1223591"/>
              <a:ext cx="3875139" cy="2353997"/>
              <a:chOff x="2772963" y="2596675"/>
              <a:chExt cx="3598086" cy="2185698"/>
            </a:xfrm>
          </p:grpSpPr>
          <p:sp>
            <p:nvSpPr>
              <p:cNvPr id="1468" name="Google Shape;1468;p31"/>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22" name="Google Shape;1522;p31"/>
          <p:cNvPicPr preferRelativeResize="0"/>
          <p:nvPr/>
        </p:nvPicPr>
        <p:blipFill>
          <a:blip r:embed="rId3">
            <a:alphaModFix/>
          </a:blip>
          <a:stretch>
            <a:fillRect/>
          </a:stretch>
        </p:blipFill>
        <p:spPr>
          <a:xfrm>
            <a:off x="0" y="3413984"/>
            <a:ext cx="9143999" cy="132368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67"/>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Recommendations</a:t>
            </a:r>
            <a:endParaRPr/>
          </a:p>
        </p:txBody>
      </p:sp>
      <p:sp>
        <p:nvSpPr>
          <p:cNvPr id="2189" name="Google Shape;2189;p67"/>
          <p:cNvSpPr txBox="1"/>
          <p:nvPr/>
        </p:nvSpPr>
        <p:spPr>
          <a:xfrm>
            <a:off x="1156650" y="3435500"/>
            <a:ext cx="6830700" cy="1340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endParaRPr sz="1000">
              <a:latin typeface="Times New Roman"/>
              <a:ea typeface="Times New Roman"/>
              <a:cs typeface="Times New Roman"/>
              <a:sym typeface="Times New Roman"/>
            </a:endParaRPr>
          </a:p>
        </p:txBody>
      </p:sp>
      <p:sp>
        <p:nvSpPr>
          <p:cNvPr id="2190" name="Google Shape;2190;p67"/>
          <p:cNvSpPr txBox="1"/>
          <p:nvPr/>
        </p:nvSpPr>
        <p:spPr>
          <a:xfrm>
            <a:off x="225575" y="1010225"/>
            <a:ext cx="7445400" cy="39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t>Choose a Model Based on Objective</a:t>
            </a:r>
            <a:endParaRPr b="1"/>
          </a:p>
          <a:p>
            <a:pPr marL="0" lvl="0" indent="0" algn="l" rtl="0">
              <a:lnSpc>
                <a:spcPct val="115000"/>
              </a:lnSpc>
              <a:spcBef>
                <a:spcPts val="1200"/>
              </a:spcBef>
              <a:spcAft>
                <a:spcPts val="0"/>
              </a:spcAft>
              <a:buNone/>
            </a:pPr>
            <a:r>
              <a:rPr lang="en" b="1"/>
              <a:t>Minority Class Detection (High Recall):</a:t>
            </a:r>
            <a:endParaRPr b="1"/>
          </a:p>
          <a:p>
            <a:pPr marL="457200" lvl="0" indent="-317500" algn="l" rtl="0">
              <a:lnSpc>
                <a:spcPct val="115000"/>
              </a:lnSpc>
              <a:spcBef>
                <a:spcPts val="1200"/>
              </a:spcBef>
              <a:spcAft>
                <a:spcPts val="0"/>
              </a:spcAft>
              <a:buSzPts val="1400"/>
              <a:buChar char="●"/>
            </a:pPr>
            <a:r>
              <a:rPr lang="en"/>
              <a:t>Use Decision Tree for its superior Recall and F1 Score. It is best suited for scenarios where identifying the minority class is critical.</a:t>
            </a:r>
            <a:endParaRPr/>
          </a:p>
          <a:p>
            <a:pPr marL="0" lvl="0" indent="0" algn="l" rtl="0">
              <a:lnSpc>
                <a:spcPct val="115000"/>
              </a:lnSpc>
              <a:spcBef>
                <a:spcPts val="1200"/>
              </a:spcBef>
              <a:spcAft>
                <a:spcPts val="0"/>
              </a:spcAft>
              <a:buNone/>
            </a:pPr>
            <a:r>
              <a:rPr lang="en" b="1"/>
              <a:t>Balanced Performance (Recall and Precision):</a:t>
            </a:r>
            <a:endParaRPr b="1"/>
          </a:p>
          <a:p>
            <a:pPr marL="457200" lvl="0" indent="-317500" algn="l" rtl="0">
              <a:lnSpc>
                <a:spcPct val="115000"/>
              </a:lnSpc>
              <a:spcBef>
                <a:spcPts val="1200"/>
              </a:spcBef>
              <a:spcAft>
                <a:spcPts val="0"/>
              </a:spcAft>
              <a:buSzPts val="1400"/>
              <a:buChar char="●"/>
            </a:pPr>
            <a:r>
              <a:rPr lang="en"/>
              <a:t>Use Logistic Regression for a moderate balance, especially if both false positives and false negatives need to be minimized.</a:t>
            </a:r>
            <a:endParaRPr/>
          </a:p>
          <a:p>
            <a:pPr marL="0" lvl="0" indent="0" algn="l" rtl="0">
              <a:lnSpc>
                <a:spcPct val="115000"/>
              </a:lnSpc>
              <a:spcBef>
                <a:spcPts val="1200"/>
              </a:spcBef>
              <a:spcAft>
                <a:spcPts val="0"/>
              </a:spcAft>
              <a:buNone/>
            </a:pPr>
            <a:r>
              <a:rPr lang="en" b="1"/>
              <a:t>Overall Accuracy:</a:t>
            </a:r>
            <a:endParaRPr b="1"/>
          </a:p>
          <a:p>
            <a:pPr marL="457200" lvl="0" indent="-317500" algn="l" rtl="0">
              <a:lnSpc>
                <a:spcPct val="115000"/>
              </a:lnSpc>
              <a:spcBef>
                <a:spcPts val="1200"/>
              </a:spcBef>
              <a:spcAft>
                <a:spcPts val="0"/>
              </a:spcAft>
              <a:buSzPts val="1400"/>
              <a:buChar char="●"/>
            </a:pPr>
            <a:r>
              <a:rPr lang="en"/>
              <a:t>Use Random Forest only if overall Accuracy is prioritized, and minority class detection is less important.</a:t>
            </a:r>
            <a:endParaRPr/>
          </a:p>
          <a:p>
            <a:pPr marL="0" lvl="0" indent="0" algn="l" rtl="0">
              <a:lnSpc>
                <a:spcPct val="115000"/>
              </a:lnSpc>
              <a:spcBef>
                <a:spcPts val="1200"/>
              </a:spcBef>
              <a:spcAft>
                <a:spcPts val="1200"/>
              </a:spcAft>
              <a:buNone/>
            </a:pP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94"/>
        <p:cNvGrpSpPr/>
        <p:nvPr/>
      </p:nvGrpSpPr>
      <p:grpSpPr>
        <a:xfrm>
          <a:off x="0" y="0"/>
          <a:ext cx="0" cy="0"/>
          <a:chOff x="0" y="0"/>
          <a:chExt cx="0" cy="0"/>
        </a:xfrm>
      </p:grpSpPr>
      <p:sp>
        <p:nvSpPr>
          <p:cNvPr id="2195" name="Google Shape;2195;p68"/>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196" name="Google Shape;2196;p68"/>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solidFill>
                  <a:srgbClr val="000000"/>
                </a:solidFill>
                <a:latin typeface="Arial"/>
                <a:ea typeface="Arial"/>
                <a:cs typeface="Arial"/>
                <a:sym typeface="Arial"/>
              </a:rPr>
              <a:t>Changes in Questions and Scores by Year:</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The </a:t>
            </a:r>
            <a:r>
              <a:rPr lang="en" sz="1100" b="1">
                <a:solidFill>
                  <a:srgbClr val="000000"/>
                </a:solidFill>
                <a:latin typeface="Arial"/>
                <a:ea typeface="Arial"/>
                <a:cs typeface="Arial"/>
                <a:sym typeface="Arial"/>
              </a:rPr>
              <a:t>number of question</a:t>
            </a:r>
            <a:r>
              <a:rPr lang="en" sz="1100">
                <a:solidFill>
                  <a:srgbClr val="000000"/>
                </a:solidFill>
                <a:latin typeface="Arial"/>
                <a:ea typeface="Arial"/>
                <a:cs typeface="Arial"/>
                <a:sym typeface="Arial"/>
              </a:rPr>
              <a:t>s grew rapidly from 2008, peaking in 2015, followed by a </a:t>
            </a:r>
            <a:r>
              <a:rPr lang="en" sz="1100" b="1">
                <a:solidFill>
                  <a:srgbClr val="000000"/>
                </a:solidFill>
                <a:latin typeface="Arial"/>
                <a:ea typeface="Arial"/>
                <a:cs typeface="Arial"/>
                <a:sym typeface="Arial"/>
              </a:rPr>
              <a:t>steady decline</a:t>
            </a:r>
            <a:r>
              <a:rPr lang="en" sz="1100">
                <a:solidFill>
                  <a:srgbClr val="000000"/>
                </a:solidFill>
                <a:latin typeface="Arial"/>
                <a:ea typeface="Arial"/>
                <a:cs typeface="Arial"/>
                <a:sym typeface="Arial"/>
              </a:rPr>
              <a:t> from 2017–2022.</a:t>
            </a:r>
            <a:endParaRPr sz="1100" b="1">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200" b="1">
                <a:solidFill>
                  <a:srgbClr val="000000"/>
                </a:solidFill>
                <a:latin typeface="Times New Roman"/>
                <a:ea typeface="Times New Roman"/>
                <a:cs typeface="Times New Roman"/>
                <a:sym typeface="Times New Roman"/>
              </a:rPr>
              <a:t>Average scores</a:t>
            </a:r>
            <a:r>
              <a:rPr lang="en" sz="1200">
                <a:solidFill>
                  <a:srgbClr val="000000"/>
                </a:solidFill>
                <a:latin typeface="Times New Roman"/>
                <a:ea typeface="Times New Roman"/>
                <a:cs typeface="Times New Roman"/>
                <a:sym typeface="Times New Roman"/>
              </a:rPr>
              <a:t> have </a:t>
            </a:r>
            <a:r>
              <a:rPr lang="en" sz="1200" b="1">
                <a:solidFill>
                  <a:srgbClr val="000000"/>
                </a:solidFill>
                <a:latin typeface="Times New Roman"/>
                <a:ea typeface="Times New Roman"/>
                <a:cs typeface="Times New Roman"/>
                <a:sym typeface="Times New Roman"/>
              </a:rPr>
              <a:t>declined</a:t>
            </a:r>
            <a:r>
              <a:rPr lang="en" sz="1200">
                <a:solidFill>
                  <a:srgbClr val="000000"/>
                </a:solidFill>
                <a:latin typeface="Times New Roman"/>
                <a:ea typeface="Times New Roman"/>
                <a:cs typeface="Times New Roman"/>
                <a:sym typeface="Times New Roman"/>
              </a:rPr>
              <a:t> significantly since 2008, reflecting changes in user engagement, increased competition for visibility, and saturation of common questions.</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These trends suggest that while StackOverflow has matured as a platform, maintaining consistent quality and engagement has become a challenge.</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100" b="1">
                <a:solidFill>
                  <a:srgbClr val="000000"/>
                </a:solidFill>
                <a:latin typeface="Arial"/>
                <a:ea typeface="Arial"/>
                <a:cs typeface="Arial"/>
                <a:sym typeface="Arial"/>
              </a:rPr>
              <a:t>Patterns in Question Characteristics: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Questions with </a:t>
            </a:r>
            <a:r>
              <a:rPr lang="en" sz="1100" b="1">
                <a:solidFill>
                  <a:srgbClr val="000000"/>
                </a:solidFill>
                <a:latin typeface="Arial"/>
                <a:ea typeface="Arial"/>
                <a:cs typeface="Arial"/>
                <a:sym typeface="Arial"/>
              </a:rPr>
              <a:t>concise titles</a:t>
            </a:r>
            <a:r>
              <a:rPr lang="en" sz="1100">
                <a:solidFill>
                  <a:srgbClr val="000000"/>
                </a:solidFill>
                <a:latin typeface="Arial"/>
                <a:ea typeface="Arial"/>
                <a:cs typeface="Arial"/>
                <a:sym typeface="Arial"/>
              </a:rPr>
              <a:t> (5–10 words) and </a:t>
            </a:r>
            <a:r>
              <a:rPr lang="en" sz="1100" b="1">
                <a:solidFill>
                  <a:srgbClr val="000000"/>
                </a:solidFill>
                <a:latin typeface="Arial"/>
                <a:ea typeface="Arial"/>
                <a:cs typeface="Arial"/>
                <a:sym typeface="Arial"/>
              </a:rPr>
              <a:t>focused bodies</a:t>
            </a:r>
            <a:r>
              <a:rPr lang="en" sz="1100">
                <a:solidFill>
                  <a:srgbClr val="000000"/>
                </a:solidFill>
                <a:latin typeface="Arial"/>
                <a:ea typeface="Arial"/>
                <a:cs typeface="Arial"/>
                <a:sym typeface="Arial"/>
              </a:rPr>
              <a:t> (up to 200 words) tend to perform better.</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Using </a:t>
            </a:r>
            <a:r>
              <a:rPr lang="en" sz="1100" b="1">
                <a:solidFill>
                  <a:srgbClr val="000000"/>
                </a:solidFill>
                <a:latin typeface="Arial"/>
                <a:ea typeface="Arial"/>
                <a:cs typeface="Arial"/>
                <a:sym typeface="Arial"/>
              </a:rPr>
              <a:t>2–4 relevant tags</a:t>
            </a:r>
            <a:r>
              <a:rPr lang="en" sz="1100">
                <a:solidFill>
                  <a:srgbClr val="000000"/>
                </a:solidFill>
                <a:latin typeface="Arial"/>
                <a:ea typeface="Arial"/>
                <a:cs typeface="Arial"/>
                <a:sym typeface="Arial"/>
              </a:rPr>
              <a:t> increases visibility and engagement, while excessive tagging often leads to diminishing returns.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structure and clarity of questions are critical for attracting answers and votes.</a:t>
            </a:r>
            <a:endParaRPr sz="12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0"/>
        <p:cNvGrpSpPr/>
        <p:nvPr/>
      </p:nvGrpSpPr>
      <p:grpSpPr>
        <a:xfrm>
          <a:off x="0" y="0"/>
          <a:ext cx="0" cy="0"/>
          <a:chOff x="0" y="0"/>
          <a:chExt cx="0" cy="0"/>
        </a:xfrm>
      </p:grpSpPr>
      <p:sp>
        <p:nvSpPr>
          <p:cNvPr id="2201" name="Google Shape;2201;p6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202" name="Google Shape;2202;p69"/>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Attributes Influencing Question Scores: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Popular tags like </a:t>
            </a:r>
            <a:r>
              <a:rPr lang="en" sz="1100" b="1">
                <a:solidFill>
                  <a:srgbClr val="000000"/>
                </a:solidFill>
                <a:latin typeface="Arial"/>
                <a:ea typeface="Arial"/>
                <a:cs typeface="Arial"/>
                <a:sym typeface="Arial"/>
              </a:rPr>
              <a:t>Python, JavaScript, HTML</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CSS</a:t>
            </a:r>
            <a:r>
              <a:rPr lang="en" sz="1100">
                <a:solidFill>
                  <a:srgbClr val="000000"/>
                </a:solidFill>
                <a:latin typeface="Arial"/>
                <a:ea typeface="Arial"/>
                <a:cs typeface="Arial"/>
                <a:sym typeface="Arial"/>
              </a:rPr>
              <a:t> dominate the platform, but niche tags like </a:t>
            </a:r>
            <a:r>
              <a:rPr lang="en" sz="1100" b="1">
                <a:solidFill>
                  <a:srgbClr val="000000"/>
                </a:solidFill>
                <a:latin typeface="Arial"/>
                <a:ea typeface="Arial"/>
                <a:cs typeface="Arial"/>
                <a:sym typeface="Arial"/>
              </a:rPr>
              <a:t>windows-shell-extension-menu</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cordova-cli</a:t>
            </a:r>
            <a:r>
              <a:rPr lang="en" sz="1100">
                <a:solidFill>
                  <a:srgbClr val="000000"/>
                </a:solidFill>
                <a:latin typeface="Arial"/>
                <a:ea typeface="Arial"/>
                <a:cs typeface="Arial"/>
                <a:sym typeface="Arial"/>
              </a:rPr>
              <a:t> are associated with higher average scores.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Clarity, relevance, and engagement are subjective factors that heavily influence scores but are difficult to quantify.</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Statistical analyses revealed weak correlations between basic features (e.g., title length, tag count) and scores, highlighting the nuanced nature of question quality.</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Machine Learning Models for Predicting Scores: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Logistic Regression, Decision Tree, and Random Forest models were evaluated for score prediction.</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Logistic Regression with </a:t>
            </a:r>
            <a:r>
              <a:rPr lang="en" sz="1100" b="1">
                <a:solidFill>
                  <a:srgbClr val="000000"/>
                </a:solidFill>
                <a:latin typeface="Arial"/>
                <a:ea typeface="Arial"/>
                <a:cs typeface="Arial"/>
                <a:sym typeface="Arial"/>
              </a:rPr>
              <a:t>SMOTE</a:t>
            </a:r>
            <a:r>
              <a:rPr lang="en" sz="1100">
                <a:solidFill>
                  <a:srgbClr val="000000"/>
                </a:solidFill>
                <a:latin typeface="Arial"/>
                <a:ea typeface="Arial"/>
                <a:cs typeface="Arial"/>
                <a:sym typeface="Arial"/>
              </a:rPr>
              <a:t> performed best, achieving a balance between precision (26.41%) and recall (49.16%), but overall accuracy was moderate.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limited success of these models underscores the complexity of predicting scores due to the multifactorial and subjective nature of question quality.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06"/>
        <p:cNvGrpSpPr/>
        <p:nvPr/>
      </p:nvGrpSpPr>
      <p:grpSpPr>
        <a:xfrm>
          <a:off x="0" y="0"/>
          <a:ext cx="0" cy="0"/>
          <a:chOff x="0" y="0"/>
          <a:chExt cx="0" cy="0"/>
        </a:xfrm>
      </p:grpSpPr>
      <p:sp>
        <p:nvSpPr>
          <p:cNvPr id="2207" name="Google Shape;2207;p70"/>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 and Future Directions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208" name="Google Shape;2208;p70"/>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Unanswered Questions: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Study why questions go unnoticed and their impact on engagement.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Identify patterns in unanswered questions like tags, complexity, or clarity.</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Subjective Quality:</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Investigate how clarity, relevance, and expertise influence question quality.</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Develop methods to analyze subjective factors impacting question scores.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Advanced Machine Learning:</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Test neural networks or ensemble models for better score prediction.</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Combine text, metadata, and interactions for improved machine learning performance.</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Platform Dynamics: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Explore effects of saturation, user diversity, and visibility changes over time.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Study external influences like alternative platforms or evolving technology trends.</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p71"/>
          <p:cNvSpPr/>
          <p:nvPr/>
        </p:nvSpPr>
        <p:spPr>
          <a:xfrm>
            <a:off x="5140707" y="34592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1"/>
          <p:cNvSpPr txBox="1">
            <a:spLocks noGrp="1"/>
          </p:cNvSpPr>
          <p:nvPr>
            <p:ph type="title"/>
          </p:nvPr>
        </p:nvSpPr>
        <p:spPr>
          <a:xfrm>
            <a:off x="4061038" y="372700"/>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References</a:t>
            </a:r>
            <a:endParaRPr sz="4800"/>
          </a:p>
        </p:txBody>
      </p:sp>
      <p:grpSp>
        <p:nvGrpSpPr>
          <p:cNvPr id="2215" name="Google Shape;2215;p71"/>
          <p:cNvGrpSpPr/>
          <p:nvPr/>
        </p:nvGrpSpPr>
        <p:grpSpPr>
          <a:xfrm>
            <a:off x="353797" y="1431396"/>
            <a:ext cx="3521886" cy="2606005"/>
            <a:chOff x="615700" y="2804250"/>
            <a:chExt cx="2219349" cy="1642199"/>
          </a:xfrm>
        </p:grpSpPr>
        <p:sp>
          <p:nvSpPr>
            <p:cNvPr id="2216" name="Google Shape;2216;p71"/>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1"/>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1"/>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1"/>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1"/>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1"/>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1"/>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1"/>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1"/>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1"/>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1"/>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1"/>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1"/>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1"/>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1"/>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1"/>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1"/>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1"/>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1"/>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1"/>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1"/>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1"/>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1"/>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1"/>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1"/>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1"/>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1"/>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1"/>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1"/>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1"/>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1"/>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1"/>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1"/>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1"/>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1"/>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1"/>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1"/>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1"/>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1"/>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1"/>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1"/>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1"/>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1"/>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1"/>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1"/>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1"/>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1"/>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1"/>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1"/>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1"/>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1"/>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1"/>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1"/>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1"/>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1"/>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71"/>
          <p:cNvSpPr txBox="1"/>
          <p:nvPr/>
        </p:nvSpPr>
        <p:spPr>
          <a:xfrm>
            <a:off x="4061050" y="1431400"/>
            <a:ext cx="45210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1. ‘Answering questions about unanswered questions of Stack Overflow’, 2013 10th Working Conference on Mining Software Repositories (MSR), IEEE, pp. 97–100.</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2. ‘Chaff from the wheat: Characterization and modeling of deleted questions on Stack Overflow’, Proceedings of the 23rd International Conference on World Wide Web, ACM, pp. 631–642.</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3. ‘Predicting the quality of questions on Stack Overflow using linguistic features’, PeerJ Computer Science, 5, p. e204.</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4. ‘Machine learning models for Stack Overflow tag prediction’, Procedia Computer Science, 145, pp. 53–61.</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5. ‘Exploring the decline in question quality on Stack Overflow: Trends and solutions’, International Journal of Advanced Computer Science and Applications, 11(1), pp. 214–221.</a:t>
            </a:r>
            <a:endParaRPr sz="12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grpSp>
        <p:nvGrpSpPr>
          <p:cNvPr id="2292" name="Google Shape;2292;p72"/>
          <p:cNvGrpSpPr/>
          <p:nvPr/>
        </p:nvGrpSpPr>
        <p:grpSpPr>
          <a:xfrm>
            <a:off x="4588955" y="1323607"/>
            <a:ext cx="3432984" cy="2496295"/>
            <a:chOff x="331763" y="414153"/>
            <a:chExt cx="6903246" cy="5019697"/>
          </a:xfrm>
        </p:grpSpPr>
        <p:sp>
          <p:nvSpPr>
            <p:cNvPr id="2293" name="Google Shape;2293;p72"/>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2"/>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2"/>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2"/>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97" name="Google Shape;2297;p72"/>
          <p:cNvPicPr preferRelativeResize="0"/>
          <p:nvPr/>
        </p:nvPicPr>
        <p:blipFill rotWithShape="1">
          <a:blip r:embed="rId3">
            <a:alphaModFix/>
          </a:blip>
          <a:srcRect t="2726" b="5765"/>
          <a:stretch/>
        </p:blipFill>
        <p:spPr>
          <a:xfrm>
            <a:off x="4680853" y="1415833"/>
            <a:ext cx="3249111" cy="1981717"/>
          </a:xfrm>
          <a:prstGeom prst="rect">
            <a:avLst/>
          </a:prstGeom>
          <a:noFill/>
          <a:ln>
            <a:noFill/>
          </a:ln>
        </p:spPr>
      </p:pic>
      <p:sp>
        <p:nvSpPr>
          <p:cNvPr id="2298" name="Google Shape;2298;p72"/>
          <p:cNvSpPr txBox="1">
            <a:spLocks noGrp="1"/>
          </p:cNvSpPr>
          <p:nvPr>
            <p:ph type="title"/>
          </p:nvPr>
        </p:nvSpPr>
        <p:spPr>
          <a:xfrm>
            <a:off x="893125" y="1352650"/>
            <a:ext cx="26976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u="sng">
                <a:solidFill>
                  <a:schemeClr val="hlink"/>
                </a:solidFill>
                <a:hlinkClick r:id="rId4"/>
              </a:rPr>
              <a:t>GitHub</a:t>
            </a:r>
            <a:endParaRPr sz="5000"/>
          </a:p>
        </p:txBody>
      </p:sp>
      <p:sp>
        <p:nvSpPr>
          <p:cNvPr id="2299" name="Google Shape;2299;p72"/>
          <p:cNvSpPr txBox="1">
            <a:spLocks noGrp="1"/>
          </p:cNvSpPr>
          <p:nvPr>
            <p:ph type="subTitle" idx="1"/>
          </p:nvPr>
        </p:nvSpPr>
        <p:spPr>
          <a:xfrm>
            <a:off x="893125" y="3206025"/>
            <a:ext cx="3195000" cy="471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solidFill>
                  <a:srgbClr val="595959"/>
                </a:solidFill>
                <a:latin typeface="Arial"/>
                <a:ea typeface="Arial"/>
                <a:cs typeface="Arial"/>
                <a:sym typeface="Arial"/>
              </a:rPr>
              <a:t>👆 Click to Visit</a:t>
            </a:r>
            <a:endParaRPr sz="1200">
              <a:solidFill>
                <a:srgbClr val="000000"/>
              </a:solidFill>
              <a:latin typeface="Times New Roman"/>
              <a:ea typeface="Times New Roman"/>
              <a:cs typeface="Times New Roman"/>
              <a:sym typeface="Times New Roman"/>
            </a:endParaRPr>
          </a:p>
        </p:txBody>
      </p:sp>
      <p:sp>
        <p:nvSpPr>
          <p:cNvPr id="2300" name="Google Shape;2300;p72"/>
          <p:cNvSpPr/>
          <p:nvPr/>
        </p:nvSpPr>
        <p:spPr>
          <a:xfrm>
            <a:off x="5164082" y="352244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2"/>
          <p:cNvSpPr txBox="1">
            <a:spLocks noGrp="1"/>
          </p:cNvSpPr>
          <p:nvPr>
            <p:ph type="subTitle" idx="4294967295"/>
          </p:nvPr>
        </p:nvSpPr>
        <p:spPr>
          <a:xfrm>
            <a:off x="893124" y="2604025"/>
            <a:ext cx="3603855" cy="386400"/>
          </a:xfrm>
          <a:prstGeom prst="rect">
            <a:avLst/>
          </a:prstGeom>
          <a:solidFill>
            <a:schemeClr val="lt2"/>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https://github.com/zaidzr3/StackOverflow-Analysis</a:t>
            </a:r>
            <a:endParaRPr sz="1200" dirty="0"/>
          </a:p>
          <a:p>
            <a:pPr marL="0" lvl="0" indent="0" algn="l" rtl="0">
              <a:spcBef>
                <a:spcPts val="0"/>
              </a:spcBef>
              <a:spcAft>
                <a:spcPts val="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3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28" name="Google Shape;1528;p32"/>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000000"/>
                </a:solidFill>
                <a:latin typeface="Barlow Semi Condensed"/>
                <a:ea typeface="Barlow Semi Condensed"/>
                <a:cs typeface="Barlow Semi Condensed"/>
                <a:sym typeface="Barlow Semi Condensed"/>
              </a:rPr>
              <a:t>Key Findings from Previous Studies</a:t>
            </a:r>
            <a:endParaRPr sz="1600" b="1">
              <a:solidFill>
                <a:srgbClr val="000000"/>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b="1">
                <a:solidFill>
                  <a:srgbClr val="000000"/>
                </a:solidFill>
                <a:latin typeface="Barlow Semi Condensed"/>
                <a:ea typeface="Barlow Semi Condensed"/>
                <a:cs typeface="Barlow Semi Condensed"/>
                <a:sym typeface="Barlow Semi Condensed"/>
              </a:rPr>
              <a:t>Question Crafting:</a:t>
            </a:r>
            <a:endParaRPr b="1">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Well-crafted, concise questions with relevant tags attract more answers (Asaduzzaman et al., 2013).</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Excessive tagging can dilute relevance and reduce engagement (Correa &amp; Sureka, 2014).</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Predictive Techniques: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Features like question length, presence of code snippets, and grammar predict quality (Duijn et al., 2019).</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Logistic Regression, Decision Trees, and Random Forest models effectively classify question scores, with SMOTE addressing class imbalances (Efstathiou et al., 2018).</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Platform Trends:</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Decline in average question quality due to competition and saturation of basic topics (Wang et al., 2020).</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Suggests the need for improved guidelines and algorithms to maintain quality standards.</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33"/>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34" name="Google Shape;1534;p33"/>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Barlow Semi Condensed"/>
                <a:ea typeface="Barlow Semi Condensed"/>
                <a:cs typeface="Barlow Semi Condensed"/>
                <a:sym typeface="Barlow Semi Condensed"/>
              </a:rPr>
              <a:t>Context of Related Research</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Focuses on how question quality impacts community-driven platforms like StackOverflow.</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Shows how writing style, using the right tags, and community support help create better questions.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Explains how data analysis and machine learning can improve question quality.</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Building Upon Past Research:</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Studies what makes questions better using simple statistics and machine learning.</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Aims to give helpful tips for users and developers to make questions more useful and engaging.</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34"/>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Architecture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40" name="Google Shape;1540;p34"/>
          <p:cNvSpPr txBox="1">
            <a:spLocks noGrp="1"/>
          </p:cNvSpPr>
          <p:nvPr>
            <p:ph type="subTitle" idx="1"/>
          </p:nvPr>
        </p:nvSpPr>
        <p:spPr>
          <a:xfrm>
            <a:off x="720000" y="854625"/>
            <a:ext cx="5398500" cy="407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000000"/>
                </a:solidFill>
                <a:latin typeface="Barlow Semi Condensed"/>
                <a:ea typeface="Barlow Semi Condensed"/>
                <a:cs typeface="Barlow Semi Condensed"/>
                <a:sym typeface="Barlow Semi Condensed"/>
              </a:rPr>
              <a:t>Data Acquisition:</a:t>
            </a:r>
            <a:endParaRPr b="1" dirty="0">
              <a:solidFill>
                <a:srgbClr val="000000"/>
              </a:solidFill>
              <a:latin typeface="Barlow Semi Condensed"/>
              <a:ea typeface="Barlow Semi Condensed"/>
              <a:cs typeface="Barlow Semi Condensed"/>
              <a:sym typeface="Barlow Semi Condensed"/>
            </a:endParaRPr>
          </a:p>
          <a:p>
            <a:pPr marL="457200" lvl="0" indent="-298450" algn="l" rtl="0">
              <a:lnSpc>
                <a:spcPct val="115000"/>
              </a:lnSpc>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Source</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StackOverflow Posts Questions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Scope</a:t>
            </a:r>
            <a:r>
              <a:rPr lang="en" sz="1100" dirty="0">
                <a:solidFill>
                  <a:srgbClr val="000000"/>
                </a:solidFill>
                <a:latin typeface="Arial"/>
                <a:ea typeface="Arial"/>
                <a:cs typeface="Arial"/>
                <a:sym typeface="Arial"/>
              </a:rPr>
              <a:t>: 500,000 questions with key attributes: </a:t>
            </a:r>
            <a:r>
              <a:rPr lang="en" sz="1100" dirty="0">
                <a:solidFill>
                  <a:srgbClr val="188038"/>
                </a:solidFill>
                <a:latin typeface="Roboto Mono"/>
                <a:ea typeface="Roboto Mono"/>
                <a:cs typeface="Roboto Mono"/>
                <a:sym typeface="Roboto Mono"/>
              </a:rPr>
              <a:t>id</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title</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body</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score</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creation_date</a:t>
            </a:r>
            <a:r>
              <a:rPr lang="en" sz="1100" dirty="0">
                <a:solidFill>
                  <a:srgbClr val="000000"/>
                </a:solidFill>
                <a:latin typeface="Arial"/>
                <a:ea typeface="Arial"/>
                <a:cs typeface="Arial"/>
                <a:sym typeface="Arial"/>
              </a:rPr>
              <a:t>, and </a:t>
            </a:r>
            <a:r>
              <a:rPr lang="en" sz="1100" dirty="0">
                <a:solidFill>
                  <a:srgbClr val="188038"/>
                </a:solidFill>
                <a:latin typeface="Roboto Mono"/>
                <a:ea typeface="Roboto Mono"/>
                <a:cs typeface="Roboto Mono"/>
                <a:sym typeface="Roboto Mono"/>
              </a:rPr>
              <a:t>tags</a:t>
            </a:r>
            <a:r>
              <a:rPr lang="en" sz="1100" dirty="0">
                <a:solidFill>
                  <a:srgbClr val="000000"/>
                </a:solidFill>
                <a:latin typeface="Arial"/>
                <a:ea typeface="Arial"/>
                <a:cs typeface="Arial"/>
                <a:sym typeface="Arial"/>
              </a:rPr>
              <a:t>.</a:t>
            </a:r>
          </a:p>
          <a:p>
            <a:pPr marL="457200" lvl="0" indent="-298450" algn="l" rtl="0">
              <a:spcBef>
                <a:spcPts val="0"/>
              </a:spcBef>
              <a:spcAft>
                <a:spcPts val="0"/>
              </a:spcAft>
              <a:buClr>
                <a:srgbClr val="000000"/>
              </a:buClr>
              <a:buSzPts val="1100"/>
              <a:buFont typeface="Arial"/>
              <a:buChar char="●"/>
            </a:pPr>
            <a:r>
              <a:rPr lang="en-US" sz="1100" b="1" dirty="0">
                <a:solidFill>
                  <a:srgbClr val="000000"/>
                </a:solidFill>
                <a:latin typeface="Arial"/>
                <a:ea typeface="Arial"/>
                <a:cs typeface="Arial"/>
                <a:sym typeface="Arial"/>
              </a:rPr>
              <a:t>Project Creation: </a:t>
            </a:r>
            <a:r>
              <a:rPr lang="en-US" sz="1100" dirty="0">
                <a:solidFill>
                  <a:srgbClr val="000000"/>
                </a:solidFill>
                <a:latin typeface="Arial"/>
                <a:ea typeface="Arial"/>
                <a:cs typeface="Arial"/>
                <a:sym typeface="Arial"/>
              </a:rPr>
              <a:t>Created a new project on GCP</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Tools</a:t>
            </a:r>
            <a:r>
              <a:rPr lang="en" sz="1100" dirty="0">
                <a:solidFill>
                  <a:srgbClr val="000000"/>
                </a:solidFill>
                <a:latin typeface="Arial"/>
                <a:ea typeface="Arial"/>
                <a:cs typeface="Arial"/>
                <a:sym typeface="Arial"/>
              </a:rPr>
              <a:t>: Queried using </a:t>
            </a:r>
            <a:r>
              <a:rPr lang="en" sz="1100" b="1" dirty="0">
                <a:solidFill>
                  <a:srgbClr val="000000"/>
                </a:solidFill>
                <a:latin typeface="Arial"/>
                <a:ea typeface="Arial"/>
                <a:cs typeface="Arial"/>
                <a:sym typeface="Arial"/>
              </a:rPr>
              <a:t>Google BigQuery</a:t>
            </a:r>
            <a:r>
              <a:rPr lang="en" sz="1100" dirty="0">
                <a:solidFill>
                  <a:srgbClr val="000000"/>
                </a:solidFill>
                <a:latin typeface="Arial"/>
                <a:ea typeface="Arial"/>
                <a:cs typeface="Arial"/>
                <a:sym typeface="Arial"/>
              </a:rPr>
              <a:t> and analyzed in </a:t>
            </a:r>
            <a:r>
              <a:rPr lang="en" sz="1100" b="1" dirty="0">
                <a:solidFill>
                  <a:srgbClr val="000000"/>
                </a:solidFill>
                <a:latin typeface="Arial"/>
                <a:ea typeface="Arial"/>
                <a:cs typeface="Arial"/>
                <a:sym typeface="Arial"/>
              </a:rPr>
              <a:t>Google Colab</a:t>
            </a:r>
            <a:r>
              <a:rPr lang="en" sz="1100" dirty="0">
                <a:solidFill>
                  <a:srgbClr val="000000"/>
                </a:solidFill>
                <a:latin typeface="Arial"/>
                <a:ea typeface="Arial"/>
                <a:cs typeface="Arial"/>
                <a:sym typeface="Arial"/>
              </a:rPr>
              <a:t>.</a:t>
            </a:r>
            <a:endParaRPr sz="1100" b="1" dirty="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 b="1" dirty="0">
                <a:solidFill>
                  <a:srgbClr val="000000"/>
                </a:solidFill>
                <a:latin typeface="Barlow Semi Condensed"/>
                <a:ea typeface="Barlow Semi Condensed"/>
                <a:cs typeface="Barlow Semi Condensed"/>
                <a:sym typeface="Barlow Semi Condensed"/>
              </a:rPr>
              <a:t>Data Processing:</a:t>
            </a:r>
            <a:endParaRPr sz="1100" b="1" dirty="0">
              <a:solidFill>
                <a:srgbClr val="000000"/>
              </a:solidFill>
              <a:latin typeface="Arial"/>
              <a:ea typeface="Arial"/>
              <a:cs typeface="Arial"/>
              <a:sym typeface="Arial"/>
            </a:endParaRPr>
          </a:p>
          <a:p>
            <a:pPr marL="457200" lvl="0" indent="-298450" algn="l" rtl="0">
              <a:lnSpc>
                <a:spcPct val="115000"/>
              </a:lnSpc>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Steps: </a:t>
            </a:r>
            <a:r>
              <a:rPr lang="en" sz="1100" dirty="0">
                <a:solidFill>
                  <a:srgbClr val="000000"/>
                </a:solidFill>
                <a:latin typeface="Arial"/>
                <a:ea typeface="Arial"/>
                <a:cs typeface="Arial"/>
                <a:sym typeface="Arial"/>
              </a:rPr>
              <a:t>Cleaning missing values, standardizing formats, and feature engineering for analysis.</a:t>
            </a:r>
            <a:endParaRPr sz="1100" dirty="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Libraries Used</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pandas</a:t>
            </a:r>
            <a:r>
              <a:rPr lang="en" sz="1100" dirty="0">
                <a:solidFill>
                  <a:srgbClr val="000000"/>
                </a:solidFill>
                <a:latin typeface="Arial"/>
                <a:ea typeface="Arial"/>
                <a:cs typeface="Arial"/>
                <a:sym typeface="Arial"/>
              </a:rPr>
              <a:t> and </a:t>
            </a:r>
            <a:r>
              <a:rPr lang="en" sz="1100" dirty="0">
                <a:solidFill>
                  <a:srgbClr val="188038"/>
                </a:solidFill>
                <a:latin typeface="Roboto Mono"/>
                <a:ea typeface="Roboto Mono"/>
                <a:cs typeface="Roboto Mono"/>
                <a:sym typeface="Roboto Mono"/>
              </a:rPr>
              <a:t>numpy</a:t>
            </a:r>
            <a:r>
              <a:rPr lang="en" sz="1100" dirty="0">
                <a:solidFill>
                  <a:srgbClr val="000000"/>
                </a:solidFill>
                <a:latin typeface="Arial"/>
                <a:ea typeface="Arial"/>
                <a:cs typeface="Arial"/>
                <a:sym typeface="Arial"/>
              </a:rPr>
              <a:t> for data cleaning, exploration, and transformation.</a:t>
            </a:r>
            <a:endParaRPr sz="1100" b="1" dirty="0">
              <a:solidFill>
                <a:srgbClr val="000000"/>
              </a:solidFill>
              <a:latin typeface="Arial"/>
              <a:ea typeface="Arial"/>
              <a:cs typeface="Arial"/>
              <a:sym typeface="Arial"/>
            </a:endParaRPr>
          </a:p>
          <a:p>
            <a:pPr marL="0" lvl="0" indent="0" algn="l" rtl="0">
              <a:spcBef>
                <a:spcPts val="1200"/>
              </a:spcBef>
              <a:spcAft>
                <a:spcPts val="0"/>
              </a:spcAft>
              <a:buNone/>
            </a:pPr>
            <a:r>
              <a:rPr lang="en" b="1" dirty="0">
                <a:solidFill>
                  <a:srgbClr val="000000"/>
                </a:solidFill>
                <a:latin typeface="Barlow Semi Condensed"/>
                <a:ea typeface="Barlow Semi Condensed"/>
                <a:cs typeface="Barlow Semi Condensed"/>
                <a:sym typeface="Barlow Semi Condensed"/>
              </a:rPr>
              <a:t>Data Exploration and Analysis:</a:t>
            </a:r>
            <a:endParaRPr b="1"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Techniques</a:t>
            </a:r>
            <a:r>
              <a:rPr lang="en" sz="1100" dirty="0">
                <a:solidFill>
                  <a:srgbClr val="000000"/>
                </a:solidFill>
                <a:latin typeface="Arial"/>
                <a:ea typeface="Arial"/>
                <a:cs typeface="Arial"/>
                <a:sym typeface="Arial"/>
              </a:rPr>
              <a:t>: Statistical summaries, correlation analysis, and visualizations.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Tools</a:t>
            </a:r>
            <a:r>
              <a:rPr lang="en" sz="1100" dirty="0">
                <a:solidFill>
                  <a:srgbClr val="000000"/>
                </a:solidFill>
                <a:latin typeface="Arial"/>
                <a:ea typeface="Arial"/>
                <a:cs typeface="Arial"/>
                <a:sym typeface="Arial"/>
              </a:rPr>
              <a:t>: </a:t>
            </a:r>
            <a:r>
              <a:rPr lang="en" sz="1100" dirty="0">
                <a:solidFill>
                  <a:srgbClr val="188038"/>
                </a:solidFill>
                <a:latin typeface="Roboto Mono"/>
                <a:ea typeface="Roboto Mono"/>
                <a:cs typeface="Roboto Mono"/>
                <a:sym typeface="Roboto Mono"/>
              </a:rPr>
              <a:t>matplotlib</a:t>
            </a:r>
            <a:r>
              <a:rPr lang="en" sz="1100" dirty="0">
                <a:solidFill>
                  <a:srgbClr val="000000"/>
                </a:solidFill>
                <a:latin typeface="Arial"/>
                <a:ea typeface="Arial"/>
                <a:cs typeface="Arial"/>
                <a:sym typeface="Arial"/>
              </a:rPr>
              <a:t> and </a:t>
            </a:r>
            <a:r>
              <a:rPr lang="en" sz="1100" dirty="0">
                <a:solidFill>
                  <a:srgbClr val="188038"/>
                </a:solidFill>
                <a:latin typeface="Roboto Mono"/>
                <a:ea typeface="Roboto Mono"/>
                <a:cs typeface="Roboto Mono"/>
                <a:sym typeface="Roboto Mono"/>
              </a:rPr>
              <a:t>seaborn</a:t>
            </a:r>
            <a:r>
              <a:rPr lang="en" sz="1100" dirty="0">
                <a:solidFill>
                  <a:srgbClr val="000000"/>
                </a:solidFill>
                <a:latin typeface="Arial"/>
                <a:ea typeface="Arial"/>
                <a:cs typeface="Arial"/>
                <a:sym typeface="Arial"/>
              </a:rPr>
              <a:t> for histograms, word clouds, scatter plots, and heatmaps.</a:t>
            </a:r>
            <a:endParaRPr dirty="0"/>
          </a:p>
        </p:txBody>
      </p:sp>
      <p:grpSp>
        <p:nvGrpSpPr>
          <p:cNvPr id="1541" name="Google Shape;1541;p34"/>
          <p:cNvGrpSpPr/>
          <p:nvPr/>
        </p:nvGrpSpPr>
        <p:grpSpPr>
          <a:xfrm>
            <a:off x="6606483" y="1728372"/>
            <a:ext cx="1741589" cy="1686764"/>
            <a:chOff x="5705925" y="1464088"/>
            <a:chExt cx="3200273" cy="2717518"/>
          </a:xfrm>
        </p:grpSpPr>
        <p:grpSp>
          <p:nvGrpSpPr>
            <p:cNvPr id="1542" name="Google Shape;1542;p34"/>
            <p:cNvGrpSpPr/>
            <p:nvPr/>
          </p:nvGrpSpPr>
          <p:grpSpPr>
            <a:xfrm>
              <a:off x="5705925" y="1464088"/>
              <a:ext cx="3200273" cy="2717518"/>
              <a:chOff x="5705925" y="1464088"/>
              <a:chExt cx="3200273" cy="2717518"/>
            </a:xfrm>
          </p:grpSpPr>
          <p:sp>
            <p:nvSpPr>
              <p:cNvPr id="1543" name="Google Shape;1543;p34"/>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4"/>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4"/>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34"/>
            <p:cNvSpPr/>
            <p:nvPr/>
          </p:nvSpPr>
          <p:spPr>
            <a:xfrm>
              <a:off x="7185198" y="3914344"/>
              <a:ext cx="393967" cy="5364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3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Architecture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94" name="Google Shape;1594;p35"/>
          <p:cNvSpPr txBox="1">
            <a:spLocks noGrp="1"/>
          </p:cNvSpPr>
          <p:nvPr>
            <p:ph type="subTitle" idx="1"/>
          </p:nvPr>
        </p:nvSpPr>
        <p:spPr>
          <a:xfrm>
            <a:off x="720000" y="854625"/>
            <a:ext cx="5398500" cy="407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0000"/>
                </a:solidFill>
                <a:latin typeface="Barlow Semi Condensed"/>
                <a:ea typeface="Barlow Semi Condensed"/>
                <a:cs typeface="Barlow Semi Condensed"/>
                <a:sym typeface="Barlow Semi Condensed"/>
              </a:rPr>
              <a:t>Machine Learning Pipeline:</a:t>
            </a:r>
            <a:endParaRPr b="1">
              <a:solidFill>
                <a:srgbClr val="000000"/>
              </a:solidFill>
              <a:latin typeface="Barlow Semi Condensed"/>
              <a:ea typeface="Barlow Semi Condensed"/>
              <a:cs typeface="Barlow Semi Condensed"/>
              <a:sym typeface="Barlow Semi Condensed"/>
            </a:endParaRPr>
          </a:p>
          <a:p>
            <a:pPr marL="457200" lvl="0" indent="-298450" algn="l" rtl="0">
              <a:lnSpc>
                <a:spcPct val="115000"/>
              </a:lnSpc>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Models</a:t>
            </a:r>
            <a:r>
              <a:rPr lang="en" sz="1100">
                <a:solidFill>
                  <a:srgbClr val="000000"/>
                </a:solidFill>
                <a:latin typeface="Arial"/>
                <a:ea typeface="Arial"/>
                <a:cs typeface="Arial"/>
                <a:sym typeface="Arial"/>
              </a:rPr>
              <a:t>: Logistic Regression, Decision Tree, and Random Forest.</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Key Steps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Class imbalance addressed using </a:t>
            </a:r>
            <a:r>
              <a:rPr lang="en" sz="1100" b="1">
                <a:solidFill>
                  <a:srgbClr val="000000"/>
                </a:solidFill>
                <a:latin typeface="Arial"/>
                <a:ea typeface="Arial"/>
                <a:cs typeface="Arial"/>
                <a:sym typeface="Arial"/>
              </a:rPr>
              <a:t>SMOTE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Metrics used: </a:t>
            </a:r>
            <a:r>
              <a:rPr lang="en" sz="1100" b="1">
                <a:solidFill>
                  <a:srgbClr val="000000"/>
                </a:solidFill>
                <a:latin typeface="Arial"/>
                <a:ea typeface="Arial"/>
                <a:cs typeface="Arial"/>
                <a:sym typeface="Arial"/>
              </a:rPr>
              <a:t>Accuracy</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Precision</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Recall</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F1 Score</a:t>
            </a:r>
            <a:r>
              <a:rPr lang="en" sz="1100">
                <a:solidFill>
                  <a:srgbClr val="000000"/>
                </a:solidFill>
                <a:latin typeface="Arial"/>
                <a:ea typeface="Arial"/>
                <a:cs typeface="Arial"/>
                <a:sym typeface="Arial"/>
              </a:rPr>
              <a:t>.</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Visualization and Reporting:</a:t>
            </a:r>
            <a:endParaRPr sz="1100" b="1">
              <a:solidFill>
                <a:srgbClr val="000000"/>
              </a:solidFill>
              <a:latin typeface="Arial"/>
              <a:ea typeface="Arial"/>
              <a:cs typeface="Arial"/>
              <a:sym typeface="Arial"/>
            </a:endParaRPr>
          </a:p>
          <a:p>
            <a:pPr marL="457200" lvl="0" indent="-298450" algn="l" rtl="0">
              <a:lnSpc>
                <a:spcPct val="115000"/>
              </a:lnSpc>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Visual Outputs</a:t>
            </a:r>
            <a:r>
              <a:rPr lang="en" sz="1100">
                <a:solidFill>
                  <a:srgbClr val="000000"/>
                </a:solidFill>
                <a:latin typeface="Arial"/>
                <a:ea typeface="Arial"/>
                <a:cs typeface="Arial"/>
                <a:sym typeface="Arial"/>
              </a:rPr>
              <a:t>: Word clouds, time series plots, and heatmaps.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Tools</a:t>
            </a:r>
            <a:r>
              <a:rPr lang="en" sz="1100">
                <a:solidFill>
                  <a:srgbClr val="000000"/>
                </a:solidFill>
                <a:latin typeface="Arial"/>
                <a:ea typeface="Arial"/>
                <a:cs typeface="Arial"/>
                <a:sym typeface="Arial"/>
              </a:rPr>
              <a:t>: Insights presented through clear and actionable visuals.</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Output and Insights Layer:</a:t>
            </a:r>
            <a:endParaRPr b="1">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Deliverables</a:t>
            </a:r>
            <a:r>
              <a:rPr lang="en" sz="1100">
                <a:solidFill>
                  <a:srgbClr val="000000"/>
                </a:solidFill>
                <a:latin typeface="Arial"/>
                <a:ea typeface="Arial"/>
                <a:cs typeface="Arial"/>
                <a:sym typeface="Arial"/>
              </a:rPr>
              <a:t>: Actionable insights for StackOverflow question improvement.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Recommendations</a:t>
            </a:r>
            <a:r>
              <a:rPr lang="en" sz="1100">
                <a:solidFill>
                  <a:srgbClr val="000000"/>
                </a:solidFill>
                <a:latin typeface="Arial"/>
                <a:ea typeface="Arial"/>
                <a:cs typeface="Arial"/>
                <a:sym typeface="Arial"/>
              </a:rPr>
              <a:t>: Key takeaways to enhance user engagement and content quality.</a:t>
            </a:r>
            <a:endParaRPr/>
          </a:p>
        </p:txBody>
      </p:sp>
      <p:grpSp>
        <p:nvGrpSpPr>
          <p:cNvPr id="1595" name="Google Shape;1595;p35"/>
          <p:cNvGrpSpPr/>
          <p:nvPr/>
        </p:nvGrpSpPr>
        <p:grpSpPr>
          <a:xfrm>
            <a:off x="6606483" y="1728372"/>
            <a:ext cx="1741589" cy="1686764"/>
            <a:chOff x="5705925" y="1464088"/>
            <a:chExt cx="3200273" cy="2717518"/>
          </a:xfrm>
        </p:grpSpPr>
        <p:grpSp>
          <p:nvGrpSpPr>
            <p:cNvPr id="1596" name="Google Shape;1596;p35"/>
            <p:cNvGrpSpPr/>
            <p:nvPr/>
          </p:nvGrpSpPr>
          <p:grpSpPr>
            <a:xfrm>
              <a:off x="5705925" y="1464088"/>
              <a:ext cx="3200273" cy="2717518"/>
              <a:chOff x="5705925" y="1464088"/>
              <a:chExt cx="3200273" cy="2717518"/>
            </a:xfrm>
          </p:grpSpPr>
          <p:sp>
            <p:nvSpPr>
              <p:cNvPr id="1597" name="Google Shape;1597;p35"/>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5"/>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35"/>
            <p:cNvSpPr/>
            <p:nvPr/>
          </p:nvSpPr>
          <p:spPr>
            <a:xfrm>
              <a:off x="7185198" y="3914344"/>
              <a:ext cx="393967" cy="5364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36"/>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48" name="Google Shape;1648;p36"/>
          <p:cNvSpPr txBox="1">
            <a:spLocks noGrp="1"/>
          </p:cNvSpPr>
          <p:nvPr>
            <p:ph type="subTitle" idx="1"/>
          </p:nvPr>
        </p:nvSpPr>
        <p:spPr>
          <a:xfrm>
            <a:off x="720000" y="854625"/>
            <a:ext cx="7027200" cy="407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0000"/>
                </a:solidFill>
                <a:latin typeface="Barlow Semi Condensed"/>
                <a:ea typeface="Barlow Semi Condensed"/>
                <a:cs typeface="Barlow Semi Condensed"/>
                <a:sym typeface="Barlow Semi Condensed"/>
              </a:rPr>
              <a:t>Data Cleaning:</a:t>
            </a:r>
            <a:endParaRPr b="1">
              <a:solidFill>
                <a:srgbClr val="000000"/>
              </a:solidFill>
              <a:latin typeface="Barlow Semi Condensed"/>
              <a:ea typeface="Barlow Semi Condensed"/>
              <a:cs typeface="Barlow Semi Condensed"/>
              <a:sym typeface="Barlow Semi Condensed"/>
            </a:endParaRPr>
          </a:p>
          <a:p>
            <a:pPr marL="457200" lvl="0" indent="-298450" algn="l" rtl="0">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Handled </a:t>
            </a:r>
            <a:r>
              <a:rPr lang="en" sz="1100" b="1">
                <a:solidFill>
                  <a:srgbClr val="000000"/>
                </a:solidFill>
                <a:latin typeface="Arial"/>
                <a:ea typeface="Arial"/>
                <a:cs typeface="Arial"/>
                <a:sym typeface="Arial"/>
              </a:rPr>
              <a:t>null values</a:t>
            </a:r>
            <a:r>
              <a:rPr lang="en" sz="1100">
                <a:solidFill>
                  <a:srgbClr val="000000"/>
                </a:solidFill>
                <a:latin typeface="Arial"/>
                <a:ea typeface="Arial"/>
                <a:cs typeface="Arial"/>
                <a:sym typeface="Arial"/>
              </a:rPr>
              <a:t> to ensure data integrity.</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Extracted key features</a:t>
            </a:r>
            <a:r>
              <a:rPr lang="en" sz="1100">
                <a:solidFill>
                  <a:srgbClr val="000000"/>
                </a:solidFill>
                <a:latin typeface="Arial"/>
                <a:ea typeface="Arial"/>
                <a:cs typeface="Arial"/>
                <a:sym typeface="Arial"/>
              </a:rPr>
              <a:t>, including:</a:t>
            </a:r>
            <a:endParaRPr sz="110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Word counts for </a:t>
            </a:r>
            <a:r>
              <a:rPr lang="en" sz="1100">
                <a:solidFill>
                  <a:srgbClr val="188038"/>
                </a:solidFill>
                <a:latin typeface="Roboto Mono"/>
                <a:ea typeface="Roboto Mono"/>
                <a:cs typeface="Roboto Mono"/>
                <a:sym typeface="Roboto Mono"/>
              </a:rPr>
              <a:t>title</a:t>
            </a:r>
            <a:r>
              <a:rPr lang="en" sz="1100">
                <a:solidFill>
                  <a:srgbClr val="000000"/>
                </a:solidFill>
                <a:latin typeface="Arial"/>
                <a:ea typeface="Arial"/>
                <a:cs typeface="Arial"/>
                <a:sym typeface="Arial"/>
              </a:rPr>
              <a:t> and </a:t>
            </a:r>
            <a:r>
              <a:rPr lang="en" sz="1100">
                <a:solidFill>
                  <a:srgbClr val="188038"/>
                </a:solidFill>
                <a:latin typeface="Roboto Mono"/>
                <a:ea typeface="Roboto Mono"/>
                <a:cs typeface="Roboto Mono"/>
                <a:sym typeface="Roboto Mono"/>
              </a:rPr>
              <a:t>body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Number of tags associated with each question.</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Feature Engineering:</a:t>
            </a:r>
            <a:endParaRPr b="1">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Created </a:t>
            </a:r>
            <a:r>
              <a:rPr lang="en" sz="1100" b="1">
                <a:solidFill>
                  <a:srgbClr val="000000"/>
                </a:solidFill>
                <a:latin typeface="Arial"/>
                <a:ea typeface="Arial"/>
                <a:cs typeface="Arial"/>
                <a:sym typeface="Arial"/>
              </a:rPr>
              <a:t>derived features</a:t>
            </a:r>
            <a:r>
              <a:rPr lang="en" sz="1100">
                <a:solidFill>
                  <a:srgbClr val="000000"/>
                </a:solidFill>
                <a:latin typeface="Arial"/>
                <a:ea typeface="Arial"/>
                <a:cs typeface="Arial"/>
                <a:sym typeface="Arial"/>
              </a:rPr>
              <a:t> such as:</a:t>
            </a:r>
            <a:endParaRPr sz="1100">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title_length</a:t>
            </a:r>
            <a:r>
              <a:rPr lang="en" sz="1100">
                <a:solidFill>
                  <a:srgbClr val="000000"/>
                </a:solidFill>
                <a:latin typeface="Arial"/>
                <a:ea typeface="Arial"/>
                <a:cs typeface="Arial"/>
                <a:sym typeface="Arial"/>
              </a:rPr>
              <a:t> (word count in titles).</a:t>
            </a:r>
            <a:endParaRPr sz="1100">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body_length</a:t>
            </a:r>
            <a:r>
              <a:rPr lang="en" sz="1100">
                <a:solidFill>
                  <a:srgbClr val="000000"/>
                </a:solidFill>
                <a:latin typeface="Arial"/>
                <a:ea typeface="Arial"/>
                <a:cs typeface="Arial"/>
                <a:sym typeface="Arial"/>
              </a:rPr>
              <a:t> (word count in body text).</a:t>
            </a:r>
            <a:endParaRPr sz="1100">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num_tags</a:t>
            </a:r>
            <a:r>
              <a:rPr lang="en" sz="1100">
                <a:solidFill>
                  <a:srgbClr val="000000"/>
                </a:solidFill>
                <a:latin typeface="Arial"/>
                <a:ea typeface="Arial"/>
                <a:cs typeface="Arial"/>
                <a:sym typeface="Arial"/>
              </a:rPr>
              <a:t> (total tags per question).</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Binned continuous features to improve visualization and interpretation.</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Exploratory Data Analysis (EDA):</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Statistical Insights</a:t>
            </a:r>
            <a:r>
              <a:rPr lang="en" sz="1100">
                <a:solidFill>
                  <a:srgbClr val="000000"/>
                </a:solidFill>
                <a:latin typeface="Arial"/>
                <a:ea typeface="Arial"/>
                <a:cs typeface="Arial"/>
                <a:sym typeface="Arial"/>
              </a:rPr>
              <a:t>: Explored distributions of scores, tags, and body lengths.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Trends Analysis</a:t>
            </a:r>
            <a:r>
              <a:rPr lang="en" sz="1100">
                <a:solidFill>
                  <a:srgbClr val="000000"/>
                </a:solidFill>
                <a:latin typeface="Arial"/>
                <a:ea typeface="Arial"/>
                <a:cs typeface="Arial"/>
                <a:sym typeface="Arial"/>
              </a:rPr>
              <a:t>: Examined question volumes and scores over time.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Feature Relationships</a:t>
            </a:r>
            <a:r>
              <a:rPr lang="en" sz="1100">
                <a:solidFill>
                  <a:srgbClr val="000000"/>
                </a:solidFill>
                <a:latin typeface="Arial"/>
                <a:ea typeface="Arial"/>
                <a:cs typeface="Arial"/>
                <a:sym typeface="Arial"/>
              </a:rPr>
              <a:t>: Conducted pairwise and correlation analyses to uncover predictive patterns.</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3642</Words>
  <Application>Microsoft Office PowerPoint</Application>
  <PresentationFormat>On-screen Show (16:9)</PresentationFormat>
  <Paragraphs>553</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Courier New</vt:lpstr>
      <vt:lpstr>Nunito Light</vt:lpstr>
      <vt:lpstr>Barlow Semi Condensed</vt:lpstr>
      <vt:lpstr>Titillium Web</vt:lpstr>
      <vt:lpstr>Times New Roman</vt:lpstr>
      <vt:lpstr>Roboto Mono</vt:lpstr>
      <vt:lpstr>Statistics and Probability: Data Analysis and Interpretation - Math - 10th grade by Slidesgo</vt:lpstr>
      <vt:lpstr>Report of Stack Overflow Post Questions</vt:lpstr>
      <vt:lpstr>Abstract</vt:lpstr>
      <vt:lpstr>Introduction</vt:lpstr>
      <vt:lpstr>Dataset Overview</vt:lpstr>
      <vt:lpstr>Literature Review      </vt:lpstr>
      <vt:lpstr>Literature Review      </vt:lpstr>
      <vt:lpstr>Architecture        </vt:lpstr>
      <vt:lpstr>Architecture        </vt:lpstr>
      <vt:lpstr>Methodology        </vt:lpstr>
      <vt:lpstr>Methodology        </vt:lpstr>
      <vt:lpstr>Data Cleaning    </vt:lpstr>
      <vt:lpstr>Feature Engineering    </vt:lpstr>
      <vt:lpstr>Data Visualization and Results</vt:lpstr>
      <vt:lpstr>      Figure 1.1. Number of Questions Per Year          </vt:lpstr>
      <vt:lpstr>Figure 1.2. Year vs Score          </vt:lpstr>
      <vt:lpstr>Data Visualization and Results</vt:lpstr>
      <vt:lpstr>Figure 2.1. Distribution of Score of Questions           </vt:lpstr>
      <vt:lpstr>Figure 2.2. Distribution of Body Lengths            </vt:lpstr>
      <vt:lpstr>Figure 2.3. Distribution of Number of Tags            </vt:lpstr>
      <vt:lpstr>Figure 2.4. Word Cloud of Tags            </vt:lpstr>
      <vt:lpstr>Data Visualization and Results</vt:lpstr>
      <vt:lpstr>Figure 3.1. Title Length vs Score          </vt:lpstr>
      <vt:lpstr>Figure 3.2. Body Length vs Score          </vt:lpstr>
      <vt:lpstr>Figure 3.3. Number of Tags vs Score          </vt:lpstr>
      <vt:lpstr>Figure 3.4. Average Score of Top Tags          </vt:lpstr>
      <vt:lpstr>Data Visualization and Results</vt:lpstr>
      <vt:lpstr>Figure 4.1. Pairplot of Numerical Features            </vt:lpstr>
      <vt:lpstr>Figure 4.2. Correlation Heatmap            </vt:lpstr>
      <vt:lpstr>Machine Learning</vt:lpstr>
      <vt:lpstr>Data Preprocessing for ML</vt:lpstr>
      <vt:lpstr>Addressing Class Imbalance with SMOTE</vt:lpstr>
      <vt:lpstr>Logistic Regression</vt:lpstr>
      <vt:lpstr>Logistic Regression</vt:lpstr>
      <vt:lpstr>Decision Tree            </vt:lpstr>
      <vt:lpstr>Decision Tree            </vt:lpstr>
      <vt:lpstr>Random Forest            </vt:lpstr>
      <vt:lpstr>Random Forest            </vt:lpstr>
      <vt:lpstr>Comparing Model Performances</vt:lpstr>
      <vt:lpstr>Comparing Model Performances</vt:lpstr>
      <vt:lpstr>Model Recommendations</vt:lpstr>
      <vt:lpstr>Conclusion          </vt:lpstr>
      <vt:lpstr>Conclusion          </vt:lpstr>
      <vt:lpstr>Recommendations and Future Directions            </vt:lpstr>
      <vt:lpstr>References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Zhuowen Yan</cp:lastModifiedBy>
  <cp:revision>1</cp:revision>
  <dcterms:modified xsi:type="dcterms:W3CDTF">2024-12-10T03:55:28Z</dcterms:modified>
</cp:coreProperties>
</file>