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70" r:id="rId6"/>
    <p:sldId id="261" r:id="rId7"/>
    <p:sldId id="260"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4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33900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173771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63178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70580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43455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72789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334042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190759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344723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79039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6AB7375-0C79-4055-ADEB-DD7B17F57B68}"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305204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B7375-0C79-4055-ADEB-DD7B17F57B68}" type="datetimeFigureOut">
              <a:rPr lang="zh-CN" altLang="en-US" smtClean="0"/>
              <a:t>2019/1/22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F1C87-31E7-4F08-9B8E-D3037621FFAD}" type="slidenum">
              <a:rPr lang="zh-CN" altLang="en-US" smtClean="0"/>
              <a:t>‹#›</a:t>
            </a:fld>
            <a:endParaRPr lang="zh-CN" altLang="en-US"/>
          </a:p>
        </p:txBody>
      </p:sp>
    </p:spTree>
    <p:extLst>
      <p:ext uri="{BB962C8B-B14F-4D97-AF65-F5344CB8AC3E}">
        <p14:creationId xmlns:p14="http://schemas.microsoft.com/office/powerpoint/2010/main" val="716352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Bilingual Expert </a:t>
            </a:r>
            <a:endParaRPr lang="zh-CN" altLang="en-US" dirty="0"/>
          </a:p>
        </p:txBody>
      </p:sp>
      <p:sp>
        <p:nvSpPr>
          <p:cNvPr id="3" name="副标题 2"/>
          <p:cNvSpPr>
            <a:spLocks noGrp="1"/>
          </p:cNvSpPr>
          <p:nvPr>
            <p:ph type="subTitle" idx="1"/>
          </p:nvPr>
        </p:nvSpPr>
        <p:spPr/>
        <p:txBody>
          <a:bodyPr/>
          <a:lstStyle/>
          <a:p>
            <a:r>
              <a:rPr lang="en-US" altLang="zh-CN" dirty="0" smtClean="0"/>
              <a:t>Can Find Translation Errors</a:t>
            </a:r>
          </a:p>
          <a:p>
            <a:endParaRPr lang="zh-CN" altLang="en-US" dirty="0"/>
          </a:p>
        </p:txBody>
      </p:sp>
    </p:spTree>
    <p:extLst>
      <p:ext uri="{BB962C8B-B14F-4D97-AF65-F5344CB8AC3E}">
        <p14:creationId xmlns:p14="http://schemas.microsoft.com/office/powerpoint/2010/main" val="49300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Methodology: </a:t>
            </a:r>
            <a:r>
              <a:rPr lang="en-US" altLang="zh-CN" sz="2000" b="1" dirty="0" smtClean="0"/>
              <a:t>Bidirectional Translation</a:t>
            </a:r>
            <a:endParaRPr lang="zh-CN" altLang="en-US" sz="2000" b="1" dirty="0"/>
          </a:p>
        </p:txBody>
      </p:sp>
      <p:pic>
        <p:nvPicPr>
          <p:cNvPr id="5" name="Picture 4" descr="吕 标 端 强 制 解 码 为 当 前 词 的 概 率 信 息 &#10;概 率 最 高 词 谌 的 概 率 信 息 &#10;· 强 制 解 码 为 当 前 词 与 解 码 为 概 率 最 高 词 的 概 率 信 愿 差 异 一 &#10;当 前 词 与 预 测 词 是 否 一 致 m 唁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64" y="1690689"/>
            <a:ext cx="5238750" cy="204787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lk,mk' k tk &#10;k, mk "/>
          <p:cNvPicPr/>
          <p:nvPr/>
        </p:nvPicPr>
        <p:blipFill>
          <a:blip r:embed="rId3">
            <a:extLst>
              <a:ext uri="{28A0092B-C50C-407E-A947-70E740481C1C}">
                <a14:useLocalDpi xmlns:a14="http://schemas.microsoft.com/office/drawing/2010/main" val="0"/>
              </a:ext>
            </a:extLst>
          </a:blip>
          <a:srcRect/>
          <a:stretch>
            <a:fillRect/>
          </a:stretch>
        </p:blipFill>
        <p:spPr bwMode="auto">
          <a:xfrm>
            <a:off x="628650" y="4174085"/>
            <a:ext cx="4029075" cy="485775"/>
          </a:xfrm>
          <a:prstGeom prst="rect">
            <a:avLst/>
          </a:prstGeom>
          <a:noFill/>
          <a:ln>
            <a:noFill/>
          </a:ln>
        </p:spPr>
      </p:pic>
    </p:spTree>
    <p:extLst>
      <p:ext uri="{BB962C8B-B14F-4D97-AF65-F5344CB8AC3E}">
        <p14:creationId xmlns:p14="http://schemas.microsoft.com/office/powerpoint/2010/main" val="834381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Methodology: Bi-LSTM QE		</a:t>
            </a:r>
            <a:endParaRPr lang="zh-CN" altLang="en-US" sz="2000" b="1" dirty="0"/>
          </a:p>
        </p:txBody>
      </p:sp>
      <p:pic>
        <p:nvPicPr>
          <p:cNvPr id="4098" name="Picture 2" descr="C:\Users\Xida\AppData\Local\Temp\msohtmlclip1\02\clip_image00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3719" y="1690689"/>
            <a:ext cx="4867954" cy="14480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evel score HTER prediction can be formulated as a regres- &#10;sion problem (9), and the word error prediction is a sequence &#10;labeling problem (10), &#10;h1:T, = &#10;(8) &#10;2 &#10;arg min llh — sigmoid (wT[hT, Il &#10;(9) &#10;2 &#10;arg min EXENT(Yk, W[hk, FKI) &#10;(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04" y="3272603"/>
            <a:ext cx="4810125"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1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在句子层面中，</a:t>
            </a:r>
            <a:r>
              <a:rPr lang="en-US" altLang="zh-CN" dirty="0" smtClean="0"/>
              <a:t>bi LSTM </a:t>
            </a:r>
            <a:r>
              <a:rPr lang="zh-CN" altLang="en-US" dirty="0"/>
              <a:t>编码的前向的最后一个时间步与后向的最后一个时间步的隐藏特征联合计算一个</a:t>
            </a:r>
            <a:r>
              <a:rPr lang="zh-CN" altLang="en-US" dirty="0" smtClean="0"/>
              <a:t>实数值</a:t>
            </a:r>
            <a:r>
              <a:rPr lang="zh-CN" altLang="en-US" dirty="0"/>
              <a:t>以表示翻译质量</a:t>
            </a:r>
          </a:p>
          <a:p>
            <a:r>
              <a:rPr lang="zh-CN" altLang="en-US" dirty="0"/>
              <a:t>在词语层面</a:t>
            </a:r>
            <a:r>
              <a:rPr lang="en-US" altLang="zh-CN" dirty="0"/>
              <a:t>, </a:t>
            </a:r>
            <a:r>
              <a:rPr lang="en-US" altLang="zh-CN" dirty="0" smtClean="0"/>
              <a:t>bi LSTM </a:t>
            </a:r>
            <a:r>
              <a:rPr lang="zh-CN" altLang="en-US" dirty="0"/>
              <a:t>编码对应的目标端词的每一个时间步的前后向量隐藏特征联合计算一个值以将它们</a:t>
            </a:r>
            <a:r>
              <a:rPr lang="zh-CN" altLang="en-US" dirty="0" smtClean="0"/>
              <a:t>分类为 </a:t>
            </a:r>
            <a:r>
              <a:rPr lang="en-US" altLang="zh-CN" dirty="0"/>
              <a:t>OK </a:t>
            </a:r>
            <a:r>
              <a:rPr lang="zh-CN" altLang="en-US" dirty="0"/>
              <a:t>或 </a:t>
            </a:r>
            <a:r>
              <a:rPr lang="en-US" altLang="zh-CN" dirty="0"/>
              <a:t>BAD</a:t>
            </a:r>
            <a:endParaRPr lang="zh-CN" altLang="en-US" dirty="0"/>
          </a:p>
        </p:txBody>
      </p:sp>
    </p:spTree>
    <p:extLst>
      <p:ext uri="{BB962C8B-B14F-4D97-AF65-F5344CB8AC3E}">
        <p14:creationId xmlns:p14="http://schemas.microsoft.com/office/powerpoint/2010/main" val="1625420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Algorithm 1 Translation Quality Estimation with Bi- &#10;Transformer and Bi-LSTM &#10;Require: QE training data (s, m, t, h, QE inference data &#10;2: &#10;3: &#10;4: &#10;5: &#10;(s, m), and parallel corpus (s, &#10;Combine the parallel corpus with 10 copies Of QE training &#10;parallel corpus C = (so, U 10 X (Srn, &#10;Pre-train bilingual expert model via the bidirectional trans- &#10;former on the combined corpus C. &#10;Extract features fk = Concat(a h, etk_l , , warn) for &#10;QE training data (s, m). &#10;Train Bi-ISTM model via objectives (9)(10). &#10;return Predict h, y for QE inference data "/>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49" y="1798044"/>
            <a:ext cx="6781143" cy="3656825"/>
          </a:xfrm>
          <a:prstGeom prst="rect">
            <a:avLst/>
          </a:prstGeom>
          <a:noFill/>
          <a:ln>
            <a:noFill/>
          </a:ln>
        </p:spPr>
      </p:pic>
    </p:spTree>
    <p:extLst>
      <p:ext uri="{BB962C8B-B14F-4D97-AF65-F5344CB8AC3E}">
        <p14:creationId xmlns:p14="http://schemas.microsoft.com/office/powerpoint/2010/main" val="1848540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DATASET</a:t>
            </a:r>
            <a:endParaRPr lang="zh-CN" altLang="en-US" dirty="0"/>
          </a:p>
        </p:txBody>
      </p:sp>
      <p:sp>
        <p:nvSpPr>
          <p:cNvPr id="3" name="内容占位符 2"/>
          <p:cNvSpPr>
            <a:spLocks noGrp="1"/>
          </p:cNvSpPr>
          <p:nvPr>
            <p:ph idx="1"/>
          </p:nvPr>
        </p:nvSpPr>
        <p:spPr>
          <a:xfrm>
            <a:off x="261257" y="1502229"/>
            <a:ext cx="8735785" cy="5234902"/>
          </a:xfrm>
        </p:spPr>
        <p:txBody>
          <a:bodyPr>
            <a:normAutofit/>
          </a:bodyPr>
          <a:lstStyle/>
          <a:p>
            <a:r>
              <a:rPr lang="zh-CN" altLang="zh-CN" dirty="0"/>
              <a:t>词预测模型所用的平行</a:t>
            </a:r>
            <a:r>
              <a:rPr lang="en-US" altLang="zh-CN" dirty="0"/>
              <a:t>(</a:t>
            </a:r>
            <a:r>
              <a:rPr lang="en-US" altLang="zh-CN" dirty="0" err="1"/>
              <a:t>src</a:t>
            </a:r>
            <a:r>
              <a:rPr lang="en-US" altLang="zh-CN" dirty="0"/>
              <a:t> </a:t>
            </a:r>
            <a:r>
              <a:rPr lang="en-US" altLang="zh-CN" dirty="0" err="1"/>
              <a:t>pe</a:t>
            </a:r>
            <a:r>
              <a:rPr lang="en-US" altLang="zh-CN" dirty="0"/>
              <a:t>)</a:t>
            </a:r>
            <a:r>
              <a:rPr lang="zh-CN" altLang="zh-CN" dirty="0"/>
              <a:t>数据集</a:t>
            </a:r>
          </a:p>
          <a:p>
            <a:r>
              <a:rPr lang="zh-CN" altLang="zh-CN" dirty="0"/>
              <a:t>评估模型所使用的</a:t>
            </a:r>
            <a:r>
              <a:rPr lang="en-US" altLang="zh-CN" dirty="0"/>
              <a:t>QE(</a:t>
            </a:r>
            <a:r>
              <a:rPr lang="en-US" altLang="zh-CN" dirty="0" err="1"/>
              <a:t>src</a:t>
            </a:r>
            <a:r>
              <a:rPr lang="en-US" altLang="zh-CN" dirty="0"/>
              <a:t> </a:t>
            </a:r>
            <a:r>
              <a:rPr lang="en-US" altLang="zh-CN" dirty="0" err="1"/>
              <a:t>mt</a:t>
            </a:r>
            <a:r>
              <a:rPr lang="en-US" altLang="zh-CN" dirty="0"/>
              <a:t> </a:t>
            </a:r>
            <a:r>
              <a:rPr lang="en-US" altLang="zh-CN" dirty="0" err="1"/>
              <a:t>pe</a:t>
            </a:r>
            <a:r>
              <a:rPr lang="en-US" altLang="zh-CN" dirty="0"/>
              <a:t> </a:t>
            </a:r>
            <a:r>
              <a:rPr lang="en-US" altLang="zh-CN" dirty="0" smtClean="0"/>
              <a:t> </a:t>
            </a:r>
            <a:r>
              <a:rPr lang="en-US" altLang="zh-CN" dirty="0" err="1" smtClean="0"/>
              <a:t>hter</a:t>
            </a:r>
            <a:r>
              <a:rPr lang="en-US" altLang="zh-CN" dirty="0" smtClean="0"/>
              <a:t> y) </a:t>
            </a:r>
            <a:r>
              <a:rPr lang="zh-CN" altLang="zh-CN" dirty="0" smtClean="0"/>
              <a:t>数据</a:t>
            </a:r>
            <a:r>
              <a:rPr lang="zh-CN" altLang="zh-CN" dirty="0"/>
              <a:t>集以及伪数据集</a:t>
            </a:r>
          </a:p>
          <a:p>
            <a:pPr marL="0" indent="0">
              <a:buNone/>
            </a:pPr>
            <a:r>
              <a:rPr lang="en-US" altLang="zh-CN" dirty="0" smtClean="0"/>
              <a:t>     </a:t>
            </a:r>
            <a:r>
              <a:rPr lang="zh-CN" altLang="en-US" dirty="0"/>
              <a:t>伪</a:t>
            </a:r>
            <a:r>
              <a:rPr lang="zh-CN" altLang="en-US" dirty="0" smtClean="0"/>
              <a:t>数据构造方法：采用</a:t>
            </a:r>
            <a:r>
              <a:rPr lang="en-US" altLang="zh-CN" dirty="0" smtClean="0"/>
              <a:t>APE</a:t>
            </a:r>
            <a:r>
              <a:rPr lang="zh-CN" altLang="en-US" dirty="0" smtClean="0"/>
              <a:t>方法</a:t>
            </a:r>
            <a:r>
              <a:rPr lang="en-US" altLang="zh-CN" dirty="0" smtClean="0"/>
              <a:t>round-trip translation</a:t>
            </a:r>
            <a:r>
              <a:rPr lang="zh-CN" altLang="en-US" dirty="0" smtClean="0"/>
              <a:t>，并使用</a:t>
            </a:r>
            <a:endParaRPr lang="zh-CN" altLang="en-US" dirty="0"/>
          </a:p>
        </p:txBody>
      </p:sp>
    </p:spTree>
    <p:extLst>
      <p:ext uri="{BB962C8B-B14F-4D97-AF65-F5344CB8AC3E}">
        <p14:creationId xmlns:p14="http://schemas.microsoft.com/office/powerpoint/2010/main" val="2048648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Destination</a:t>
            </a:r>
            <a:endParaRPr lang="zh-CN" altLang="en-US" dirty="0"/>
          </a:p>
        </p:txBody>
      </p:sp>
      <p:sp>
        <p:nvSpPr>
          <p:cNvPr id="3" name="内容占位符 2"/>
          <p:cNvSpPr>
            <a:spLocks noGrp="1"/>
          </p:cNvSpPr>
          <p:nvPr>
            <p:ph idx="1"/>
          </p:nvPr>
        </p:nvSpPr>
        <p:spPr>
          <a:xfrm>
            <a:off x="702222" y="2908191"/>
            <a:ext cx="7886700" cy="1789934"/>
          </a:xfrm>
        </p:spPr>
        <p:txBody>
          <a:bodyPr/>
          <a:lstStyle/>
          <a:p>
            <a:r>
              <a:rPr lang="en-US" altLang="zh-CN" dirty="0"/>
              <a:t>1. </a:t>
            </a:r>
            <a:r>
              <a:rPr lang="en-US" altLang="zh-CN" dirty="0" smtClean="0"/>
              <a:t>Sentence Level Scoring And Ranking</a:t>
            </a:r>
          </a:p>
          <a:p>
            <a:r>
              <a:rPr lang="en-US" altLang="zh-CN" dirty="0" smtClean="0"/>
              <a:t>2</a:t>
            </a:r>
            <a:r>
              <a:rPr lang="en-US" altLang="zh-CN" dirty="0"/>
              <a:t>. </a:t>
            </a:r>
            <a:r>
              <a:rPr lang="en-US" altLang="zh-CN" dirty="0" smtClean="0"/>
              <a:t>Word Level For Word </a:t>
            </a:r>
            <a:r>
              <a:rPr lang="en-US" altLang="zh-CN" dirty="0" smtClean="0"/>
              <a:t>Tagging</a:t>
            </a:r>
            <a:endParaRPr lang="en-US" altLang="zh-CN" dirty="0" smtClean="0"/>
          </a:p>
        </p:txBody>
      </p:sp>
    </p:spTree>
    <p:extLst>
      <p:ext uri="{BB962C8B-B14F-4D97-AF65-F5344CB8AC3E}">
        <p14:creationId xmlns:p14="http://schemas.microsoft.com/office/powerpoint/2010/main" val="81233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Main Contribution</a:t>
            </a:r>
            <a:endParaRPr lang="zh-CN" altLang="en-US" dirty="0"/>
          </a:p>
        </p:txBody>
      </p:sp>
      <p:sp>
        <p:nvSpPr>
          <p:cNvPr id="3" name="内容占位符 2"/>
          <p:cNvSpPr>
            <a:spLocks noGrp="1"/>
          </p:cNvSpPr>
          <p:nvPr>
            <p:ph idx="1"/>
          </p:nvPr>
        </p:nvSpPr>
        <p:spPr>
          <a:xfrm>
            <a:off x="523546" y="2351142"/>
            <a:ext cx="7886700" cy="2410044"/>
          </a:xfrm>
        </p:spPr>
        <p:txBody>
          <a:bodyPr/>
          <a:lstStyle/>
          <a:p>
            <a:pPr fontAlgn="ctr"/>
            <a:r>
              <a:rPr lang="zh-CN" altLang="zh-CN" dirty="0"/>
              <a:t>提出了一个新的经过预训练的基于Bi-Transformer的prior-knowledge模型，且可以用于APE（auto post-editing）</a:t>
            </a:r>
          </a:p>
          <a:p>
            <a:pPr fontAlgn="ctr"/>
            <a:r>
              <a:rPr lang="zh-CN" altLang="zh-CN" dirty="0"/>
              <a:t>提出</a:t>
            </a:r>
            <a:r>
              <a:rPr lang="zh-CN" altLang="zh-CN" dirty="0" smtClean="0"/>
              <a:t>了</a:t>
            </a:r>
            <a:r>
              <a:rPr lang="en-US" altLang="zh-CN" dirty="0" smtClean="0"/>
              <a:t>4</a:t>
            </a:r>
            <a:r>
              <a:rPr lang="zh-CN" altLang="zh-CN" dirty="0" smtClean="0"/>
              <a:t>种</a:t>
            </a:r>
            <a:r>
              <a:rPr lang="zh-CN" altLang="zh-CN" dirty="0"/>
              <a:t>mis-match feature</a:t>
            </a:r>
          </a:p>
          <a:p>
            <a:pPr fontAlgn="ctr"/>
            <a:r>
              <a:rPr lang="zh-CN" altLang="zh-CN" dirty="0"/>
              <a:t>用Bi-LSTM通过输入特征进行quality estimation</a:t>
            </a:r>
          </a:p>
          <a:p>
            <a:endParaRPr lang="zh-CN" altLang="en-US" dirty="0"/>
          </a:p>
        </p:txBody>
      </p:sp>
    </p:spTree>
    <p:extLst>
      <p:ext uri="{BB962C8B-B14F-4D97-AF65-F5344CB8AC3E}">
        <p14:creationId xmlns:p14="http://schemas.microsoft.com/office/powerpoint/2010/main" val="2796546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en &#10;emb &#10;press &#10;drück &#10;the &#10;auf &#10;button &#10;knopf &#10;Joint Attention &#10;Encoder &#10;Self Attention &#10;machine translation &#10;Categorial distribution for the 3&quot;' token &#10;prediction from rnodel prior &#10;machine translation output &#10;mis•matching gap &#10;mis•matching &#10;features &#10;Bi-LSTM Quality Estimator &#10;model &#10;derived &#10;press &#10;the &#10;button &#10;Token Reconstruction &#10;drock knopf &#10;88888 &#10;driick &#10;Forward &#10;Self Attention &#10;kno &#10;drock den &#10;Backward &#10;Self Attention &#10;knopf &#10;features (t,e) &#10;Bilingual Expert Model "/>
          <p:cNvPicPr/>
          <p:nvPr/>
        </p:nvPicPr>
        <p:blipFill>
          <a:blip r:embed="rId2">
            <a:extLst>
              <a:ext uri="{28A0092B-C50C-407E-A947-70E740481C1C}">
                <a14:useLocalDpi xmlns:a14="http://schemas.microsoft.com/office/drawing/2010/main" val="0"/>
              </a:ext>
            </a:extLst>
          </a:blip>
          <a:srcRect/>
          <a:stretch>
            <a:fillRect/>
          </a:stretch>
        </p:blipFill>
        <p:spPr bwMode="auto">
          <a:xfrm>
            <a:off x="1051034" y="2191079"/>
            <a:ext cx="7241628" cy="3316342"/>
          </a:xfrm>
          <a:prstGeom prst="rect">
            <a:avLst/>
          </a:prstGeom>
          <a:noFill/>
          <a:ln>
            <a:noFill/>
          </a:ln>
        </p:spPr>
      </p:pic>
    </p:spTree>
    <p:extLst>
      <p:ext uri="{BB962C8B-B14F-4D97-AF65-F5344CB8AC3E}">
        <p14:creationId xmlns:p14="http://schemas.microsoft.com/office/powerpoint/2010/main" val="4181740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5367" y="1267949"/>
            <a:ext cx="7314286" cy="4847619"/>
          </a:xfrm>
          <a:prstGeom prst="rect">
            <a:avLst/>
          </a:prstGeom>
        </p:spPr>
      </p:pic>
    </p:spTree>
    <p:extLst>
      <p:ext uri="{BB962C8B-B14F-4D97-AF65-F5344CB8AC3E}">
        <p14:creationId xmlns:p14="http://schemas.microsoft.com/office/powerpoint/2010/main" val="174808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     </a:t>
            </a:r>
            <a:r>
              <a:rPr lang="en-US" altLang="zh-CN" dirty="0"/>
              <a:t> </a:t>
            </a:r>
            <a:r>
              <a:rPr lang="en-US" altLang="zh-CN" dirty="0" smtClean="0"/>
              <a:t>Methodology: </a:t>
            </a:r>
            <a:r>
              <a:rPr lang="en-US" altLang="zh-CN" sz="2400" b="1" dirty="0" smtClean="0"/>
              <a:t>Bilingual Expert Model</a:t>
            </a:r>
            <a:endParaRPr lang="zh-CN" altLang="en-US" sz="2400" b="1" dirty="0"/>
          </a:p>
        </p:txBody>
      </p:sp>
      <p:pic>
        <p:nvPicPr>
          <p:cNvPr id="1026" name="Picture 2" descr="p(tl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3593" y="1699235"/>
            <a:ext cx="3143904" cy="782391"/>
          </a:xfrm>
          <a:prstGeom prst="rect">
            <a:avLst/>
          </a:prstGeom>
          <a:noFill/>
          <a:extLst>
            <a:ext uri="{909E8E84-426E-40DD-AFC4-6F175D3DCCD1}">
              <a14:hiddenFill xmlns:a14="http://schemas.microsoft.com/office/drawing/2010/main">
                <a:solidFill>
                  <a:srgbClr val="FFFFFF"/>
                </a:solidFill>
              </a14:hiddenFill>
            </a:ext>
          </a:extLst>
        </p:spPr>
      </p:pic>
      <p:sp>
        <p:nvSpPr>
          <p:cNvPr id="7" name="下箭头 6"/>
          <p:cNvSpPr/>
          <p:nvPr/>
        </p:nvSpPr>
        <p:spPr>
          <a:xfrm>
            <a:off x="2303535" y="2541001"/>
            <a:ext cx="451945" cy="546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1245503" y="3144787"/>
            <a:ext cx="3019954" cy="409601"/>
          </a:xfrm>
          <a:prstGeom prst="rect">
            <a:avLst/>
          </a:prstGeom>
        </p:spPr>
      </p:pic>
      <p:sp>
        <p:nvSpPr>
          <p:cNvPr id="9" name="下箭头 8"/>
          <p:cNvSpPr/>
          <p:nvPr/>
        </p:nvSpPr>
        <p:spPr>
          <a:xfrm>
            <a:off x="2293025" y="3599120"/>
            <a:ext cx="462455" cy="599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1188548" y="4261492"/>
            <a:ext cx="3848637" cy="362001"/>
          </a:xfrm>
          <a:prstGeom prst="rect">
            <a:avLst/>
          </a:prstGeom>
        </p:spPr>
      </p:pic>
      <p:sp>
        <p:nvSpPr>
          <p:cNvPr id="13" name="文本框 12"/>
          <p:cNvSpPr txBox="1"/>
          <p:nvPr/>
        </p:nvSpPr>
        <p:spPr>
          <a:xfrm>
            <a:off x="792347" y="4761159"/>
            <a:ext cx="6106704" cy="923330"/>
          </a:xfrm>
          <a:prstGeom prst="rect">
            <a:avLst/>
          </a:prstGeom>
          <a:noFill/>
        </p:spPr>
        <p:txBody>
          <a:bodyPr wrap="square" rtlCol="0">
            <a:spAutoFit/>
          </a:bodyPr>
          <a:lstStyle/>
          <a:p>
            <a:r>
              <a:rPr lang="en-US" altLang="zh-CN" dirty="0" smtClean="0"/>
              <a:t>Set the prior p(</a:t>
            </a:r>
            <a:r>
              <a:rPr lang="en-US" altLang="zh-CN" dirty="0" err="1" smtClean="0"/>
              <a:t>z|s</a:t>
            </a:r>
            <a:r>
              <a:rPr lang="en-US" altLang="zh-CN" dirty="0" smtClean="0"/>
              <a:t>) as standard Gaussian distribution</a:t>
            </a:r>
            <a:r>
              <a:rPr lang="en-US" altLang="zh-CN" dirty="0"/>
              <a:t>, playing as a model regularization for latent </a:t>
            </a:r>
            <a:r>
              <a:rPr lang="en-US" altLang="zh-CN" dirty="0" smtClean="0"/>
              <a:t>variables; </a:t>
            </a:r>
          </a:p>
          <a:p>
            <a:endParaRPr lang="zh-CN" altLang="en-US" dirty="0"/>
          </a:p>
        </p:txBody>
      </p:sp>
      <p:pic>
        <p:nvPicPr>
          <p:cNvPr id="1028" name="Picture 4" descr="p(tli), q(zlt, s)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960" y="4228612"/>
            <a:ext cx="3476625"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090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Methodology: </a:t>
            </a:r>
            <a:r>
              <a:rPr lang="en-US" altLang="zh-CN" sz="2000" b="1" dirty="0" smtClean="0"/>
              <a:t>Bidirectional Translation</a:t>
            </a:r>
            <a:endParaRPr lang="zh-CN" altLang="en-US" sz="2000" b="1" dirty="0"/>
          </a:p>
        </p:txBody>
      </p:sp>
      <p:pic>
        <p:nvPicPr>
          <p:cNvPr id="4" name="内容占位符 3"/>
          <p:cNvPicPr>
            <a:picLocks noGrp="1" noChangeAspect="1"/>
          </p:cNvPicPr>
          <p:nvPr>
            <p:ph idx="1"/>
          </p:nvPr>
        </p:nvPicPr>
        <p:blipFill>
          <a:blip r:embed="rId2"/>
          <a:stretch>
            <a:fillRect/>
          </a:stretch>
        </p:blipFill>
        <p:spPr>
          <a:xfrm>
            <a:off x="1561641" y="2068111"/>
            <a:ext cx="4219049" cy="1421323"/>
          </a:xfrm>
          <a:prstGeom prst="rect">
            <a:avLst/>
          </a:prstGeom>
        </p:spPr>
      </p:pic>
    </p:spTree>
    <p:extLst>
      <p:ext uri="{BB962C8B-B14F-4D97-AF65-F5344CB8AC3E}">
        <p14:creationId xmlns:p14="http://schemas.microsoft.com/office/powerpoint/2010/main" val="3592242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Methodology</a:t>
            </a:r>
            <a:r>
              <a:rPr lang="en-US" altLang="zh-CN" sz="3200" b="1" dirty="0" smtClean="0"/>
              <a:t>: model Derived Features</a:t>
            </a:r>
            <a:endParaRPr lang="zh-CN" altLang="en-US" sz="3200"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5269" y="1860329"/>
                <a:ext cx="8213461" cy="4318585"/>
              </a:xfrm>
            </p:spPr>
            <p:txBody>
              <a:bodyPr/>
              <a:lstStyle/>
              <a:p>
                <a:r>
                  <a:rPr lang="en-US" altLang="zh-CN" dirty="0" smtClean="0"/>
                  <a:t>Features(</a:t>
                </a:r>
                <a:r>
                  <a:rPr lang="en-US" altLang="zh-CN" dirty="0" err="1" smtClean="0"/>
                  <a:t>z,e</a:t>
                </a:r>
                <a:r>
                  <a:rPr lang="en-US" altLang="zh-CN" dirty="0" smtClean="0"/>
                  <a:t>)</a:t>
                </a:r>
              </a:p>
              <a:p>
                <a:r>
                  <a:rPr lang="en-US" altLang="zh-CN" dirty="0" smtClean="0"/>
                  <a:t>Latent variable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𝐶𝑜𝑛𝑐𝑎𝑡</m:t>
                    </m:r>
                    <m:d>
                      <m:dPr>
                        <m:ctrlPr>
                          <a:rPr lang="zh-CN" altLang="zh-CN" i="1">
                            <a:latin typeface="Cambria Math" panose="02040503050406030204" pitchFamily="18" charset="0"/>
                          </a:rPr>
                        </m:ctrlPr>
                      </m:dPr>
                      <m:e>
                        <m:box>
                          <m:boxPr>
                            <m:ctrlPr>
                              <a:rPr lang="zh-CN" altLang="zh-CN" i="1">
                                <a:latin typeface="Cambria Math" panose="02040503050406030204" pitchFamily="18" charset="0"/>
                              </a:rPr>
                            </m:ctrlPr>
                          </m:boxPr>
                          <m:e>
                            <m:groupChr>
                              <m:groupChrPr>
                                <m:chr m:val="→"/>
                                <m:pos m:val="top"/>
                                <m:ctrlPr>
                                  <a:rPr lang="zh-CN" altLang="zh-CN" i="1">
                                    <a:latin typeface="Cambria Math" panose="02040503050406030204" pitchFamily="18" charset="0"/>
                                  </a:rPr>
                                </m:ctrlPr>
                              </m:groupCh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groupChr>
                          </m:e>
                        </m:box>
                        <m:r>
                          <a:rPr lang="en-US" altLang="zh-CN" i="1">
                            <a:latin typeface="Cambria Math" panose="02040503050406030204" pitchFamily="18" charset="0"/>
                          </a:rPr>
                          <m:t>,</m:t>
                        </m:r>
                        <m:box>
                          <m:boxPr>
                            <m:ctrlPr>
                              <a:rPr lang="zh-CN" altLang="zh-CN" i="1">
                                <a:latin typeface="Cambria Math" panose="02040503050406030204" pitchFamily="18" charset="0"/>
                              </a:rPr>
                            </m:ctrlPr>
                          </m:boxPr>
                          <m:e>
                            <m:groupChr>
                              <m:groupChrPr>
                                <m:chr m:val="→"/>
                                <m:pos m:val="top"/>
                                <m:ctrlPr>
                                  <a:rPr lang="zh-CN" altLang="zh-CN" i="1">
                                    <a:latin typeface="Cambria Math" panose="02040503050406030204" pitchFamily="18" charset="0"/>
                                  </a:rPr>
                                </m:ctrlPr>
                              </m:groupCh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groupChr>
                          </m:e>
                        </m:box>
                      </m:e>
                    </m:d>
                  </m:oMath>
                </a14:m>
                <a:endParaRPr lang="en-US" altLang="zh-CN" i="1" dirty="0" smtClean="0"/>
              </a:p>
              <a:p>
                <a14:m>
                  <m:oMath xmlns:m="http://schemas.openxmlformats.org/officeDocument/2006/math">
                    <m:r>
                      <a:rPr lang="en-US" altLang="zh-CN" i="1">
                        <a:latin typeface="Cambria Math" panose="02040503050406030204" pitchFamily="18" charset="0"/>
                      </a:rPr>
                      <m:t> </m:t>
                    </m:r>
                    <m:r>
                      <a:rPr lang="en-US" altLang="zh-CN" b="0" i="0" smtClean="0">
                        <a:latin typeface="Cambria Math" panose="02040503050406030204" pitchFamily="18" charset="0"/>
                      </a:rPr>
                      <m:t> </m:t>
                    </m:r>
                    <m:r>
                      <a:rPr lang="zh-CN" altLang="en-US" i="1">
                        <a:latin typeface="Cambria Math" panose="02040503050406030204" pitchFamily="18" charset="0"/>
                      </a:rPr>
                      <m:t>深层</m:t>
                    </m:r>
                    <m:r>
                      <a:rPr lang="zh-CN" altLang="en-US" i="1" smtClean="0">
                        <a:latin typeface="Cambria Math" panose="02040503050406030204" pitchFamily="18" charset="0"/>
                      </a:rPr>
                      <m:t>语义</m:t>
                    </m:r>
                    <m:r>
                      <a:rPr lang="zh-CN" altLang="en-US" i="1">
                        <a:latin typeface="Cambria Math" panose="02040503050406030204" pitchFamily="18" charset="0"/>
                      </a:rPr>
                      <m:t>：</m:t>
                    </m:r>
                    <m:r>
                      <a:rPr lang="en-US" altLang="zh-CN" b="0" i="0" smtClean="0">
                        <a:latin typeface="Cambria Math" panose="02040503050406030204" pitchFamily="18" charset="0"/>
                      </a:rPr>
                      <m:t> </m:t>
                    </m:r>
                    <m:r>
                      <m:rPr>
                        <m:sty m:val="p"/>
                      </m:rPr>
                      <a:rPr lang="en-US" altLang="zh-CN">
                        <a:latin typeface="Cambria Math" panose="02040503050406030204" pitchFamily="18" charset="0"/>
                      </a:rPr>
                      <m:t>Concat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Sub>
                    <m:r>
                      <a:rPr lang="en-US" altLang="zh-CN">
                        <a:latin typeface="Cambria Math" panose="02040503050406030204" pitchFamily="18" charset="0"/>
                      </a:rPr>
                      <m:t>) </m:t>
                    </m:r>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5269" y="1860329"/>
                <a:ext cx="8213461" cy="4318585"/>
              </a:xfrm>
              <a:blipFill>
                <a:blip r:embed="rId2"/>
                <a:stretch>
                  <a:fillRect l="-1335" t="-2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873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Methodology: </a:t>
            </a:r>
            <a:r>
              <a:rPr lang="en-US" altLang="zh-CN" sz="3200" b="1" dirty="0" err="1" smtClean="0"/>
              <a:t>mis</a:t>
            </a:r>
            <a:r>
              <a:rPr lang="en-US" altLang="zh-CN" sz="3200" b="1" dirty="0" smtClean="0"/>
              <a:t>-matching Features</a:t>
            </a:r>
            <a:endParaRPr lang="zh-CN" altLang="en-US" sz="3200" b="1" dirty="0"/>
          </a:p>
        </p:txBody>
      </p:sp>
      <p:pic>
        <p:nvPicPr>
          <p:cNvPr id="3074" name="Picture 2" descr="Categorial distribution for 3rd token &#10;im prediction from model prior &#10;mk machine translation by error &#10;mis-matching gap &#10;ein einen einu &#10;Bilingual Expert Model &#10;press the button &#10;source &#10;drück auf knopf &#10;machine translatio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591" y="1571808"/>
            <a:ext cx="4963218" cy="403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31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2664</TotalTime>
  <Words>246</Words>
  <Application>Microsoft Office PowerPoint</Application>
  <PresentationFormat>全屏显示(4:3)</PresentationFormat>
  <Paragraphs>26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Arial</vt:lpstr>
      <vt:lpstr>Calibri</vt:lpstr>
      <vt:lpstr>Calibri Light</vt:lpstr>
      <vt:lpstr>Cambria Math</vt:lpstr>
      <vt:lpstr>Office 主题​​</vt:lpstr>
      <vt:lpstr>Bilingual Expert </vt:lpstr>
      <vt:lpstr>      Destination</vt:lpstr>
      <vt:lpstr>     Main Contribution</vt:lpstr>
      <vt:lpstr>PowerPoint 演示文稿</vt:lpstr>
      <vt:lpstr>PowerPoint 演示文稿</vt:lpstr>
      <vt:lpstr>      Methodology: Bilingual Expert Model</vt:lpstr>
      <vt:lpstr>     Methodology: Bidirectional Translation</vt:lpstr>
      <vt:lpstr>     Methodology: model Derived Features</vt:lpstr>
      <vt:lpstr>     Methodology: mis-matching Features</vt:lpstr>
      <vt:lpstr>     Methodology: Bidirectional Translation</vt:lpstr>
      <vt:lpstr>     Methodology: Bi-LSTM QE  </vt:lpstr>
      <vt:lpstr>     </vt:lpstr>
      <vt:lpstr>PowerPoint 演示文稿</vt:lpstr>
      <vt:lpstr>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137242002@smail.nju.edu.cn</dc:creator>
  <cp:lastModifiedBy>wang xi</cp:lastModifiedBy>
  <cp:revision>84</cp:revision>
  <dcterms:created xsi:type="dcterms:W3CDTF">2018-04-09T03:50:43Z</dcterms:created>
  <dcterms:modified xsi:type="dcterms:W3CDTF">2019-01-23T02:55:17Z</dcterms:modified>
</cp:coreProperties>
</file>