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sldIdLst>
    <p:sldId id="678" r:id="rId2"/>
    <p:sldId id="683" r:id="rId3"/>
    <p:sldId id="682" r:id="rId4"/>
    <p:sldId id="684" r:id="rId5"/>
    <p:sldId id="687" r:id="rId6"/>
    <p:sldId id="686" r:id="rId7"/>
    <p:sldId id="688" r:id="rId8"/>
    <p:sldId id="689" r:id="rId9"/>
    <p:sldId id="690" r:id="rId10"/>
    <p:sldId id="692" r:id="rId11"/>
    <p:sldId id="693" r:id="rId1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5" autoAdjust="0"/>
    <p:restoredTop sz="83313" autoAdjust="0"/>
  </p:normalViewPr>
  <p:slideViewPr>
    <p:cSldViewPr snapToGrid="0">
      <p:cViewPr varScale="1">
        <p:scale>
          <a:sx n="73" d="100"/>
          <a:sy n="73" d="100"/>
        </p:scale>
        <p:origin x="1674" y="66"/>
      </p:cViewPr>
      <p:guideLst>
        <p:guide orient="horz" pos="2143"/>
        <p:guide pos="2880"/>
      </p:guideLst>
    </p:cSldViewPr>
  </p:slideViewPr>
  <p:outlineViewPr>
    <p:cViewPr>
      <p:scale>
        <a:sx n="33" d="100"/>
        <a:sy n="33" d="100"/>
      </p:scale>
      <p:origin x="0" y="3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-3115" y="-77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64" cy="496244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186" y="0"/>
            <a:ext cx="2945964" cy="496244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5B125EB-6320-411E-AAD8-31A1DC0DDEC3}" type="datetimeFigureOut">
              <a:rPr lang="zh-CN" altLang="en-US"/>
              <a:pPr>
                <a:defRPr/>
              </a:pPr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073" y="4715152"/>
            <a:ext cx="5437530" cy="4467869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300"/>
            <a:ext cx="2945964" cy="496244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186" y="9430300"/>
            <a:ext cx="2945964" cy="496244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E3501E4-AAFB-4FC7-8823-2D4B99B57A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98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7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8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797A-D2D5-1741-A28D-99721BC244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F5F2E-3B71-47CC-87A9-54652DD1E79E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fld id="{4211F4DC-2D2C-4ACE-8E14-95EC78DFBA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75812" name="Picture 4" descr="C:\Users\thinkpad\Desktop\2100112126-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4270" cy="12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0"/>
            <a:ext cx="7772400" cy="128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D306-21A0-43F8-B298-940A784BB0D7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47E5-D7FD-4AF1-9350-02F394FF0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B232C-E377-4CE1-8FAC-4F90C123FBFC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B0AC6-3408-469F-8D78-FD5BF73C7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306"/>
            <a:ext cx="7063483" cy="1005583"/>
          </a:xfrm>
        </p:spPr>
        <p:txBody>
          <a:bodyPr/>
          <a:lstStyle>
            <a:lvl1pPr algn="l">
              <a:def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108"/>
            <a:ext cx="8229600" cy="46410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50585-2A34-4DF6-9BDD-E089CEC47CFE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Arial Rounded MT Bold" panose="020F0704030504030204" pitchFamily="34" charset="0"/>
              </a:defRPr>
            </a:lvl1pPr>
          </a:lstStyle>
          <a:p>
            <a:pPr>
              <a:defRPr/>
            </a:pPr>
            <a:fld id="{2B558C15-E8AC-44F5-BA8F-7602BDAAC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C:\Users\thinkpad\Desktop\2100112126-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83" y="20888"/>
            <a:ext cx="1280417" cy="128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123290" y="1347690"/>
            <a:ext cx="888714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9FD09-3E58-4EC0-8D3E-E73D6D0765C7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C479-8C6F-4A10-8EED-EAE6662A3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C571-E064-4372-956D-8F62000AAA8D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1E2BA-E02A-46C0-9058-78CBBD64B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3B39-EFC8-4983-A58C-883D86ABEA9D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F21B-739E-42F8-8787-857CF37ED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0D183-BEAE-4225-9827-7A0091BE490B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C4D40-92CB-4D3E-862C-FEF605AD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85091-FF6D-4139-BA92-7884FF7A8650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2CE8C-2D47-4C2E-8A3B-33F0F94E3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7EEFD-3BB6-465D-B8FA-F10342F0C2B0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E119-D144-4241-9011-A660C38BA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D4D9B-A152-4039-9D59-FA805809D238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AC244-BA27-4695-B9EC-C55B73B94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14759-0185-48B4-8BBF-EFAC7AC020D8}" type="datetime1">
              <a:rPr lang="en-US" altLang="zh-CN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965C5B-2BCB-403C-BB52-580105A26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ic3.zhimg.com/80/783717210e68e234d4c41e3c3095dc7e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42" y="2782388"/>
            <a:ext cx="3797867" cy="221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考虑两个大整数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A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和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B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相乘</a:t>
                </a: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为了简化分析，我们假设两个大整数均为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N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位，例如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:</a:t>
                </a:r>
              </a:p>
              <a:p>
                <a:pPr lvl="2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Cambria Math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Cambria Math"/>
                      </a:rPr>
                      <m:t> = </m:t>
                    </m:r>
                    <m:r>
                      <a:rPr lang="en-US" altLang="zh-CN" sz="16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𝟖𝟐𝟑𝟗𝟏𝟕𝟒𝟖𝟏𝟗𝟐𝟑𝟕𝟖𝟒𝟗𝟐𝟑𝟕𝟖</m:t>
                    </m:r>
                  </m:oMath>
                </a14:m>
                <a:r>
                  <a:rPr lang="en-US" altLang="zh-CN" sz="1600" b="1" i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/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Cambria Math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Cambria Math"/>
                      </a:rPr>
                      <m:t> = </m:t>
                    </m:r>
                    <m:r>
                      <a:rPr lang="en-US" altLang="zh-CN" sz="16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𝟐𝟑𝟖𝟐𝟏𝟗𝟑𝟒𝟖𝟗𝟐𝟐𝟑𝟏𝟗𝟒𝟏𝟕𝟑𝟖</m:t>
                    </m:r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</m:oMath>
                </a14:m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=?</m:t>
                    </m:r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方法：小学乘法（竖式手算）</a:t>
                </a:r>
                <a:endParaRPr lang="zh-CN" altLang="en-US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Cambria Math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我们将大整数以多项式的形式表示：</a:t>
                </a: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𝐍</m:t>
                        </m:r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2000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𝐣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2000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𝐣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上述的大整数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</m:oMath>
                </a14:m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即为多项式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𝟏𝟎</m:t>
                    </m:r>
                  </m:oMath>
                </a14:m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处的值</a:t>
                </a: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  <a:blipFill>
                <a:blip r:embed="rId4"/>
                <a:stretch>
                  <a:fillRect l="-959" b="-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逆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逆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FFT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：将点值表示转换成系数表示</a:t>
                </a: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𝒂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𝒚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的位置互换</a:t>
                </a:r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</a:pPr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2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使用</a:t>
                </a:r>
                <a:r>
                  <a:rPr lang="en-US" altLang="zh-CN" sz="22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FFT</a:t>
                </a:r>
                <a:r>
                  <a:rPr lang="zh-CN" altLang="en-US" sz="22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解大整数乘法：</a:t>
                </a:r>
                <a:endParaRPr lang="en-US" altLang="zh-CN" sz="2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  <a:blipFill>
                <a:blip r:embed="rId3"/>
                <a:stretch>
                  <a:fillRect l="-945" t="-3552"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17319" y="4580064"/>
                <a:ext cx="6309361" cy="53457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𝑪</m:t>
                      </m:r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𝐃𝐅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 </m:t>
                      </m:r>
                      <m:r>
                        <a:rPr lang="en-US" altLang="zh-CN" b="1" i="0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𝐃𝐅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⋅</m:t>
                      </m:r>
                      <m:r>
                        <a:rPr lang="en-US" altLang="zh-CN" b="1" i="0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𝐃𝐅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𝑩</m:t>
                      </m:r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 )</m:t>
                      </m:r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19" y="4580064"/>
                <a:ext cx="6309361" cy="534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课程实验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03" y="1450633"/>
            <a:ext cx="8849018" cy="223309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目标：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能够理解快速傅里叶变换求解大整数乘法的思想，体会其中的分治思想。</a:t>
            </a:r>
            <a:endParaRPr lang="en-US" altLang="zh-CN" sz="16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要求：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1.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语言：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、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C++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、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Python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以及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Java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代码：独立完成，需要对主要的部分提供注释</a:t>
            </a:r>
            <a:endParaRPr lang="en-US" altLang="zh-CN" sz="16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文档：包括求解思想和运行结果两部分（代码单独提供），求解思想即为完整的分析过程（写出自己的思考为佳），运行结果为对特定数据的运行结果（包括两部分：自己本地测试不少于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5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组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100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位以下数据（自拟，结果截图），并将代码提交</a:t>
            </a:r>
            <a:r>
              <a:rPr lang="zh-CN" alt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到</a:t>
            </a:r>
            <a:r>
              <a:rPr lang="en-US" altLang="zh-CN" sz="16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Leetcode</a:t>
            </a:r>
            <a:r>
              <a:rPr lang="en-US" altLang="zh-CN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Multiply Strings</a:t>
            </a:r>
            <a:r>
              <a:rPr lang="zh-CN" alt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https://leetcode.com/problems/multiply-strings/</a:t>
            </a:r>
            <a:r>
              <a:rPr lang="zh-CN" alt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）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测试运行，</a:t>
            </a:r>
            <a:r>
              <a:rPr lang="zh-CN" alt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将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Submission Detail</a:t>
            </a:r>
            <a:r>
              <a:rPr lang="zh-CN" alt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截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图）</a:t>
            </a:r>
            <a:endParaRPr lang="en-US" altLang="zh-CN" sz="16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提交：将代码（只要包含代码的文件）和文档提交</a:t>
            </a:r>
            <a:endParaRPr lang="en-US" altLang="zh-CN" sz="16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5.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命名：代码和文档打包为：实验一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+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学号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+</a:t>
            </a:r>
            <a:r>
              <a:rPr lang="zh-CN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姓名</a:t>
            </a:r>
            <a:endParaRPr lang="en-US" altLang="zh-CN" sz="16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乘法：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治法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我们尝试使用分治法解大整数乘法</a:t>
                </a: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ts val="22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例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𝟐𝟏𝟑𝟓</m:t>
                    </m:r>
                  </m:oMath>
                </a14:m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𝟒𝟎𝟏𝟒</m:t>
                    </m:r>
                  </m:oMath>
                </a14:m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=?</m:t>
                    </m:r>
                  </m:oMath>
                </a14:m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ts val="2200"/>
                  </a:lnSpc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解：将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</m:oMath>
                </a14:m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均划分为相同长度的两部分（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）</a:t>
                </a:r>
                <a:endParaRPr lang="en-US" altLang="zh-CN" sz="16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2" eaLnBrk="1" hangingPunct="1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𝟐𝟏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𝟑𝟓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𝟒𝟎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𝟏𝟒</m:t>
                        </m:r>
                      </m:e>
                    </m:d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𝟐𝟏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𝟒𝟎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𝟐𝟏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𝟏𝟒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𝟑𝟓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𝟒𝟎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𝟑𝟓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𝟏𝟒</m:t>
                    </m:r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我们定义分治法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1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：</a:t>
                </a: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ts val="22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将一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</m:oMath>
                </a14:m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位</a:t>
                </a:r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的大整数划分为两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  <m:r>
                      <a:rPr lang="en-US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/</m:t>
                    </m:r>
                    <m:r>
                      <a:rPr lang="en-US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位的大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整数</a:t>
                </a:r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lnSpc>
                    <a:spcPts val="2200"/>
                  </a:lnSpc>
                </a:pPr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16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(</a:t>
                </a:r>
                <a:r>
                  <a:rPr lang="zh-CN" altLang="en-US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</m:oMath>
                </a14:m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</m:oMath>
                </a14:m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位整数</a:t>
                </a:r>
                <a:r>
                  <a:rPr lang="zh-CN" altLang="en-US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</a:t>
                </a:r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/</m:t>
                    </m:r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</m:oMath>
                </a14:m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位整数 </a:t>
                </a:r>
                <a:r>
                  <a:rPr lang="en-US" altLang="zh-CN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)</a:t>
                </a:r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ts val="22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= 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</m:sup>
                    </m:sSup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pt-BR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 </m:t>
                    </m:r>
                    <m:d>
                      <m:dPr>
                        <m:ctrlP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+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p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pt-BR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 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1" eaLnBrk="1" hangingPunct="1">
                  <a:lnSpc>
                    <a:spcPts val="2200"/>
                  </a:lnSpc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𝑻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𝑻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/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)+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𝑶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𝑶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计算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复杂度没有得到改进！如果要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改进复杂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度，就必须减少子问题数量！</a:t>
                </a:r>
                <a:endPara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  <a:blipFill>
                <a:blip r:embed="rId3"/>
                <a:stretch>
                  <a:fillRect l="-959" r="-3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乘法：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治法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方法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1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中，我们需要计算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4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/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位大整数乘法，能否减少？</a:t>
                </a: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000" b="1" i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我们尝试转换系数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pt-BR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20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pt-BR" altLang="zh-CN" sz="20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d>
                      <m:dPr>
                        <m:ctrlP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𝑩</m:t>
                            </m:r>
                          </m:e>
                          <m:sub>
                            <m:r>
                              <a:rPr lang="pt-BR" altLang="zh-CN" sz="18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pt-BR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pt-BR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  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  <a:sym typeface="Wingdings 2" panose="05020102010507070707" pitchFamily="18" charset="2"/>
                  </a:rPr>
                  <a:t></a:t>
                </a:r>
                <a:endParaRPr lang="en-US" altLang="zh-CN" sz="1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</a:pPr>
                <a:r>
                  <a:rPr lang="en-US" altLang="zh-CN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  <a:sym typeface="Wingdings" panose="05000000000000000000" pitchFamily="2" charset="2"/>
                  </a:rPr>
                  <a:t>	 </a:t>
                </a:r>
                <a14:m>
                  <m:oMath xmlns:m="http://schemas.openxmlformats.org/officeDocument/2006/math">
                    <m:r>
                      <a:rPr lang="pt-BR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pt-BR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pt-BR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= </m:t>
                    </m:r>
                    <m:sSub>
                      <m:sSub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pt-BR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</m:sup>
                    </m:sSup>
                    <m:r>
                      <a:rPr lang="pt-BR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+</m:t>
                    </m:r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黑体" pitchFamily="49" charset="-122"/>
                        <a:sym typeface="Wingdings 2" panose="05020102010507070707" pitchFamily="18" charset="2"/>
                      </a:rPr>
                      <m:t>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pt-BR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p>
                    <m:r>
                      <a:rPr lang="pt-BR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+ </m:t>
                    </m:r>
                    <m:sSub>
                      <m:sSub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b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𝑩</m:t>
                        </m:r>
                      </m:e>
                      <m:sub>
                        <m:r>
                          <a:rPr lang="pt-BR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分治法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1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解</a:t>
                </a:r>
                <a14:m>
                  <m:oMath xmlns:m="http://schemas.openxmlformats.org/officeDocument/2006/math">
                    <m:r>
                      <a:rPr lang="pt-BR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</m:oMath>
                </a14:m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的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4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次乘法转变为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3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次乘法</a:t>
                </a:r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由此可得改进后的时间复杂度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为：</a:t>
                </a: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ts val="22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𝑻</m:t>
                    </m:r>
                    <m:d>
                      <m:dPr>
                        <m:ctrlP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e>
                    </m:d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 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𝟑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𝑻</m:t>
                    </m:r>
                    <m:d>
                      <m:dPr>
                        <m:ctrlP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pt-BR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pt-BR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𝑶</m:t>
                    </m:r>
                    <m:d>
                      <m:dPr>
                        <m:ctrlP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e>
                    </m:d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 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𝟑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log</m:t>
                        </m:r>
                        <m:sSup>
                          <m:sSupPr>
                            <m:ctrlP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pt-BR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pt-BR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sup>
                        </m:sSup>
                      </m:sup>
                    </m:sSup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= 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𝒍𝒐𝒈</m:t>
                        </m:r>
                        <m:sSup>
                          <m:sSupPr>
                            <m:ctrlP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𝟑</m:t>
                            </m:r>
                          </m:sup>
                        </m:sSup>
                      </m:sup>
                    </m:sSup>
                    <m:r>
                      <a:rPr lang="pt-BR" altLang="zh-CN" sz="20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≈ 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r>
                          <a:rPr lang="pt-BR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.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𝟓𝟖𝟓</m:t>
                        </m:r>
                      </m:sup>
                    </m:sSup>
                  </m:oMath>
                </a14:m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4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如果将大整数分成更多段，用更复杂的方式把它们组合起来，将有可能得到更优的算法。</a:t>
                </a:r>
                <a:endParaRPr lang="pt-BR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  <a:blipFill>
                <a:blip r:embed="rId3"/>
                <a:stretch>
                  <a:fillRect l="-959" r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多项式的点值表示法</a:t>
                </a: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ts val="2200"/>
                  </a:lnSpc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例如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N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次多项式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可以表示为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N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个点值对所形成的集合</a:t>
                </a:r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lnSpc>
                    <a:spcPts val="22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{</m:t>
                    </m:r>
                    <m:d>
                      <m:d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d>
                      <m:d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d>
                      <m:dPr>
                        <m:ctrlP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⋯</m:t>
                    </m:r>
                    <m:r>
                      <a:rPr lang="en-US" altLang="zh-CN" sz="16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)}</m:t>
                    </m:r>
                  </m:oMath>
                </a14:m>
                <a:r>
                  <a:rPr lang="en-US" altLang="zh-CN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marL="914400" lvl="2" indent="0" eaLnBrk="1" hangingPunct="1">
                  <a:lnSpc>
                    <a:spcPts val="2200"/>
                  </a:lnSpc>
                  <a:spcBef>
                    <a:spcPts val="1200"/>
                  </a:spcBef>
                  <a:buNone/>
                </a:pPr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marL="914400" lvl="2" indent="0" eaLnBrk="1" hangingPunct="1">
                  <a:lnSpc>
                    <a:spcPts val="2200"/>
                  </a:lnSpc>
                  <a:spcBef>
                    <a:spcPts val="1200"/>
                  </a:spcBef>
                  <a:buNone/>
                </a:pPr>
                <a:endParaRPr lang="en-US" altLang="zh-CN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marL="914400" lvl="2" indent="0" eaLnBrk="1" hangingPunct="1">
                  <a:lnSpc>
                    <a:spcPts val="2200"/>
                  </a:lnSpc>
                  <a:spcBef>
                    <a:spcPts val="1200"/>
                  </a:spcBef>
                  <a:buNone/>
                </a:pPr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其中左边的矩阵式范德蒙德矩阵，记作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⋯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/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相异，范德蒙德矩阵可逆 </a:t>
                </a:r>
                <a:r>
                  <a:rPr lang="en-US" altLang="zh-CN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  <a:sym typeface="Wingdings" panose="05000000000000000000" pitchFamily="2" charset="2"/>
                  </a:rPr>
                  <a:t> </a:t>
                </a:r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  <a:sym typeface="Wingdings" panose="05000000000000000000" pitchFamily="2" charset="2"/>
                  </a:rPr>
                  <a:t>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6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有唯一解</a:t>
                </a:r>
                <a:endParaRPr lang="en-US" altLang="zh-CN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/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点值对乘法</a:t>
                </a:r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/>
                <a:r>
                  <a:rPr lang="zh-CN" altLang="en-US" sz="1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𝑵</m:t>
                                </m:r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𝑵</m:t>
                                </m:r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800" b="1" i="1" dirty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/>
                <a:r>
                  <a:rPr lang="zh-CN" altLang="en-US" sz="1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{</m:t>
                    </m:r>
                    <m:d>
                      <m:dPr>
                        <m:ctrlP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18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d>
                      <m:dPr>
                        <m:ctrlP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18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d>
                      <m:dPr>
                        <m:ctrlP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1800" b="1" i="1" dirty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18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⋯(</m:t>
                    </m:r>
                    <m:sSub>
                      <m:sSubPr>
                        <m:ctrlP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1800" b="1" i="1" dirty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)}</m:t>
                    </m:r>
                  </m:oMath>
                </a14:m>
                <a:endParaRPr lang="en-US" altLang="zh-CN" sz="1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𝑨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𝑩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sym typeface="Wingdings" panose="05000000000000000000" pitchFamily="2" charset="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{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,⋯,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𝒏</m:t>
                        </m:r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sym typeface="Wingdings" panose="05000000000000000000" pitchFamily="2" charset="2"/>
                  </a:rPr>
                  <a:t>处的值为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{</m:t>
                    </m:r>
                    <m:sSubSup>
                      <m:sSubSup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⋯</m:t>
                    </m:r>
                    <m:sSubSup>
                      <m:sSubSup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𝑵</m:t>
                            </m:r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−</m:t>
                            </m:r>
                            <m:r>
                              <a:rPr lang="en-US" altLang="zh-CN" sz="1800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}</m:t>
                    </m:r>
                  </m:oMath>
                </a14:m>
                <a:endParaRPr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/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3" y="1450633"/>
                <a:ext cx="8898902" cy="5002417"/>
              </a:xfrm>
              <a:blipFill>
                <a:blip r:embed="rId3"/>
                <a:stretch>
                  <a:fillRect l="-959" b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45" y="2970698"/>
            <a:ext cx="5137387" cy="13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思路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3" y="1450634"/>
                <a:ext cx="8898902" cy="605768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使用点值表示法解多项式乘法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通过使用快速傅里叶变换（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FFT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）与它的逆运算，可以使得计算点值对和系数的时间复杂度降为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𝑶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𝐥𝐨𝐠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3" y="1450634"/>
                <a:ext cx="8898902" cy="605768"/>
              </a:xfrm>
              <a:blipFill>
                <a:blip r:embed="rId3"/>
                <a:stretch>
                  <a:fillRect l="-959" r="-137" b="-7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14399" y="2135502"/>
                <a:ext cx="2325189" cy="131061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𝒋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𝑵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𝑩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𝒋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𝑵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135502"/>
                <a:ext cx="2325189" cy="1310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692589" y="2440072"/>
                <a:ext cx="2325189" cy="701474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𝑪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𝒋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𝑵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89" y="2440072"/>
                <a:ext cx="2325189" cy="701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14398" y="4097954"/>
                <a:ext cx="2325189" cy="1754326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𝑩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𝑩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𝑩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𝑩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𝑵</m:t>
                              </m:r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𝑩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𝑵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097954"/>
                <a:ext cx="2325189" cy="1754326"/>
              </a:xfrm>
              <a:prstGeom prst="rect">
                <a:avLst/>
              </a:prstGeom>
              <a:blipFill>
                <a:blip r:embed="rId6"/>
                <a:stretch>
                  <a:fillRect b="-27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06380" y="4097954"/>
                <a:ext cx="1305101" cy="1754326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𝑪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𝑪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𝑪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𝑪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𝑪</m:t>
                      </m:r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𝑵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380" y="4097954"/>
                <a:ext cx="1305101" cy="1754326"/>
              </a:xfrm>
              <a:prstGeom prst="rect">
                <a:avLst/>
              </a:prstGeom>
              <a:blipFill>
                <a:blip r:embed="rId7"/>
                <a:stretch>
                  <a:fillRect b="-27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 flipV="1">
            <a:off x="3239588" y="2790809"/>
            <a:ext cx="24530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03933" y="2366013"/>
            <a:ext cx="124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49" charset="-122"/>
                <a:cs typeface="+mn-cs"/>
              </a:rPr>
              <a:t>直接相乘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319838" y="2872184"/>
                <a:ext cx="2614797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黑体" pitchFamily="49" charset="-122"/>
                    <a:cs typeface="+mn-cs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𝑶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838" y="2872184"/>
                <a:ext cx="2614797" cy="407099"/>
              </a:xfrm>
              <a:prstGeom prst="rect">
                <a:avLst/>
              </a:prstGeom>
              <a:blipFill>
                <a:blip r:embed="rId8"/>
                <a:stretch>
                  <a:fillRect l="-2797" t="-11940" b="-28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>
            <a:stCxn id="10" idx="2"/>
            <a:endCxn id="12" idx="0"/>
          </p:cNvCxnSpPr>
          <p:nvPr/>
        </p:nvCxnSpPr>
        <p:spPr>
          <a:xfrm flipH="1">
            <a:off x="2076993" y="3446117"/>
            <a:ext cx="1" cy="6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76490" y="3504745"/>
                <a:ext cx="435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黑体" pitchFamily="49" charset="-122"/>
                    <a:cs typeface="+mn-cs"/>
                  </a:rPr>
                  <a:t>选择合适的点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𝑵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黑体" pitchFamily="49" charset="-122"/>
                    <a:cs typeface="+mn-cs"/>
                  </a:rPr>
                  <a:t>,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黑体" pitchFamily="49" charset="-122"/>
                    <a:cs typeface="+mn-cs"/>
                  </a:rPr>
                  <a:t>求值</a:t>
                </a:r>
                <a:endParaRPr lang="zh-CN" alt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0" y="3504745"/>
                <a:ext cx="4352264" cy="400110"/>
              </a:xfrm>
              <a:prstGeom prst="rect">
                <a:avLst/>
              </a:prstGeom>
              <a:blipFill>
                <a:blip r:embed="rId9"/>
                <a:stretch>
                  <a:fillRect l="-1681" t="-1363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>
          <a:xfrm>
            <a:off x="3239587" y="4975117"/>
            <a:ext cx="296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32265" y="4563137"/>
            <a:ext cx="1575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49" charset="-122"/>
                <a:cs typeface="+mn-cs"/>
              </a:rPr>
              <a:t>点值对相乘</a:t>
            </a:r>
            <a:endParaRPr lang="zh-CN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591583" y="5017197"/>
                <a:ext cx="261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黑体" pitchFamily="49" charset="-122"/>
                    <a:cs typeface="+mn-cs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𝑶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583" y="5017197"/>
                <a:ext cx="2614797" cy="400110"/>
              </a:xfrm>
              <a:prstGeom prst="rect">
                <a:avLst/>
              </a:prstGeom>
              <a:blipFill>
                <a:blip r:embed="rId10"/>
                <a:stretch>
                  <a:fillRect l="-2564" t="-13636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>
            <a:stCxn id="13" idx="0"/>
            <a:endCxn id="11" idx="2"/>
          </p:cNvCxnSpPr>
          <p:nvPr/>
        </p:nvCxnSpPr>
        <p:spPr>
          <a:xfrm flipH="1" flipV="1">
            <a:off x="6855184" y="3141546"/>
            <a:ext cx="3747" cy="956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663440" y="3504745"/>
                <a:ext cx="4143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黑体" pitchFamily="49" charset="-122"/>
                    <a:cs typeface="+mn-cs"/>
                  </a:rPr>
                  <a:t>（插值）计算系数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𝑵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3504745"/>
                <a:ext cx="4143233" cy="400110"/>
              </a:xfrm>
              <a:prstGeom prst="rect">
                <a:avLst/>
              </a:prstGeom>
              <a:blipFill>
                <a:blip r:embed="rId11"/>
                <a:stretch>
                  <a:fillRect l="-1618" t="-1363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思路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例：利用点值对表示法求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𝟐𝟐</m:t>
                    </m:r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1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多项式</a:t>
                </a: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表示法：</a:t>
                </a:r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</m:oMath>
                </a14:m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  <a:sym typeface="Wingdings" panose="05000000000000000000" pitchFamily="2" charset="2"/>
                  </a:rPr>
                  <a:t></a:t>
                </a: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𝟏𝟏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𝟏𝟎</m:t>
                        </m:r>
                      </m:e>
                    </m:d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𝟐𝟐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𝟏𝟎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均为一次多项式（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）</a:t>
                </a:r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𝑪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−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次多项式</a:t>
                </a:r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为了计算简便，我们取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𝑵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值，分别为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𝟑</m:t>
                    </m:r>
                  </m:oMath>
                </a14:m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</a:t>
                </a: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并计算对应的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0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𝑵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×</m:t>
                    </m:r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𝑪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在对应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𝒙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的值</a:t>
                </a:r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  <a:blipFill>
                <a:blip r:embed="rId3"/>
                <a:stretch>
                  <a:fillRect l="-945" b="-9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206451"/>
                  </p:ext>
                </p:extLst>
              </p:nvPr>
            </p:nvGraphicFramePr>
            <p:xfrm>
              <a:off x="476363" y="5223829"/>
              <a:ext cx="3455557" cy="755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913">
                      <a:extLst>
                        <a:ext uri="{9D8B030D-6E8A-4147-A177-3AD203B41FA5}">
                          <a16:colId xmlns:a16="http://schemas.microsoft.com/office/drawing/2014/main" val="3458121674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2263607803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57536007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696467876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45824518"/>
                        </a:ext>
                      </a:extLst>
                    </a:gridCol>
                  </a:tblGrid>
                  <a:tr h="3775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853883"/>
                      </a:ext>
                    </a:extLst>
                  </a:tr>
                  <a:tr h="3775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en-US" altLang="zh-CN" sz="1600" b="1" i="1">
                                        <a:solidFill>
                                          <a:prstClr val="black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黑体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prstClr val="black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黑体" pitchFamily="49" charset="-122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594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206451"/>
                  </p:ext>
                </p:extLst>
              </p:nvPr>
            </p:nvGraphicFramePr>
            <p:xfrm>
              <a:off x="476363" y="5223829"/>
              <a:ext cx="3455557" cy="755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913">
                      <a:extLst>
                        <a:ext uri="{9D8B030D-6E8A-4147-A177-3AD203B41FA5}">
                          <a16:colId xmlns:a16="http://schemas.microsoft.com/office/drawing/2014/main" val="3458121674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2263607803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57536007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696467876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45824518"/>
                        </a:ext>
                      </a:extLst>
                    </a:gridCol>
                  </a:tblGrid>
                  <a:tr h="3775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587" r="-460784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8793" t="-1587" r="-305172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88793" t="-1587" r="-205172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86325" t="-1587" r="-103419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89655" t="-1587" r="-4310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853883"/>
                      </a:ext>
                    </a:extLst>
                  </a:tr>
                  <a:tr h="3775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03226" r="-46078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8793" t="-103226" r="-30517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88793" t="-103226" r="-20517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86325" t="-103226" r="-1034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89655" t="-103226" r="-431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594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31920" y="5042529"/>
                <a:ext cx="4519748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黑体" pitchFamily="49" charset="-122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  <a:sym typeface="Wingdings" panose="05000000000000000000" pitchFamily="2" charset="2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黑体" pitchFamily="49" charset="-122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𝟏𝟏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𝟐𝟐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𝑪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</m:d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𝟐𝟒𝟐</m:t>
                    </m:r>
                  </m:oMath>
                </a14:m>
                <a:endParaRPr lang="en-US" altLang="zh-CN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5042529"/>
                <a:ext cx="4519748" cy="1117614"/>
              </a:xfrm>
              <a:prstGeom prst="rect">
                <a:avLst/>
              </a:prstGeom>
              <a:blipFill>
                <a:blip r:embed="rId5"/>
                <a:stretch>
                  <a:fillRect l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401302"/>
                  </p:ext>
                </p:extLst>
              </p:nvPr>
            </p:nvGraphicFramePr>
            <p:xfrm>
              <a:off x="2627386" y="3431632"/>
              <a:ext cx="3455557" cy="1132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913">
                      <a:extLst>
                        <a:ext uri="{9D8B030D-6E8A-4147-A177-3AD203B41FA5}">
                          <a16:colId xmlns:a16="http://schemas.microsoft.com/office/drawing/2014/main" val="3458121674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2263607803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57536007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696467876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45824518"/>
                        </a:ext>
                      </a:extLst>
                    </a:gridCol>
                  </a:tblGrid>
                  <a:tr h="3775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853883"/>
                      </a:ext>
                    </a:extLst>
                  </a:tr>
                  <a:tr h="3775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altLang="zh-CN" sz="1600" b="1" i="1">
                                        <a:solidFill>
                                          <a:prstClr val="black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黑体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prstClr val="black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黑体" pitchFamily="49" charset="-122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968856"/>
                      </a:ext>
                    </a:extLst>
                  </a:tr>
                  <a:tr h="3775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𝑩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𝒙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07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401302"/>
                  </p:ext>
                </p:extLst>
              </p:nvPr>
            </p:nvGraphicFramePr>
            <p:xfrm>
              <a:off x="2627386" y="3431632"/>
              <a:ext cx="3455557" cy="1132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913">
                      <a:extLst>
                        <a:ext uri="{9D8B030D-6E8A-4147-A177-3AD203B41FA5}">
                          <a16:colId xmlns:a16="http://schemas.microsoft.com/office/drawing/2014/main" val="3458121674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2263607803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57536007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696467876"/>
                        </a:ext>
                      </a:extLst>
                    </a:gridCol>
                    <a:gridCol w="708661">
                      <a:extLst>
                        <a:ext uri="{9D8B030D-6E8A-4147-A177-3AD203B41FA5}">
                          <a16:colId xmlns:a16="http://schemas.microsoft.com/office/drawing/2014/main" val="1345824518"/>
                        </a:ext>
                      </a:extLst>
                    </a:gridCol>
                  </a:tblGrid>
                  <a:tr h="3775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61" t="-1613" r="-460784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89655" t="-1613" r="-30517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89655" t="-1613" r="-20517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87179" t="-1613" r="-103419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90517" t="-1613" r="-4310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853883"/>
                      </a:ext>
                    </a:extLst>
                  </a:tr>
                  <a:tr h="3775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61" t="-100000" r="-460784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89655" t="-100000" r="-305172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89655" t="-100000" r="-205172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87179" t="-100000" r="-103419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90517" t="-100000" r="-4310" b="-1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968856"/>
                      </a:ext>
                    </a:extLst>
                  </a:tr>
                  <a:tr h="3775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61" t="-203226" r="-46078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89655" t="-203226" r="-305172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89655" t="-203226" r="-205172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87179" t="-203226" r="-103419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90517" t="-203226" r="-4310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8077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80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单位复根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欧拉公式：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𝒊𝒖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𝒄𝒐𝒔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𝒖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𝒊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𝒔𝒊𝒏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𝒖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单位复根：满足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的复数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𝝎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次</a:t>
                </a:r>
                <a:r>
                  <a:rPr lang="zh-CN" altLang="en-US" sz="24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单位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根</a:t>
                </a:r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次</a:t>
                </a:r>
                <a:r>
                  <a:rPr lang="zh-CN" altLang="en-US" sz="1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单位</a:t>
                </a: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复根共有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个，分别为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𝒌</m:t>
                            </m:r>
                          </m:sup>
                        </m:sSub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𝒊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𝝅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𝒌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𝒌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,⋯,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−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次单位复根均匀分布在以复平面的原点为圆心的单位半径的圆周上</a:t>
                </a:r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性质：</a:t>
                </a:r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/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相消引理：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𝒅𝒏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𝒅𝒌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/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折半引理：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(</m:t>
                            </m:r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𝒌</m:t>
                            </m:r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+</m:t>
                            </m:r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/</m:t>
                            </m:r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zh-CN" sz="1800" b="1" i="1" smtClean="0"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𝒌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marL="914400" lvl="2" indent="0" eaLnBrk="1" hangingPunct="1">
                  <a:lnSpc>
                    <a:spcPct val="150000"/>
                  </a:lnSpc>
                  <a:buNone/>
                </a:pPr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	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𝒌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=−</m:t>
                    </m:r>
                    <m:sSubSup>
                      <m:sSub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/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我们选取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</m:oMath>
                </a14:m>
                <a:r>
                  <a:rPr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次</a:t>
                </a:r>
                <a:r>
                  <a:rPr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单位</a:t>
                </a:r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复根来计算</a:t>
                </a:r>
                <a:r>
                  <a:rPr lang="en-US" altLang="zh-CN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n</a:t>
                </a:r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次多项式的值</a:t>
                </a:r>
                <a:endParaRPr lang="en-US" altLang="zh-CN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1" eaLnBrk="1" hangingPunct="1"/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我们假设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𝒏</m:t>
                    </m:r>
                  </m:oMath>
                </a14:m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𝟐</m:t>
                    </m:r>
                  </m:oMath>
                </a14:m>
                <a:r>
                  <a:rPr lang="zh-CN" altLang="en-US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的幂</a:t>
                </a:r>
                <a:endParaRPr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:endParaRPr lang="en-US" altLang="zh-CN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  <a:blipFill>
                <a:blip r:embed="rId3"/>
                <a:stretch>
                  <a:fillRect l="-945" b="-116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432" y="3683726"/>
            <a:ext cx="2867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分治法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4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𝐤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𝒌</m:t>
                            </m:r>
                          </m:sup>
                        </m:sSubSup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𝒌𝒋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𝒚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𝒂</m:t>
                    </m:r>
                    <m:r>
                      <a:rPr lang="en-US" altLang="zh-CN" sz="1800" b="1" i="0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的离散傅里叶变换</a:t>
                </a:r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zh-CN" altLang="en-US" sz="1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记</a:t>
                </a: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𝒚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1800" b="1" i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𝐃𝐅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𝐓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𝒂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将系数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性质分为两部分：奇数位系数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en-US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和偶数位系数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]</m:t>
                        </m:r>
                      </m:sup>
                    </m:sSup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dirty="0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dirty="0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</m:sub>
                      <m:sup>
                        <m:f>
                          <m:f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[</m:t>
                            </m:r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𝟎</m:t>
                            </m:r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]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800" b="1" i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𝒋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 </m:t>
                        </m:r>
                      </m:sub>
                      <m:sup>
                        <m:f>
                          <m:f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[</m:t>
                            </m:r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𝟏</m:t>
                            </m:r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]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marL="914400" lvl="2" indent="0" eaLnBrk="1" hangingPunct="1">
                  <a:buNone/>
                </a:pPr>
                <a:r>
                  <a:rPr lang="en-US" altLang="zh-CN" sz="1800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𝑨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𝟎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𝒙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18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02" y="1450633"/>
                <a:ext cx="9031897" cy="2233093"/>
              </a:xfrm>
              <a:blipFill>
                <a:blip r:embed="rId3"/>
                <a:stretch>
                  <a:fillRect l="-945" t="-546" b="-60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10639" y="5041482"/>
                <a:ext cx="6309361" cy="111184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𝒌</m:t>
                        </m:r>
                      </m:sub>
                    </m:sSub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        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𝟎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𝐧</m:t>
                            </m:r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𝒌</m:t>
                            </m:r>
                          </m:sup>
                        </m:sSubSup>
                      </m:e>
                    </m:d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+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𝒌</m:t>
                        </m:r>
                      </m:sup>
                    </m:sSubSup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(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𝝎</m:t>
                        </m:r>
                      </m:e>
                      <m:sub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𝒌</m:t>
                        </m:r>
                      </m:sup>
                    </m:sSubSup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    </a:t>
                </a:r>
                <a:r>
                  <a:rPr lang="zh-CN" altLang="en-US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（</a:t>
                </a:r>
                <a:r>
                  <a:rPr lang="zh-CN" altLang="en-US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消去引理）</a:t>
                </a:r>
                <a:endPara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𝟎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𝐧</m:t>
                            </m:r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𝒌</m:t>
                            </m:r>
                          </m:sup>
                        </m:sSubSup>
                      </m:e>
                    </m:d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−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𝒌</m:t>
                        </m:r>
                      </m:sup>
                    </m:sSubSup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prstClr val="black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sym typeface="Wingdings" panose="05000000000000000000" pitchFamily="2" charset="2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(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𝝎</m:t>
                        </m:r>
                      </m:e>
                      <m:sub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sym typeface="Wingdings" panose="05000000000000000000" pitchFamily="2" charset="2"/>
                          </a:rPr>
                          <m:t>𝒌</m:t>
                        </m:r>
                      </m:sup>
                    </m:sSubSup>
                    <m:r>
                      <a:rPr lang="en-US" altLang="zh-CN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      </a:t>
                </a:r>
                <a:r>
                  <a:rPr lang="zh-CN" altLang="en-US" b="1" dirty="0" smtClean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（</a:t>
                </a:r>
                <a:r>
                  <a:rPr lang="zh-CN" altLang="en-US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折半引理）</a:t>
                </a:r>
                <a:endPara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39" y="5041482"/>
                <a:ext cx="6309361" cy="1111843"/>
              </a:xfrm>
              <a:prstGeom prst="rect">
                <a:avLst/>
              </a:prstGeom>
              <a:blipFill>
                <a:blip r:embed="rId4"/>
                <a:stretch>
                  <a:fillRect b="-53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9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514"/>
            <a:ext cx="9144000" cy="608400"/>
          </a:xfrm>
        </p:spPr>
        <p:txBody>
          <a:bodyPr>
            <a:noAutofit/>
          </a:bodyPr>
          <a:lstStyle/>
          <a:p>
            <a:pPr marL="540000" algn="just" eaLnBrk="1" hangingPunct="1">
              <a:defRPr/>
            </a:pP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FFT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解大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  <a:r>
              <a:rPr lang="zh-CN" alt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乘法</a:t>
            </a:r>
            <a:r>
              <a:rPr lang="en-US" altLang="zh-CN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FFT</a:t>
            </a:r>
            <a:endParaRPr lang="zh-CN" altLang="en-US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646" y="1472497"/>
            <a:ext cx="7262948" cy="47949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E5-1FF4-9141-95F7-5A432EF886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30511</TotalTime>
  <Words>525</Words>
  <Application>Microsoft Office PowerPoint</Application>
  <PresentationFormat>全屏显示(4:3)</PresentationFormat>
  <Paragraphs>169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Rounded MT Bold</vt:lpstr>
      <vt:lpstr>黑体</vt:lpstr>
      <vt:lpstr>华文楷体</vt:lpstr>
      <vt:lpstr>宋体</vt:lpstr>
      <vt:lpstr>Arial</vt:lpstr>
      <vt:lpstr>Calibri</vt:lpstr>
      <vt:lpstr>Cambria Math</vt:lpstr>
      <vt:lpstr>Wingdings</vt:lpstr>
      <vt:lpstr>Wingdings 2</vt:lpstr>
      <vt:lpstr>Office Theme</vt:lpstr>
      <vt:lpstr>大整数乘法</vt:lpstr>
      <vt:lpstr>大整数乘法：分治法1</vt:lpstr>
      <vt:lpstr>大整数乘法：分治法2</vt:lpstr>
      <vt:lpstr>FFT解大整数乘法</vt:lpstr>
      <vt:lpstr>FFT解大整数乘法: 思路(1)</vt:lpstr>
      <vt:lpstr>FFT解大整数乘法: 思路(2)</vt:lpstr>
      <vt:lpstr>FFT解大整数乘法: 单位复根</vt:lpstr>
      <vt:lpstr>FFT解大整数乘法: 分治法</vt:lpstr>
      <vt:lpstr>FFT解大整数乘法: FFT</vt:lpstr>
      <vt:lpstr>FFT解大整数乘法: 逆FFT</vt:lpstr>
      <vt:lpstr>课程实验: FFT解大整数乘法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Mobihoc Huang</dc:title>
  <dc:creator>Huang</dc:creator>
  <cp:lastModifiedBy>Yang Du</cp:lastModifiedBy>
  <cp:revision>2743</cp:revision>
  <dcterms:created xsi:type="dcterms:W3CDTF">2006-08-16T00:00:00Z</dcterms:created>
  <dcterms:modified xsi:type="dcterms:W3CDTF">2018-10-26T04:48:19Z</dcterms:modified>
</cp:coreProperties>
</file>