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0" r:id="rId5"/>
    <p:sldId id="262" r:id="rId6"/>
    <p:sldId id="259"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21"/>
  </p:normalViewPr>
  <p:slideViewPr>
    <p:cSldViewPr snapToGrid="0" snapToObjects="1">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hyperlink" Target="https://pixabay.com/en/airbnb-airbnb-icon-airbnb-logo-3383993/" TargetMode="Externa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8329-9386-164B-8BCD-DFB13E2112DF}"/>
              </a:ext>
            </a:extLst>
          </p:cNvPr>
          <p:cNvSpPr>
            <a:spLocks noGrp="1"/>
          </p:cNvSpPr>
          <p:nvPr>
            <p:ph type="ctrTitle"/>
          </p:nvPr>
        </p:nvSpPr>
        <p:spPr>
          <a:xfrm>
            <a:off x="5695061" y="1241267"/>
            <a:ext cx="5428551" cy="2187733"/>
          </a:xfrm>
        </p:spPr>
        <p:txBody>
          <a:bodyPr>
            <a:normAutofit/>
          </a:bodyPr>
          <a:lstStyle/>
          <a:p>
            <a:pPr>
              <a:lnSpc>
                <a:spcPct val="90000"/>
              </a:lnSpc>
            </a:pPr>
            <a:r>
              <a:rPr lang="en-IN" sz="3600" b="1" dirty="0">
                <a:solidFill>
                  <a:srgbClr val="EBEBEB"/>
                </a:solidFill>
              </a:rPr>
              <a:t>Finding the hidden patterns of Dublin Airbnb Data using Regression Analysis.</a:t>
            </a:r>
          </a:p>
        </p:txBody>
      </p:sp>
      <p:sp>
        <p:nvSpPr>
          <p:cNvPr id="3" name="Subtitle 2">
            <a:extLst>
              <a:ext uri="{FF2B5EF4-FFF2-40B4-BE49-F238E27FC236}">
                <a16:creationId xmlns:a16="http://schemas.microsoft.com/office/drawing/2014/main" id="{016CFA6E-D835-2B43-BC75-0B11AE04398C}"/>
              </a:ext>
            </a:extLst>
          </p:cNvPr>
          <p:cNvSpPr>
            <a:spLocks noGrp="1"/>
          </p:cNvSpPr>
          <p:nvPr>
            <p:ph type="subTitle" idx="1"/>
          </p:nvPr>
        </p:nvSpPr>
        <p:spPr>
          <a:xfrm>
            <a:off x="5695061" y="3497802"/>
            <a:ext cx="5428551" cy="2716185"/>
          </a:xfrm>
        </p:spPr>
        <p:txBody>
          <a:bodyPr>
            <a:normAutofit/>
          </a:bodyPr>
          <a:lstStyle/>
          <a:p>
            <a:endParaRPr lang="en-US" dirty="0"/>
          </a:p>
          <a:p>
            <a:r>
              <a:rPr lang="en-US" sz="1400" dirty="0">
                <a:solidFill>
                  <a:schemeClr val="accent1">
                    <a:lumMod val="20000"/>
                    <a:lumOff val="80000"/>
                  </a:schemeClr>
                </a:solidFill>
              </a:rPr>
              <a:t>X18110096</a:t>
            </a:r>
          </a:p>
          <a:p>
            <a:r>
              <a:rPr lang="en-US" sz="1400" dirty="0" err="1">
                <a:solidFill>
                  <a:schemeClr val="accent1">
                    <a:lumMod val="20000"/>
                    <a:lumOff val="80000"/>
                  </a:schemeClr>
                </a:solidFill>
              </a:rPr>
              <a:t>Khatik</a:t>
            </a:r>
            <a:r>
              <a:rPr lang="en-US" sz="1400" dirty="0">
                <a:solidFill>
                  <a:schemeClr val="accent1">
                    <a:lumMod val="20000"/>
                    <a:lumOff val="80000"/>
                  </a:schemeClr>
                </a:solidFill>
              </a:rPr>
              <a:t> </a:t>
            </a:r>
            <a:r>
              <a:rPr lang="en-US" sz="1400" dirty="0" err="1">
                <a:solidFill>
                  <a:schemeClr val="accent1">
                    <a:lumMod val="20000"/>
                    <a:lumOff val="80000"/>
                  </a:schemeClr>
                </a:solidFill>
              </a:rPr>
              <a:t>zainul</a:t>
            </a:r>
            <a:r>
              <a:rPr lang="en-US" sz="1400" dirty="0">
                <a:solidFill>
                  <a:schemeClr val="accent1">
                    <a:lumMod val="20000"/>
                    <a:lumOff val="80000"/>
                  </a:schemeClr>
                </a:solidFill>
              </a:rPr>
              <a:t> </a:t>
            </a:r>
            <a:r>
              <a:rPr lang="en-US" sz="1400" dirty="0" err="1">
                <a:solidFill>
                  <a:schemeClr val="accent1">
                    <a:lumMod val="20000"/>
                    <a:lumOff val="80000"/>
                  </a:schemeClr>
                </a:solidFill>
              </a:rPr>
              <a:t>abedin</a:t>
            </a:r>
            <a:endParaRPr lang="en-US" sz="1400" dirty="0">
              <a:solidFill>
                <a:schemeClr val="accent1">
                  <a:lumMod val="20000"/>
                  <a:lumOff val="80000"/>
                </a:schemeClr>
              </a:solidFill>
            </a:endParaRPr>
          </a:p>
          <a:p>
            <a:endParaRPr lang="en-US" dirty="0"/>
          </a:p>
          <a:p>
            <a:r>
              <a:rPr lang="en-US" dirty="0"/>
              <a:t>Customer Relationship management </a:t>
            </a:r>
          </a:p>
          <a:p>
            <a:r>
              <a:rPr lang="en-US" sz="1400" dirty="0">
                <a:solidFill>
                  <a:schemeClr val="accent1">
                    <a:lumMod val="20000"/>
                    <a:lumOff val="80000"/>
                  </a:schemeClr>
                </a:solidFill>
              </a:rPr>
              <a:t>Guided by professor : </a:t>
            </a:r>
            <a:r>
              <a:rPr lang="en-US" sz="1400" dirty="0" err="1">
                <a:solidFill>
                  <a:schemeClr val="accent1">
                    <a:lumMod val="20000"/>
                    <a:lumOff val="80000"/>
                  </a:schemeClr>
                </a:solidFill>
              </a:rPr>
              <a:t>vikas</a:t>
            </a:r>
            <a:r>
              <a:rPr lang="en-US" sz="1400" dirty="0">
                <a:solidFill>
                  <a:schemeClr val="accent1">
                    <a:lumMod val="20000"/>
                    <a:lumOff val="80000"/>
                  </a:schemeClr>
                </a:solidFill>
              </a:rPr>
              <a:t> </a:t>
            </a:r>
            <a:r>
              <a:rPr lang="en-US" sz="1400" dirty="0" err="1">
                <a:solidFill>
                  <a:schemeClr val="accent1">
                    <a:lumMod val="20000"/>
                    <a:lumOff val="80000"/>
                  </a:schemeClr>
                </a:solidFill>
              </a:rPr>
              <a:t>sahni</a:t>
            </a:r>
            <a:endParaRPr lang="en-US" sz="1400" dirty="0">
              <a:solidFill>
                <a:schemeClr val="accent1">
                  <a:lumMod val="20000"/>
                  <a:lumOff val="80000"/>
                </a:schemeClr>
              </a:solidFill>
            </a:endParaRPr>
          </a:p>
          <a:p>
            <a:endParaRPr lang="en-US" dirty="0"/>
          </a:p>
        </p:txBody>
      </p:sp>
      <p:grpSp>
        <p:nvGrpSpPr>
          <p:cNvPr id="10" name="Group 9">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1" name="Rectangle 10">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5A16AECD-1B9C-434A-B877-2C2F81C4EE4D}"/>
              </a:ext>
            </a:extLst>
          </p:cNvPr>
          <p:cNvPicPr>
            <a:picLocks noChangeAspect="1"/>
          </p:cNvPicPr>
          <p:nvPr/>
        </p:nvPicPr>
        <p:blipFill>
          <a:blip r:embed="rId2"/>
          <a:stretch>
            <a:fillRect/>
          </a:stretch>
        </p:blipFill>
        <p:spPr>
          <a:xfrm>
            <a:off x="1109764" y="2247708"/>
            <a:ext cx="3526244" cy="2362583"/>
          </a:xfrm>
          <a:prstGeom prst="rect">
            <a:avLst/>
          </a:prstGeom>
        </p:spPr>
      </p:pic>
    </p:spTree>
    <p:extLst>
      <p:ext uri="{BB962C8B-B14F-4D97-AF65-F5344CB8AC3E}">
        <p14:creationId xmlns:p14="http://schemas.microsoft.com/office/powerpoint/2010/main" val="10255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26CA-832C-8C40-9A59-741D90A10F3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CCD8BD2-18DF-8343-B84F-348B7D7E7E55}"/>
              </a:ext>
            </a:extLst>
          </p:cNvPr>
          <p:cNvSpPr>
            <a:spLocks noGrp="1"/>
          </p:cNvSpPr>
          <p:nvPr>
            <p:ph idx="1"/>
          </p:nvPr>
        </p:nvSpPr>
        <p:spPr/>
        <p:txBody>
          <a:bodyPr/>
          <a:lstStyle/>
          <a:p>
            <a:r>
              <a:rPr lang="en-IN" dirty="0"/>
              <a:t>1) Whether there is a relationship between the time since the host has rented out the space to Airbnb &amp; review score rating, review per month.</a:t>
            </a:r>
          </a:p>
          <a:p>
            <a:r>
              <a:rPr lang="en-IN" dirty="0"/>
              <a:t>2) What factors are to be considered to become a  Super host. </a:t>
            </a:r>
          </a:p>
          <a:p>
            <a:r>
              <a:rPr lang="en-IN" dirty="0"/>
              <a:t>3) Relationship between number of reviews &amp; host response time, host response rate</a:t>
            </a:r>
          </a:p>
        </p:txBody>
      </p:sp>
    </p:spTree>
    <p:extLst>
      <p:ext uri="{BB962C8B-B14F-4D97-AF65-F5344CB8AC3E}">
        <p14:creationId xmlns:p14="http://schemas.microsoft.com/office/powerpoint/2010/main" val="172412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44AB-C638-48B4-BB26-B63CB8BC5557}"/>
              </a:ext>
            </a:extLst>
          </p:cNvPr>
          <p:cNvSpPr>
            <a:spLocks noGrp="1"/>
          </p:cNvSpPr>
          <p:nvPr>
            <p:ph type="title"/>
          </p:nvPr>
        </p:nvSpPr>
        <p:spPr>
          <a:xfrm>
            <a:off x="656865" y="563546"/>
            <a:ext cx="4351025" cy="1361694"/>
          </a:xfrm>
        </p:spPr>
        <p:txBody>
          <a:bodyPr/>
          <a:lstStyle/>
          <a:p>
            <a:r>
              <a:rPr lang="en-US" sz="2800" dirty="0"/>
              <a:t>Since Host Vs Price</a:t>
            </a:r>
            <a:endParaRPr lang="en-IN" sz="2800" dirty="0"/>
          </a:p>
        </p:txBody>
      </p:sp>
      <p:pic>
        <p:nvPicPr>
          <p:cNvPr id="19" name="Picture 18" descr="A screenshot of a cell phone&#10;&#10;Description generated with very high confidence">
            <a:extLst>
              <a:ext uri="{FF2B5EF4-FFF2-40B4-BE49-F238E27FC236}">
                <a16:creationId xmlns:a16="http://schemas.microsoft.com/office/drawing/2014/main" id="{9CB22FD5-3BCB-4578-8CE7-70469F1829A6}"/>
              </a:ext>
            </a:extLst>
          </p:cNvPr>
          <p:cNvPicPr>
            <a:picLocks noChangeAspect="1"/>
          </p:cNvPicPr>
          <p:nvPr/>
        </p:nvPicPr>
        <p:blipFill>
          <a:blip r:embed="rId2"/>
          <a:stretch>
            <a:fillRect/>
          </a:stretch>
        </p:blipFill>
        <p:spPr>
          <a:xfrm>
            <a:off x="7060865" y="4271042"/>
            <a:ext cx="4142754" cy="1477328"/>
          </a:xfrm>
          <a:prstGeom prst="rect">
            <a:avLst/>
          </a:prstGeom>
        </p:spPr>
      </p:pic>
      <p:pic>
        <p:nvPicPr>
          <p:cNvPr id="20" name="Picture 19" descr="A screenshot of a cell phone&#10;&#10;Description generated with very high confidence">
            <a:extLst>
              <a:ext uri="{FF2B5EF4-FFF2-40B4-BE49-F238E27FC236}">
                <a16:creationId xmlns:a16="http://schemas.microsoft.com/office/drawing/2014/main" id="{90D0E253-FA11-453E-9C53-5C3083A9E22D}"/>
              </a:ext>
            </a:extLst>
          </p:cNvPr>
          <p:cNvPicPr>
            <a:picLocks noChangeAspect="1"/>
          </p:cNvPicPr>
          <p:nvPr/>
        </p:nvPicPr>
        <p:blipFill>
          <a:blip r:embed="rId3"/>
          <a:stretch>
            <a:fillRect/>
          </a:stretch>
        </p:blipFill>
        <p:spPr>
          <a:xfrm>
            <a:off x="8911033" y="2586958"/>
            <a:ext cx="3057864" cy="1062607"/>
          </a:xfrm>
          <a:prstGeom prst="rect">
            <a:avLst/>
          </a:prstGeom>
        </p:spPr>
      </p:pic>
      <p:pic>
        <p:nvPicPr>
          <p:cNvPr id="21" name="Content Placeholder 12" descr="A screenshot of a cell phone&#10;&#10;Description generated with very high confidence">
            <a:extLst>
              <a:ext uri="{FF2B5EF4-FFF2-40B4-BE49-F238E27FC236}">
                <a16:creationId xmlns:a16="http://schemas.microsoft.com/office/drawing/2014/main" id="{0A865405-C123-4235-9288-0010939DB582}"/>
              </a:ext>
            </a:extLst>
          </p:cNvPr>
          <p:cNvPicPr>
            <a:picLocks noChangeAspect="1"/>
          </p:cNvPicPr>
          <p:nvPr/>
        </p:nvPicPr>
        <p:blipFill>
          <a:blip r:embed="rId4"/>
          <a:stretch>
            <a:fillRect/>
          </a:stretch>
        </p:blipFill>
        <p:spPr>
          <a:xfrm>
            <a:off x="6507977" y="2866825"/>
            <a:ext cx="2403056" cy="902045"/>
          </a:xfrm>
          <a:prstGeom prst="rect">
            <a:avLst/>
          </a:prstGeom>
        </p:spPr>
      </p:pic>
      <p:sp>
        <p:nvSpPr>
          <p:cNvPr id="22" name="TextBox 21">
            <a:extLst>
              <a:ext uri="{FF2B5EF4-FFF2-40B4-BE49-F238E27FC236}">
                <a16:creationId xmlns:a16="http://schemas.microsoft.com/office/drawing/2014/main" id="{AC4D5B96-B540-4F11-9A1F-B03A1E7AF0F4}"/>
              </a:ext>
            </a:extLst>
          </p:cNvPr>
          <p:cNvSpPr txBox="1"/>
          <p:nvPr/>
        </p:nvSpPr>
        <p:spPr>
          <a:xfrm>
            <a:off x="640476" y="1925240"/>
            <a:ext cx="5043548" cy="2554545"/>
          </a:xfrm>
          <a:prstGeom prst="rect">
            <a:avLst/>
          </a:prstGeom>
          <a:noFill/>
        </p:spPr>
        <p:txBody>
          <a:bodyPr wrap="square" rtlCol="0">
            <a:spAutoFit/>
          </a:bodyPr>
          <a:lstStyle/>
          <a:p>
            <a:pPr marL="285750" indent="-285750">
              <a:buClr>
                <a:schemeClr val="accent1"/>
              </a:buClr>
              <a:buSzPct val="100000"/>
              <a:buFont typeface="Century Gothic" panose="020B0502020202020204" pitchFamily="34" charset="0"/>
              <a:buChar char="►"/>
            </a:pPr>
            <a:r>
              <a:rPr lang="en-IN" sz="1600" dirty="0">
                <a:solidFill>
                  <a:schemeClr val="bg1"/>
                </a:solidFill>
              </a:rPr>
              <a:t>Weak correlation between them</a:t>
            </a:r>
          </a:p>
          <a:p>
            <a:pPr marL="285750" indent="-285750">
              <a:buClr>
                <a:schemeClr val="accent1"/>
              </a:buClr>
              <a:buSzPct val="100000"/>
              <a:buFont typeface="Century Gothic" panose="020B0502020202020204" pitchFamily="34" charset="0"/>
              <a:buChar char="►"/>
            </a:pPr>
            <a:r>
              <a:rPr lang="en-IN" sz="1600" dirty="0">
                <a:solidFill>
                  <a:schemeClr val="bg1"/>
                </a:solidFill>
              </a:rPr>
              <a:t>The price is effecting the since host by only 1.5%</a:t>
            </a:r>
          </a:p>
          <a:p>
            <a:pPr marL="285750" indent="-285750">
              <a:buClr>
                <a:schemeClr val="accent1"/>
              </a:buClr>
              <a:buSzPct val="100000"/>
              <a:buFont typeface="Century Gothic" panose="020B0502020202020204" pitchFamily="34" charset="0"/>
              <a:buChar char="►"/>
            </a:pPr>
            <a:r>
              <a:rPr lang="en-IN" sz="1600" dirty="0">
                <a:solidFill>
                  <a:schemeClr val="bg1"/>
                </a:solidFill>
              </a:rPr>
              <a:t>The Anova table states that the significance level is not satisfied.</a:t>
            </a:r>
          </a:p>
          <a:p>
            <a:pPr marL="285750" indent="-285750">
              <a:buClr>
                <a:schemeClr val="accent1"/>
              </a:buClr>
              <a:buSzPct val="100000"/>
              <a:buFont typeface="Century Gothic" panose="020B0502020202020204" pitchFamily="34" charset="0"/>
              <a:buChar char="►"/>
            </a:pPr>
            <a:r>
              <a:rPr lang="en-IN" sz="1600" dirty="0">
                <a:solidFill>
                  <a:schemeClr val="bg1"/>
                </a:solidFill>
              </a:rPr>
              <a:t>If sig value is less than 0.05 then the model is statistically true else it is not an accurate model. </a:t>
            </a:r>
          </a:p>
          <a:p>
            <a:pPr marL="285750" indent="-285750">
              <a:buClr>
                <a:schemeClr val="accent1"/>
              </a:buClr>
              <a:buSzPct val="100000"/>
              <a:buFont typeface="Century Gothic" panose="020B0502020202020204" pitchFamily="34" charset="0"/>
              <a:buChar char="►"/>
            </a:pPr>
            <a:endParaRPr lang="en-IN" sz="1600" dirty="0">
              <a:solidFill>
                <a:schemeClr val="bg1"/>
              </a:solidFill>
            </a:endParaRPr>
          </a:p>
          <a:p>
            <a:pPr marL="285750" indent="-285750">
              <a:buSzPct val="170000"/>
              <a:buBlip>
                <a:blip r:embed="rId5">
                  <a:extLst>
                    <a:ext uri="{837473B0-CC2E-450A-ABE3-18F120FF3D39}">
                      <a1611:picAttrSrcUrl xmlns:a1611="http://schemas.microsoft.com/office/drawing/2016/11/main" r:id="rId6"/>
                    </a:ext>
                  </a:extLst>
                </a:blip>
              </a:buBlip>
            </a:pPr>
            <a:endParaRPr lang="en-IN" sz="1600" dirty="0">
              <a:solidFill>
                <a:schemeClr val="bg1"/>
              </a:solidFill>
            </a:endParaRPr>
          </a:p>
        </p:txBody>
      </p:sp>
      <p:sp>
        <p:nvSpPr>
          <p:cNvPr id="25" name="TextBox 24">
            <a:extLst>
              <a:ext uri="{FF2B5EF4-FFF2-40B4-BE49-F238E27FC236}">
                <a16:creationId xmlns:a16="http://schemas.microsoft.com/office/drawing/2014/main" id="{D82163F2-2486-4675-A43E-CD9EC0DADFE2}"/>
              </a:ext>
            </a:extLst>
          </p:cNvPr>
          <p:cNvSpPr txBox="1"/>
          <p:nvPr/>
        </p:nvSpPr>
        <p:spPr>
          <a:xfrm>
            <a:off x="8007658" y="1775534"/>
            <a:ext cx="2743059" cy="461665"/>
          </a:xfrm>
          <a:prstGeom prst="rect">
            <a:avLst/>
          </a:prstGeom>
          <a:noFill/>
        </p:spPr>
        <p:txBody>
          <a:bodyPr wrap="none" rtlCol="0">
            <a:spAutoFit/>
          </a:bodyPr>
          <a:lstStyle/>
          <a:p>
            <a:r>
              <a:rPr lang="en-IN" sz="2400" dirty="0"/>
              <a:t>Linear Regression</a:t>
            </a:r>
          </a:p>
        </p:txBody>
      </p:sp>
    </p:spTree>
    <p:extLst>
      <p:ext uri="{BB962C8B-B14F-4D97-AF65-F5344CB8AC3E}">
        <p14:creationId xmlns:p14="http://schemas.microsoft.com/office/powerpoint/2010/main" val="349079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0E9C28-290F-4217-B32F-6ACF8610C3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B1F965E1-73FB-420B-8BCD-C599A0FB6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82C917B-F818-45BB-A1DC-267354ED6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06749B04-6995-485E-B280-DE370AE4E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46CADE7-E3D2-49B3-9D5C-72C5315E0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100728" y="402165"/>
              <a:ext cx="4667937"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F2466219-0E17-49D7-869B-D16B32D28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68624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36326522-6EA4-46FE-BA3A-D5EABEC4B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8B62F77A-9575-444F-8F01-36C4E3C2FE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270357C-7079-D640-9F72-DD2B6379E944}"/>
              </a:ext>
            </a:extLst>
          </p:cNvPr>
          <p:cNvSpPr>
            <a:spLocks noGrp="1"/>
          </p:cNvSpPr>
          <p:nvPr>
            <p:ph type="title"/>
          </p:nvPr>
        </p:nvSpPr>
        <p:spPr>
          <a:xfrm>
            <a:off x="706686" y="832976"/>
            <a:ext cx="5283359" cy="1226168"/>
          </a:xfrm>
        </p:spPr>
        <p:txBody>
          <a:bodyPr>
            <a:normAutofit/>
          </a:bodyPr>
          <a:lstStyle/>
          <a:p>
            <a:r>
              <a:rPr lang="en-IN" sz="1600" dirty="0">
                <a:solidFill>
                  <a:schemeClr val="bg1"/>
                </a:solidFill>
              </a:rPr>
              <a:t>Whether there is relationship between the time since the host has rented out the space to Airbnb &amp; reviews score rating, reviews per month</a:t>
            </a:r>
            <a:br>
              <a:rPr lang="en-US" sz="1600" dirty="0">
                <a:solidFill>
                  <a:schemeClr val="bg1"/>
                </a:solidFill>
              </a:rPr>
            </a:br>
            <a:endParaRPr lang="en-US" sz="1600" dirty="0"/>
          </a:p>
        </p:txBody>
      </p:sp>
      <p:sp>
        <p:nvSpPr>
          <p:cNvPr id="3" name="Content Placeholder 2">
            <a:extLst>
              <a:ext uri="{FF2B5EF4-FFF2-40B4-BE49-F238E27FC236}">
                <a16:creationId xmlns:a16="http://schemas.microsoft.com/office/drawing/2014/main" id="{3DA730C2-9941-1345-B36E-72FBB3CF05C0}"/>
              </a:ext>
            </a:extLst>
          </p:cNvPr>
          <p:cNvSpPr>
            <a:spLocks noGrp="1"/>
          </p:cNvSpPr>
          <p:nvPr>
            <p:ph idx="1"/>
          </p:nvPr>
        </p:nvSpPr>
        <p:spPr>
          <a:xfrm>
            <a:off x="639098" y="2418735"/>
            <a:ext cx="5283359" cy="3811740"/>
          </a:xfrm>
        </p:spPr>
        <p:txBody>
          <a:bodyPr anchor="ctr">
            <a:normAutofit fontScale="92500" lnSpcReduction="20000"/>
          </a:bodyPr>
          <a:lstStyle/>
          <a:p>
            <a:r>
              <a:rPr lang="en-US" dirty="0">
                <a:solidFill>
                  <a:schemeClr val="bg1"/>
                </a:solidFill>
              </a:rPr>
              <a:t>Multiple Regression is used</a:t>
            </a:r>
          </a:p>
          <a:p>
            <a:r>
              <a:rPr lang="en-US" dirty="0">
                <a:solidFill>
                  <a:schemeClr val="bg1"/>
                </a:solidFill>
              </a:rPr>
              <a:t>Dependent variables: Host Since</a:t>
            </a:r>
          </a:p>
          <a:p>
            <a:r>
              <a:rPr lang="en-US" dirty="0">
                <a:solidFill>
                  <a:schemeClr val="bg1"/>
                </a:solidFill>
              </a:rPr>
              <a:t>Independent variables: </a:t>
            </a:r>
            <a:r>
              <a:rPr lang="en-IN" dirty="0">
                <a:solidFill>
                  <a:schemeClr val="bg1"/>
                </a:solidFill>
              </a:rPr>
              <a:t>reviews score rating, reviews per month</a:t>
            </a:r>
            <a:endParaRPr lang="en-US" dirty="0">
              <a:solidFill>
                <a:schemeClr val="bg1"/>
              </a:solidFill>
            </a:endParaRPr>
          </a:p>
          <a:p>
            <a:r>
              <a:rPr lang="en-US" dirty="0">
                <a:solidFill>
                  <a:schemeClr val="bg1"/>
                </a:solidFill>
              </a:rPr>
              <a:t>The model summary table explains about the overall effect of the model on the host since i.e. 20.4%</a:t>
            </a:r>
          </a:p>
          <a:p>
            <a:r>
              <a:rPr lang="en-US" dirty="0">
                <a:solidFill>
                  <a:schemeClr val="bg1"/>
                </a:solidFill>
              </a:rPr>
              <a:t>The Anova table tells us that whether the model is statistically significant or not </a:t>
            </a:r>
          </a:p>
          <a:p>
            <a:r>
              <a:rPr lang="en-US" dirty="0">
                <a:solidFill>
                  <a:schemeClr val="bg1"/>
                </a:solidFill>
              </a:rPr>
              <a:t>Here value is less than 0.05 which satisfies the case </a:t>
            </a:r>
          </a:p>
          <a:p>
            <a:r>
              <a:rPr lang="en-US" dirty="0">
                <a:solidFill>
                  <a:schemeClr val="bg1"/>
                </a:solidFill>
              </a:rPr>
              <a:t>The coefficient table tells us the individual effect of review score rating and reviews per month effect on the host since.</a:t>
            </a:r>
          </a:p>
          <a:p>
            <a:endParaRPr lang="en-US" dirty="0">
              <a:solidFill>
                <a:schemeClr val="bg1"/>
              </a:solidFill>
            </a:endParaRPr>
          </a:p>
          <a:p>
            <a:endParaRPr lang="en-US" dirty="0">
              <a:solidFill>
                <a:schemeClr val="bg1"/>
              </a:solidFill>
            </a:endParaRPr>
          </a:p>
        </p:txBody>
      </p:sp>
      <p:pic>
        <p:nvPicPr>
          <p:cNvPr id="5" name="Picture 4" descr="A screenshot of a cell phone&#10;&#10;Description generated with very high confidence">
            <a:extLst>
              <a:ext uri="{FF2B5EF4-FFF2-40B4-BE49-F238E27FC236}">
                <a16:creationId xmlns:a16="http://schemas.microsoft.com/office/drawing/2014/main" id="{FF109488-C0D3-7849-A2E3-B324C5C6619E}"/>
              </a:ext>
            </a:extLst>
          </p:cNvPr>
          <p:cNvPicPr/>
          <p:nvPr/>
        </p:nvPicPr>
        <p:blipFill>
          <a:blip r:embed="rId3">
            <a:extLst>
              <a:ext uri="{28A0092B-C50C-407E-A947-70E740481C1C}">
                <a14:useLocalDpi xmlns:a14="http://schemas.microsoft.com/office/drawing/2010/main" val="0"/>
              </a:ext>
            </a:extLst>
          </a:blip>
          <a:stretch>
            <a:fillRect/>
          </a:stretch>
        </p:blipFill>
        <p:spPr>
          <a:xfrm>
            <a:off x="9431494" y="2251586"/>
            <a:ext cx="2337171" cy="1177413"/>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7E7A8109-8483-AB4D-A3D9-555314735823}"/>
              </a:ext>
            </a:extLst>
          </p:cNvPr>
          <p:cNvPicPr/>
          <p:nvPr/>
        </p:nvPicPr>
        <p:blipFill>
          <a:blip r:embed="rId4">
            <a:extLst>
              <a:ext uri="{28A0092B-C50C-407E-A947-70E740481C1C}">
                <a14:useLocalDpi xmlns:a14="http://schemas.microsoft.com/office/drawing/2010/main" val="0"/>
              </a:ext>
            </a:extLst>
          </a:blip>
          <a:stretch>
            <a:fillRect/>
          </a:stretch>
        </p:blipFill>
        <p:spPr>
          <a:xfrm>
            <a:off x="6786541" y="2418734"/>
            <a:ext cx="2337171" cy="1177413"/>
          </a:xfrm>
          <a:prstGeom prst="rect">
            <a:avLst/>
          </a:prstGeom>
        </p:spPr>
      </p:pic>
      <p:sp>
        <p:nvSpPr>
          <p:cNvPr id="20" name="Rectangle 19">
            <a:extLst>
              <a:ext uri="{FF2B5EF4-FFF2-40B4-BE49-F238E27FC236}">
                <a16:creationId xmlns:a16="http://schemas.microsoft.com/office/drawing/2014/main" id="{75897AF3-1FE0-4264-B4A9-2D874A1EB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71D91107-07F5-F943-97E6-8F4BA6731734}"/>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703882" y="3822876"/>
            <a:ext cx="4839661" cy="1524494"/>
          </a:xfrm>
          <a:prstGeom prst="rect">
            <a:avLst/>
          </a:prstGeom>
        </p:spPr>
      </p:pic>
      <p:sp>
        <p:nvSpPr>
          <p:cNvPr id="19" name="TextBox 18">
            <a:extLst>
              <a:ext uri="{FF2B5EF4-FFF2-40B4-BE49-F238E27FC236}">
                <a16:creationId xmlns:a16="http://schemas.microsoft.com/office/drawing/2014/main" id="{975C687F-0C05-4993-BB2E-5B4AD2AE7894}"/>
              </a:ext>
            </a:extLst>
          </p:cNvPr>
          <p:cNvSpPr txBox="1"/>
          <p:nvPr/>
        </p:nvSpPr>
        <p:spPr>
          <a:xfrm>
            <a:off x="7841260" y="1725443"/>
            <a:ext cx="3100529" cy="461665"/>
          </a:xfrm>
          <a:prstGeom prst="rect">
            <a:avLst/>
          </a:prstGeom>
          <a:noFill/>
        </p:spPr>
        <p:txBody>
          <a:bodyPr wrap="none" rtlCol="0">
            <a:spAutoFit/>
          </a:bodyPr>
          <a:lstStyle/>
          <a:p>
            <a:r>
              <a:rPr lang="en-IN" sz="2400" dirty="0"/>
              <a:t>Multiple Regression</a:t>
            </a:r>
          </a:p>
        </p:txBody>
      </p:sp>
    </p:spTree>
    <p:extLst>
      <p:ext uri="{BB962C8B-B14F-4D97-AF65-F5344CB8AC3E}">
        <p14:creationId xmlns:p14="http://schemas.microsoft.com/office/powerpoint/2010/main" val="393515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80E9C28-290F-4217-B32F-6ACF8610C3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B1F965E1-73FB-420B-8BCD-C599A0FB6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Oval 50">
              <a:extLst>
                <a:ext uri="{FF2B5EF4-FFF2-40B4-BE49-F238E27FC236}">
                  <a16:creationId xmlns:a16="http://schemas.microsoft.com/office/drawing/2014/main" id="{282C917B-F818-45BB-A1DC-267354ED6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06749B04-6995-485E-B280-DE370AE4E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C46CADE7-E3D2-49B3-9D5C-72C5315E0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100728" y="402165"/>
              <a:ext cx="4667937"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4" name="Freeform 5">
              <a:extLst>
                <a:ext uri="{FF2B5EF4-FFF2-40B4-BE49-F238E27FC236}">
                  <a16:creationId xmlns:a16="http://schemas.microsoft.com/office/drawing/2014/main" id="{F2466219-0E17-49D7-869B-D16B32D28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68624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5" name="Freeform 5">
              <a:extLst>
                <a:ext uri="{FF2B5EF4-FFF2-40B4-BE49-F238E27FC236}">
                  <a16:creationId xmlns:a16="http://schemas.microsoft.com/office/drawing/2014/main" id="{36326522-6EA4-46FE-BA3A-D5EABEC4B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6" name="Freeform 5">
              <a:extLst>
                <a:ext uri="{FF2B5EF4-FFF2-40B4-BE49-F238E27FC236}">
                  <a16:creationId xmlns:a16="http://schemas.microsoft.com/office/drawing/2014/main" id="{8B62F77A-9575-444F-8F01-36C4E3C2FE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Content Placeholder 8">
            <a:extLst>
              <a:ext uri="{FF2B5EF4-FFF2-40B4-BE49-F238E27FC236}">
                <a16:creationId xmlns:a16="http://schemas.microsoft.com/office/drawing/2014/main" id="{E81C8C7E-68FC-42FC-B2F4-4877C7C73A0E}"/>
              </a:ext>
            </a:extLst>
          </p:cNvPr>
          <p:cNvSpPr>
            <a:spLocks noGrp="1"/>
          </p:cNvSpPr>
          <p:nvPr>
            <p:ph idx="1"/>
          </p:nvPr>
        </p:nvSpPr>
        <p:spPr>
          <a:xfrm>
            <a:off x="639098" y="2228295"/>
            <a:ext cx="5283359" cy="4002180"/>
          </a:xfrm>
        </p:spPr>
        <p:txBody>
          <a:bodyPr anchor="ctr">
            <a:normAutofit fontScale="92500" lnSpcReduction="10000"/>
          </a:bodyPr>
          <a:lstStyle/>
          <a:p>
            <a:r>
              <a:rPr lang="en-US" sz="1600" dirty="0">
                <a:solidFill>
                  <a:schemeClr val="bg1"/>
                </a:solidFill>
              </a:rPr>
              <a:t>Logistic regression is used</a:t>
            </a:r>
            <a:endParaRPr lang="en-IN" sz="1600" dirty="0">
              <a:solidFill>
                <a:schemeClr val="bg1"/>
              </a:solidFill>
            </a:endParaRPr>
          </a:p>
          <a:p>
            <a:r>
              <a:rPr lang="en-US" sz="1600" dirty="0">
                <a:solidFill>
                  <a:schemeClr val="bg1"/>
                </a:solidFill>
              </a:rPr>
              <a:t>Dependent Variable – Super host</a:t>
            </a:r>
          </a:p>
          <a:p>
            <a:r>
              <a:rPr lang="en-US" sz="1600" dirty="0">
                <a:solidFill>
                  <a:schemeClr val="bg1"/>
                </a:solidFill>
              </a:rPr>
              <a:t>Independent variables- reviews per month, guests included, reviews scores rating, minimum nights &amp; max host response time</a:t>
            </a:r>
            <a:endParaRPr lang="en-IN" sz="1600" dirty="0">
              <a:solidFill>
                <a:schemeClr val="bg1"/>
              </a:solidFill>
            </a:endParaRPr>
          </a:p>
          <a:p>
            <a:r>
              <a:rPr lang="en-IN" sz="1600" dirty="0">
                <a:solidFill>
                  <a:schemeClr val="bg1"/>
                </a:solidFill>
              </a:rPr>
              <a:t>Classification table explains about the binary dependent variable. We found out that </a:t>
            </a:r>
            <a:r>
              <a:rPr lang="en-US" sz="1600" dirty="0">
                <a:solidFill>
                  <a:schemeClr val="bg1"/>
                </a:solidFill>
              </a:rPr>
              <a:t>overall accuracy of model is 73.8%</a:t>
            </a:r>
            <a:endParaRPr lang="en-IN" sz="1600" dirty="0">
              <a:solidFill>
                <a:schemeClr val="bg1"/>
              </a:solidFill>
            </a:endParaRPr>
          </a:p>
          <a:p>
            <a:r>
              <a:rPr lang="en-IN" sz="1600" dirty="0">
                <a:solidFill>
                  <a:schemeClr val="bg1"/>
                </a:solidFill>
              </a:rPr>
              <a:t>Model summary table explains the test for significance which should be greater than 0.05(here it satisfies the condition)</a:t>
            </a:r>
            <a:endParaRPr lang="en-US" sz="1600" dirty="0">
              <a:solidFill>
                <a:schemeClr val="bg1"/>
              </a:solidFill>
            </a:endParaRPr>
          </a:p>
          <a:p>
            <a:r>
              <a:rPr lang="en-US" sz="1600" dirty="0">
                <a:solidFill>
                  <a:schemeClr val="bg1"/>
                </a:solidFill>
              </a:rPr>
              <a:t>Variables in the equation explains the individual independent variable effect on super host.(significance value should be less than 0.05)</a:t>
            </a:r>
          </a:p>
          <a:p>
            <a:r>
              <a:rPr lang="en-IN" sz="1600" dirty="0">
                <a:solidFill>
                  <a:schemeClr val="bg1"/>
                </a:solidFill>
              </a:rPr>
              <a:t>Reviews per month has highest effect on </a:t>
            </a:r>
            <a:r>
              <a:rPr lang="en-IN" sz="1600" dirty="0" err="1">
                <a:solidFill>
                  <a:schemeClr val="bg1"/>
                </a:solidFill>
              </a:rPr>
              <a:t>Superhost</a:t>
            </a:r>
            <a:endParaRPr lang="en-IN" sz="16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1" name="Picture 40" descr="A screenshot of a cell phone&#10;&#10;Description generated with very high confidence">
            <a:extLst>
              <a:ext uri="{FF2B5EF4-FFF2-40B4-BE49-F238E27FC236}">
                <a16:creationId xmlns:a16="http://schemas.microsoft.com/office/drawing/2014/main" id="{9E07AB20-6DF7-4401-AD53-3E8A8E396C08}"/>
              </a:ext>
            </a:extLst>
          </p:cNvPr>
          <p:cNvPicPr/>
          <p:nvPr/>
        </p:nvPicPr>
        <p:blipFill rotWithShape="1">
          <a:blip r:embed="rId3">
            <a:extLst>
              <a:ext uri="{28A0092B-C50C-407E-A947-70E740481C1C}">
                <a14:useLocalDpi xmlns:a14="http://schemas.microsoft.com/office/drawing/2010/main" val="0"/>
              </a:ext>
            </a:extLst>
          </a:blip>
          <a:srcRect l="3275" t="11041" b="6109"/>
          <a:stretch/>
        </p:blipFill>
        <p:spPr bwMode="auto">
          <a:xfrm>
            <a:off x="9634228" y="2331928"/>
            <a:ext cx="2383665" cy="1221112"/>
          </a:xfrm>
          <a:prstGeom prst="rect">
            <a:avLst/>
          </a:prstGeom>
          <a:extLst>
            <a:ext uri="{53640926-AAD7-44D8-BBD7-CCE9431645EC}">
              <a14:shadowObscured xmlns:a14="http://schemas.microsoft.com/office/drawing/2010/main"/>
            </a:ext>
          </a:extLst>
        </p:spPr>
      </p:pic>
      <p:pic>
        <p:nvPicPr>
          <p:cNvPr id="28" name="Content Placeholder 3" descr="A screenshot of a cell phone&#10;&#10;Description generated with very high confidence">
            <a:extLst>
              <a:ext uri="{FF2B5EF4-FFF2-40B4-BE49-F238E27FC236}">
                <a16:creationId xmlns:a16="http://schemas.microsoft.com/office/drawing/2014/main" id="{193E0898-E13E-4E7E-88C0-A08DED94CCB9}"/>
              </a:ext>
            </a:extLst>
          </p:cNvPr>
          <p:cNvPicPr>
            <a:picLocks/>
          </p:cNvPicPr>
          <p:nvPr/>
        </p:nvPicPr>
        <p:blipFill rotWithShape="1">
          <a:blip r:embed="rId4">
            <a:extLst>
              <a:ext uri="{28A0092B-C50C-407E-A947-70E740481C1C}">
                <a14:useLocalDpi xmlns:a14="http://schemas.microsoft.com/office/drawing/2010/main" val="0"/>
              </a:ext>
            </a:extLst>
          </a:blip>
          <a:srcRect l="1" r="349" b="1100"/>
          <a:stretch/>
        </p:blipFill>
        <p:spPr>
          <a:xfrm>
            <a:off x="6851500" y="2378181"/>
            <a:ext cx="2619382" cy="1221112"/>
          </a:xfrm>
          <a:prstGeom prst="rect">
            <a:avLst/>
          </a:prstGeom>
        </p:spPr>
      </p:pic>
      <p:sp>
        <p:nvSpPr>
          <p:cNvPr id="58" name="Rectangle 57">
            <a:extLst>
              <a:ext uri="{FF2B5EF4-FFF2-40B4-BE49-F238E27FC236}">
                <a16:creationId xmlns:a16="http://schemas.microsoft.com/office/drawing/2014/main" id="{75897AF3-1FE0-4264-B4A9-2D874A1EB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3" name="Picture 42" descr="A screenshot of a cell phone&#10;&#10;Description generated with very high confidence">
            <a:extLst>
              <a:ext uri="{FF2B5EF4-FFF2-40B4-BE49-F238E27FC236}">
                <a16:creationId xmlns:a16="http://schemas.microsoft.com/office/drawing/2014/main" id="{5AA9F087-FFF0-465E-8E67-7B013C0D166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851500" y="3842827"/>
            <a:ext cx="4839661" cy="1560790"/>
          </a:xfrm>
          <a:prstGeom prst="rect">
            <a:avLst/>
          </a:prstGeom>
        </p:spPr>
      </p:pic>
      <p:sp>
        <p:nvSpPr>
          <p:cNvPr id="57" name="Title 1">
            <a:extLst>
              <a:ext uri="{FF2B5EF4-FFF2-40B4-BE49-F238E27FC236}">
                <a16:creationId xmlns:a16="http://schemas.microsoft.com/office/drawing/2014/main" id="{3B729185-1511-48A7-A933-817604F155B1}"/>
              </a:ext>
            </a:extLst>
          </p:cNvPr>
          <p:cNvSpPr>
            <a:spLocks noGrp="1"/>
          </p:cNvSpPr>
          <p:nvPr>
            <p:ph type="title"/>
          </p:nvPr>
        </p:nvSpPr>
        <p:spPr>
          <a:xfrm>
            <a:off x="652776" y="785284"/>
            <a:ext cx="5042988" cy="1020232"/>
          </a:xfrm>
        </p:spPr>
        <p:txBody>
          <a:bodyPr>
            <a:normAutofit fontScale="90000"/>
          </a:bodyPr>
          <a:lstStyle/>
          <a:p>
            <a:pPr>
              <a:lnSpc>
                <a:spcPct val="90000"/>
              </a:lnSpc>
            </a:pPr>
            <a:r>
              <a:rPr lang="en-US" sz="2200" dirty="0">
                <a:solidFill>
                  <a:schemeClr val="bg1"/>
                </a:solidFill>
              </a:rPr>
              <a:t>Factors to be considered to become Super host.</a:t>
            </a:r>
            <a:br>
              <a:rPr lang="en-US" sz="1800" dirty="0">
                <a:solidFill>
                  <a:schemeClr val="bg1"/>
                </a:solidFill>
              </a:rPr>
            </a:br>
            <a:br>
              <a:rPr lang="en-US" sz="1700" dirty="0"/>
            </a:br>
            <a:r>
              <a:rPr lang="en-US" sz="1700" dirty="0"/>
              <a:t>	</a:t>
            </a:r>
          </a:p>
        </p:txBody>
      </p:sp>
      <p:sp>
        <p:nvSpPr>
          <p:cNvPr id="59" name="TextBox 58">
            <a:extLst>
              <a:ext uri="{FF2B5EF4-FFF2-40B4-BE49-F238E27FC236}">
                <a16:creationId xmlns:a16="http://schemas.microsoft.com/office/drawing/2014/main" id="{848B1E3B-F7E6-493D-916E-692839BB427B}"/>
              </a:ext>
            </a:extLst>
          </p:cNvPr>
          <p:cNvSpPr txBox="1"/>
          <p:nvPr/>
        </p:nvSpPr>
        <p:spPr>
          <a:xfrm>
            <a:off x="7614755" y="1454383"/>
            <a:ext cx="3506088" cy="523220"/>
          </a:xfrm>
          <a:prstGeom prst="rect">
            <a:avLst/>
          </a:prstGeom>
          <a:noFill/>
        </p:spPr>
        <p:txBody>
          <a:bodyPr wrap="none" rtlCol="0">
            <a:spAutoFit/>
          </a:bodyPr>
          <a:lstStyle/>
          <a:p>
            <a:r>
              <a:rPr lang="en-IN" sz="2800" dirty="0"/>
              <a:t>Logistic Regression </a:t>
            </a:r>
          </a:p>
        </p:txBody>
      </p:sp>
    </p:spTree>
    <p:extLst>
      <p:ext uri="{BB962C8B-B14F-4D97-AF65-F5344CB8AC3E}">
        <p14:creationId xmlns:p14="http://schemas.microsoft.com/office/powerpoint/2010/main" val="299780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70847A6-EFB1-400C-AD43-DC6AACDAE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74335F11-74A2-4711-AC50-CBE4109492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9458DF15-0AD9-4100-98AD-ED1EE9FAD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C744D0DE-6949-4A10-B332-8D4AFB8F1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D021D14-C0D4-43A1-B866-0E742BDD8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100728" y="402165"/>
              <a:ext cx="4667937"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C7FAE3BD-8DEF-4EDB-A456-295ACB8B8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68624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1CB9A032-7D2A-4CEC-8222-E350EEBFE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6E2FE09B-7419-43C3-85D2-C804F1BE3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AAD64B1-2200-A949-9CC1-380411666470}"/>
              </a:ext>
            </a:extLst>
          </p:cNvPr>
          <p:cNvSpPr>
            <a:spLocks noGrp="1"/>
          </p:cNvSpPr>
          <p:nvPr>
            <p:ph type="title"/>
          </p:nvPr>
        </p:nvSpPr>
        <p:spPr>
          <a:xfrm>
            <a:off x="639098" y="629265"/>
            <a:ext cx="5283359" cy="1244537"/>
          </a:xfrm>
        </p:spPr>
        <p:txBody>
          <a:bodyPr>
            <a:normAutofit/>
          </a:bodyPr>
          <a:lstStyle/>
          <a:p>
            <a:pPr>
              <a:lnSpc>
                <a:spcPct val="90000"/>
              </a:lnSpc>
            </a:pPr>
            <a:r>
              <a:rPr lang="en-IN" sz="2000" dirty="0"/>
              <a:t>Relationship between number of reviews and host response time, host response rate? </a:t>
            </a:r>
            <a:endParaRPr lang="en-US" sz="2000" dirty="0"/>
          </a:p>
        </p:txBody>
      </p:sp>
      <p:sp>
        <p:nvSpPr>
          <p:cNvPr id="11" name="Content Placeholder 10">
            <a:extLst>
              <a:ext uri="{FF2B5EF4-FFF2-40B4-BE49-F238E27FC236}">
                <a16:creationId xmlns:a16="http://schemas.microsoft.com/office/drawing/2014/main" id="{382B47F8-8D58-4B64-BD22-4D808B7283AA}"/>
              </a:ext>
            </a:extLst>
          </p:cNvPr>
          <p:cNvSpPr>
            <a:spLocks noGrp="1"/>
          </p:cNvSpPr>
          <p:nvPr>
            <p:ph idx="1"/>
          </p:nvPr>
        </p:nvSpPr>
        <p:spPr>
          <a:xfrm>
            <a:off x="706686" y="2057814"/>
            <a:ext cx="5283359" cy="3811740"/>
          </a:xfrm>
        </p:spPr>
        <p:txBody>
          <a:bodyPr anchor="ctr">
            <a:normAutofit fontScale="85000" lnSpcReduction="10000"/>
          </a:bodyPr>
          <a:lstStyle/>
          <a:p>
            <a:r>
              <a:rPr lang="en-US" dirty="0">
                <a:solidFill>
                  <a:schemeClr val="bg1"/>
                </a:solidFill>
              </a:rPr>
              <a:t>Multiple Regression is used</a:t>
            </a:r>
          </a:p>
          <a:p>
            <a:r>
              <a:rPr lang="en-US" dirty="0">
                <a:solidFill>
                  <a:schemeClr val="bg1"/>
                </a:solidFill>
              </a:rPr>
              <a:t>Dependent variables: Number of reviews</a:t>
            </a:r>
          </a:p>
          <a:p>
            <a:r>
              <a:rPr lang="en-US" dirty="0">
                <a:solidFill>
                  <a:schemeClr val="bg1"/>
                </a:solidFill>
              </a:rPr>
              <a:t>Independent variables: max host response time and host response rate</a:t>
            </a:r>
          </a:p>
          <a:p>
            <a:r>
              <a:rPr lang="en-US" dirty="0">
                <a:solidFill>
                  <a:schemeClr val="bg1"/>
                </a:solidFill>
              </a:rPr>
              <a:t>The model summary table in this regression explains about the overall effect of the model on the Number of reviews i.e. 12.6%</a:t>
            </a:r>
          </a:p>
          <a:p>
            <a:r>
              <a:rPr lang="en-US" dirty="0">
                <a:solidFill>
                  <a:schemeClr val="bg1"/>
                </a:solidFill>
              </a:rPr>
              <a:t>The Anova table tells us that weather the model is statistically significant or not and if the value is less than 0.05 then it is significant and it is satisfied in this case.</a:t>
            </a:r>
          </a:p>
          <a:p>
            <a:r>
              <a:rPr lang="en-US" dirty="0">
                <a:solidFill>
                  <a:schemeClr val="bg1"/>
                </a:solidFill>
              </a:rPr>
              <a:t>The coefficient table says that the individually effect of max host response time and host response rate effect on the Number of reviews.</a:t>
            </a:r>
          </a:p>
          <a:p>
            <a:endParaRPr lang="en-US" dirty="0">
              <a:solidFill>
                <a:schemeClr val="bg1"/>
              </a:solidFill>
            </a:endParaRPr>
          </a:p>
        </p:txBody>
      </p:sp>
      <p:pic>
        <p:nvPicPr>
          <p:cNvPr id="6" name="Picture 5" descr="A screenshot of a cell phone&#10;&#10;Description generated with very high confidence">
            <a:extLst>
              <a:ext uri="{FF2B5EF4-FFF2-40B4-BE49-F238E27FC236}">
                <a16:creationId xmlns:a16="http://schemas.microsoft.com/office/drawing/2014/main" id="{A5F1EC40-C160-E54E-B498-013267C3659E}"/>
              </a:ext>
            </a:extLst>
          </p:cNvPr>
          <p:cNvPicPr/>
          <p:nvPr/>
        </p:nvPicPr>
        <p:blipFill rotWithShape="1">
          <a:blip r:embed="rId3" cstate="print">
            <a:extLst>
              <a:ext uri="{28A0092B-C50C-407E-A947-70E740481C1C}">
                <a14:useLocalDpi xmlns:a14="http://schemas.microsoft.com/office/drawing/2010/main" val="0"/>
              </a:ext>
            </a:extLst>
          </a:blip>
          <a:srcRect l="1258" t="3202" r="1"/>
          <a:stretch/>
        </p:blipFill>
        <p:spPr bwMode="auto">
          <a:xfrm>
            <a:off x="6909212" y="4831880"/>
            <a:ext cx="4839661" cy="1539731"/>
          </a:xfrm>
          <a:prstGeom prst="rect">
            <a:avLst/>
          </a:prstGeom>
          <a:extLst>
            <a:ext uri="{53640926-AAD7-44D8-BBD7-CCE9431645EC}">
              <a14:shadowObscured xmlns:a14="http://schemas.microsoft.com/office/drawing/2010/main"/>
            </a:ext>
          </a:extLst>
        </p:spPr>
      </p:pic>
      <p:sp>
        <p:nvSpPr>
          <p:cNvPr id="23" name="Rectangle 22">
            <a:extLst>
              <a:ext uri="{FF2B5EF4-FFF2-40B4-BE49-F238E27FC236}">
                <a16:creationId xmlns:a16="http://schemas.microsoft.com/office/drawing/2014/main" id="{BCDD2921-DE0D-4418-8566-F7F18DCB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Content Placeholder 4" descr="A screenshot of a cell phone&#10;&#10;Description generated with very high confidence">
            <a:extLst>
              <a:ext uri="{FF2B5EF4-FFF2-40B4-BE49-F238E27FC236}">
                <a16:creationId xmlns:a16="http://schemas.microsoft.com/office/drawing/2014/main" id="{099D44F9-2C48-FD40-BD26-9AB537256D8C}"/>
              </a:ext>
            </a:extLst>
          </p:cNvPr>
          <p:cNvPicPr>
            <a:picLocks/>
          </p:cNvPicPr>
          <p:nvPr/>
        </p:nvPicPr>
        <p:blipFill rotWithShape="1">
          <a:blip r:embed="rId4">
            <a:extLst>
              <a:ext uri="{28A0092B-C50C-407E-A947-70E740481C1C}">
                <a14:useLocalDpi xmlns:a14="http://schemas.microsoft.com/office/drawing/2010/main" val="0"/>
              </a:ext>
            </a:extLst>
          </a:blip>
          <a:srcRect t="13047" b="3658"/>
          <a:stretch/>
        </p:blipFill>
        <p:spPr bwMode="auto">
          <a:xfrm>
            <a:off x="9066021" y="2979315"/>
            <a:ext cx="2973342" cy="1067486"/>
          </a:xfrm>
          <a:prstGeom prst="rect">
            <a:avLst/>
          </a:prstGeom>
          <a:extLst>
            <a:ext uri="{53640926-AAD7-44D8-BBD7-CCE9431645EC}">
              <a14:shadowObscured xmlns:a14="http://schemas.microsoft.com/office/drawing/2010/main"/>
            </a:ext>
          </a:extLst>
        </p:spPr>
      </p:pic>
      <p:pic>
        <p:nvPicPr>
          <p:cNvPr id="4" name="Picture 3" descr="A screenshot of a cell phone&#10;&#10;Description generated with very high confidence">
            <a:extLst>
              <a:ext uri="{FF2B5EF4-FFF2-40B4-BE49-F238E27FC236}">
                <a16:creationId xmlns:a16="http://schemas.microsoft.com/office/drawing/2014/main" id="{155CA8F6-532A-9F4C-AB67-BBF85BC83D49}"/>
              </a:ext>
            </a:extLst>
          </p:cNvPr>
          <p:cNvPicPr/>
          <p:nvPr/>
        </p:nvPicPr>
        <p:blipFill rotWithShape="1">
          <a:blip r:embed="rId5">
            <a:extLst>
              <a:ext uri="{28A0092B-C50C-407E-A947-70E740481C1C}">
                <a14:useLocalDpi xmlns:a14="http://schemas.microsoft.com/office/drawing/2010/main" val="0"/>
              </a:ext>
            </a:extLst>
          </a:blip>
          <a:srcRect l="2015" t="9394" r="3292" b="11055"/>
          <a:stretch/>
        </p:blipFill>
        <p:spPr bwMode="auto">
          <a:xfrm>
            <a:off x="6414223" y="3117915"/>
            <a:ext cx="2499161" cy="790286"/>
          </a:xfrm>
          <a:prstGeom prst="rect">
            <a:avLst/>
          </a:prstGeom>
          <a:extLst>
            <a:ext uri="{53640926-AAD7-44D8-BBD7-CCE9431645EC}">
              <a14:shadowObscured xmlns:a14="http://schemas.microsoft.com/office/drawing/2010/main"/>
            </a:ext>
          </a:extLst>
        </p:spPr>
      </p:pic>
      <p:sp>
        <p:nvSpPr>
          <p:cNvPr id="22" name="TextBox 21">
            <a:extLst>
              <a:ext uri="{FF2B5EF4-FFF2-40B4-BE49-F238E27FC236}">
                <a16:creationId xmlns:a16="http://schemas.microsoft.com/office/drawing/2014/main" id="{E5A83F19-2AD7-446A-B430-CFD34AD5F842}"/>
              </a:ext>
            </a:extLst>
          </p:cNvPr>
          <p:cNvSpPr txBox="1"/>
          <p:nvPr/>
        </p:nvSpPr>
        <p:spPr>
          <a:xfrm>
            <a:off x="7796215" y="1873802"/>
            <a:ext cx="3100529" cy="461665"/>
          </a:xfrm>
          <a:prstGeom prst="rect">
            <a:avLst/>
          </a:prstGeom>
          <a:noFill/>
        </p:spPr>
        <p:txBody>
          <a:bodyPr wrap="none" rtlCol="0">
            <a:spAutoFit/>
          </a:bodyPr>
          <a:lstStyle/>
          <a:p>
            <a:r>
              <a:rPr lang="en-IN" sz="2400" dirty="0"/>
              <a:t>Multiple Regression</a:t>
            </a:r>
          </a:p>
        </p:txBody>
      </p:sp>
    </p:spTree>
    <p:extLst>
      <p:ext uri="{BB962C8B-B14F-4D97-AF65-F5344CB8AC3E}">
        <p14:creationId xmlns:p14="http://schemas.microsoft.com/office/powerpoint/2010/main" val="358850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74B15-6E14-4689-90D0-6F32C5CEFD17}"/>
              </a:ext>
            </a:extLst>
          </p:cNvPr>
          <p:cNvSpPr>
            <a:spLocks noGrp="1"/>
          </p:cNvSpPr>
          <p:nvPr>
            <p:ph idx="1"/>
          </p:nvPr>
        </p:nvSpPr>
        <p:spPr>
          <a:xfrm>
            <a:off x="1683170" y="3429000"/>
            <a:ext cx="8825659" cy="1808702"/>
          </a:xfrm>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724836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107</TotalTime>
  <Words>486</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Finding the hidden patterns of Dublin Airbnb Data using Regression Analysis.</vt:lpstr>
      <vt:lpstr>Objectives</vt:lpstr>
      <vt:lpstr>Since Host Vs Price</vt:lpstr>
      <vt:lpstr>Whether there is relationship between the time since the host has rented out the space to Airbnb &amp; reviews score rating, reviews per month </vt:lpstr>
      <vt:lpstr>Factors to be considered to become Super host.   </vt:lpstr>
      <vt:lpstr>Relationship between number of reviews and host response time, host response rate?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hidden patterns of Dublin Airbnb Data using Regression Analysis.</dc:title>
  <dc:creator>Sai Girish Palavarapu</dc:creator>
  <cp:lastModifiedBy>Sai Girish Palavarapu</cp:lastModifiedBy>
  <cp:revision>22</cp:revision>
  <dcterms:created xsi:type="dcterms:W3CDTF">2019-04-04T23:29:32Z</dcterms:created>
  <dcterms:modified xsi:type="dcterms:W3CDTF">2019-04-05T07:08:11Z</dcterms:modified>
</cp:coreProperties>
</file>