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1" r:id="rId5"/>
    <p:sldId id="263" r:id="rId6"/>
    <p:sldId id="264" r:id="rId7"/>
    <p:sldId id="265" r:id="rId8"/>
    <p:sldId id="266" r:id="rId9"/>
    <p:sldId id="267" r:id="rId10"/>
    <p:sldId id="269" r:id="rId11"/>
    <p:sldId id="268" r:id="rId12"/>
    <p:sldId id="272"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0698"/>
  </p:normalViewPr>
  <p:slideViewPr>
    <p:cSldViewPr snapToGrid="0" snapToObjects="1">
      <p:cViewPr>
        <p:scale>
          <a:sx n="94" d="100"/>
          <a:sy n="94" d="100"/>
        </p:scale>
        <p:origin x="104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3CF24-EFF8-944B-976B-D054A5122ACC}" type="datetimeFigureOut">
              <a:rPr lang="en-US" smtClean="0"/>
              <a:t>8/21/19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1EAE1-F183-AA4D-816D-B323771BE2F9}" type="slidenum">
              <a:rPr lang="en-US" smtClean="0"/>
              <a:t>‹#›</a:t>
            </a:fld>
            <a:endParaRPr lang="en-US" dirty="0"/>
          </a:p>
        </p:txBody>
      </p:sp>
    </p:spTree>
    <p:extLst>
      <p:ext uri="{BB962C8B-B14F-4D97-AF65-F5344CB8AC3E}">
        <p14:creationId xmlns:p14="http://schemas.microsoft.com/office/powerpoint/2010/main" val="208958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t>(During the election fake websites had produced false content, which had generated around 8.7 millions shares, comments and reaction on Facebook. Ironically, which was larger than the total of 7.3 millions news stories published by Buzzfeed )</a:t>
            </a:r>
          </a:p>
          <a:p>
            <a:endParaRPr lang="en-US"/>
          </a:p>
        </p:txBody>
      </p:sp>
      <p:sp>
        <p:nvSpPr>
          <p:cNvPr id="4" name="Slide Number Placeholder 3"/>
          <p:cNvSpPr>
            <a:spLocks noGrp="1"/>
          </p:cNvSpPr>
          <p:nvPr>
            <p:ph type="sldNum" sz="quarter" idx="5"/>
          </p:nvPr>
        </p:nvSpPr>
        <p:spPr/>
        <p:txBody>
          <a:bodyPr/>
          <a:lstStyle/>
          <a:p>
            <a:fld id="{6701EAE1-F183-AA4D-816D-B323771BE2F9}" type="slidenum">
              <a:rPr lang="en-US" smtClean="0"/>
              <a:t>2</a:t>
            </a:fld>
            <a:endParaRPr lang="en-US"/>
          </a:p>
        </p:txBody>
      </p:sp>
    </p:spTree>
    <p:extLst>
      <p:ext uri="{BB962C8B-B14F-4D97-AF65-F5344CB8AC3E}">
        <p14:creationId xmlns:p14="http://schemas.microsoft.com/office/powerpoint/2010/main" val="411171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 Welsh t test on length or article – Real articles are longer </a:t>
            </a:r>
          </a:p>
        </p:txBody>
      </p:sp>
      <p:sp>
        <p:nvSpPr>
          <p:cNvPr id="4" name="Slide Number Placeholder 3"/>
          <p:cNvSpPr>
            <a:spLocks noGrp="1"/>
          </p:cNvSpPr>
          <p:nvPr>
            <p:ph type="sldNum" sz="quarter" idx="5"/>
          </p:nvPr>
        </p:nvSpPr>
        <p:spPr/>
        <p:txBody>
          <a:bodyPr/>
          <a:lstStyle/>
          <a:p>
            <a:fld id="{6701EAE1-F183-AA4D-816D-B323771BE2F9}" type="slidenum">
              <a:rPr lang="en-US" smtClean="0"/>
              <a:t>6</a:t>
            </a:fld>
            <a:endParaRPr lang="en-US" dirty="0"/>
          </a:p>
        </p:txBody>
      </p:sp>
    </p:spTree>
    <p:extLst>
      <p:ext uri="{BB962C8B-B14F-4D97-AF65-F5344CB8AC3E}">
        <p14:creationId xmlns:p14="http://schemas.microsoft.com/office/powerpoint/2010/main" val="302598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01EAE1-F183-AA4D-816D-B323771BE2F9}" type="slidenum">
              <a:rPr lang="en-US" smtClean="0"/>
              <a:t>7</a:t>
            </a:fld>
            <a:endParaRPr lang="en-US" dirty="0"/>
          </a:p>
        </p:txBody>
      </p:sp>
    </p:spTree>
    <p:extLst>
      <p:ext uri="{BB962C8B-B14F-4D97-AF65-F5344CB8AC3E}">
        <p14:creationId xmlns:p14="http://schemas.microsoft.com/office/powerpoint/2010/main" val="44805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01EAE1-F183-AA4D-816D-B323771BE2F9}" type="slidenum">
              <a:rPr lang="en-US" smtClean="0"/>
              <a:t>12</a:t>
            </a:fld>
            <a:endParaRPr lang="en-US" dirty="0"/>
          </a:p>
        </p:txBody>
      </p:sp>
    </p:spTree>
    <p:extLst>
      <p:ext uri="{BB962C8B-B14F-4D97-AF65-F5344CB8AC3E}">
        <p14:creationId xmlns:p14="http://schemas.microsoft.com/office/powerpoint/2010/main" val="4032098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Wang et al. (2016)</a:t>
            </a:r>
          </a:p>
        </p:txBody>
      </p:sp>
      <p:sp>
        <p:nvSpPr>
          <p:cNvPr id="4" name="Slide Number Placeholder 3"/>
          <p:cNvSpPr>
            <a:spLocks noGrp="1"/>
          </p:cNvSpPr>
          <p:nvPr>
            <p:ph type="sldNum" sz="quarter" idx="5"/>
          </p:nvPr>
        </p:nvSpPr>
        <p:spPr/>
        <p:txBody>
          <a:bodyPr/>
          <a:lstStyle/>
          <a:p>
            <a:fld id="{6701EAE1-F183-AA4D-816D-B323771BE2F9}" type="slidenum">
              <a:rPr lang="en-US" smtClean="0"/>
              <a:t>13</a:t>
            </a:fld>
            <a:endParaRPr lang="en-US" dirty="0"/>
          </a:p>
        </p:txBody>
      </p:sp>
    </p:spTree>
    <p:extLst>
      <p:ext uri="{BB962C8B-B14F-4D97-AF65-F5344CB8AC3E}">
        <p14:creationId xmlns:p14="http://schemas.microsoft.com/office/powerpoint/2010/main" val="2530257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8/21/19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8/21/19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8/21/19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8/21/19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8/21/19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8/21/19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8/21/19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8/21/19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8/21/19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nopes.com/fact-check/morgan-freeman-death-hoax/" TargetMode="External"/><Relationship Id="rId5" Type="http://schemas.openxmlformats.org/officeDocument/2006/relationships/hyperlink" Target="https://www.buzzfeednews.com/article/craigsilverman/viral-fake-election-news-outperformed-real-news-on-facebook"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B759-D7A4-FB4A-A3E1-F9B4B6258AB7}"/>
              </a:ext>
            </a:extLst>
          </p:cNvPr>
          <p:cNvSpPr>
            <a:spLocks noGrp="1"/>
          </p:cNvSpPr>
          <p:nvPr>
            <p:ph type="ctrTitle"/>
          </p:nvPr>
        </p:nvSpPr>
        <p:spPr>
          <a:xfrm>
            <a:off x="1876424" y="1122363"/>
            <a:ext cx="8791575" cy="2387600"/>
          </a:xfrm>
        </p:spPr>
        <p:txBody>
          <a:bodyPr>
            <a:normAutofit/>
          </a:bodyPr>
          <a:lstStyle/>
          <a:p>
            <a:r>
              <a:rPr lang="en-IN" sz="2800" cap="none" dirty="0"/>
              <a:t>Hybrid feature extraction method using Term Frequency-Inverse Document Frequency and Latent Dirichlet Allocation to detect fake news articles </a:t>
            </a:r>
          </a:p>
        </p:txBody>
      </p:sp>
      <p:sp>
        <p:nvSpPr>
          <p:cNvPr id="3" name="Subtitle 2">
            <a:extLst>
              <a:ext uri="{FF2B5EF4-FFF2-40B4-BE49-F238E27FC236}">
                <a16:creationId xmlns:a16="http://schemas.microsoft.com/office/drawing/2014/main" id="{756D4ABB-8DDE-1249-92AD-6485E6F8469E}"/>
              </a:ext>
            </a:extLst>
          </p:cNvPr>
          <p:cNvSpPr>
            <a:spLocks noGrp="1"/>
          </p:cNvSpPr>
          <p:nvPr>
            <p:ph type="subTitle" idx="1"/>
          </p:nvPr>
        </p:nvSpPr>
        <p:spPr>
          <a:xfrm>
            <a:off x="1876424" y="3602038"/>
            <a:ext cx="8791575" cy="1655762"/>
          </a:xfrm>
        </p:spPr>
        <p:txBody>
          <a:bodyPr>
            <a:normAutofit/>
          </a:bodyPr>
          <a:lstStyle/>
          <a:p>
            <a:pPr>
              <a:lnSpc>
                <a:spcPct val="100000"/>
              </a:lnSpc>
              <a:spcBef>
                <a:spcPts val="400"/>
              </a:spcBef>
            </a:pPr>
            <a:r>
              <a:rPr lang="en-US" sz="1600" dirty="0" err="1">
                <a:solidFill>
                  <a:srgbClr val="92D050"/>
                </a:solidFill>
              </a:rPr>
              <a:t>Zainul</a:t>
            </a:r>
            <a:r>
              <a:rPr lang="en-US" sz="1600" dirty="0">
                <a:solidFill>
                  <a:srgbClr val="92D050"/>
                </a:solidFill>
              </a:rPr>
              <a:t> Abedin </a:t>
            </a:r>
            <a:r>
              <a:rPr lang="en-US" sz="1600" dirty="0" err="1">
                <a:solidFill>
                  <a:srgbClr val="92D050"/>
                </a:solidFill>
              </a:rPr>
              <a:t>Khatik</a:t>
            </a:r>
            <a:endParaRPr lang="en-US" sz="1600" dirty="0">
              <a:solidFill>
                <a:srgbClr val="92D050"/>
              </a:solidFill>
            </a:endParaRPr>
          </a:p>
          <a:p>
            <a:pPr>
              <a:lnSpc>
                <a:spcPct val="100000"/>
              </a:lnSpc>
              <a:spcBef>
                <a:spcPts val="400"/>
              </a:spcBef>
            </a:pPr>
            <a:r>
              <a:rPr lang="en-US" sz="1600" dirty="0">
                <a:solidFill>
                  <a:srgbClr val="92D050"/>
                </a:solidFill>
              </a:rPr>
              <a:t>X18110096</a:t>
            </a:r>
          </a:p>
          <a:p>
            <a:pPr>
              <a:lnSpc>
                <a:spcPct val="100000"/>
              </a:lnSpc>
              <a:spcBef>
                <a:spcPts val="400"/>
              </a:spcBef>
            </a:pPr>
            <a:r>
              <a:rPr lang="en-US" sz="1600" dirty="0">
                <a:solidFill>
                  <a:srgbClr val="92D050"/>
                </a:solidFill>
              </a:rPr>
              <a:t>M.Sc. Data Analytics, Cohort A</a:t>
            </a:r>
          </a:p>
        </p:txBody>
      </p:sp>
    </p:spTree>
    <p:extLst>
      <p:ext uri="{BB962C8B-B14F-4D97-AF65-F5344CB8AC3E}">
        <p14:creationId xmlns:p14="http://schemas.microsoft.com/office/powerpoint/2010/main" val="419326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C43382-F95A-4340-B2C7-8EC6B3687201}"/>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Evaluation and RESULTS</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cell phone&#10;&#10;Description automatically generated">
            <a:extLst>
              <a:ext uri="{FF2B5EF4-FFF2-40B4-BE49-F238E27FC236}">
                <a16:creationId xmlns:a16="http://schemas.microsoft.com/office/drawing/2014/main" id="{D2058931-A5B1-484F-982C-C0BA5311832A}"/>
              </a:ext>
            </a:extLst>
          </p:cNvPr>
          <p:cNvPicPr>
            <a:picLocks noChangeAspect="1"/>
          </p:cNvPicPr>
          <p:nvPr/>
        </p:nvPicPr>
        <p:blipFill>
          <a:blip r:embed="rId3"/>
          <a:stretch>
            <a:fillRect/>
          </a:stretch>
        </p:blipFill>
        <p:spPr>
          <a:xfrm>
            <a:off x="4711778" y="1091217"/>
            <a:ext cx="6844045" cy="4671061"/>
          </a:xfrm>
          <a:prstGeom prst="rect">
            <a:avLst/>
          </a:prstGeom>
        </p:spPr>
      </p:pic>
    </p:spTree>
    <p:extLst>
      <p:ext uri="{BB962C8B-B14F-4D97-AF65-F5344CB8AC3E}">
        <p14:creationId xmlns:p14="http://schemas.microsoft.com/office/powerpoint/2010/main" val="17052157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0"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AC86BC-E60A-4245-9D6C-29941E2CE0B2}"/>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Evaluation and RESULTS</a:t>
            </a:r>
          </a:p>
        </p:txBody>
      </p:sp>
      <p:sp>
        <p:nvSpPr>
          <p:cNvPr id="51" name="Content Placeholder 8">
            <a:extLst>
              <a:ext uri="{FF2B5EF4-FFF2-40B4-BE49-F238E27FC236}">
                <a16:creationId xmlns:a16="http://schemas.microsoft.com/office/drawing/2014/main" id="{5FC29893-389F-4BCA-8911-3AAEB1B4E2F6}"/>
              </a:ext>
            </a:extLst>
          </p:cNvPr>
          <p:cNvSpPr>
            <a:spLocks noGrp="1"/>
          </p:cNvSpPr>
          <p:nvPr>
            <p:ph idx="1"/>
          </p:nvPr>
        </p:nvSpPr>
        <p:spPr>
          <a:xfrm>
            <a:off x="10523621" y="6221413"/>
            <a:ext cx="1667189" cy="640181"/>
          </a:xfrm>
        </p:spPr>
        <p:txBody>
          <a:bodyPr>
            <a:normAutofit/>
          </a:bodyPr>
          <a:lstStyle/>
          <a:p>
            <a:pPr marL="0" indent="0">
              <a:buNone/>
            </a:pPr>
            <a:r>
              <a:rPr lang="en-US" dirty="0"/>
              <a:t>Continued..</a:t>
            </a:r>
            <a:endParaRPr lang="en-US"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cell phone&#10;&#10;Description automatically generated">
            <a:extLst>
              <a:ext uri="{FF2B5EF4-FFF2-40B4-BE49-F238E27FC236}">
                <a16:creationId xmlns:a16="http://schemas.microsoft.com/office/drawing/2014/main" id="{88CD8786-D9A0-304F-9221-6E99DF128F47}"/>
              </a:ext>
            </a:extLst>
          </p:cNvPr>
          <p:cNvPicPr>
            <a:picLocks noChangeAspect="1"/>
          </p:cNvPicPr>
          <p:nvPr/>
        </p:nvPicPr>
        <p:blipFill>
          <a:blip r:embed="rId3"/>
          <a:stretch>
            <a:fillRect/>
          </a:stretch>
        </p:blipFill>
        <p:spPr>
          <a:xfrm>
            <a:off x="4711778" y="1031333"/>
            <a:ext cx="6844045" cy="4790830"/>
          </a:xfrm>
          <a:prstGeom prst="rect">
            <a:avLst/>
          </a:prstGeom>
        </p:spPr>
      </p:pic>
    </p:spTree>
    <p:extLst>
      <p:ext uri="{BB962C8B-B14F-4D97-AF65-F5344CB8AC3E}">
        <p14:creationId xmlns:p14="http://schemas.microsoft.com/office/powerpoint/2010/main" val="4115810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9A822A4E-502E-8843-8300-0B3E69CCAE6E}"/>
              </a:ext>
            </a:extLst>
          </p:cNvPr>
          <p:cNvPicPr>
            <a:picLocks noGrp="1" noChangeAspect="1"/>
          </p:cNvPicPr>
          <p:nvPr>
            <p:ph idx="1"/>
          </p:nvPr>
        </p:nvPicPr>
        <p:blipFill>
          <a:blip r:embed="rId3"/>
          <a:stretch>
            <a:fillRect/>
          </a:stretch>
        </p:blipFill>
        <p:spPr>
          <a:xfrm>
            <a:off x="0" y="0"/>
            <a:ext cx="6096000" cy="3429000"/>
          </a:xfrm>
        </p:spPr>
      </p:pic>
      <p:pic>
        <p:nvPicPr>
          <p:cNvPr id="10" name="Picture 9" descr="A screenshot of a cell phone&#10;&#10;Description automatically generated">
            <a:extLst>
              <a:ext uri="{FF2B5EF4-FFF2-40B4-BE49-F238E27FC236}">
                <a16:creationId xmlns:a16="http://schemas.microsoft.com/office/drawing/2014/main" id="{1BA4204E-87F2-384A-8331-83C74C468EDA}"/>
              </a:ext>
            </a:extLst>
          </p:cNvPr>
          <p:cNvPicPr>
            <a:picLocks noChangeAspect="1"/>
          </p:cNvPicPr>
          <p:nvPr/>
        </p:nvPicPr>
        <p:blipFill>
          <a:blip r:embed="rId4"/>
          <a:stretch>
            <a:fillRect/>
          </a:stretch>
        </p:blipFill>
        <p:spPr>
          <a:xfrm>
            <a:off x="6096000" y="0"/>
            <a:ext cx="6096000" cy="3450240"/>
          </a:xfrm>
          <a:prstGeom prst="rect">
            <a:avLst/>
          </a:prstGeom>
        </p:spPr>
      </p:pic>
      <p:pic>
        <p:nvPicPr>
          <p:cNvPr id="76" name="Picture 75" descr="A screenshot of a cell phone&#10;&#10;Description automatically generated">
            <a:extLst>
              <a:ext uri="{FF2B5EF4-FFF2-40B4-BE49-F238E27FC236}">
                <a16:creationId xmlns:a16="http://schemas.microsoft.com/office/drawing/2014/main" id="{54F7322E-6B79-534D-9562-219BC5210C9C}"/>
              </a:ext>
            </a:extLst>
          </p:cNvPr>
          <p:cNvPicPr>
            <a:picLocks noChangeAspect="1"/>
          </p:cNvPicPr>
          <p:nvPr/>
        </p:nvPicPr>
        <p:blipFill>
          <a:blip r:embed="rId5"/>
          <a:stretch>
            <a:fillRect/>
          </a:stretch>
        </p:blipFill>
        <p:spPr>
          <a:xfrm>
            <a:off x="6096000" y="3407760"/>
            <a:ext cx="6096000" cy="3450240"/>
          </a:xfrm>
          <a:prstGeom prst="rect">
            <a:avLst/>
          </a:prstGeom>
        </p:spPr>
      </p:pic>
      <p:pic>
        <p:nvPicPr>
          <p:cNvPr id="78" name="Picture 77" descr="A screenshot of a cell phone&#10;&#10;Description automatically generated">
            <a:extLst>
              <a:ext uri="{FF2B5EF4-FFF2-40B4-BE49-F238E27FC236}">
                <a16:creationId xmlns:a16="http://schemas.microsoft.com/office/drawing/2014/main" id="{4F5FECDE-9E57-B746-81C6-79B0399138F5}"/>
              </a:ext>
            </a:extLst>
          </p:cNvPr>
          <p:cNvPicPr>
            <a:picLocks noChangeAspect="1"/>
          </p:cNvPicPr>
          <p:nvPr/>
        </p:nvPicPr>
        <p:blipFill>
          <a:blip r:embed="rId6"/>
          <a:stretch>
            <a:fillRect/>
          </a:stretch>
        </p:blipFill>
        <p:spPr>
          <a:xfrm>
            <a:off x="0" y="3429000"/>
            <a:ext cx="6096000" cy="3429000"/>
          </a:xfrm>
          <a:prstGeom prst="rect">
            <a:avLst/>
          </a:prstGeom>
        </p:spPr>
      </p:pic>
    </p:spTree>
    <p:extLst>
      <p:ext uri="{BB962C8B-B14F-4D97-AF65-F5344CB8AC3E}">
        <p14:creationId xmlns:p14="http://schemas.microsoft.com/office/powerpoint/2010/main" val="231959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F432-1599-1F41-A405-09E7C55B14CC}"/>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F04BEE3B-5875-C744-8453-C61A765E149E}"/>
              </a:ext>
            </a:extLst>
          </p:cNvPr>
          <p:cNvSpPr>
            <a:spLocks noGrp="1"/>
          </p:cNvSpPr>
          <p:nvPr>
            <p:ph idx="1"/>
          </p:nvPr>
        </p:nvSpPr>
        <p:spPr/>
        <p:txBody>
          <a:bodyPr>
            <a:normAutofit/>
          </a:bodyPr>
          <a:lstStyle/>
          <a:p>
            <a:r>
              <a:rPr lang="en-US" sz="2800" dirty="0"/>
              <a:t>Limitations</a:t>
            </a:r>
          </a:p>
          <a:p>
            <a:r>
              <a:rPr lang="en-US" sz="2800" dirty="0"/>
              <a:t>Future work</a:t>
            </a:r>
          </a:p>
        </p:txBody>
      </p:sp>
    </p:spTree>
    <p:extLst>
      <p:ext uri="{BB962C8B-B14F-4D97-AF65-F5344CB8AC3E}">
        <p14:creationId xmlns:p14="http://schemas.microsoft.com/office/powerpoint/2010/main" val="370526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75750E-98F9-DD4E-9C75-E83BB38C5D63}"/>
              </a:ext>
            </a:extLst>
          </p:cNvPr>
          <p:cNvSpPr>
            <a:spLocks noGrp="1"/>
          </p:cNvSpPr>
          <p:nvPr>
            <p:ph type="title"/>
          </p:nvPr>
        </p:nvSpPr>
        <p:spPr>
          <a:xfrm>
            <a:off x="698500" y="531471"/>
            <a:ext cx="6463380" cy="912813"/>
          </a:xfrm>
          <a:noFill/>
        </p:spPr>
        <p:txBody>
          <a:bodyPr>
            <a:normAutofit/>
          </a:bodyPr>
          <a:lstStyle/>
          <a:p>
            <a:r>
              <a:rPr lang="en-US" sz="3200"/>
              <a:t>What, why and implications</a:t>
            </a:r>
          </a:p>
        </p:txBody>
      </p:sp>
      <p:sp>
        <p:nvSpPr>
          <p:cNvPr id="10" name="Content Placeholder 9">
            <a:extLst>
              <a:ext uri="{FF2B5EF4-FFF2-40B4-BE49-F238E27FC236}">
                <a16:creationId xmlns:a16="http://schemas.microsoft.com/office/drawing/2014/main" id="{6D81A0C0-0FB1-4875-BF73-B43F9C58940C}"/>
              </a:ext>
            </a:extLst>
          </p:cNvPr>
          <p:cNvSpPr>
            <a:spLocks noGrp="1"/>
          </p:cNvSpPr>
          <p:nvPr>
            <p:ph idx="1"/>
          </p:nvPr>
        </p:nvSpPr>
        <p:spPr>
          <a:xfrm>
            <a:off x="622299" y="1710983"/>
            <a:ext cx="11503026" cy="4510429"/>
          </a:xfrm>
        </p:spPr>
        <p:txBody>
          <a:bodyPr>
            <a:noAutofit/>
          </a:bodyPr>
          <a:lstStyle/>
          <a:p>
            <a:pPr>
              <a:lnSpc>
                <a:spcPct val="100000"/>
              </a:lnSpc>
            </a:pPr>
            <a:r>
              <a:rPr lang="en-IN" sz="2000"/>
              <a:t>What is fake news?</a:t>
            </a:r>
          </a:p>
          <a:p>
            <a:r>
              <a:rPr lang="en-IN" sz="2000"/>
              <a:t>Is social media to blame for?</a:t>
            </a:r>
          </a:p>
          <a:p>
            <a:r>
              <a:rPr lang="en-IN" sz="2000"/>
              <a:t>Implications</a:t>
            </a:r>
          </a:p>
          <a:p>
            <a:pPr marL="914400" lvl="1" indent="-457200">
              <a:buFont typeface="+mj-lt"/>
              <a:buAutoNum type="arabicPeriod"/>
            </a:pPr>
            <a:r>
              <a:rPr lang="en-IN"/>
              <a:t> </a:t>
            </a:r>
            <a:r>
              <a:rPr lang="en-IN" sz="1600">
                <a:hlinkClick r:id="rId5"/>
              </a:rPr>
              <a:t>https://www.buzzfeednews.com/article/craigsilverman/viral-fake-election-news-outperformed-real-news-on-facebook</a:t>
            </a:r>
            <a:endParaRPr lang="en-IN" sz="1600"/>
          </a:p>
          <a:p>
            <a:pPr marL="914400" lvl="1" indent="-457200">
              <a:buFont typeface="+mj-lt"/>
              <a:buAutoNum type="arabicPeriod"/>
            </a:pPr>
            <a:r>
              <a:rPr lang="en-IN"/>
              <a:t>Morgan Freeman was declared dead in 2010 by CNN news channel. </a:t>
            </a:r>
          </a:p>
          <a:p>
            <a:pPr marL="457200" lvl="1" indent="0">
              <a:buNone/>
            </a:pPr>
            <a:r>
              <a:rPr lang="en-IN"/>
              <a:t>	</a:t>
            </a:r>
            <a:r>
              <a:rPr lang="en-IN" sz="1600">
                <a:hlinkClick r:id="rId6"/>
              </a:rPr>
              <a:t>https://www.snopes.com/fact-check/morgan-freeman-death-hoax/</a:t>
            </a:r>
            <a:endParaRPr lang="en-IN" sz="1600"/>
          </a:p>
          <a:p>
            <a:r>
              <a:rPr lang="en-IN" sz="2000"/>
              <a:t>Manual and Automatic detection of fake news</a:t>
            </a:r>
          </a:p>
          <a:p>
            <a:pPr lvl="1"/>
            <a:r>
              <a:rPr lang="en-IN" err="1"/>
              <a:t>Polifact</a:t>
            </a:r>
            <a:r>
              <a:rPr lang="en-IN"/>
              <a:t>, </a:t>
            </a:r>
            <a:r>
              <a:rPr lang="en-IN" err="1"/>
              <a:t>FactCheck.org</a:t>
            </a:r>
            <a:r>
              <a:rPr lang="en-IN"/>
              <a:t>, </a:t>
            </a:r>
            <a:r>
              <a:rPr lang="en-IN" err="1"/>
              <a:t>snopes.com</a:t>
            </a:r>
            <a:r>
              <a:rPr lang="en-IN"/>
              <a:t> </a:t>
            </a:r>
          </a:p>
          <a:p>
            <a:pPr lvl="1"/>
            <a:endParaRPr lang="en-IN"/>
          </a:p>
          <a:p>
            <a:pPr lvl="1"/>
            <a:endParaRPr lang="en-IN"/>
          </a:p>
          <a:p>
            <a:pPr marL="0" indent="0">
              <a:buNone/>
            </a:pPr>
            <a:endParaRPr lang="en-IN" sz="2000"/>
          </a:p>
          <a:p>
            <a:pPr>
              <a:lnSpc>
                <a:spcPct val="100000"/>
              </a:lnSpc>
            </a:pPr>
            <a:endParaRPr lang="en-IN" sz="2000"/>
          </a:p>
        </p:txBody>
      </p:sp>
      <p:grpSp>
        <p:nvGrpSpPr>
          <p:cNvPr id="94" name="Group 9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extBox 3">
            <a:extLst>
              <a:ext uri="{FF2B5EF4-FFF2-40B4-BE49-F238E27FC236}">
                <a16:creationId xmlns:a16="http://schemas.microsoft.com/office/drawing/2014/main" id="{89269B13-E0A4-DB49-B1FA-6ED557941AFE}"/>
              </a:ext>
            </a:extLst>
          </p:cNvPr>
          <p:cNvSpPr txBox="1"/>
          <p:nvPr/>
        </p:nvSpPr>
        <p:spPr>
          <a:xfrm>
            <a:off x="892969" y="314481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2512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0B7E-695F-8441-A59E-3CFF2A4FCBC9}"/>
              </a:ext>
            </a:extLst>
          </p:cNvPr>
          <p:cNvSpPr>
            <a:spLocks noGrp="1"/>
          </p:cNvSpPr>
          <p:nvPr>
            <p:ph type="title"/>
          </p:nvPr>
        </p:nvSpPr>
        <p:spPr>
          <a:xfrm>
            <a:off x="1141413" y="299429"/>
            <a:ext cx="9905998" cy="881670"/>
          </a:xfrm>
        </p:spPr>
        <p:txBody>
          <a:bodyPr>
            <a:normAutofit/>
          </a:bodyPr>
          <a:lstStyle/>
          <a:p>
            <a:r>
              <a:rPr lang="en-US" sz="3200"/>
              <a:t>Background &amp; Motivation</a:t>
            </a:r>
          </a:p>
        </p:txBody>
      </p:sp>
      <p:sp>
        <p:nvSpPr>
          <p:cNvPr id="3" name="Content Placeholder 2">
            <a:extLst>
              <a:ext uri="{FF2B5EF4-FFF2-40B4-BE49-F238E27FC236}">
                <a16:creationId xmlns:a16="http://schemas.microsoft.com/office/drawing/2014/main" id="{BEE64351-65D0-E648-867D-5B0B74FCA366}"/>
              </a:ext>
            </a:extLst>
          </p:cNvPr>
          <p:cNvSpPr>
            <a:spLocks noGrp="1"/>
          </p:cNvSpPr>
          <p:nvPr>
            <p:ph idx="1"/>
          </p:nvPr>
        </p:nvSpPr>
        <p:spPr>
          <a:xfrm>
            <a:off x="1141412" y="1181099"/>
            <a:ext cx="9905999" cy="4851212"/>
          </a:xfrm>
        </p:spPr>
        <p:txBody>
          <a:bodyPr>
            <a:normAutofit/>
          </a:bodyPr>
          <a:lstStyle/>
          <a:p>
            <a:pPr marL="457200" indent="-457200">
              <a:buFont typeface="+mj-lt"/>
              <a:buAutoNum type="arabicPeriod"/>
            </a:pPr>
            <a:r>
              <a:rPr lang="en-US" sz="2600" b="1" dirty="0"/>
              <a:t>Using Machine learning algorithms</a:t>
            </a:r>
            <a:endParaRPr lang="en-IN" dirty="0"/>
          </a:p>
          <a:p>
            <a:pPr lvl="1"/>
            <a:r>
              <a:rPr lang="en-IN" dirty="0"/>
              <a:t>Granik and Mesyura (2017) and Jain and Kasbe (2018)</a:t>
            </a:r>
          </a:p>
          <a:p>
            <a:pPr lvl="1"/>
            <a:r>
              <a:rPr lang="en-IN" dirty="0"/>
              <a:t>Fontanarava et al. (2017) </a:t>
            </a:r>
          </a:p>
          <a:p>
            <a:pPr lvl="1"/>
            <a:r>
              <a:rPr lang="en-IN" dirty="0"/>
              <a:t>Kotteti et al. (2018)</a:t>
            </a:r>
            <a:endParaRPr lang="en-IN" i="1" dirty="0"/>
          </a:p>
          <a:p>
            <a:pPr marL="457200" indent="-457200">
              <a:buFont typeface="+mj-lt"/>
              <a:buAutoNum type="arabicPeriod"/>
            </a:pPr>
            <a:r>
              <a:rPr lang="en-US" b="1" dirty="0"/>
              <a:t>Feature extraction using TFIDF along with Machine learning algorithms</a:t>
            </a:r>
          </a:p>
          <a:p>
            <a:pPr lvl="1"/>
            <a:r>
              <a:rPr lang="en-GB" dirty="0"/>
              <a:t>Ahuja et al. (2019)</a:t>
            </a:r>
            <a:r>
              <a:rPr lang="en-IN" dirty="0"/>
              <a:t>, Kotteti et al. (2018), Gilda (2017) and Ahmed et al. (2017) </a:t>
            </a:r>
          </a:p>
          <a:p>
            <a:pPr marL="457200" indent="-457200">
              <a:buFont typeface="+mj-lt"/>
              <a:buAutoNum type="arabicPeriod"/>
            </a:pPr>
            <a:r>
              <a:rPr lang="en-US" b="1" dirty="0"/>
              <a:t>Feature extraction using LDA along with Machine learning algorithms</a:t>
            </a:r>
          </a:p>
          <a:p>
            <a:pPr lvl="1"/>
            <a:r>
              <a:rPr lang="en-IN" dirty="0"/>
              <a:t>Prihatini et al. (2018) implemented feature extraction technique using TF-IDF and Latent Dirichlet Allocation individually. </a:t>
            </a:r>
          </a:p>
          <a:p>
            <a:pPr marL="457200" lvl="1" indent="0">
              <a:buNone/>
            </a:pPr>
            <a:endParaRPr lang="en-US" dirty="0"/>
          </a:p>
        </p:txBody>
      </p:sp>
    </p:spTree>
    <p:extLst>
      <p:ext uri="{BB962C8B-B14F-4D97-AF65-F5344CB8AC3E}">
        <p14:creationId xmlns:p14="http://schemas.microsoft.com/office/powerpoint/2010/main" val="199965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86D5-0FB0-9540-A672-76793D3BA0AE}"/>
              </a:ext>
            </a:extLst>
          </p:cNvPr>
          <p:cNvSpPr>
            <a:spLocks noGrp="1"/>
          </p:cNvSpPr>
          <p:nvPr>
            <p:ph type="title"/>
          </p:nvPr>
        </p:nvSpPr>
        <p:spPr>
          <a:xfrm>
            <a:off x="1141414" y="418493"/>
            <a:ext cx="9905998" cy="738795"/>
          </a:xfrm>
        </p:spPr>
        <p:txBody>
          <a:bodyPr>
            <a:normAutofit/>
          </a:bodyPr>
          <a:lstStyle/>
          <a:p>
            <a:r>
              <a:rPr lang="en-US" sz="3200" dirty="0"/>
              <a:t>Research question	</a:t>
            </a:r>
          </a:p>
        </p:txBody>
      </p:sp>
      <p:sp>
        <p:nvSpPr>
          <p:cNvPr id="3" name="Content Placeholder 2">
            <a:extLst>
              <a:ext uri="{FF2B5EF4-FFF2-40B4-BE49-F238E27FC236}">
                <a16:creationId xmlns:a16="http://schemas.microsoft.com/office/drawing/2014/main" id="{B9DFE047-A86C-C443-9E09-B753FFF857D3}"/>
              </a:ext>
            </a:extLst>
          </p:cNvPr>
          <p:cNvSpPr>
            <a:spLocks noGrp="1"/>
          </p:cNvSpPr>
          <p:nvPr>
            <p:ph idx="1"/>
          </p:nvPr>
        </p:nvSpPr>
        <p:spPr>
          <a:xfrm>
            <a:off x="1141413" y="1147072"/>
            <a:ext cx="9905999" cy="1529453"/>
          </a:xfrm>
        </p:spPr>
        <p:txBody>
          <a:bodyPr>
            <a:normAutofit fontScale="92500"/>
          </a:bodyPr>
          <a:lstStyle/>
          <a:p>
            <a:pPr marL="0" indent="0">
              <a:buNone/>
            </a:pPr>
            <a:r>
              <a:rPr lang="en-IN" i="1" dirty="0"/>
              <a:t>“Would the combination of Term Frequency-Inverse Document Frequency (TFIDF) and Latent Dirichlet Allocation (LDA) for feature extraction improve the accuracy in detecting fake news compared to features extracted individually by TFIDF and LDA?"</a:t>
            </a:r>
          </a:p>
        </p:txBody>
      </p:sp>
      <p:sp>
        <p:nvSpPr>
          <p:cNvPr id="5" name="Title 1">
            <a:extLst>
              <a:ext uri="{FF2B5EF4-FFF2-40B4-BE49-F238E27FC236}">
                <a16:creationId xmlns:a16="http://schemas.microsoft.com/office/drawing/2014/main" id="{861C3E4B-6656-8748-A9F5-165AC63819E0}"/>
              </a:ext>
            </a:extLst>
          </p:cNvPr>
          <p:cNvSpPr txBox="1">
            <a:spLocks/>
          </p:cNvSpPr>
          <p:nvPr/>
        </p:nvSpPr>
        <p:spPr>
          <a:xfrm>
            <a:off x="1141414" y="3480518"/>
            <a:ext cx="9905998" cy="73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200" dirty="0"/>
              <a:t>Objectives</a:t>
            </a:r>
          </a:p>
        </p:txBody>
      </p:sp>
      <p:sp>
        <p:nvSpPr>
          <p:cNvPr id="6" name="Content Placeholder 2">
            <a:extLst>
              <a:ext uri="{FF2B5EF4-FFF2-40B4-BE49-F238E27FC236}">
                <a16:creationId xmlns:a16="http://schemas.microsoft.com/office/drawing/2014/main" id="{FEA68D82-26D6-1F4B-9FA4-A5F152DE7DD2}"/>
              </a:ext>
            </a:extLst>
          </p:cNvPr>
          <p:cNvSpPr txBox="1">
            <a:spLocks/>
          </p:cNvSpPr>
          <p:nvPr/>
        </p:nvSpPr>
        <p:spPr>
          <a:xfrm>
            <a:off x="1141413" y="4181475"/>
            <a:ext cx="9905999" cy="15294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a:t>Investigated the state of art techniques in the area of fake news detection</a:t>
            </a:r>
          </a:p>
          <a:p>
            <a:r>
              <a:rPr lang="en-IN" dirty="0"/>
              <a:t>Investigated feature extraction techniques TFIDF &amp; LDA</a:t>
            </a:r>
          </a:p>
        </p:txBody>
      </p:sp>
    </p:spTree>
    <p:extLst>
      <p:ext uri="{BB962C8B-B14F-4D97-AF65-F5344CB8AC3E}">
        <p14:creationId xmlns:p14="http://schemas.microsoft.com/office/powerpoint/2010/main" val="233513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7937-8547-574F-ACC5-4969E3BD0501}"/>
              </a:ext>
            </a:extLst>
          </p:cNvPr>
          <p:cNvSpPr>
            <a:spLocks noGrp="1"/>
          </p:cNvSpPr>
          <p:nvPr>
            <p:ph type="title"/>
          </p:nvPr>
        </p:nvSpPr>
        <p:spPr>
          <a:xfrm>
            <a:off x="4576921" y="134648"/>
            <a:ext cx="3038157" cy="596872"/>
          </a:xfrm>
        </p:spPr>
        <p:txBody>
          <a:bodyPr>
            <a:normAutofit/>
          </a:bodyPr>
          <a:lstStyle/>
          <a:p>
            <a:pPr algn="ctr"/>
            <a:r>
              <a:rPr lang="en-US" sz="1800" b="1" dirty="0"/>
              <a:t>Process flow Diagram</a:t>
            </a:r>
          </a:p>
        </p:txBody>
      </p:sp>
      <p:pic>
        <p:nvPicPr>
          <p:cNvPr id="5" name="Content Placeholder 4" descr="A screenshot of a cell phone&#10;&#10;Description automatically generated">
            <a:extLst>
              <a:ext uri="{FF2B5EF4-FFF2-40B4-BE49-F238E27FC236}">
                <a16:creationId xmlns:a16="http://schemas.microsoft.com/office/drawing/2014/main" id="{AFBAD16A-DA02-CD45-8192-259D22082807}"/>
              </a:ext>
            </a:extLst>
          </p:cNvPr>
          <p:cNvPicPr>
            <a:picLocks noGrp="1" noChangeAspect="1"/>
          </p:cNvPicPr>
          <p:nvPr>
            <p:ph idx="1"/>
          </p:nvPr>
        </p:nvPicPr>
        <p:blipFill>
          <a:blip r:embed="rId2"/>
          <a:stretch>
            <a:fillRect/>
          </a:stretch>
        </p:blipFill>
        <p:spPr>
          <a:xfrm>
            <a:off x="504408" y="731520"/>
            <a:ext cx="11183181" cy="5909310"/>
          </a:xfrm>
        </p:spPr>
      </p:pic>
    </p:spTree>
    <p:extLst>
      <p:ext uri="{BB962C8B-B14F-4D97-AF65-F5344CB8AC3E}">
        <p14:creationId xmlns:p14="http://schemas.microsoft.com/office/powerpoint/2010/main" val="387926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A51D-07ED-7349-9D5C-B01D1C27A539}"/>
              </a:ext>
            </a:extLst>
          </p:cNvPr>
          <p:cNvSpPr>
            <a:spLocks noGrp="1"/>
          </p:cNvSpPr>
          <p:nvPr>
            <p:ph type="title"/>
          </p:nvPr>
        </p:nvSpPr>
        <p:spPr>
          <a:xfrm>
            <a:off x="1143001" y="453949"/>
            <a:ext cx="9905998" cy="906221"/>
          </a:xfrm>
        </p:spPr>
        <p:txBody>
          <a:bodyPr/>
          <a:lstStyle/>
          <a:p>
            <a:r>
              <a:rPr lang="en-US" dirty="0"/>
              <a:t>Dataset description</a:t>
            </a:r>
          </a:p>
        </p:txBody>
      </p:sp>
      <p:sp>
        <p:nvSpPr>
          <p:cNvPr id="3" name="Content Placeholder 2">
            <a:extLst>
              <a:ext uri="{FF2B5EF4-FFF2-40B4-BE49-F238E27FC236}">
                <a16:creationId xmlns:a16="http://schemas.microsoft.com/office/drawing/2014/main" id="{1374DE63-1EA0-AC4C-BC5F-FE252803AC7C}"/>
              </a:ext>
            </a:extLst>
          </p:cNvPr>
          <p:cNvSpPr>
            <a:spLocks noGrp="1"/>
          </p:cNvSpPr>
          <p:nvPr>
            <p:ph idx="1"/>
          </p:nvPr>
        </p:nvSpPr>
        <p:spPr>
          <a:xfrm>
            <a:off x="1143001" y="1490504"/>
            <a:ext cx="9905999" cy="1808163"/>
          </a:xfrm>
        </p:spPr>
        <p:txBody>
          <a:bodyPr>
            <a:normAutofit/>
          </a:bodyPr>
          <a:lstStyle/>
          <a:p>
            <a:pPr algn="just"/>
            <a:r>
              <a:rPr lang="en-IN" sz="1600" dirty="0"/>
              <a:t>The dataset is maintained by author Jruvika and it is obtained from Kaggle, the author has extracted the dataset from PolitiFact (a Fact checking organization based in USA). </a:t>
            </a:r>
          </a:p>
          <a:p>
            <a:pPr algn="just"/>
            <a:r>
              <a:rPr lang="en-IN" sz="1600" dirty="0"/>
              <a:t>The dataset contains 4009 news articles in which 2137 news articles are fake and 1872 news articles real.</a:t>
            </a:r>
          </a:p>
          <a:p>
            <a:pPr algn="just"/>
            <a:r>
              <a:rPr lang="en-IN" sz="1600" dirty="0"/>
              <a:t>Real news articles is assigned as 1 and fake news articles is assigned as 0 </a:t>
            </a:r>
          </a:p>
          <a:p>
            <a:pPr algn="just"/>
            <a:endParaRPr lang="en-IN" sz="1600" dirty="0"/>
          </a:p>
          <a:p>
            <a:endParaRPr lang="en-US" sz="1600" dirty="0"/>
          </a:p>
        </p:txBody>
      </p:sp>
      <p:pic>
        <p:nvPicPr>
          <p:cNvPr id="7" name="Picture 6" descr="A picture containing text&#10;&#10;Description automatically generated">
            <a:extLst>
              <a:ext uri="{FF2B5EF4-FFF2-40B4-BE49-F238E27FC236}">
                <a16:creationId xmlns:a16="http://schemas.microsoft.com/office/drawing/2014/main" id="{61FC53E2-C483-E24E-B5C6-82325F871E65}"/>
              </a:ext>
            </a:extLst>
          </p:cNvPr>
          <p:cNvPicPr>
            <a:picLocks noChangeAspect="1"/>
          </p:cNvPicPr>
          <p:nvPr/>
        </p:nvPicPr>
        <p:blipFill>
          <a:blip r:embed="rId3"/>
          <a:stretch>
            <a:fillRect/>
          </a:stretch>
        </p:blipFill>
        <p:spPr>
          <a:xfrm>
            <a:off x="1143001" y="3298667"/>
            <a:ext cx="10149840" cy="2894680"/>
          </a:xfrm>
          <a:prstGeom prst="rect">
            <a:avLst/>
          </a:prstGeom>
        </p:spPr>
      </p:pic>
    </p:spTree>
    <p:extLst>
      <p:ext uri="{BB962C8B-B14F-4D97-AF65-F5344CB8AC3E}">
        <p14:creationId xmlns:p14="http://schemas.microsoft.com/office/powerpoint/2010/main" val="339378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FE1A-BB12-544C-96AF-267C725EFADC}"/>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2A655DBC-2262-1C45-AEBB-64DF2AE78479}"/>
              </a:ext>
            </a:extLst>
          </p:cNvPr>
          <p:cNvSpPr>
            <a:spLocks noGrp="1"/>
          </p:cNvSpPr>
          <p:nvPr>
            <p:ph idx="1"/>
          </p:nvPr>
        </p:nvSpPr>
        <p:spPr/>
        <p:txBody>
          <a:bodyPr/>
          <a:lstStyle/>
          <a:p>
            <a:r>
              <a:rPr lang="en-US" dirty="0"/>
              <a:t>Stop words</a:t>
            </a:r>
          </a:p>
          <a:p>
            <a:r>
              <a:rPr lang="en-US" dirty="0"/>
              <a:t>Tokenization</a:t>
            </a:r>
          </a:p>
          <a:p>
            <a:r>
              <a:rPr lang="en-US" dirty="0"/>
              <a:t>Case folding</a:t>
            </a:r>
          </a:p>
          <a:p>
            <a:r>
              <a:rPr lang="en-US" dirty="0"/>
              <a:t>Stemming</a:t>
            </a:r>
          </a:p>
          <a:p>
            <a:endParaRPr lang="en-US" dirty="0"/>
          </a:p>
        </p:txBody>
      </p:sp>
    </p:spTree>
    <p:extLst>
      <p:ext uri="{BB962C8B-B14F-4D97-AF65-F5344CB8AC3E}">
        <p14:creationId xmlns:p14="http://schemas.microsoft.com/office/powerpoint/2010/main" val="73255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621E-65F1-794A-B757-3B92ADE227AD}"/>
              </a:ext>
            </a:extLst>
          </p:cNvPr>
          <p:cNvSpPr>
            <a:spLocks noGrp="1"/>
          </p:cNvSpPr>
          <p:nvPr>
            <p:ph type="title"/>
          </p:nvPr>
        </p:nvSpPr>
        <p:spPr>
          <a:xfrm>
            <a:off x="1019493" y="615796"/>
            <a:ext cx="9905998" cy="966442"/>
          </a:xfrm>
        </p:spPr>
        <p:txBody>
          <a:bodyPr>
            <a:normAutofit/>
          </a:bodyPr>
          <a:lstStyle/>
          <a:p>
            <a:r>
              <a:rPr lang="en-US" dirty="0"/>
              <a:t>Proposed Hybrid Feature extraction method</a:t>
            </a:r>
          </a:p>
        </p:txBody>
      </p:sp>
      <p:sp>
        <p:nvSpPr>
          <p:cNvPr id="7" name="Content Placeholder 6">
            <a:extLst>
              <a:ext uri="{FF2B5EF4-FFF2-40B4-BE49-F238E27FC236}">
                <a16:creationId xmlns:a16="http://schemas.microsoft.com/office/drawing/2014/main" id="{FE72955B-74B2-BB45-A7AF-3555812CFDFB}"/>
              </a:ext>
            </a:extLst>
          </p:cNvPr>
          <p:cNvSpPr>
            <a:spLocks noGrp="1"/>
          </p:cNvSpPr>
          <p:nvPr>
            <p:ph idx="1"/>
          </p:nvPr>
        </p:nvSpPr>
        <p:spPr>
          <a:xfrm>
            <a:off x="1143000" y="1634231"/>
            <a:ext cx="9905999" cy="636529"/>
          </a:xfrm>
        </p:spPr>
        <p:txBody>
          <a:bodyPr/>
          <a:lstStyle/>
          <a:p>
            <a:r>
              <a:rPr lang="en-US" dirty="0"/>
              <a:t>TFIDF</a:t>
            </a:r>
          </a:p>
          <a:p>
            <a:endParaRPr lang="en-US" dirty="0"/>
          </a:p>
          <a:p>
            <a:endParaRPr lang="en-US" dirty="0"/>
          </a:p>
        </p:txBody>
      </p:sp>
      <p:pic>
        <p:nvPicPr>
          <p:cNvPr id="12" name="Picture 11" descr="A screenshot of a cell phone&#10;&#10;Description automatically generated">
            <a:extLst>
              <a:ext uri="{FF2B5EF4-FFF2-40B4-BE49-F238E27FC236}">
                <a16:creationId xmlns:a16="http://schemas.microsoft.com/office/drawing/2014/main" id="{6FE8B680-56C3-8B47-BB1D-456C99A0F81F}"/>
              </a:ext>
            </a:extLst>
          </p:cNvPr>
          <p:cNvPicPr>
            <a:picLocks noChangeAspect="1"/>
          </p:cNvPicPr>
          <p:nvPr/>
        </p:nvPicPr>
        <p:blipFill>
          <a:blip r:embed="rId2"/>
          <a:stretch>
            <a:fillRect/>
          </a:stretch>
        </p:blipFill>
        <p:spPr>
          <a:xfrm>
            <a:off x="1264920" y="2273300"/>
            <a:ext cx="10226040" cy="2311400"/>
          </a:xfrm>
          <a:prstGeom prst="rect">
            <a:avLst/>
          </a:prstGeom>
        </p:spPr>
      </p:pic>
      <p:sp>
        <p:nvSpPr>
          <p:cNvPr id="13" name="Content Placeholder 6">
            <a:extLst>
              <a:ext uri="{FF2B5EF4-FFF2-40B4-BE49-F238E27FC236}">
                <a16:creationId xmlns:a16="http://schemas.microsoft.com/office/drawing/2014/main" id="{E91865C8-99E9-BD45-A93D-492DC1E10E22}"/>
              </a:ext>
            </a:extLst>
          </p:cNvPr>
          <p:cNvSpPr txBox="1">
            <a:spLocks/>
          </p:cNvSpPr>
          <p:nvPr/>
        </p:nvSpPr>
        <p:spPr>
          <a:xfrm>
            <a:off x="1143000" y="4905504"/>
            <a:ext cx="9905999" cy="6365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LDA</a:t>
            </a:r>
          </a:p>
          <a:p>
            <a:endParaRPr lang="en-US" dirty="0"/>
          </a:p>
          <a:p>
            <a:endParaRPr lang="en-US" dirty="0"/>
          </a:p>
        </p:txBody>
      </p:sp>
    </p:spTree>
    <p:extLst>
      <p:ext uri="{BB962C8B-B14F-4D97-AF65-F5344CB8AC3E}">
        <p14:creationId xmlns:p14="http://schemas.microsoft.com/office/powerpoint/2010/main" val="164930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BCAC-8AC4-5642-976F-C2A20E5868A2}"/>
              </a:ext>
            </a:extLst>
          </p:cNvPr>
          <p:cNvSpPr>
            <a:spLocks noGrp="1"/>
          </p:cNvSpPr>
          <p:nvPr>
            <p:ph type="title"/>
          </p:nvPr>
        </p:nvSpPr>
        <p:spPr>
          <a:xfrm>
            <a:off x="1143001" y="581527"/>
            <a:ext cx="9905998" cy="609600"/>
          </a:xfrm>
        </p:spPr>
        <p:txBody>
          <a:bodyPr>
            <a:normAutofit/>
          </a:bodyPr>
          <a:lstStyle/>
          <a:p>
            <a:r>
              <a:rPr lang="en-US" sz="3200" dirty="0"/>
              <a:t>Models employed</a:t>
            </a:r>
          </a:p>
        </p:txBody>
      </p:sp>
      <p:sp>
        <p:nvSpPr>
          <p:cNvPr id="3" name="Content Placeholder 2">
            <a:extLst>
              <a:ext uri="{FF2B5EF4-FFF2-40B4-BE49-F238E27FC236}">
                <a16:creationId xmlns:a16="http://schemas.microsoft.com/office/drawing/2014/main" id="{9AFC6451-69DB-784E-8B13-70B4A0A3EB88}"/>
              </a:ext>
            </a:extLst>
          </p:cNvPr>
          <p:cNvSpPr>
            <a:spLocks noGrp="1"/>
          </p:cNvSpPr>
          <p:nvPr>
            <p:ph idx="1"/>
          </p:nvPr>
        </p:nvSpPr>
        <p:spPr>
          <a:xfrm>
            <a:off x="1143000" y="1187440"/>
            <a:ext cx="9654924" cy="2031407"/>
          </a:xfrm>
        </p:spPr>
        <p:txBody>
          <a:bodyPr>
            <a:normAutofit/>
          </a:bodyPr>
          <a:lstStyle/>
          <a:p>
            <a:r>
              <a:rPr lang="en-US" dirty="0"/>
              <a:t>SVM</a:t>
            </a:r>
          </a:p>
          <a:p>
            <a:r>
              <a:rPr lang="en-US" dirty="0"/>
              <a:t>Naïve Bayes</a:t>
            </a:r>
          </a:p>
          <a:p>
            <a:r>
              <a:rPr lang="en-US" dirty="0"/>
              <a:t>Random Forest</a:t>
            </a:r>
          </a:p>
        </p:txBody>
      </p:sp>
      <p:sp>
        <p:nvSpPr>
          <p:cNvPr id="7" name="Content Placeholder 2">
            <a:extLst>
              <a:ext uri="{FF2B5EF4-FFF2-40B4-BE49-F238E27FC236}">
                <a16:creationId xmlns:a16="http://schemas.microsoft.com/office/drawing/2014/main" id="{2A5D031B-BC02-3541-83A1-E7E960D82C6C}"/>
              </a:ext>
            </a:extLst>
          </p:cNvPr>
          <p:cNvSpPr txBox="1">
            <a:spLocks/>
          </p:cNvSpPr>
          <p:nvPr/>
        </p:nvSpPr>
        <p:spPr>
          <a:xfrm>
            <a:off x="1142999" y="4221406"/>
            <a:ext cx="9905999" cy="16669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a:t>TFIDF with machine learning algorithms</a:t>
            </a:r>
          </a:p>
          <a:p>
            <a:pPr marL="457200" indent="-457200">
              <a:buFont typeface="+mj-lt"/>
              <a:buAutoNum type="arabicPeriod"/>
            </a:pPr>
            <a:r>
              <a:rPr lang="en-US" dirty="0"/>
              <a:t>LDA with machine learning algorithms</a:t>
            </a:r>
          </a:p>
          <a:p>
            <a:pPr marL="457200" indent="-457200">
              <a:buFont typeface="+mj-lt"/>
              <a:buAutoNum type="arabicPeriod"/>
            </a:pPr>
            <a:r>
              <a:rPr lang="en-US" dirty="0"/>
              <a:t>TFIDF + LDA with machine learning algorithms </a:t>
            </a:r>
          </a:p>
          <a:p>
            <a:endParaRPr lang="en-US" dirty="0"/>
          </a:p>
        </p:txBody>
      </p:sp>
      <p:sp>
        <p:nvSpPr>
          <p:cNvPr id="8" name="Title 1">
            <a:extLst>
              <a:ext uri="{FF2B5EF4-FFF2-40B4-BE49-F238E27FC236}">
                <a16:creationId xmlns:a16="http://schemas.microsoft.com/office/drawing/2014/main" id="{FCC958EE-66D1-E048-AA7C-5F758DC09440}"/>
              </a:ext>
            </a:extLst>
          </p:cNvPr>
          <p:cNvSpPr txBox="1">
            <a:spLocks/>
          </p:cNvSpPr>
          <p:nvPr/>
        </p:nvSpPr>
        <p:spPr>
          <a:xfrm>
            <a:off x="1143000" y="3639153"/>
            <a:ext cx="9905998" cy="60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200" dirty="0"/>
              <a:t>Experiments</a:t>
            </a:r>
          </a:p>
        </p:txBody>
      </p:sp>
    </p:spTree>
    <p:extLst>
      <p:ext uri="{BB962C8B-B14F-4D97-AF65-F5344CB8AC3E}">
        <p14:creationId xmlns:p14="http://schemas.microsoft.com/office/powerpoint/2010/main" val="3148781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{46522637-9F62-CA4C-8C47-AF1C3C29147B}tf10001122</Template>
  <TotalTime>5394</TotalTime>
  <Words>427</Words>
  <Application>Microsoft Macintosh PowerPoint</Application>
  <PresentationFormat>Widescreen</PresentationFormat>
  <Paragraphs>64</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Hybrid feature extraction method using Term Frequency-Inverse Document Frequency and Latent Dirichlet Allocation to detect fake news articles </vt:lpstr>
      <vt:lpstr>What, why and implications</vt:lpstr>
      <vt:lpstr>Background &amp; Motivation</vt:lpstr>
      <vt:lpstr>Research question </vt:lpstr>
      <vt:lpstr>Process flow Diagram</vt:lpstr>
      <vt:lpstr>Dataset description</vt:lpstr>
      <vt:lpstr>Preprocessing</vt:lpstr>
      <vt:lpstr>Proposed Hybrid Feature extraction method</vt:lpstr>
      <vt:lpstr>Models employed</vt:lpstr>
      <vt:lpstr>Evaluation and RESULTS</vt:lpstr>
      <vt:lpstr>Evaluation and RESULTS</vt:lpstr>
      <vt:lpstr>PowerPoint Presentation</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feature extraction method using Term Frequency-Inverse Document Frequency and Latent Dirichlet Allocation to detect fake news articles </dc:title>
  <dc:creator>Khatik Zainul Abedin</dc:creator>
  <cp:lastModifiedBy>Khatik Zainul Abedin</cp:lastModifiedBy>
  <cp:revision>23</cp:revision>
  <dcterms:created xsi:type="dcterms:W3CDTF">2019-08-21T17:39:50Z</dcterms:created>
  <dcterms:modified xsi:type="dcterms:W3CDTF">2019-08-25T12:07:15Z</dcterms:modified>
</cp:coreProperties>
</file>